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x="10058400" cy="7772400"/>
  <p:notesSz cx="10058400" cy="7772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800" b="1" i="1">
                <a:solidFill>
                  <a:srgbClr val="A27900"/>
                </a:solidFill>
                <a:latin typeface="Arial"/>
                <a:cs typeface="Arial"/>
              </a:defRPr>
            </a:lvl1pPr>
          </a:lstStyle>
          <a:p>
            <a:pPr marL="12700" marR="5080">
              <a:lnSpc>
                <a:spcPct val="100000"/>
              </a:lnSpc>
              <a:spcBef>
                <a:spcPts val="15"/>
              </a:spcBef>
            </a:pPr>
            <a:r>
              <a:rPr dirty="0" spc="-5"/>
              <a:t>Microprocessor-based </a:t>
            </a:r>
            <a:r>
              <a:rPr dirty="0"/>
              <a:t>System </a:t>
            </a:r>
            <a:r>
              <a:rPr dirty="0" spc="-5"/>
              <a:t>Design  </a:t>
            </a:r>
            <a:r>
              <a:rPr dirty="0" spc="-5" i="1">
                <a:solidFill>
                  <a:srgbClr val="006600"/>
                </a:solidFill>
              </a:rPr>
              <a:t>Ricardo</a:t>
            </a:r>
            <a:r>
              <a:rPr dirty="0" spc="5" i="1">
                <a:solidFill>
                  <a:srgbClr val="006600"/>
                </a:solidFill>
              </a:rPr>
              <a:t> </a:t>
            </a:r>
            <a:r>
              <a:rPr dirty="0" i="1">
                <a:solidFill>
                  <a:srgbClr val="006600"/>
                </a:solidFill>
              </a:rPr>
              <a:t>Gutierrez-Osuna</a:t>
            </a:r>
          </a:p>
          <a:p>
            <a:pPr marL="12700">
              <a:lnSpc>
                <a:spcPct val="100000"/>
              </a:lnSpc>
            </a:pPr>
            <a:r>
              <a:rPr dirty="0" spc="-10"/>
              <a:t>Wright </a:t>
            </a:r>
            <a:r>
              <a:rPr dirty="0" spc="-5"/>
              <a:t>State</a:t>
            </a:r>
            <a:r>
              <a:rPr dirty="0" spc="20"/>
              <a:t> </a:t>
            </a:r>
            <a:r>
              <a:rPr dirty="0"/>
              <a:t>University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800" b="1" i="1">
                <a:solidFill>
                  <a:srgbClr val="A27900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dirty="0" spc="-5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0" i="1">
                <a:solidFill>
                  <a:srgbClr val="A27900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400" b="1" i="0">
                <a:solidFill>
                  <a:srgbClr val="00664D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800" b="1" i="1">
                <a:solidFill>
                  <a:srgbClr val="A27900"/>
                </a:solidFill>
                <a:latin typeface="Arial"/>
                <a:cs typeface="Arial"/>
              </a:defRPr>
            </a:lvl1pPr>
          </a:lstStyle>
          <a:p>
            <a:pPr marL="12700" marR="5080">
              <a:lnSpc>
                <a:spcPct val="100000"/>
              </a:lnSpc>
              <a:spcBef>
                <a:spcPts val="15"/>
              </a:spcBef>
            </a:pPr>
            <a:r>
              <a:rPr dirty="0" spc="-5"/>
              <a:t>Microprocessor-based </a:t>
            </a:r>
            <a:r>
              <a:rPr dirty="0"/>
              <a:t>System </a:t>
            </a:r>
            <a:r>
              <a:rPr dirty="0" spc="-5"/>
              <a:t>Design  </a:t>
            </a:r>
            <a:r>
              <a:rPr dirty="0" spc="-5" i="1">
                <a:solidFill>
                  <a:srgbClr val="006600"/>
                </a:solidFill>
              </a:rPr>
              <a:t>Ricardo</a:t>
            </a:r>
            <a:r>
              <a:rPr dirty="0" spc="5" i="1">
                <a:solidFill>
                  <a:srgbClr val="006600"/>
                </a:solidFill>
              </a:rPr>
              <a:t> </a:t>
            </a:r>
            <a:r>
              <a:rPr dirty="0" i="1">
                <a:solidFill>
                  <a:srgbClr val="006600"/>
                </a:solidFill>
              </a:rPr>
              <a:t>Gutierrez-Osuna</a:t>
            </a:r>
          </a:p>
          <a:p>
            <a:pPr marL="12700">
              <a:lnSpc>
                <a:spcPct val="100000"/>
              </a:lnSpc>
            </a:pPr>
            <a:r>
              <a:rPr dirty="0" spc="-10"/>
              <a:t>Wright </a:t>
            </a:r>
            <a:r>
              <a:rPr dirty="0" spc="-5"/>
              <a:t>State</a:t>
            </a:r>
            <a:r>
              <a:rPr dirty="0" spc="20"/>
              <a:t> </a:t>
            </a:r>
            <a:r>
              <a:rPr dirty="0"/>
              <a:t>University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800" b="1" i="1">
                <a:solidFill>
                  <a:srgbClr val="A27900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dirty="0" spc="-5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0" i="1">
                <a:solidFill>
                  <a:srgbClr val="A27900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800" b="1" i="1">
                <a:solidFill>
                  <a:srgbClr val="A27900"/>
                </a:solidFill>
                <a:latin typeface="Arial"/>
                <a:cs typeface="Arial"/>
              </a:defRPr>
            </a:lvl1pPr>
          </a:lstStyle>
          <a:p>
            <a:pPr marL="12700" marR="5080">
              <a:lnSpc>
                <a:spcPct val="100000"/>
              </a:lnSpc>
              <a:spcBef>
                <a:spcPts val="15"/>
              </a:spcBef>
            </a:pPr>
            <a:r>
              <a:rPr dirty="0" spc="-5"/>
              <a:t>Microprocessor-based </a:t>
            </a:r>
            <a:r>
              <a:rPr dirty="0"/>
              <a:t>System </a:t>
            </a:r>
            <a:r>
              <a:rPr dirty="0" spc="-5"/>
              <a:t>Design  </a:t>
            </a:r>
            <a:r>
              <a:rPr dirty="0" spc="-5" i="1">
                <a:solidFill>
                  <a:srgbClr val="006600"/>
                </a:solidFill>
              </a:rPr>
              <a:t>Ricardo</a:t>
            </a:r>
            <a:r>
              <a:rPr dirty="0" spc="5" i="1">
                <a:solidFill>
                  <a:srgbClr val="006600"/>
                </a:solidFill>
              </a:rPr>
              <a:t> </a:t>
            </a:r>
            <a:r>
              <a:rPr dirty="0" i="1">
                <a:solidFill>
                  <a:srgbClr val="006600"/>
                </a:solidFill>
              </a:rPr>
              <a:t>Gutierrez-Osuna</a:t>
            </a:r>
          </a:p>
          <a:p>
            <a:pPr marL="12700">
              <a:lnSpc>
                <a:spcPct val="100000"/>
              </a:lnSpc>
            </a:pPr>
            <a:r>
              <a:rPr dirty="0" spc="-10"/>
              <a:t>Wright </a:t>
            </a:r>
            <a:r>
              <a:rPr dirty="0" spc="-5"/>
              <a:t>State</a:t>
            </a:r>
            <a:r>
              <a:rPr dirty="0" spc="20"/>
              <a:t> </a:t>
            </a:r>
            <a:r>
              <a:rPr dirty="0"/>
              <a:t>University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800" b="1" i="1">
                <a:solidFill>
                  <a:srgbClr val="A27900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dirty="0" spc="-5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988694" y="1226438"/>
            <a:ext cx="8153400" cy="0"/>
          </a:xfrm>
          <a:custGeom>
            <a:avLst/>
            <a:gdLst/>
            <a:ahLst/>
            <a:cxnLst/>
            <a:rect l="l" t="t" r="r" b="b"/>
            <a:pathLst>
              <a:path w="8153400" h="0">
                <a:moveTo>
                  <a:pt x="0" y="0"/>
                </a:moveTo>
                <a:lnTo>
                  <a:pt x="8153400" y="0"/>
                </a:lnTo>
              </a:path>
            </a:pathLst>
          </a:custGeom>
          <a:ln w="36576">
            <a:solidFill>
              <a:srgbClr val="016D6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988694" y="6789039"/>
            <a:ext cx="8153400" cy="0"/>
          </a:xfrm>
          <a:custGeom>
            <a:avLst/>
            <a:gdLst/>
            <a:ahLst/>
            <a:cxnLst/>
            <a:rect l="l" t="t" r="r" b="b"/>
            <a:pathLst>
              <a:path w="8153400" h="0">
                <a:moveTo>
                  <a:pt x="0" y="0"/>
                </a:moveTo>
                <a:lnTo>
                  <a:pt x="8153400" y="0"/>
                </a:lnTo>
              </a:path>
            </a:pathLst>
          </a:custGeom>
          <a:ln w="36576">
            <a:solidFill>
              <a:srgbClr val="0066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1070504" y="6895200"/>
            <a:ext cx="908790" cy="2565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bk object 19"/>
          <p:cNvSpPr/>
          <p:nvPr/>
        </p:nvSpPr>
        <p:spPr>
          <a:xfrm>
            <a:off x="5237414" y="1411339"/>
            <a:ext cx="3898080" cy="489151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0" i="1">
                <a:solidFill>
                  <a:srgbClr val="A27900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800" b="1" i="1">
                <a:solidFill>
                  <a:srgbClr val="A27900"/>
                </a:solidFill>
                <a:latin typeface="Arial"/>
                <a:cs typeface="Arial"/>
              </a:defRPr>
            </a:lvl1pPr>
          </a:lstStyle>
          <a:p>
            <a:pPr marL="12700" marR="5080">
              <a:lnSpc>
                <a:spcPct val="100000"/>
              </a:lnSpc>
              <a:spcBef>
                <a:spcPts val="15"/>
              </a:spcBef>
            </a:pPr>
            <a:r>
              <a:rPr dirty="0" spc="-5"/>
              <a:t>Microprocessor-based </a:t>
            </a:r>
            <a:r>
              <a:rPr dirty="0"/>
              <a:t>System </a:t>
            </a:r>
            <a:r>
              <a:rPr dirty="0" spc="-5"/>
              <a:t>Design  </a:t>
            </a:r>
            <a:r>
              <a:rPr dirty="0" spc="-5" i="1">
                <a:solidFill>
                  <a:srgbClr val="006600"/>
                </a:solidFill>
              </a:rPr>
              <a:t>Ricardo</a:t>
            </a:r>
            <a:r>
              <a:rPr dirty="0" spc="5" i="1">
                <a:solidFill>
                  <a:srgbClr val="006600"/>
                </a:solidFill>
              </a:rPr>
              <a:t> </a:t>
            </a:r>
            <a:r>
              <a:rPr dirty="0" i="1">
                <a:solidFill>
                  <a:srgbClr val="006600"/>
                </a:solidFill>
              </a:rPr>
              <a:t>Gutierrez-Osuna</a:t>
            </a:r>
          </a:p>
          <a:p>
            <a:pPr marL="12700">
              <a:lnSpc>
                <a:spcPct val="100000"/>
              </a:lnSpc>
            </a:pPr>
            <a:r>
              <a:rPr dirty="0" spc="-10"/>
              <a:t>Wright </a:t>
            </a:r>
            <a:r>
              <a:rPr dirty="0" spc="-5"/>
              <a:t>State</a:t>
            </a:r>
            <a:r>
              <a:rPr dirty="0" spc="20"/>
              <a:t> </a:t>
            </a:r>
            <a:r>
              <a:rPr dirty="0"/>
              <a:t>University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800" b="1" i="1">
                <a:solidFill>
                  <a:srgbClr val="A27900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dirty="0" spc="-5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800" b="1" i="1">
                <a:solidFill>
                  <a:srgbClr val="A27900"/>
                </a:solidFill>
                <a:latin typeface="Arial"/>
                <a:cs typeface="Arial"/>
              </a:defRPr>
            </a:lvl1pPr>
          </a:lstStyle>
          <a:p>
            <a:pPr marL="12700" marR="5080">
              <a:lnSpc>
                <a:spcPct val="100000"/>
              </a:lnSpc>
              <a:spcBef>
                <a:spcPts val="15"/>
              </a:spcBef>
            </a:pPr>
            <a:r>
              <a:rPr dirty="0" spc="-5"/>
              <a:t>Microprocessor-based </a:t>
            </a:r>
            <a:r>
              <a:rPr dirty="0"/>
              <a:t>System </a:t>
            </a:r>
            <a:r>
              <a:rPr dirty="0" spc="-5"/>
              <a:t>Design  </a:t>
            </a:r>
            <a:r>
              <a:rPr dirty="0" spc="-5" i="1">
                <a:solidFill>
                  <a:srgbClr val="006600"/>
                </a:solidFill>
              </a:rPr>
              <a:t>Ricardo</a:t>
            </a:r>
            <a:r>
              <a:rPr dirty="0" spc="5" i="1">
                <a:solidFill>
                  <a:srgbClr val="006600"/>
                </a:solidFill>
              </a:rPr>
              <a:t> </a:t>
            </a:r>
            <a:r>
              <a:rPr dirty="0" i="1">
                <a:solidFill>
                  <a:srgbClr val="006600"/>
                </a:solidFill>
              </a:rPr>
              <a:t>Gutierrez-Osuna</a:t>
            </a:r>
          </a:p>
          <a:p>
            <a:pPr marL="12700">
              <a:lnSpc>
                <a:spcPct val="100000"/>
              </a:lnSpc>
            </a:pPr>
            <a:r>
              <a:rPr dirty="0" spc="-10"/>
              <a:t>Wright </a:t>
            </a:r>
            <a:r>
              <a:rPr dirty="0" spc="-5"/>
              <a:t>State</a:t>
            </a:r>
            <a:r>
              <a:rPr dirty="0" spc="20"/>
              <a:t> </a:t>
            </a:r>
            <a:r>
              <a:rPr dirty="0"/>
              <a:t>University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800" b="1" i="1">
                <a:solidFill>
                  <a:srgbClr val="A27900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dirty="0" spc="-5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988694" y="1226438"/>
            <a:ext cx="8153400" cy="0"/>
          </a:xfrm>
          <a:custGeom>
            <a:avLst/>
            <a:gdLst/>
            <a:ahLst/>
            <a:cxnLst/>
            <a:rect l="l" t="t" r="r" b="b"/>
            <a:pathLst>
              <a:path w="8153400" h="0">
                <a:moveTo>
                  <a:pt x="0" y="0"/>
                </a:moveTo>
                <a:lnTo>
                  <a:pt x="8153400" y="0"/>
                </a:lnTo>
              </a:path>
            </a:pathLst>
          </a:custGeom>
          <a:ln w="36576">
            <a:solidFill>
              <a:srgbClr val="016D6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988694" y="6789039"/>
            <a:ext cx="8153400" cy="0"/>
          </a:xfrm>
          <a:custGeom>
            <a:avLst/>
            <a:gdLst/>
            <a:ahLst/>
            <a:cxnLst/>
            <a:rect l="l" t="t" r="r" b="b"/>
            <a:pathLst>
              <a:path w="8153400" h="0">
                <a:moveTo>
                  <a:pt x="0" y="0"/>
                </a:moveTo>
                <a:lnTo>
                  <a:pt x="8153400" y="0"/>
                </a:lnTo>
              </a:path>
            </a:pathLst>
          </a:custGeom>
          <a:ln w="36576">
            <a:solidFill>
              <a:srgbClr val="0066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1070504" y="6895200"/>
            <a:ext cx="908790" cy="25655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67435" y="793115"/>
            <a:ext cx="7923529" cy="3619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00" b="0" i="1">
                <a:solidFill>
                  <a:srgbClr val="A27900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59179" y="1329575"/>
            <a:ext cx="7940040" cy="25222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1" i="0">
                <a:solidFill>
                  <a:srgbClr val="00664D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036698" y="6837694"/>
            <a:ext cx="1876425" cy="3816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1" i="1">
                <a:solidFill>
                  <a:srgbClr val="A27900"/>
                </a:solidFill>
                <a:latin typeface="Arial"/>
                <a:cs typeface="Arial"/>
              </a:defRPr>
            </a:lvl1pPr>
          </a:lstStyle>
          <a:p>
            <a:pPr marL="12700" marR="5080">
              <a:lnSpc>
                <a:spcPct val="100000"/>
              </a:lnSpc>
              <a:spcBef>
                <a:spcPts val="15"/>
              </a:spcBef>
            </a:pPr>
            <a:r>
              <a:rPr dirty="0" spc="-5"/>
              <a:t>Microprocessor-based </a:t>
            </a:r>
            <a:r>
              <a:rPr dirty="0"/>
              <a:t>System </a:t>
            </a:r>
            <a:r>
              <a:rPr dirty="0" spc="-5"/>
              <a:t>Design  </a:t>
            </a:r>
            <a:r>
              <a:rPr dirty="0" spc="-5" i="1">
                <a:solidFill>
                  <a:srgbClr val="006600"/>
                </a:solidFill>
              </a:rPr>
              <a:t>Ricardo</a:t>
            </a:r>
            <a:r>
              <a:rPr dirty="0" spc="5" i="1">
                <a:solidFill>
                  <a:srgbClr val="006600"/>
                </a:solidFill>
              </a:rPr>
              <a:t> </a:t>
            </a:r>
            <a:r>
              <a:rPr dirty="0" i="1">
                <a:solidFill>
                  <a:srgbClr val="006600"/>
                </a:solidFill>
              </a:rPr>
              <a:t>Gutierrez-Osuna</a:t>
            </a:r>
          </a:p>
          <a:p>
            <a:pPr marL="12700">
              <a:lnSpc>
                <a:spcPct val="100000"/>
              </a:lnSpc>
            </a:pPr>
            <a:r>
              <a:rPr dirty="0" spc="-10"/>
              <a:t>Wright </a:t>
            </a:r>
            <a:r>
              <a:rPr dirty="0" spc="-5"/>
              <a:t>State</a:t>
            </a:r>
            <a:r>
              <a:rPr dirty="0" spc="20"/>
              <a:t> </a:t>
            </a:r>
            <a:r>
              <a:rPr dirty="0"/>
              <a:t>University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827104" y="6840752"/>
            <a:ext cx="167004" cy="1377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1" i="1">
                <a:solidFill>
                  <a:srgbClr val="A27900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dirty="0" spc="-5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pn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image" Target="../media/image15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67435" y="793115"/>
            <a:ext cx="4664710" cy="36195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Lecture </a:t>
            </a:r>
            <a:r>
              <a:rPr dirty="0" spc="-10"/>
              <a:t>15: </a:t>
            </a:r>
            <a:r>
              <a:rPr dirty="0" spc="5"/>
              <a:t>Memory </a:t>
            </a:r>
            <a:r>
              <a:rPr dirty="0"/>
              <a:t>and I/O</a:t>
            </a:r>
            <a:r>
              <a:rPr dirty="0" spc="-70"/>
              <a:t> </a:t>
            </a:r>
            <a:r>
              <a:rPr dirty="0"/>
              <a:t>interface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5"/>
              </a:spcBef>
            </a:pPr>
            <a:r>
              <a:rPr dirty="0" spc="-5"/>
              <a:t>Microprocessor-based </a:t>
            </a:r>
            <a:r>
              <a:rPr dirty="0"/>
              <a:t>System </a:t>
            </a:r>
            <a:r>
              <a:rPr dirty="0" spc="-5"/>
              <a:t>Design  </a:t>
            </a:r>
            <a:r>
              <a:rPr dirty="0" spc="-5" i="1">
                <a:solidFill>
                  <a:srgbClr val="006600"/>
                </a:solidFill>
              </a:rPr>
              <a:t>Ricardo</a:t>
            </a:r>
            <a:r>
              <a:rPr dirty="0" spc="5" i="1">
                <a:solidFill>
                  <a:srgbClr val="006600"/>
                </a:solidFill>
              </a:rPr>
              <a:t> </a:t>
            </a:r>
            <a:r>
              <a:rPr dirty="0" i="1">
                <a:solidFill>
                  <a:srgbClr val="006600"/>
                </a:solidFill>
              </a:rPr>
              <a:t>Gutierrez-Osuna</a:t>
            </a:r>
          </a:p>
          <a:p>
            <a:pPr marL="12700">
              <a:lnSpc>
                <a:spcPct val="100000"/>
              </a:lnSpc>
            </a:pPr>
            <a:r>
              <a:rPr dirty="0" spc="-10"/>
              <a:t>Wright </a:t>
            </a:r>
            <a:r>
              <a:rPr dirty="0" spc="-5"/>
              <a:t>State</a:t>
            </a:r>
            <a:r>
              <a:rPr dirty="0" spc="20"/>
              <a:t> </a:t>
            </a:r>
            <a:r>
              <a:rPr dirty="0"/>
              <a:t>University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dirty="0" spc="-5"/>
              <a:t>10</a:t>
            </a:fld>
          </a:p>
        </p:txBody>
      </p:sp>
      <p:sp>
        <p:nvSpPr>
          <p:cNvPr id="3" name="object 3"/>
          <p:cNvSpPr txBox="1"/>
          <p:nvPr/>
        </p:nvSpPr>
        <p:spPr>
          <a:xfrm>
            <a:off x="1067435" y="1271650"/>
            <a:ext cx="3432175" cy="2598420"/>
          </a:xfrm>
          <a:prstGeom prst="rect">
            <a:avLst/>
          </a:prstGeom>
        </p:spPr>
        <p:txBody>
          <a:bodyPr wrap="square" lIns="0" tIns="7048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55"/>
              </a:spcBef>
            </a:pPr>
            <a:r>
              <a:rPr dirty="0" sz="650" spc="585">
                <a:solidFill>
                  <a:srgbClr val="00664D"/>
                </a:solidFill>
                <a:latin typeface="Times New Roman"/>
                <a:cs typeface="Times New Roman"/>
              </a:rPr>
              <a:t>g </a:t>
            </a:r>
            <a:r>
              <a:rPr dirty="0" sz="1800" b="1">
                <a:solidFill>
                  <a:srgbClr val="00664D"/>
                </a:solidFill>
                <a:latin typeface="Arial"/>
                <a:cs typeface="Arial"/>
              </a:rPr>
              <a:t>Address</a:t>
            </a:r>
            <a:r>
              <a:rPr dirty="0" sz="1800" spc="-295" b="1">
                <a:solidFill>
                  <a:srgbClr val="00664D"/>
                </a:solidFill>
                <a:latin typeface="Arial"/>
                <a:cs typeface="Arial"/>
              </a:rPr>
              <a:t> </a:t>
            </a:r>
            <a:r>
              <a:rPr dirty="0" sz="1800" spc="-10" b="1">
                <a:solidFill>
                  <a:srgbClr val="00664D"/>
                </a:solidFill>
                <a:latin typeface="Arial"/>
                <a:cs typeface="Arial"/>
              </a:rPr>
              <a:t>space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55"/>
              </a:spcBef>
            </a:pPr>
            <a:r>
              <a:rPr dirty="0" sz="650" spc="585">
                <a:solidFill>
                  <a:srgbClr val="00664D"/>
                </a:solidFill>
                <a:latin typeface="Times New Roman"/>
                <a:cs typeface="Times New Roman"/>
              </a:rPr>
              <a:t>g </a:t>
            </a:r>
            <a:r>
              <a:rPr dirty="0" sz="1800" spc="-5" b="1">
                <a:solidFill>
                  <a:srgbClr val="00664D"/>
                </a:solidFill>
                <a:latin typeface="Arial"/>
                <a:cs typeface="Arial"/>
              </a:rPr>
              <a:t>Memory</a:t>
            </a:r>
            <a:r>
              <a:rPr dirty="0" sz="1800" spc="-295" b="1">
                <a:solidFill>
                  <a:srgbClr val="00664D"/>
                </a:solidFill>
                <a:latin typeface="Arial"/>
                <a:cs typeface="Arial"/>
              </a:rPr>
              <a:t> </a:t>
            </a:r>
            <a:r>
              <a:rPr dirty="0" sz="1800" spc="-5" b="1">
                <a:solidFill>
                  <a:srgbClr val="00664D"/>
                </a:solidFill>
                <a:latin typeface="Arial"/>
                <a:cs typeface="Arial"/>
              </a:rPr>
              <a:t>organization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30"/>
              </a:spcBef>
            </a:pPr>
            <a:r>
              <a:rPr dirty="0" sz="650" spc="585">
                <a:solidFill>
                  <a:srgbClr val="00664D"/>
                </a:solidFill>
                <a:latin typeface="Times New Roman"/>
                <a:cs typeface="Times New Roman"/>
              </a:rPr>
              <a:t>g </a:t>
            </a:r>
            <a:r>
              <a:rPr dirty="0" sz="1800" spc="-5" b="1">
                <a:solidFill>
                  <a:srgbClr val="00664D"/>
                </a:solidFill>
                <a:latin typeface="Arial"/>
                <a:cs typeface="Arial"/>
              </a:rPr>
              <a:t>Asynchronous data</a:t>
            </a:r>
            <a:r>
              <a:rPr dirty="0" sz="1800" spc="-295" b="1">
                <a:solidFill>
                  <a:srgbClr val="00664D"/>
                </a:solidFill>
                <a:latin typeface="Arial"/>
                <a:cs typeface="Arial"/>
              </a:rPr>
              <a:t> </a:t>
            </a:r>
            <a:r>
              <a:rPr dirty="0" sz="1800" spc="-10" b="1">
                <a:solidFill>
                  <a:srgbClr val="00664D"/>
                </a:solidFill>
                <a:latin typeface="Arial"/>
                <a:cs typeface="Arial"/>
              </a:rPr>
              <a:t>transfers</a:t>
            </a:r>
            <a:endParaRPr sz="1800">
              <a:latin typeface="Arial"/>
              <a:cs typeface="Arial"/>
            </a:endParaRPr>
          </a:p>
          <a:p>
            <a:pPr marL="472440">
              <a:lnSpc>
                <a:spcPct val="100000"/>
              </a:lnSpc>
              <a:spcBef>
                <a:spcPts val="395"/>
              </a:spcBef>
            </a:pPr>
            <a:r>
              <a:rPr dirty="0" sz="550" spc="515">
                <a:latin typeface="Times New Roman"/>
                <a:cs typeface="Times New Roman"/>
              </a:rPr>
              <a:t>n </a:t>
            </a:r>
            <a:r>
              <a:rPr dirty="0" sz="1600" spc="-5">
                <a:latin typeface="Arial"/>
                <a:cs typeface="Arial"/>
              </a:rPr>
              <a:t>Read and </a:t>
            </a:r>
            <a:r>
              <a:rPr dirty="0" sz="1600">
                <a:latin typeface="Arial"/>
                <a:cs typeface="Arial"/>
              </a:rPr>
              <a:t>Write</a:t>
            </a:r>
            <a:r>
              <a:rPr dirty="0" sz="1600" spc="-2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cycles</a:t>
            </a:r>
            <a:endParaRPr sz="1600">
              <a:latin typeface="Arial"/>
              <a:cs typeface="Arial"/>
            </a:endParaRPr>
          </a:p>
          <a:p>
            <a:pPr marL="472440">
              <a:lnSpc>
                <a:spcPct val="100000"/>
              </a:lnSpc>
              <a:spcBef>
                <a:spcPts val="409"/>
              </a:spcBef>
            </a:pPr>
            <a:r>
              <a:rPr dirty="0" sz="550" spc="515">
                <a:latin typeface="Times New Roman"/>
                <a:cs typeface="Times New Roman"/>
              </a:rPr>
              <a:t>n </a:t>
            </a:r>
            <a:r>
              <a:rPr dirty="0" sz="1600" spc="-5">
                <a:latin typeface="Arial"/>
                <a:cs typeface="Arial"/>
              </a:rPr>
              <a:t>DTACK*</a:t>
            </a:r>
            <a:r>
              <a:rPr dirty="0" sz="1600" spc="-18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generation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dirty="0" sz="650" spc="585">
                <a:solidFill>
                  <a:srgbClr val="00664D"/>
                </a:solidFill>
                <a:latin typeface="Times New Roman"/>
                <a:cs typeface="Times New Roman"/>
              </a:rPr>
              <a:t>g </a:t>
            </a:r>
            <a:r>
              <a:rPr dirty="0" sz="1800" spc="-5" b="1">
                <a:solidFill>
                  <a:srgbClr val="00664D"/>
                </a:solidFill>
                <a:latin typeface="Arial"/>
                <a:cs typeface="Arial"/>
              </a:rPr>
              <a:t>Synchronous </a:t>
            </a:r>
            <a:r>
              <a:rPr dirty="0" sz="1800" spc="-10" b="1">
                <a:solidFill>
                  <a:srgbClr val="00664D"/>
                </a:solidFill>
                <a:latin typeface="Arial"/>
                <a:cs typeface="Arial"/>
              </a:rPr>
              <a:t>data</a:t>
            </a:r>
            <a:r>
              <a:rPr dirty="0" sz="1800" spc="-285" b="1">
                <a:solidFill>
                  <a:srgbClr val="00664D"/>
                </a:solidFill>
                <a:latin typeface="Arial"/>
                <a:cs typeface="Arial"/>
              </a:rPr>
              <a:t> </a:t>
            </a:r>
            <a:r>
              <a:rPr dirty="0" sz="1800" spc="-5" b="1">
                <a:solidFill>
                  <a:srgbClr val="00664D"/>
                </a:solidFill>
                <a:latin typeface="Arial"/>
                <a:cs typeface="Arial"/>
              </a:rPr>
              <a:t>transfers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dirty="0" sz="650" spc="585">
                <a:solidFill>
                  <a:srgbClr val="00664D"/>
                </a:solidFill>
                <a:latin typeface="Times New Roman"/>
                <a:cs typeface="Times New Roman"/>
              </a:rPr>
              <a:t>g </a:t>
            </a:r>
            <a:r>
              <a:rPr dirty="0" sz="1800" b="1">
                <a:solidFill>
                  <a:srgbClr val="00664D"/>
                </a:solidFill>
                <a:latin typeface="Arial"/>
                <a:cs typeface="Arial"/>
              </a:rPr>
              <a:t>Direct </a:t>
            </a:r>
            <a:r>
              <a:rPr dirty="0" sz="1800" spc="-5" b="1">
                <a:solidFill>
                  <a:srgbClr val="00664D"/>
                </a:solidFill>
                <a:latin typeface="Arial"/>
                <a:cs typeface="Arial"/>
              </a:rPr>
              <a:t>Memory</a:t>
            </a:r>
            <a:r>
              <a:rPr dirty="0" sz="1800" spc="-285" b="1">
                <a:solidFill>
                  <a:srgbClr val="00664D"/>
                </a:solidFill>
                <a:latin typeface="Arial"/>
                <a:cs typeface="Arial"/>
              </a:rPr>
              <a:t> </a:t>
            </a:r>
            <a:r>
              <a:rPr dirty="0" sz="1800" spc="-10" b="1">
                <a:solidFill>
                  <a:srgbClr val="00664D"/>
                </a:solidFill>
                <a:latin typeface="Arial"/>
                <a:cs typeface="Arial"/>
              </a:rPr>
              <a:t>Access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55"/>
              </a:spcBef>
            </a:pPr>
            <a:r>
              <a:rPr dirty="0" sz="650" spc="585">
                <a:solidFill>
                  <a:srgbClr val="00664D"/>
                </a:solidFill>
                <a:latin typeface="Times New Roman"/>
                <a:cs typeface="Times New Roman"/>
              </a:rPr>
              <a:t>g </a:t>
            </a:r>
            <a:r>
              <a:rPr dirty="0" sz="1800" b="1">
                <a:solidFill>
                  <a:srgbClr val="00664D"/>
                </a:solidFill>
                <a:latin typeface="Arial"/>
                <a:cs typeface="Arial"/>
              </a:rPr>
              <a:t>System </a:t>
            </a:r>
            <a:r>
              <a:rPr dirty="0" sz="1800" spc="-5" b="1">
                <a:solidFill>
                  <a:srgbClr val="00664D"/>
                </a:solidFill>
                <a:latin typeface="Arial"/>
                <a:cs typeface="Arial"/>
              </a:rPr>
              <a:t>control</a:t>
            </a:r>
            <a:r>
              <a:rPr dirty="0" sz="1800" spc="-345" b="1">
                <a:solidFill>
                  <a:srgbClr val="00664D"/>
                </a:solidFill>
                <a:latin typeface="Arial"/>
                <a:cs typeface="Arial"/>
              </a:rPr>
              <a:t> </a:t>
            </a:r>
            <a:r>
              <a:rPr dirty="0" sz="1800" spc="-5" b="1">
                <a:solidFill>
                  <a:srgbClr val="00664D"/>
                </a:solidFill>
                <a:latin typeface="Arial"/>
                <a:cs typeface="Arial"/>
              </a:rPr>
              <a:t>signals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67435" y="793115"/>
            <a:ext cx="4895215" cy="36195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pc="-5"/>
              <a:t>Synchronous </a:t>
            </a:r>
            <a:r>
              <a:rPr dirty="0"/>
              <a:t>memory </a:t>
            </a:r>
            <a:r>
              <a:rPr dirty="0" spc="-10"/>
              <a:t>and </a:t>
            </a:r>
            <a:r>
              <a:rPr dirty="0"/>
              <a:t>I/O</a:t>
            </a:r>
            <a:r>
              <a:rPr dirty="0" spc="-40"/>
              <a:t> </a:t>
            </a:r>
            <a:r>
              <a:rPr dirty="0"/>
              <a:t>interface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67435" y="1393571"/>
            <a:ext cx="3563620" cy="4552950"/>
          </a:xfrm>
          <a:prstGeom prst="rect">
            <a:avLst/>
          </a:prstGeom>
        </p:spPr>
        <p:txBody>
          <a:bodyPr wrap="square" lIns="0" tIns="29209" rIns="0" bIns="0" rtlCol="0" vert="horz">
            <a:spAutoFit/>
          </a:bodyPr>
          <a:lstStyle/>
          <a:p>
            <a:pPr marL="243840" marR="90805" indent="-231775">
              <a:lnSpc>
                <a:spcPct val="90800"/>
              </a:lnSpc>
              <a:spcBef>
                <a:spcPts val="229"/>
              </a:spcBef>
            </a:pPr>
            <a:r>
              <a:rPr dirty="0" sz="450" spc="370">
                <a:solidFill>
                  <a:srgbClr val="00664D"/>
                </a:solidFill>
                <a:latin typeface="Times New Roman"/>
                <a:cs typeface="Times New Roman"/>
              </a:rPr>
              <a:t>g </a:t>
            </a:r>
            <a:r>
              <a:rPr dirty="0" sz="1200" spc="-5" b="1">
                <a:solidFill>
                  <a:srgbClr val="00664D"/>
                </a:solidFill>
                <a:latin typeface="Arial"/>
                <a:cs typeface="Arial"/>
              </a:rPr>
              <a:t>Synchronous bus operation </a:t>
            </a:r>
            <a:r>
              <a:rPr dirty="0" sz="1200" b="1">
                <a:solidFill>
                  <a:srgbClr val="00664D"/>
                </a:solidFill>
                <a:latin typeface="Arial"/>
                <a:cs typeface="Arial"/>
              </a:rPr>
              <a:t>is </a:t>
            </a:r>
            <a:r>
              <a:rPr dirty="0" sz="1200" spc="-5" b="1">
                <a:solidFill>
                  <a:srgbClr val="00664D"/>
                </a:solidFill>
                <a:latin typeface="Arial"/>
                <a:cs typeface="Arial"/>
              </a:rPr>
              <a:t>provided </a:t>
            </a:r>
            <a:r>
              <a:rPr dirty="0" sz="1200" b="1">
                <a:solidFill>
                  <a:srgbClr val="00664D"/>
                </a:solidFill>
                <a:latin typeface="Arial"/>
                <a:cs typeface="Arial"/>
              </a:rPr>
              <a:t>in  order to </a:t>
            </a:r>
            <a:r>
              <a:rPr dirty="0" sz="1200" spc="-5" b="1">
                <a:solidFill>
                  <a:srgbClr val="00664D"/>
                </a:solidFill>
                <a:latin typeface="Arial"/>
                <a:cs typeface="Arial"/>
              </a:rPr>
              <a:t>interface slower 8-bit peripherals </a:t>
            </a:r>
            <a:r>
              <a:rPr dirty="0" sz="1200" spc="5" b="1">
                <a:solidFill>
                  <a:srgbClr val="00664D"/>
                </a:solidFill>
                <a:latin typeface="Arial"/>
                <a:cs typeface="Arial"/>
              </a:rPr>
              <a:t>as  </a:t>
            </a:r>
            <a:r>
              <a:rPr dirty="0" sz="1200" spc="-5" b="1">
                <a:solidFill>
                  <a:srgbClr val="00664D"/>
                </a:solidFill>
                <a:latin typeface="Arial"/>
                <a:cs typeface="Arial"/>
              </a:rPr>
              <a:t>those </a:t>
            </a:r>
            <a:r>
              <a:rPr dirty="0" sz="1200" b="1">
                <a:solidFill>
                  <a:srgbClr val="00664D"/>
                </a:solidFill>
                <a:latin typeface="Arial"/>
                <a:cs typeface="Arial"/>
              </a:rPr>
              <a:t>in </a:t>
            </a:r>
            <a:r>
              <a:rPr dirty="0" sz="1200" spc="-5" b="1">
                <a:solidFill>
                  <a:srgbClr val="00664D"/>
                </a:solidFill>
                <a:latin typeface="Arial"/>
                <a:cs typeface="Arial"/>
              </a:rPr>
              <a:t>the 6800</a:t>
            </a:r>
            <a:r>
              <a:rPr dirty="0" sz="1200" b="1">
                <a:solidFill>
                  <a:srgbClr val="00664D"/>
                </a:solidFill>
                <a:latin typeface="Arial"/>
                <a:cs typeface="Arial"/>
              </a:rPr>
              <a:t> family</a:t>
            </a:r>
            <a:endParaRPr sz="1200">
              <a:latin typeface="Arial"/>
              <a:cs typeface="Arial"/>
            </a:endParaRPr>
          </a:p>
          <a:p>
            <a:pPr marL="243840" marR="71755" indent="-231775">
              <a:lnSpc>
                <a:spcPts val="1300"/>
              </a:lnSpc>
              <a:spcBef>
                <a:spcPts val="305"/>
              </a:spcBef>
            </a:pPr>
            <a:r>
              <a:rPr dirty="0" sz="450" spc="370">
                <a:solidFill>
                  <a:srgbClr val="00664D"/>
                </a:solidFill>
                <a:latin typeface="Times New Roman"/>
                <a:cs typeface="Times New Roman"/>
              </a:rPr>
              <a:t>g </a:t>
            </a:r>
            <a:r>
              <a:rPr dirty="0" sz="1200" b="1">
                <a:solidFill>
                  <a:srgbClr val="00664D"/>
                </a:solidFill>
                <a:latin typeface="Arial"/>
                <a:cs typeface="Arial"/>
              </a:rPr>
              <a:t>This </a:t>
            </a:r>
            <a:r>
              <a:rPr dirty="0" sz="1200" spc="-5" b="1">
                <a:solidFill>
                  <a:srgbClr val="00664D"/>
                </a:solidFill>
                <a:latin typeface="Arial"/>
                <a:cs typeface="Arial"/>
              </a:rPr>
              <a:t>interface </a:t>
            </a:r>
            <a:r>
              <a:rPr dirty="0" sz="1200" b="1">
                <a:solidFill>
                  <a:srgbClr val="00664D"/>
                </a:solidFill>
                <a:latin typeface="Arial"/>
                <a:cs typeface="Arial"/>
              </a:rPr>
              <a:t>is similar to </a:t>
            </a:r>
            <a:r>
              <a:rPr dirty="0" sz="1200" spc="-5" b="1">
                <a:solidFill>
                  <a:srgbClr val="00664D"/>
                </a:solidFill>
                <a:latin typeface="Arial"/>
                <a:cs typeface="Arial"/>
              </a:rPr>
              <a:t>the asynchronous  interface </a:t>
            </a:r>
            <a:r>
              <a:rPr dirty="0" sz="1200" b="1">
                <a:solidFill>
                  <a:srgbClr val="00664D"/>
                </a:solidFill>
                <a:latin typeface="Arial"/>
                <a:cs typeface="Arial"/>
              </a:rPr>
              <a:t>except</a:t>
            </a:r>
            <a:r>
              <a:rPr dirty="0" sz="1200" spc="-30" b="1">
                <a:solidFill>
                  <a:srgbClr val="00664D"/>
                </a:solidFill>
                <a:latin typeface="Arial"/>
                <a:cs typeface="Arial"/>
              </a:rPr>
              <a:t> </a:t>
            </a:r>
            <a:r>
              <a:rPr dirty="0" sz="1200" spc="5" b="1">
                <a:solidFill>
                  <a:srgbClr val="00664D"/>
                </a:solidFill>
                <a:latin typeface="Arial"/>
                <a:cs typeface="Arial"/>
              </a:rPr>
              <a:t>for</a:t>
            </a:r>
            <a:endParaRPr sz="1200">
              <a:latin typeface="Arial"/>
              <a:cs typeface="Arial"/>
            </a:endParaRPr>
          </a:p>
          <a:p>
            <a:pPr marL="472440">
              <a:lnSpc>
                <a:spcPct val="100000"/>
              </a:lnSpc>
              <a:spcBef>
                <a:spcPts val="105"/>
              </a:spcBef>
            </a:pPr>
            <a:r>
              <a:rPr dirty="0" sz="350" spc="325">
                <a:latin typeface="Times New Roman"/>
                <a:cs typeface="Times New Roman"/>
              </a:rPr>
              <a:t>n </a:t>
            </a:r>
            <a:r>
              <a:rPr dirty="0" sz="1000">
                <a:latin typeface="Arial"/>
                <a:cs typeface="Arial"/>
              </a:rPr>
              <a:t>DTACK* </a:t>
            </a:r>
            <a:r>
              <a:rPr dirty="0" sz="1000" spc="-5">
                <a:latin typeface="Arial"/>
                <a:cs typeface="Arial"/>
              </a:rPr>
              <a:t>is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NOT</a:t>
            </a:r>
            <a:r>
              <a:rPr dirty="0" sz="1000" spc="21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used</a:t>
            </a:r>
            <a:endParaRPr sz="1000">
              <a:latin typeface="Arial"/>
              <a:cs typeface="Arial"/>
            </a:endParaRPr>
          </a:p>
          <a:p>
            <a:pPr marL="698500" marR="33020" indent="-226060">
              <a:lnSpc>
                <a:spcPts val="1080"/>
              </a:lnSpc>
              <a:spcBef>
                <a:spcPts val="229"/>
              </a:spcBef>
            </a:pPr>
            <a:r>
              <a:rPr dirty="0" sz="350" spc="325">
                <a:latin typeface="Times New Roman"/>
                <a:cs typeface="Times New Roman"/>
              </a:rPr>
              <a:t>n </a:t>
            </a:r>
            <a:r>
              <a:rPr dirty="0" sz="1000" spc="-5">
                <a:latin typeface="Arial"/>
                <a:cs typeface="Arial"/>
              </a:rPr>
              <a:t>Instead, </a:t>
            </a:r>
            <a:r>
              <a:rPr dirty="0" sz="1000">
                <a:latin typeface="Arial"/>
                <a:cs typeface="Arial"/>
              </a:rPr>
              <a:t>three </a:t>
            </a:r>
            <a:r>
              <a:rPr dirty="0" sz="1000" spc="-5">
                <a:latin typeface="Arial"/>
                <a:cs typeface="Arial"/>
              </a:rPr>
              <a:t>synchronous bus control signals </a:t>
            </a:r>
            <a:r>
              <a:rPr dirty="0" sz="1000">
                <a:latin typeface="Arial"/>
                <a:cs typeface="Arial"/>
              </a:rPr>
              <a:t>are  </a:t>
            </a:r>
            <a:r>
              <a:rPr dirty="0" sz="1000" spc="-5">
                <a:latin typeface="Arial"/>
                <a:cs typeface="Arial"/>
              </a:rPr>
              <a:t>used:</a:t>
            </a:r>
            <a:endParaRPr sz="1000">
              <a:latin typeface="Arial"/>
              <a:cs typeface="Arial"/>
            </a:endParaRPr>
          </a:p>
          <a:p>
            <a:pPr marL="929640" marR="760730">
              <a:lnSpc>
                <a:spcPts val="1180"/>
              </a:lnSpc>
              <a:spcBef>
                <a:spcPts val="40"/>
              </a:spcBef>
            </a:pPr>
            <a:r>
              <a:rPr dirty="0" sz="350" spc="325">
                <a:latin typeface="Times New Roman"/>
                <a:cs typeface="Times New Roman"/>
              </a:rPr>
              <a:t>g </a:t>
            </a:r>
            <a:r>
              <a:rPr dirty="0" sz="900" spc="-5">
                <a:latin typeface="Arial"/>
                <a:cs typeface="Arial"/>
              </a:rPr>
              <a:t>Valid Peripheral Address </a:t>
            </a:r>
            <a:r>
              <a:rPr dirty="0" sz="900">
                <a:latin typeface="Arial"/>
                <a:cs typeface="Arial"/>
              </a:rPr>
              <a:t>(VPA*)  </a:t>
            </a:r>
            <a:r>
              <a:rPr dirty="0" sz="350" spc="325">
                <a:latin typeface="Times New Roman"/>
                <a:cs typeface="Times New Roman"/>
              </a:rPr>
              <a:t>g </a:t>
            </a:r>
            <a:r>
              <a:rPr dirty="0" sz="900" spc="-5">
                <a:latin typeface="Arial"/>
                <a:cs typeface="Arial"/>
              </a:rPr>
              <a:t>Valid Memory Address (VMA*)  </a:t>
            </a:r>
            <a:r>
              <a:rPr dirty="0" sz="350" spc="325">
                <a:latin typeface="Times New Roman"/>
                <a:cs typeface="Times New Roman"/>
              </a:rPr>
              <a:t>g </a:t>
            </a:r>
            <a:r>
              <a:rPr dirty="0" sz="900" spc="-5">
                <a:latin typeface="Arial"/>
                <a:cs typeface="Arial"/>
              </a:rPr>
              <a:t>Enable</a:t>
            </a:r>
            <a:r>
              <a:rPr dirty="0" sz="900" spc="-140">
                <a:latin typeface="Arial"/>
                <a:cs typeface="Arial"/>
              </a:rPr>
              <a:t> </a:t>
            </a:r>
            <a:r>
              <a:rPr dirty="0" sz="900" spc="-5">
                <a:latin typeface="Arial"/>
                <a:cs typeface="Arial"/>
              </a:rPr>
              <a:t>(E)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450" spc="370">
                <a:solidFill>
                  <a:srgbClr val="00664D"/>
                </a:solidFill>
                <a:latin typeface="Times New Roman"/>
                <a:cs typeface="Times New Roman"/>
              </a:rPr>
              <a:t>g </a:t>
            </a:r>
            <a:r>
              <a:rPr dirty="0" sz="1200" b="1">
                <a:solidFill>
                  <a:srgbClr val="00664D"/>
                </a:solidFill>
                <a:latin typeface="Arial"/>
                <a:cs typeface="Arial"/>
              </a:rPr>
              <a:t>Valid </a:t>
            </a:r>
            <a:r>
              <a:rPr dirty="0" sz="1200" spc="-5" b="1">
                <a:solidFill>
                  <a:srgbClr val="00664D"/>
                </a:solidFill>
                <a:latin typeface="Arial"/>
                <a:cs typeface="Arial"/>
              </a:rPr>
              <a:t>Peripheral Address</a:t>
            </a:r>
            <a:r>
              <a:rPr dirty="0" sz="1200" spc="114" b="1">
                <a:solidFill>
                  <a:srgbClr val="00664D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00664D"/>
                </a:solidFill>
                <a:latin typeface="Arial"/>
                <a:cs typeface="Arial"/>
              </a:rPr>
              <a:t>(VPA*)</a:t>
            </a:r>
            <a:endParaRPr sz="1200">
              <a:latin typeface="Arial"/>
              <a:cs typeface="Arial"/>
            </a:endParaRPr>
          </a:p>
          <a:p>
            <a:pPr marL="698500" marR="160020" indent="-226060">
              <a:lnSpc>
                <a:spcPct val="89000"/>
              </a:lnSpc>
              <a:spcBef>
                <a:spcPts val="260"/>
              </a:spcBef>
            </a:pPr>
            <a:r>
              <a:rPr dirty="0" sz="350" spc="325">
                <a:latin typeface="Times New Roman"/>
                <a:cs typeface="Times New Roman"/>
              </a:rPr>
              <a:t>n </a:t>
            </a:r>
            <a:r>
              <a:rPr dirty="0" sz="1000">
                <a:latin typeface="Arial"/>
                <a:cs typeface="Arial"/>
              </a:rPr>
              <a:t>When a </a:t>
            </a:r>
            <a:r>
              <a:rPr dirty="0" sz="1000" spc="-5">
                <a:latin typeface="Arial"/>
                <a:cs typeface="Arial"/>
              </a:rPr>
              <a:t>synchronous peripheral detects </a:t>
            </a:r>
            <a:r>
              <a:rPr dirty="0" sz="1000" spc="-10">
                <a:latin typeface="Arial"/>
                <a:cs typeface="Arial"/>
              </a:rPr>
              <a:t>that </a:t>
            </a:r>
            <a:r>
              <a:rPr dirty="0" sz="1000" spc="-5">
                <a:latin typeface="Arial"/>
                <a:cs typeface="Arial"/>
              </a:rPr>
              <a:t>it </a:t>
            </a:r>
            <a:r>
              <a:rPr dirty="0" sz="1000" spc="-10">
                <a:latin typeface="Arial"/>
                <a:cs typeface="Arial"/>
              </a:rPr>
              <a:t>is  </a:t>
            </a:r>
            <a:r>
              <a:rPr dirty="0" sz="1000" spc="-5">
                <a:latin typeface="Arial"/>
                <a:cs typeface="Arial"/>
              </a:rPr>
              <a:t>being accessed, it asserts VPA* </a:t>
            </a:r>
            <a:r>
              <a:rPr dirty="0" sz="1000" spc="5">
                <a:latin typeface="Arial"/>
                <a:cs typeface="Arial"/>
              </a:rPr>
              <a:t>to </a:t>
            </a:r>
            <a:r>
              <a:rPr dirty="0" sz="1000" spc="-10">
                <a:latin typeface="Arial"/>
                <a:cs typeface="Arial"/>
              </a:rPr>
              <a:t>request </a:t>
            </a:r>
            <a:r>
              <a:rPr dirty="0" sz="1000">
                <a:latin typeface="Arial"/>
                <a:cs typeface="Arial"/>
              </a:rPr>
              <a:t>a  </a:t>
            </a:r>
            <a:r>
              <a:rPr dirty="0" sz="1000" spc="-5">
                <a:latin typeface="Arial"/>
                <a:cs typeface="Arial"/>
              </a:rPr>
              <a:t>synchronous </a:t>
            </a:r>
            <a:r>
              <a:rPr dirty="0" sz="1000">
                <a:latin typeface="Arial"/>
                <a:cs typeface="Arial"/>
              </a:rPr>
              <a:t>bus</a:t>
            </a:r>
            <a:r>
              <a:rPr dirty="0" sz="1000" spc="-3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cycle</a:t>
            </a:r>
            <a:endParaRPr sz="1000">
              <a:latin typeface="Arial"/>
              <a:cs typeface="Arial"/>
            </a:endParaRPr>
          </a:p>
          <a:p>
            <a:pPr marL="698500" marR="181610" indent="-226060">
              <a:lnSpc>
                <a:spcPts val="1080"/>
              </a:lnSpc>
              <a:spcBef>
                <a:spcPts val="254"/>
              </a:spcBef>
            </a:pPr>
            <a:r>
              <a:rPr dirty="0" sz="350" spc="325">
                <a:latin typeface="Times New Roman"/>
                <a:cs typeface="Times New Roman"/>
              </a:rPr>
              <a:t>n </a:t>
            </a:r>
            <a:r>
              <a:rPr dirty="0" sz="1000">
                <a:latin typeface="Arial"/>
                <a:cs typeface="Arial"/>
              </a:rPr>
              <a:t>When the </a:t>
            </a:r>
            <a:r>
              <a:rPr dirty="0" sz="1000" spc="-10">
                <a:latin typeface="Arial"/>
                <a:cs typeface="Arial"/>
              </a:rPr>
              <a:t>CPU detects </a:t>
            </a:r>
            <a:r>
              <a:rPr dirty="0" sz="1000" spc="-5">
                <a:latin typeface="Arial"/>
                <a:cs typeface="Arial"/>
              </a:rPr>
              <a:t>that VPA* has </a:t>
            </a:r>
            <a:r>
              <a:rPr dirty="0" sz="1000" spc="-10">
                <a:latin typeface="Arial"/>
                <a:cs typeface="Arial"/>
              </a:rPr>
              <a:t>been  </a:t>
            </a:r>
            <a:r>
              <a:rPr dirty="0" sz="1000" spc="-5">
                <a:latin typeface="Arial"/>
                <a:cs typeface="Arial"/>
              </a:rPr>
              <a:t>asserted, it initiates </a:t>
            </a:r>
            <a:r>
              <a:rPr dirty="0" sz="1000" spc="-10">
                <a:latin typeface="Arial"/>
                <a:cs typeface="Arial"/>
              </a:rPr>
              <a:t>the </a:t>
            </a:r>
            <a:r>
              <a:rPr dirty="0" sz="1000" spc="-5">
                <a:latin typeface="Arial"/>
                <a:cs typeface="Arial"/>
              </a:rPr>
              <a:t>synchronous transfer </a:t>
            </a:r>
            <a:r>
              <a:rPr dirty="0" sz="1000" spc="-10">
                <a:latin typeface="Arial"/>
                <a:cs typeface="Arial"/>
              </a:rPr>
              <a:t>by  </a:t>
            </a:r>
            <a:r>
              <a:rPr dirty="0" sz="1000" spc="-5">
                <a:latin typeface="Arial"/>
                <a:cs typeface="Arial"/>
              </a:rPr>
              <a:t>means </a:t>
            </a:r>
            <a:r>
              <a:rPr dirty="0" sz="1000" spc="-15">
                <a:latin typeface="Arial"/>
                <a:cs typeface="Arial"/>
              </a:rPr>
              <a:t>of </a:t>
            </a:r>
            <a:r>
              <a:rPr dirty="0" sz="1000">
                <a:latin typeface="Arial"/>
                <a:cs typeface="Arial"/>
              </a:rPr>
              <a:t>VMA*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 spc="-40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E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450" spc="370">
                <a:solidFill>
                  <a:srgbClr val="00664D"/>
                </a:solidFill>
                <a:latin typeface="Times New Roman"/>
                <a:cs typeface="Times New Roman"/>
              </a:rPr>
              <a:t>g </a:t>
            </a:r>
            <a:r>
              <a:rPr dirty="0" sz="1200" b="1">
                <a:solidFill>
                  <a:srgbClr val="00664D"/>
                </a:solidFill>
                <a:latin typeface="Arial"/>
                <a:cs typeface="Arial"/>
              </a:rPr>
              <a:t>Valid </a:t>
            </a:r>
            <a:r>
              <a:rPr dirty="0" sz="1200" spc="-5" b="1">
                <a:solidFill>
                  <a:srgbClr val="00664D"/>
                </a:solidFill>
                <a:latin typeface="Arial"/>
                <a:cs typeface="Arial"/>
              </a:rPr>
              <a:t>Memory Address</a:t>
            </a:r>
            <a:r>
              <a:rPr dirty="0" sz="1200" spc="110" b="1">
                <a:solidFill>
                  <a:srgbClr val="00664D"/>
                </a:solidFill>
                <a:latin typeface="Arial"/>
                <a:cs typeface="Arial"/>
              </a:rPr>
              <a:t> </a:t>
            </a:r>
            <a:r>
              <a:rPr dirty="0" sz="1200" spc="-5" b="1">
                <a:solidFill>
                  <a:srgbClr val="00664D"/>
                </a:solidFill>
                <a:latin typeface="Arial"/>
                <a:cs typeface="Arial"/>
              </a:rPr>
              <a:t>(VMA*)</a:t>
            </a:r>
            <a:endParaRPr sz="1200">
              <a:latin typeface="Arial"/>
              <a:cs typeface="Arial"/>
            </a:endParaRPr>
          </a:p>
          <a:p>
            <a:pPr marL="698500" marR="116205" indent="-226060">
              <a:lnSpc>
                <a:spcPts val="1080"/>
              </a:lnSpc>
              <a:spcBef>
                <a:spcPts val="240"/>
              </a:spcBef>
            </a:pPr>
            <a:r>
              <a:rPr dirty="0" sz="350" spc="325">
                <a:latin typeface="Times New Roman"/>
                <a:cs typeface="Times New Roman"/>
              </a:rPr>
              <a:t>n </a:t>
            </a:r>
            <a:r>
              <a:rPr dirty="0" sz="1000">
                <a:latin typeface="Arial"/>
                <a:cs typeface="Arial"/>
              </a:rPr>
              <a:t>The CPU </a:t>
            </a:r>
            <a:r>
              <a:rPr dirty="0" sz="1000" spc="-5">
                <a:latin typeface="Arial"/>
                <a:cs typeface="Arial"/>
              </a:rPr>
              <a:t>asserts </a:t>
            </a:r>
            <a:r>
              <a:rPr dirty="0" sz="1000">
                <a:latin typeface="Arial"/>
                <a:cs typeface="Arial"/>
              </a:rPr>
              <a:t>VMA* </a:t>
            </a:r>
            <a:r>
              <a:rPr dirty="0" sz="1000" spc="5">
                <a:latin typeface="Arial"/>
                <a:cs typeface="Arial"/>
              </a:rPr>
              <a:t>to </a:t>
            </a:r>
            <a:r>
              <a:rPr dirty="0" sz="1000" spc="-5">
                <a:latin typeface="Arial"/>
                <a:cs typeface="Arial"/>
              </a:rPr>
              <a:t>indicate </a:t>
            </a:r>
            <a:r>
              <a:rPr dirty="0" sz="1000">
                <a:latin typeface="Arial"/>
                <a:cs typeface="Arial"/>
              </a:rPr>
              <a:t>the </a:t>
            </a:r>
            <a:r>
              <a:rPr dirty="0" sz="1000" spc="-5">
                <a:latin typeface="Arial"/>
                <a:cs typeface="Arial"/>
              </a:rPr>
              <a:t>peripheral  that there is </a:t>
            </a:r>
            <a:r>
              <a:rPr dirty="0" sz="1000">
                <a:latin typeface="Arial"/>
                <a:cs typeface="Arial"/>
              </a:rPr>
              <a:t>a </a:t>
            </a:r>
            <a:r>
              <a:rPr dirty="0" sz="1000" spc="-5">
                <a:latin typeface="Arial"/>
                <a:cs typeface="Arial"/>
              </a:rPr>
              <a:t>valid </a:t>
            </a:r>
            <a:r>
              <a:rPr dirty="0" sz="1000" spc="-10">
                <a:latin typeface="Arial"/>
                <a:cs typeface="Arial"/>
              </a:rPr>
              <a:t>address </a:t>
            </a:r>
            <a:r>
              <a:rPr dirty="0" sz="1000" spc="-5">
                <a:latin typeface="Arial"/>
                <a:cs typeface="Arial"/>
              </a:rPr>
              <a:t>on </a:t>
            </a:r>
            <a:r>
              <a:rPr dirty="0" sz="1000">
                <a:latin typeface="Arial"/>
                <a:cs typeface="Arial"/>
              </a:rPr>
              <a:t>the </a:t>
            </a:r>
            <a:r>
              <a:rPr dirty="0" sz="1000" spc="-10">
                <a:latin typeface="Arial"/>
                <a:cs typeface="Arial"/>
              </a:rPr>
              <a:t>address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bus</a:t>
            </a:r>
            <a:endParaRPr sz="1000">
              <a:latin typeface="Arial"/>
              <a:cs typeface="Arial"/>
            </a:endParaRPr>
          </a:p>
          <a:p>
            <a:pPr marL="698500" marR="12065" indent="-226060">
              <a:lnSpc>
                <a:spcPts val="1080"/>
              </a:lnSpc>
              <a:spcBef>
                <a:spcPts val="240"/>
              </a:spcBef>
            </a:pPr>
            <a:r>
              <a:rPr dirty="0" sz="350" spc="325">
                <a:latin typeface="Times New Roman"/>
                <a:cs typeface="Times New Roman"/>
              </a:rPr>
              <a:t>n </a:t>
            </a:r>
            <a:r>
              <a:rPr dirty="0" sz="1000">
                <a:latin typeface="Arial"/>
                <a:cs typeface="Arial"/>
              </a:rPr>
              <a:t>The </a:t>
            </a:r>
            <a:r>
              <a:rPr dirty="0" sz="1000" spc="-5">
                <a:latin typeface="Arial"/>
                <a:cs typeface="Arial"/>
              </a:rPr>
              <a:t>assertion of VMA* is </a:t>
            </a:r>
            <a:r>
              <a:rPr dirty="0" sz="1000">
                <a:latin typeface="Arial"/>
                <a:cs typeface="Arial"/>
              </a:rPr>
              <a:t>a </a:t>
            </a:r>
            <a:r>
              <a:rPr dirty="0" sz="1000" spc="-5">
                <a:latin typeface="Arial"/>
                <a:cs typeface="Arial"/>
              </a:rPr>
              <a:t>response </a:t>
            </a:r>
            <a:r>
              <a:rPr dirty="0" sz="1000" spc="-15">
                <a:latin typeface="Arial"/>
                <a:cs typeface="Arial"/>
              </a:rPr>
              <a:t>of </a:t>
            </a:r>
            <a:r>
              <a:rPr dirty="0" sz="1000">
                <a:latin typeface="Arial"/>
                <a:cs typeface="Arial"/>
              </a:rPr>
              <a:t>the CPU </a:t>
            </a:r>
            <a:r>
              <a:rPr dirty="0" sz="1000" spc="5">
                <a:latin typeface="Arial"/>
                <a:cs typeface="Arial"/>
              </a:rPr>
              <a:t>to  </a:t>
            </a:r>
            <a:r>
              <a:rPr dirty="0" sz="1000">
                <a:latin typeface="Arial"/>
                <a:cs typeface="Arial"/>
              </a:rPr>
              <a:t>the </a:t>
            </a:r>
            <a:r>
              <a:rPr dirty="0" sz="1000" spc="-5">
                <a:latin typeface="Arial"/>
                <a:cs typeface="Arial"/>
              </a:rPr>
              <a:t>peripheral’s assertion of</a:t>
            </a:r>
            <a:r>
              <a:rPr dirty="0" sz="1000" spc="-2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VPA*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450" spc="370">
                <a:solidFill>
                  <a:srgbClr val="00664D"/>
                </a:solidFill>
                <a:latin typeface="Times New Roman"/>
                <a:cs typeface="Times New Roman"/>
              </a:rPr>
              <a:t>g </a:t>
            </a:r>
            <a:r>
              <a:rPr dirty="0" sz="1200" b="1">
                <a:solidFill>
                  <a:srgbClr val="00664D"/>
                </a:solidFill>
                <a:latin typeface="Arial"/>
                <a:cs typeface="Arial"/>
              </a:rPr>
              <a:t>Enable</a:t>
            </a:r>
            <a:r>
              <a:rPr dirty="0" sz="1200" spc="125" b="1">
                <a:solidFill>
                  <a:srgbClr val="00664D"/>
                </a:solidFill>
                <a:latin typeface="Arial"/>
                <a:cs typeface="Arial"/>
              </a:rPr>
              <a:t> </a:t>
            </a:r>
            <a:r>
              <a:rPr dirty="0" sz="1200" spc="-5" b="1">
                <a:solidFill>
                  <a:srgbClr val="00664D"/>
                </a:solidFill>
                <a:latin typeface="Arial"/>
                <a:cs typeface="Arial"/>
              </a:rPr>
              <a:t>(E)</a:t>
            </a:r>
            <a:endParaRPr sz="1200">
              <a:latin typeface="Arial"/>
              <a:cs typeface="Arial"/>
            </a:endParaRPr>
          </a:p>
          <a:p>
            <a:pPr marL="472440">
              <a:lnSpc>
                <a:spcPct val="100000"/>
              </a:lnSpc>
              <a:spcBef>
                <a:spcPts val="130"/>
              </a:spcBef>
            </a:pPr>
            <a:r>
              <a:rPr dirty="0" sz="350" spc="325">
                <a:latin typeface="Times New Roman"/>
                <a:cs typeface="Times New Roman"/>
              </a:rPr>
              <a:t>n </a:t>
            </a:r>
            <a:r>
              <a:rPr dirty="0" sz="1000" spc="5">
                <a:latin typeface="Arial"/>
                <a:cs typeface="Arial"/>
              </a:rPr>
              <a:t>A </a:t>
            </a:r>
            <a:r>
              <a:rPr dirty="0" sz="1000">
                <a:latin typeface="Arial"/>
                <a:cs typeface="Arial"/>
              </a:rPr>
              <a:t>CPU </a:t>
            </a:r>
            <a:r>
              <a:rPr dirty="0" sz="1000" spc="-10">
                <a:latin typeface="Arial"/>
                <a:cs typeface="Arial"/>
              </a:rPr>
              <a:t>output derived </a:t>
            </a:r>
            <a:r>
              <a:rPr dirty="0" sz="1000">
                <a:latin typeface="Arial"/>
                <a:cs typeface="Arial"/>
              </a:rPr>
              <a:t>from the </a:t>
            </a:r>
            <a:r>
              <a:rPr dirty="0" sz="1000" spc="-5">
                <a:latin typeface="Arial"/>
                <a:cs typeface="Arial"/>
              </a:rPr>
              <a:t>68000 clock</a:t>
            </a:r>
            <a:r>
              <a:rPr dirty="0" sz="1000" spc="1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cycle</a:t>
            </a:r>
            <a:endParaRPr sz="1000">
              <a:latin typeface="Arial"/>
              <a:cs typeface="Arial"/>
            </a:endParaRPr>
          </a:p>
          <a:p>
            <a:pPr marL="472440">
              <a:lnSpc>
                <a:spcPct val="100000"/>
              </a:lnSpc>
              <a:spcBef>
                <a:spcPts val="95"/>
              </a:spcBef>
            </a:pPr>
            <a:r>
              <a:rPr dirty="0" sz="350" spc="325">
                <a:latin typeface="Times New Roman"/>
                <a:cs typeface="Times New Roman"/>
              </a:rPr>
              <a:t>n </a:t>
            </a:r>
            <a:r>
              <a:rPr dirty="0" sz="1000">
                <a:latin typeface="Arial"/>
                <a:cs typeface="Arial"/>
              </a:rPr>
              <a:t>One </a:t>
            </a:r>
            <a:r>
              <a:rPr dirty="0" sz="1000" spc="5">
                <a:latin typeface="Arial"/>
                <a:cs typeface="Arial"/>
              </a:rPr>
              <a:t>E </a:t>
            </a:r>
            <a:r>
              <a:rPr dirty="0" sz="1000" spc="-5">
                <a:latin typeface="Arial"/>
                <a:cs typeface="Arial"/>
              </a:rPr>
              <a:t>cycle is equal </a:t>
            </a:r>
            <a:r>
              <a:rPr dirty="0" sz="1000" spc="-10">
                <a:latin typeface="Arial"/>
                <a:cs typeface="Arial"/>
              </a:rPr>
              <a:t>to </a:t>
            </a:r>
            <a:r>
              <a:rPr dirty="0" sz="1000" spc="-5">
                <a:latin typeface="Arial"/>
                <a:cs typeface="Arial"/>
              </a:rPr>
              <a:t>10 CPU</a:t>
            </a:r>
            <a:r>
              <a:rPr dirty="0" sz="1000" spc="14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cycles</a:t>
            </a:r>
            <a:endParaRPr sz="1000">
              <a:latin typeface="Arial"/>
              <a:cs typeface="Arial"/>
            </a:endParaRPr>
          </a:p>
          <a:p>
            <a:pPr marL="698500" marR="5080" indent="-226060">
              <a:lnSpc>
                <a:spcPts val="1080"/>
              </a:lnSpc>
              <a:spcBef>
                <a:spcPts val="254"/>
              </a:spcBef>
            </a:pPr>
            <a:r>
              <a:rPr dirty="0" sz="350" spc="325">
                <a:latin typeface="Times New Roman"/>
                <a:cs typeface="Times New Roman"/>
              </a:rPr>
              <a:t>n </a:t>
            </a:r>
            <a:r>
              <a:rPr dirty="0" sz="1000" spc="5">
                <a:latin typeface="Arial"/>
                <a:cs typeface="Arial"/>
              </a:rPr>
              <a:t>E </a:t>
            </a:r>
            <a:r>
              <a:rPr dirty="0" sz="1000" spc="-5">
                <a:latin typeface="Arial"/>
                <a:cs typeface="Arial"/>
              </a:rPr>
              <a:t>clock is non-symmetric it is low </a:t>
            </a:r>
            <a:r>
              <a:rPr dirty="0" sz="1000">
                <a:latin typeface="Arial"/>
                <a:cs typeface="Arial"/>
              </a:rPr>
              <a:t>for 6 </a:t>
            </a:r>
            <a:r>
              <a:rPr dirty="0" sz="1000" spc="-5">
                <a:latin typeface="Arial"/>
                <a:cs typeface="Arial"/>
              </a:rPr>
              <a:t>clock </a:t>
            </a:r>
            <a:r>
              <a:rPr dirty="0" sz="1000" spc="-10">
                <a:latin typeface="Arial"/>
                <a:cs typeface="Arial"/>
              </a:rPr>
              <a:t>cycles  </a:t>
            </a:r>
            <a:r>
              <a:rPr dirty="0" sz="1000" spc="-5">
                <a:latin typeface="Arial"/>
                <a:cs typeface="Arial"/>
              </a:rPr>
              <a:t>and high </a:t>
            </a:r>
            <a:r>
              <a:rPr dirty="0" sz="1000">
                <a:latin typeface="Arial"/>
                <a:cs typeface="Arial"/>
              </a:rPr>
              <a:t>for 4 </a:t>
            </a:r>
            <a:r>
              <a:rPr dirty="0" sz="1000" spc="-5">
                <a:latin typeface="Arial"/>
                <a:cs typeface="Arial"/>
              </a:rPr>
              <a:t>clock</a:t>
            </a:r>
            <a:r>
              <a:rPr dirty="0" sz="1000" spc="-6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cycles</a:t>
            </a:r>
            <a:endParaRPr sz="10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030638" y="2329123"/>
            <a:ext cx="3980097" cy="323550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5"/>
              </a:spcBef>
            </a:pPr>
            <a:r>
              <a:rPr dirty="0" spc="-5"/>
              <a:t>Microprocessor-based </a:t>
            </a:r>
            <a:r>
              <a:rPr dirty="0"/>
              <a:t>System </a:t>
            </a:r>
            <a:r>
              <a:rPr dirty="0" spc="-5"/>
              <a:t>Design  </a:t>
            </a:r>
            <a:r>
              <a:rPr dirty="0" spc="-5" i="1">
                <a:solidFill>
                  <a:srgbClr val="006600"/>
                </a:solidFill>
              </a:rPr>
              <a:t>Ricardo</a:t>
            </a:r>
            <a:r>
              <a:rPr dirty="0" spc="5" i="1">
                <a:solidFill>
                  <a:srgbClr val="006600"/>
                </a:solidFill>
              </a:rPr>
              <a:t> </a:t>
            </a:r>
            <a:r>
              <a:rPr dirty="0" i="1">
                <a:solidFill>
                  <a:srgbClr val="006600"/>
                </a:solidFill>
              </a:rPr>
              <a:t>Gutierrez-Osuna</a:t>
            </a:r>
          </a:p>
          <a:p>
            <a:pPr marL="12700">
              <a:lnSpc>
                <a:spcPct val="100000"/>
              </a:lnSpc>
            </a:pPr>
            <a:r>
              <a:rPr dirty="0" spc="-10"/>
              <a:t>Wright </a:t>
            </a:r>
            <a:r>
              <a:rPr dirty="0" spc="-5"/>
              <a:t>State</a:t>
            </a:r>
            <a:r>
              <a:rPr dirty="0" spc="20"/>
              <a:t> </a:t>
            </a:r>
            <a:r>
              <a:rPr dirty="0"/>
              <a:t>University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dirty="0" spc="-5"/>
              <a:t>10</a:t>
            </a:fld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67435" y="793115"/>
            <a:ext cx="2684145" cy="36195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Synchronous</a:t>
            </a:r>
            <a:r>
              <a:rPr dirty="0" spc="-95"/>
              <a:t> </a:t>
            </a:r>
            <a:r>
              <a:rPr dirty="0"/>
              <a:t>transfer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67435" y="1329575"/>
            <a:ext cx="3422015" cy="23812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500" spc="445">
                <a:solidFill>
                  <a:srgbClr val="00664D"/>
                </a:solidFill>
                <a:latin typeface="Times New Roman"/>
                <a:cs typeface="Times New Roman"/>
              </a:rPr>
              <a:t>g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Sequence of operations (not</a:t>
            </a:r>
            <a:r>
              <a:rPr dirty="0" sz="1400" spc="15" b="1">
                <a:solidFill>
                  <a:srgbClr val="00664D"/>
                </a:solidFill>
                <a:latin typeface="Arial"/>
                <a:cs typeface="Arial"/>
              </a:rPr>
              <a:t> </a:t>
            </a:r>
            <a:r>
              <a:rPr dirty="0" sz="1400" spc="-5" b="1">
                <a:solidFill>
                  <a:srgbClr val="00664D"/>
                </a:solidFill>
                <a:latin typeface="Arial"/>
                <a:cs typeface="Arial"/>
              </a:rPr>
              <a:t>detailed)</a:t>
            </a:r>
            <a:endParaRPr sz="1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527683" y="1582546"/>
            <a:ext cx="3750310" cy="44754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38125" marR="245110" indent="-226060">
              <a:lnSpc>
                <a:spcPct val="100000"/>
              </a:lnSpc>
              <a:spcBef>
                <a:spcPts val="100"/>
              </a:spcBef>
            </a:pPr>
            <a:r>
              <a:rPr dirty="0" sz="450" spc="370">
                <a:latin typeface="Times New Roman"/>
                <a:cs typeface="Times New Roman"/>
              </a:rPr>
              <a:t>n </a:t>
            </a:r>
            <a:r>
              <a:rPr dirty="0" sz="1200" spc="-5">
                <a:latin typeface="Arial"/>
                <a:cs typeface="Arial"/>
              </a:rPr>
              <a:t>During </a:t>
            </a:r>
            <a:r>
              <a:rPr dirty="0" sz="1200">
                <a:latin typeface="Arial"/>
                <a:cs typeface="Arial"/>
              </a:rPr>
              <a:t>state </a:t>
            </a:r>
            <a:r>
              <a:rPr dirty="0" sz="1200" spc="-5">
                <a:latin typeface="Arial"/>
                <a:cs typeface="Arial"/>
              </a:rPr>
              <a:t>S0, </a:t>
            </a:r>
            <a:r>
              <a:rPr dirty="0" sz="1200" spc="-10">
                <a:latin typeface="Arial"/>
                <a:cs typeface="Arial"/>
              </a:rPr>
              <a:t>the </a:t>
            </a:r>
            <a:r>
              <a:rPr dirty="0" sz="1200" spc="-5">
                <a:latin typeface="Arial"/>
                <a:cs typeface="Arial"/>
              </a:rPr>
              <a:t>CPU generates </a:t>
            </a:r>
            <a:r>
              <a:rPr dirty="0" sz="1200" spc="-10">
                <a:latin typeface="Arial"/>
                <a:cs typeface="Arial"/>
              </a:rPr>
              <a:t>the </a:t>
            </a:r>
            <a:r>
              <a:rPr dirty="0" sz="1200" spc="-5">
                <a:latin typeface="Arial"/>
                <a:cs typeface="Arial"/>
              </a:rPr>
              <a:t>function  </a:t>
            </a:r>
            <a:r>
              <a:rPr dirty="0" sz="1200">
                <a:latin typeface="Arial"/>
                <a:cs typeface="Arial"/>
              </a:rPr>
              <a:t>codes </a:t>
            </a:r>
            <a:r>
              <a:rPr dirty="0" sz="1200" spc="-5">
                <a:latin typeface="Arial"/>
                <a:cs typeface="Arial"/>
              </a:rPr>
              <a:t>FC0-FC2</a:t>
            </a:r>
            <a:endParaRPr sz="1200">
              <a:latin typeface="Arial"/>
              <a:cs typeface="Arial"/>
            </a:endParaRPr>
          </a:p>
          <a:p>
            <a:pPr marL="238125" marR="309880" indent="-226060">
              <a:lnSpc>
                <a:spcPts val="1420"/>
              </a:lnSpc>
              <a:spcBef>
                <a:spcPts val="350"/>
              </a:spcBef>
            </a:pPr>
            <a:r>
              <a:rPr dirty="0" sz="450" spc="370">
                <a:latin typeface="Times New Roman"/>
                <a:cs typeface="Times New Roman"/>
              </a:rPr>
              <a:t>n </a:t>
            </a:r>
            <a:r>
              <a:rPr dirty="0" sz="1200" spc="-5">
                <a:latin typeface="Arial"/>
                <a:cs typeface="Arial"/>
              </a:rPr>
              <a:t>During S1, </a:t>
            </a:r>
            <a:r>
              <a:rPr dirty="0" sz="1200">
                <a:latin typeface="Arial"/>
                <a:cs typeface="Arial"/>
              </a:rPr>
              <a:t>the </a:t>
            </a:r>
            <a:r>
              <a:rPr dirty="0" sz="1200" spc="-5">
                <a:latin typeface="Arial"/>
                <a:cs typeface="Arial"/>
              </a:rPr>
              <a:t>CPU puts </a:t>
            </a:r>
            <a:r>
              <a:rPr dirty="0" sz="1200">
                <a:latin typeface="Arial"/>
                <a:cs typeface="Arial"/>
              </a:rPr>
              <a:t>a </a:t>
            </a:r>
            <a:r>
              <a:rPr dirty="0" sz="1200" spc="-10">
                <a:latin typeface="Arial"/>
                <a:cs typeface="Arial"/>
              </a:rPr>
              <a:t>valid address </a:t>
            </a:r>
            <a:r>
              <a:rPr dirty="0" sz="1200">
                <a:latin typeface="Arial"/>
                <a:cs typeface="Arial"/>
              </a:rPr>
              <a:t>on </a:t>
            </a:r>
            <a:r>
              <a:rPr dirty="0" sz="1200" spc="-15">
                <a:latin typeface="Arial"/>
                <a:cs typeface="Arial"/>
              </a:rPr>
              <a:t>the  </a:t>
            </a:r>
            <a:r>
              <a:rPr dirty="0" sz="1200" spc="-5">
                <a:latin typeface="Arial"/>
                <a:cs typeface="Arial"/>
              </a:rPr>
              <a:t>address </a:t>
            </a:r>
            <a:r>
              <a:rPr dirty="0" sz="1200" spc="-10">
                <a:latin typeface="Arial"/>
                <a:cs typeface="Arial"/>
              </a:rPr>
              <a:t>bus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dirty="0" sz="450" spc="370">
                <a:latin typeface="Times New Roman"/>
                <a:cs typeface="Times New Roman"/>
              </a:rPr>
              <a:t>n </a:t>
            </a:r>
            <a:r>
              <a:rPr dirty="0" sz="1200" spc="-5">
                <a:latin typeface="Arial"/>
                <a:cs typeface="Arial"/>
              </a:rPr>
              <a:t>When </a:t>
            </a:r>
            <a:r>
              <a:rPr dirty="0" sz="1200">
                <a:latin typeface="Arial"/>
                <a:cs typeface="Arial"/>
              </a:rPr>
              <a:t>the </a:t>
            </a:r>
            <a:r>
              <a:rPr dirty="0" sz="1200" spc="-5">
                <a:latin typeface="Arial"/>
                <a:cs typeface="Arial"/>
              </a:rPr>
              <a:t>address is stable </a:t>
            </a:r>
            <a:r>
              <a:rPr dirty="0" sz="1200" spc="-15">
                <a:latin typeface="Arial"/>
                <a:cs typeface="Arial"/>
              </a:rPr>
              <a:t>in</a:t>
            </a:r>
            <a:r>
              <a:rPr dirty="0" sz="1200" spc="11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S2</a:t>
            </a:r>
            <a:endParaRPr sz="1200">
              <a:latin typeface="Arial"/>
              <a:cs typeface="Arial"/>
            </a:endParaRPr>
          </a:p>
          <a:p>
            <a:pPr marL="692150" marR="43815" indent="-222885">
              <a:lnSpc>
                <a:spcPct val="100000"/>
              </a:lnSpc>
              <a:spcBef>
                <a:spcPts val="250"/>
              </a:spcBef>
            </a:pPr>
            <a:r>
              <a:rPr dirty="0" sz="350" spc="325">
                <a:latin typeface="Times New Roman"/>
                <a:cs typeface="Times New Roman"/>
              </a:rPr>
              <a:t>g </a:t>
            </a:r>
            <a:r>
              <a:rPr dirty="0" sz="1000">
                <a:latin typeface="Arial"/>
                <a:cs typeface="Arial"/>
              </a:rPr>
              <a:t>AS* </a:t>
            </a:r>
            <a:r>
              <a:rPr dirty="0" sz="1000" spc="-5">
                <a:latin typeface="Arial"/>
                <a:cs typeface="Arial"/>
              </a:rPr>
              <a:t>is asserted and R/W* </a:t>
            </a:r>
            <a:r>
              <a:rPr dirty="0" sz="1000" spc="-10">
                <a:latin typeface="Arial"/>
                <a:cs typeface="Arial"/>
              </a:rPr>
              <a:t>set </a:t>
            </a:r>
            <a:r>
              <a:rPr dirty="0" sz="1000" spc="5">
                <a:latin typeface="Arial"/>
                <a:cs typeface="Arial"/>
              </a:rPr>
              <a:t>to </a:t>
            </a:r>
            <a:r>
              <a:rPr dirty="0" sz="1000">
                <a:latin typeface="Arial"/>
                <a:cs typeface="Arial"/>
              </a:rPr>
              <a:t>1 for a </a:t>
            </a:r>
            <a:r>
              <a:rPr dirty="0" sz="1000" spc="-5">
                <a:latin typeface="Arial"/>
                <a:cs typeface="Arial"/>
              </a:rPr>
              <a:t>read or </a:t>
            </a:r>
            <a:r>
              <a:rPr dirty="0" sz="1000">
                <a:latin typeface="Arial"/>
                <a:cs typeface="Arial"/>
              </a:rPr>
              <a:t>0 </a:t>
            </a:r>
            <a:r>
              <a:rPr dirty="0" sz="1000" spc="-10">
                <a:latin typeface="Arial"/>
                <a:cs typeface="Arial"/>
              </a:rPr>
              <a:t>for </a:t>
            </a:r>
            <a:r>
              <a:rPr dirty="0" sz="1000">
                <a:latin typeface="Arial"/>
                <a:cs typeface="Arial"/>
              </a:rPr>
              <a:t>a  write</a:t>
            </a:r>
            <a:endParaRPr sz="1000">
              <a:latin typeface="Arial"/>
              <a:cs typeface="Arial"/>
            </a:endParaRPr>
          </a:p>
          <a:p>
            <a:pPr marL="692150" marR="59690" indent="-222885">
              <a:lnSpc>
                <a:spcPct val="100000"/>
              </a:lnSpc>
              <a:spcBef>
                <a:spcPts val="240"/>
              </a:spcBef>
            </a:pPr>
            <a:r>
              <a:rPr dirty="0" sz="350" spc="325">
                <a:latin typeface="Times New Roman"/>
                <a:cs typeface="Times New Roman"/>
              </a:rPr>
              <a:t>g </a:t>
            </a:r>
            <a:r>
              <a:rPr dirty="0" sz="1000">
                <a:latin typeface="Arial"/>
                <a:cs typeface="Arial"/>
              </a:rPr>
              <a:t>If a write </a:t>
            </a:r>
            <a:r>
              <a:rPr dirty="0" sz="1000" spc="-10">
                <a:latin typeface="Arial"/>
                <a:cs typeface="Arial"/>
              </a:rPr>
              <a:t>operation </a:t>
            </a:r>
            <a:r>
              <a:rPr dirty="0" sz="1000" spc="-5">
                <a:latin typeface="Arial"/>
                <a:cs typeface="Arial"/>
              </a:rPr>
              <a:t>is </a:t>
            </a:r>
            <a:r>
              <a:rPr dirty="0" sz="1000" spc="-10">
                <a:latin typeface="Arial"/>
                <a:cs typeface="Arial"/>
              </a:rPr>
              <a:t>performed, </a:t>
            </a:r>
            <a:r>
              <a:rPr dirty="0" sz="1000">
                <a:latin typeface="Arial"/>
                <a:cs typeface="Arial"/>
              </a:rPr>
              <a:t>the data </a:t>
            </a:r>
            <a:r>
              <a:rPr dirty="0" sz="1000" spc="-5">
                <a:latin typeface="Arial"/>
                <a:cs typeface="Arial"/>
              </a:rPr>
              <a:t>is </a:t>
            </a:r>
            <a:r>
              <a:rPr dirty="0" sz="1000" spc="-15">
                <a:latin typeface="Arial"/>
                <a:cs typeface="Arial"/>
              </a:rPr>
              <a:t>output </a:t>
            </a:r>
            <a:r>
              <a:rPr dirty="0" sz="1000" spc="-10">
                <a:latin typeface="Arial"/>
                <a:cs typeface="Arial"/>
              </a:rPr>
              <a:t>on  </a:t>
            </a:r>
            <a:r>
              <a:rPr dirty="0" sz="1000" spc="-5">
                <a:latin typeface="Arial"/>
                <a:cs typeface="Arial"/>
              </a:rPr>
              <a:t>D0-D15 and </a:t>
            </a:r>
            <a:r>
              <a:rPr dirty="0" sz="1000" spc="-10">
                <a:latin typeface="Arial"/>
                <a:cs typeface="Arial"/>
              </a:rPr>
              <a:t>maintained </a:t>
            </a:r>
            <a:r>
              <a:rPr dirty="0" sz="1000" spc="-5">
                <a:latin typeface="Arial"/>
                <a:cs typeface="Arial"/>
              </a:rPr>
              <a:t>valid </a:t>
            </a:r>
            <a:r>
              <a:rPr dirty="0" sz="1000">
                <a:latin typeface="Arial"/>
                <a:cs typeface="Arial"/>
              </a:rPr>
              <a:t>for the rest </a:t>
            </a:r>
            <a:r>
              <a:rPr dirty="0" sz="1000" spc="-5">
                <a:latin typeface="Arial"/>
                <a:cs typeface="Arial"/>
              </a:rPr>
              <a:t>of </a:t>
            </a:r>
            <a:r>
              <a:rPr dirty="0" sz="1000" spc="-10">
                <a:latin typeface="Arial"/>
                <a:cs typeface="Arial"/>
              </a:rPr>
              <a:t>the </a:t>
            </a:r>
            <a:r>
              <a:rPr dirty="0" sz="1000" spc="-15">
                <a:latin typeface="Arial"/>
                <a:cs typeface="Arial"/>
              </a:rPr>
              <a:t>bus  </a:t>
            </a:r>
            <a:r>
              <a:rPr dirty="0" sz="1000">
                <a:latin typeface="Arial"/>
                <a:cs typeface="Arial"/>
              </a:rPr>
              <a:t>cycle</a:t>
            </a:r>
            <a:endParaRPr sz="1000">
              <a:latin typeface="Arial"/>
              <a:cs typeface="Arial"/>
            </a:endParaRPr>
          </a:p>
          <a:p>
            <a:pPr marL="238125" marR="438150" indent="-226060">
              <a:lnSpc>
                <a:spcPct val="100000"/>
              </a:lnSpc>
              <a:spcBef>
                <a:spcPts val="280"/>
              </a:spcBef>
            </a:pPr>
            <a:r>
              <a:rPr dirty="0" sz="450" spc="370">
                <a:latin typeface="Times New Roman"/>
                <a:cs typeface="Times New Roman"/>
              </a:rPr>
              <a:t>n </a:t>
            </a:r>
            <a:r>
              <a:rPr dirty="0" sz="1200" spc="-5">
                <a:latin typeface="Arial"/>
                <a:cs typeface="Arial"/>
              </a:rPr>
              <a:t>By </a:t>
            </a:r>
            <a:r>
              <a:rPr dirty="0" sz="1200">
                <a:latin typeface="Arial"/>
                <a:cs typeface="Arial"/>
              </a:rPr>
              <a:t>the end of </a:t>
            </a:r>
            <a:r>
              <a:rPr dirty="0" sz="1200" spc="-5">
                <a:latin typeface="Arial"/>
                <a:cs typeface="Arial"/>
              </a:rPr>
              <a:t>S4, external circuitry </a:t>
            </a:r>
            <a:r>
              <a:rPr dirty="0" sz="1200">
                <a:latin typeface="Arial"/>
                <a:cs typeface="Arial"/>
              </a:rPr>
              <a:t>must have  </a:t>
            </a:r>
            <a:r>
              <a:rPr dirty="0" sz="1200" spc="-5">
                <a:latin typeface="Arial"/>
                <a:cs typeface="Arial"/>
              </a:rPr>
              <a:t>decoded </a:t>
            </a:r>
            <a:r>
              <a:rPr dirty="0" sz="1200" spc="-10">
                <a:latin typeface="Arial"/>
                <a:cs typeface="Arial"/>
              </a:rPr>
              <a:t>the address on </a:t>
            </a:r>
            <a:r>
              <a:rPr dirty="0" sz="1200">
                <a:latin typeface="Arial"/>
                <a:cs typeface="Arial"/>
              </a:rPr>
              <a:t>the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bus</a:t>
            </a:r>
            <a:endParaRPr sz="1200">
              <a:latin typeface="Arial"/>
              <a:cs typeface="Arial"/>
            </a:endParaRPr>
          </a:p>
          <a:p>
            <a:pPr marL="469900">
              <a:lnSpc>
                <a:spcPct val="100000"/>
              </a:lnSpc>
              <a:spcBef>
                <a:spcPts val="245"/>
              </a:spcBef>
            </a:pPr>
            <a:r>
              <a:rPr dirty="0" sz="350" spc="325">
                <a:latin typeface="Times New Roman"/>
                <a:cs typeface="Times New Roman"/>
              </a:rPr>
              <a:t>g </a:t>
            </a:r>
            <a:r>
              <a:rPr dirty="0" sz="1000">
                <a:latin typeface="Arial"/>
                <a:cs typeface="Arial"/>
              </a:rPr>
              <a:t>At </a:t>
            </a:r>
            <a:r>
              <a:rPr dirty="0" sz="1000" spc="-5">
                <a:latin typeface="Arial"/>
                <a:cs typeface="Arial"/>
              </a:rPr>
              <a:t>this time, it asserts</a:t>
            </a:r>
            <a:r>
              <a:rPr dirty="0" sz="1000" spc="16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VPA*</a:t>
            </a:r>
            <a:endParaRPr sz="1000">
              <a:latin typeface="Arial"/>
              <a:cs typeface="Arial"/>
            </a:endParaRPr>
          </a:p>
          <a:p>
            <a:pPr marL="238125" marR="5080" indent="-226060">
              <a:lnSpc>
                <a:spcPct val="99200"/>
              </a:lnSpc>
              <a:spcBef>
                <a:spcPts val="295"/>
              </a:spcBef>
            </a:pPr>
            <a:r>
              <a:rPr dirty="0" sz="450" spc="370">
                <a:latin typeface="Times New Roman"/>
                <a:cs typeface="Times New Roman"/>
              </a:rPr>
              <a:t>n </a:t>
            </a:r>
            <a:r>
              <a:rPr dirty="0" sz="1200">
                <a:latin typeface="Arial"/>
                <a:cs typeface="Arial"/>
              </a:rPr>
              <a:t>In </a:t>
            </a:r>
            <a:r>
              <a:rPr dirty="0" sz="1200" spc="-5">
                <a:latin typeface="Arial"/>
                <a:cs typeface="Arial"/>
              </a:rPr>
              <a:t>response </a:t>
            </a:r>
            <a:r>
              <a:rPr dirty="0" sz="1200">
                <a:latin typeface="Arial"/>
                <a:cs typeface="Arial"/>
              </a:rPr>
              <a:t>to </a:t>
            </a:r>
            <a:r>
              <a:rPr dirty="0" sz="1200" spc="-10">
                <a:latin typeface="Arial"/>
                <a:cs typeface="Arial"/>
              </a:rPr>
              <a:t>the VPA* </a:t>
            </a:r>
            <a:r>
              <a:rPr dirty="0" sz="1200" spc="-5">
                <a:latin typeface="Arial"/>
                <a:cs typeface="Arial"/>
              </a:rPr>
              <a:t>assertion, </a:t>
            </a:r>
            <a:r>
              <a:rPr dirty="0" sz="1200" spc="-10">
                <a:latin typeface="Arial"/>
                <a:cs typeface="Arial"/>
              </a:rPr>
              <a:t>the CPU  </a:t>
            </a:r>
            <a:r>
              <a:rPr dirty="0" sz="1200" spc="-5">
                <a:latin typeface="Arial"/>
                <a:cs typeface="Arial"/>
              </a:rPr>
              <a:t>synchronizes </a:t>
            </a:r>
            <a:r>
              <a:rPr dirty="0" sz="1200" spc="-10">
                <a:latin typeface="Arial"/>
                <a:cs typeface="Arial"/>
              </a:rPr>
              <a:t>with falling edge </a:t>
            </a:r>
            <a:r>
              <a:rPr dirty="0" sz="1200">
                <a:latin typeface="Arial"/>
                <a:cs typeface="Arial"/>
              </a:rPr>
              <a:t>of E </a:t>
            </a:r>
            <a:r>
              <a:rPr dirty="0" sz="1200" spc="-10">
                <a:latin typeface="Arial"/>
                <a:cs typeface="Arial"/>
              </a:rPr>
              <a:t>and </a:t>
            </a:r>
            <a:r>
              <a:rPr dirty="0" sz="1200" spc="-5">
                <a:latin typeface="Arial"/>
                <a:cs typeface="Arial"/>
              </a:rPr>
              <a:t>then asserts  </a:t>
            </a:r>
            <a:r>
              <a:rPr dirty="0" sz="1200" spc="-10">
                <a:latin typeface="Arial"/>
                <a:cs typeface="Arial"/>
              </a:rPr>
              <a:t>VMA*</a:t>
            </a:r>
            <a:endParaRPr sz="1200">
              <a:latin typeface="Arial"/>
              <a:cs typeface="Arial"/>
            </a:endParaRPr>
          </a:p>
          <a:p>
            <a:pPr marL="692150" marR="141605" indent="-222885">
              <a:lnSpc>
                <a:spcPct val="100000"/>
              </a:lnSpc>
              <a:spcBef>
                <a:spcPts val="245"/>
              </a:spcBef>
            </a:pPr>
            <a:r>
              <a:rPr dirty="0" sz="350" spc="325">
                <a:latin typeface="Times New Roman"/>
                <a:cs typeface="Times New Roman"/>
              </a:rPr>
              <a:t>g </a:t>
            </a:r>
            <a:r>
              <a:rPr dirty="0" sz="1000">
                <a:latin typeface="Arial"/>
                <a:cs typeface="Arial"/>
              </a:rPr>
              <a:t>This </a:t>
            </a:r>
            <a:r>
              <a:rPr dirty="0" sz="1000" spc="-5">
                <a:latin typeface="Arial"/>
                <a:cs typeface="Arial"/>
              </a:rPr>
              <a:t>signals </a:t>
            </a:r>
            <a:r>
              <a:rPr dirty="0" sz="1000">
                <a:latin typeface="Arial"/>
                <a:cs typeface="Arial"/>
              </a:rPr>
              <a:t>the </a:t>
            </a:r>
            <a:r>
              <a:rPr dirty="0" sz="1000" spc="-5">
                <a:latin typeface="Arial"/>
                <a:cs typeface="Arial"/>
              </a:rPr>
              <a:t>peripheral </a:t>
            </a:r>
            <a:r>
              <a:rPr dirty="0" sz="1000" spc="-10">
                <a:latin typeface="Arial"/>
                <a:cs typeface="Arial"/>
              </a:rPr>
              <a:t>that </a:t>
            </a:r>
            <a:r>
              <a:rPr dirty="0" sz="1000">
                <a:latin typeface="Arial"/>
                <a:cs typeface="Arial"/>
              </a:rPr>
              <a:t>a </a:t>
            </a:r>
            <a:r>
              <a:rPr dirty="0" sz="1000" spc="-5">
                <a:latin typeface="Arial"/>
                <a:cs typeface="Arial"/>
              </a:rPr>
              <a:t>valid </a:t>
            </a:r>
            <a:r>
              <a:rPr dirty="0" sz="1000" spc="-10">
                <a:latin typeface="Arial"/>
                <a:cs typeface="Arial"/>
              </a:rPr>
              <a:t>address </a:t>
            </a:r>
            <a:r>
              <a:rPr dirty="0" sz="1000" spc="-5">
                <a:latin typeface="Arial"/>
                <a:cs typeface="Arial"/>
              </a:rPr>
              <a:t>is </a:t>
            </a:r>
            <a:r>
              <a:rPr dirty="0" sz="1000" spc="-10">
                <a:latin typeface="Arial"/>
                <a:cs typeface="Arial"/>
              </a:rPr>
              <a:t>on  </a:t>
            </a:r>
            <a:r>
              <a:rPr dirty="0" sz="1000">
                <a:latin typeface="Arial"/>
                <a:cs typeface="Arial"/>
              </a:rPr>
              <a:t>the </a:t>
            </a:r>
            <a:r>
              <a:rPr dirty="0" sz="1000" spc="-10">
                <a:latin typeface="Arial"/>
                <a:cs typeface="Arial"/>
              </a:rPr>
              <a:t>address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bus</a:t>
            </a:r>
            <a:endParaRPr sz="1000">
              <a:latin typeface="Arial"/>
              <a:cs typeface="Arial"/>
            </a:endParaRPr>
          </a:p>
          <a:p>
            <a:pPr marL="238125" marR="354330" indent="-226060">
              <a:lnSpc>
                <a:spcPct val="100000"/>
              </a:lnSpc>
              <a:spcBef>
                <a:spcPts val="280"/>
              </a:spcBef>
            </a:pPr>
            <a:r>
              <a:rPr dirty="0" sz="450" spc="370">
                <a:latin typeface="Times New Roman"/>
                <a:cs typeface="Times New Roman"/>
              </a:rPr>
              <a:t>n </a:t>
            </a:r>
            <a:r>
              <a:rPr dirty="0" sz="1200">
                <a:latin typeface="Arial"/>
                <a:cs typeface="Arial"/>
              </a:rPr>
              <a:t>The </a:t>
            </a:r>
            <a:r>
              <a:rPr dirty="0" sz="1200" spc="-10">
                <a:latin typeface="Arial"/>
                <a:cs typeface="Arial"/>
              </a:rPr>
              <a:t>peripheral </a:t>
            </a:r>
            <a:r>
              <a:rPr dirty="0" sz="1200" spc="-5">
                <a:latin typeface="Arial"/>
                <a:cs typeface="Arial"/>
              </a:rPr>
              <a:t>transfers data </a:t>
            </a:r>
            <a:r>
              <a:rPr dirty="0" sz="1200" spc="-10">
                <a:latin typeface="Arial"/>
                <a:cs typeface="Arial"/>
              </a:rPr>
              <a:t>on </a:t>
            </a:r>
            <a:r>
              <a:rPr dirty="0" sz="1200">
                <a:latin typeface="Arial"/>
                <a:cs typeface="Arial"/>
              </a:rPr>
              <a:t>the next </a:t>
            </a:r>
            <a:r>
              <a:rPr dirty="0" sz="1200" spc="-10">
                <a:latin typeface="Arial"/>
                <a:cs typeface="Arial"/>
              </a:rPr>
              <a:t>rising  </a:t>
            </a:r>
            <a:r>
              <a:rPr dirty="0" sz="1200" spc="-5">
                <a:latin typeface="Arial"/>
                <a:cs typeface="Arial"/>
              </a:rPr>
              <a:t>edge </a:t>
            </a:r>
            <a:r>
              <a:rPr dirty="0" sz="1200">
                <a:latin typeface="Arial"/>
                <a:cs typeface="Arial"/>
              </a:rPr>
              <a:t>of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E</a:t>
            </a:r>
            <a:endParaRPr sz="1200">
              <a:latin typeface="Arial"/>
              <a:cs typeface="Arial"/>
            </a:endParaRPr>
          </a:p>
          <a:p>
            <a:pPr marL="692150" marR="48895" indent="-222885">
              <a:lnSpc>
                <a:spcPct val="100000"/>
              </a:lnSpc>
              <a:spcBef>
                <a:spcPts val="250"/>
              </a:spcBef>
            </a:pPr>
            <a:r>
              <a:rPr dirty="0" sz="350" spc="325">
                <a:latin typeface="Times New Roman"/>
                <a:cs typeface="Times New Roman"/>
              </a:rPr>
              <a:t>g </a:t>
            </a:r>
            <a:r>
              <a:rPr dirty="0" sz="1000">
                <a:latin typeface="Arial"/>
                <a:cs typeface="Arial"/>
              </a:rPr>
              <a:t>For a </a:t>
            </a:r>
            <a:r>
              <a:rPr dirty="0" sz="1000" spc="-5">
                <a:latin typeface="Arial"/>
                <a:cs typeface="Arial"/>
              </a:rPr>
              <a:t>read cycle </a:t>
            </a:r>
            <a:r>
              <a:rPr dirty="0" sz="1000">
                <a:latin typeface="Arial"/>
                <a:cs typeface="Arial"/>
              </a:rPr>
              <a:t>the </a:t>
            </a:r>
            <a:r>
              <a:rPr dirty="0" sz="1000" spc="-10">
                <a:latin typeface="Arial"/>
                <a:cs typeface="Arial"/>
              </a:rPr>
              <a:t>CPU </a:t>
            </a:r>
            <a:r>
              <a:rPr dirty="0" sz="1000" spc="-5">
                <a:latin typeface="Arial"/>
                <a:cs typeface="Arial"/>
              </a:rPr>
              <a:t>latches </a:t>
            </a:r>
            <a:r>
              <a:rPr dirty="0" sz="1000">
                <a:latin typeface="Arial"/>
                <a:cs typeface="Arial"/>
              </a:rPr>
              <a:t>the data </a:t>
            </a:r>
            <a:r>
              <a:rPr dirty="0" sz="1000" spc="-5">
                <a:latin typeface="Arial"/>
                <a:cs typeface="Arial"/>
              </a:rPr>
              <a:t>on </a:t>
            </a:r>
            <a:r>
              <a:rPr dirty="0" sz="1000">
                <a:latin typeface="Arial"/>
                <a:cs typeface="Arial"/>
              </a:rPr>
              <a:t>the </a:t>
            </a:r>
            <a:r>
              <a:rPr dirty="0" sz="1000" spc="-10">
                <a:latin typeface="Arial"/>
                <a:cs typeface="Arial"/>
              </a:rPr>
              <a:t>next  </a:t>
            </a:r>
            <a:r>
              <a:rPr dirty="0" sz="1000" spc="-5">
                <a:latin typeface="Arial"/>
                <a:cs typeface="Arial"/>
              </a:rPr>
              <a:t>falling edge </a:t>
            </a:r>
            <a:r>
              <a:rPr dirty="0" sz="1000" spc="-15">
                <a:latin typeface="Arial"/>
                <a:cs typeface="Arial"/>
              </a:rPr>
              <a:t>of</a:t>
            </a:r>
            <a:r>
              <a:rPr dirty="0" sz="1000" spc="-5">
                <a:latin typeface="Arial"/>
                <a:cs typeface="Arial"/>
              </a:rPr>
              <a:t> </a:t>
            </a:r>
            <a:r>
              <a:rPr dirty="0" sz="1000" spc="5">
                <a:latin typeface="Arial"/>
                <a:cs typeface="Arial"/>
              </a:rPr>
              <a:t>E</a:t>
            </a:r>
            <a:endParaRPr sz="1000">
              <a:latin typeface="Arial"/>
              <a:cs typeface="Arial"/>
            </a:endParaRPr>
          </a:p>
          <a:p>
            <a:pPr marL="238125" marR="194310" indent="-226060">
              <a:lnSpc>
                <a:spcPct val="100000"/>
              </a:lnSpc>
              <a:spcBef>
                <a:spcPts val="280"/>
              </a:spcBef>
            </a:pPr>
            <a:r>
              <a:rPr dirty="0" sz="450" spc="370">
                <a:latin typeface="Times New Roman"/>
                <a:cs typeface="Times New Roman"/>
              </a:rPr>
              <a:t>n </a:t>
            </a:r>
            <a:r>
              <a:rPr dirty="0" sz="1200" spc="-5">
                <a:latin typeface="Arial"/>
                <a:cs typeface="Arial"/>
              </a:rPr>
              <a:t>At this point </a:t>
            </a:r>
            <a:r>
              <a:rPr dirty="0" sz="1200" spc="-10">
                <a:latin typeface="Arial"/>
                <a:cs typeface="Arial"/>
              </a:rPr>
              <a:t>the data </a:t>
            </a:r>
            <a:r>
              <a:rPr dirty="0" sz="1200" spc="-5">
                <a:latin typeface="Arial"/>
                <a:cs typeface="Arial"/>
              </a:rPr>
              <a:t>transfer is </a:t>
            </a:r>
            <a:r>
              <a:rPr dirty="0" sz="1200" spc="-10">
                <a:latin typeface="Arial"/>
                <a:cs typeface="Arial"/>
              </a:rPr>
              <a:t>complete </a:t>
            </a:r>
            <a:r>
              <a:rPr dirty="0" sz="1200">
                <a:latin typeface="Arial"/>
                <a:cs typeface="Arial"/>
              </a:rPr>
              <a:t>and the  </a:t>
            </a:r>
            <a:r>
              <a:rPr dirty="0" sz="1200" spc="-5">
                <a:latin typeface="Arial"/>
                <a:cs typeface="Arial"/>
              </a:rPr>
              <a:t>CPU negates </a:t>
            </a:r>
            <a:r>
              <a:rPr dirty="0" sz="1200" spc="-10">
                <a:latin typeface="Arial"/>
                <a:cs typeface="Arial"/>
              </a:rPr>
              <a:t>VMA*, AS*, </a:t>
            </a:r>
            <a:r>
              <a:rPr dirty="0" sz="1200">
                <a:latin typeface="Arial"/>
                <a:cs typeface="Arial"/>
              </a:rPr>
              <a:t>UDS* and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LDS*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484495" y="1622678"/>
            <a:ext cx="1752600" cy="152400"/>
          </a:xfrm>
          <a:custGeom>
            <a:avLst/>
            <a:gdLst/>
            <a:ahLst/>
            <a:cxnLst/>
            <a:rect l="l" t="t" r="r" b="b"/>
            <a:pathLst>
              <a:path w="1752600" h="152400">
                <a:moveTo>
                  <a:pt x="1752600" y="0"/>
                </a:moveTo>
                <a:lnTo>
                  <a:pt x="1752600" y="152399"/>
                </a:lnTo>
                <a:lnTo>
                  <a:pt x="0" y="152399"/>
                </a:lnTo>
                <a:lnTo>
                  <a:pt x="0" y="0"/>
                </a:lnTo>
                <a:lnTo>
                  <a:pt x="1752600" y="0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5490590" y="1622170"/>
            <a:ext cx="1740535" cy="14668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560705">
              <a:lnSpc>
                <a:spcPct val="100000"/>
              </a:lnSpc>
              <a:spcBef>
                <a:spcPts val="90"/>
              </a:spcBef>
            </a:pPr>
            <a:r>
              <a:rPr dirty="0" sz="800" spc="-5" b="1">
                <a:latin typeface="Arial"/>
                <a:cs typeface="Arial"/>
              </a:rPr>
              <a:t>Initiate</a:t>
            </a:r>
            <a:r>
              <a:rPr dirty="0" sz="800" b="1">
                <a:latin typeface="Arial"/>
                <a:cs typeface="Arial"/>
              </a:rPr>
              <a:t> cycle</a:t>
            </a:r>
            <a:endParaRPr sz="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313294" y="2369439"/>
            <a:ext cx="1752600" cy="152400"/>
          </a:xfrm>
          <a:prstGeom prst="rect">
            <a:avLst/>
          </a:prstGeom>
          <a:ln w="12192">
            <a:solidFill>
              <a:srgbClr val="000000"/>
            </a:solidFill>
          </a:ln>
        </p:spPr>
        <p:txBody>
          <a:bodyPr wrap="square" lIns="0" tIns="10795" rIns="0" bIns="0" rtlCol="0" vert="horz">
            <a:spAutoFit/>
          </a:bodyPr>
          <a:lstStyle/>
          <a:p>
            <a:pPr marL="405130">
              <a:lnSpc>
                <a:spcPct val="100000"/>
              </a:lnSpc>
              <a:spcBef>
                <a:spcPts val="85"/>
              </a:spcBef>
            </a:pPr>
            <a:r>
              <a:rPr dirty="0" sz="800" spc="-5" b="1">
                <a:latin typeface="Arial"/>
                <a:cs typeface="Arial"/>
              </a:rPr>
              <a:t>Define </a:t>
            </a:r>
            <a:r>
              <a:rPr dirty="0" sz="800" spc="5" b="1">
                <a:latin typeface="Arial"/>
                <a:cs typeface="Arial"/>
              </a:rPr>
              <a:t>M6800</a:t>
            </a:r>
            <a:r>
              <a:rPr dirty="0" sz="800" spc="-15" b="1">
                <a:latin typeface="Arial"/>
                <a:cs typeface="Arial"/>
              </a:rPr>
              <a:t> </a:t>
            </a:r>
            <a:r>
              <a:rPr dirty="0" sz="800" b="1">
                <a:latin typeface="Arial"/>
                <a:cs typeface="Arial"/>
              </a:rPr>
              <a:t>cycle</a:t>
            </a:r>
            <a:endParaRPr sz="8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313294" y="2521839"/>
            <a:ext cx="1752600" cy="231775"/>
          </a:xfrm>
          <a:prstGeom prst="rect">
            <a:avLst/>
          </a:prstGeom>
          <a:ln w="12192">
            <a:solidFill>
              <a:srgbClr val="000000"/>
            </a:solidFill>
          </a:ln>
        </p:spPr>
        <p:txBody>
          <a:bodyPr wrap="square" lIns="0" tIns="50800" rIns="0" bIns="0" rtlCol="0" vert="horz">
            <a:spAutoFit/>
          </a:bodyPr>
          <a:lstStyle/>
          <a:p>
            <a:pPr marL="97155">
              <a:lnSpc>
                <a:spcPct val="100000"/>
              </a:lnSpc>
              <a:spcBef>
                <a:spcPts val="400"/>
              </a:spcBef>
            </a:pPr>
            <a:r>
              <a:rPr dirty="0" sz="800" spc="-10">
                <a:latin typeface="Arial"/>
                <a:cs typeface="Arial"/>
              </a:rPr>
              <a:t>1. </a:t>
            </a:r>
            <a:r>
              <a:rPr dirty="0" sz="800" spc="-5">
                <a:latin typeface="Arial"/>
                <a:cs typeface="Arial"/>
              </a:rPr>
              <a:t>External hardware asserts</a:t>
            </a:r>
            <a:r>
              <a:rPr dirty="0" sz="800" spc="55">
                <a:latin typeface="Arial"/>
                <a:cs typeface="Arial"/>
              </a:rPr>
              <a:t> </a:t>
            </a:r>
            <a:r>
              <a:rPr dirty="0" sz="800" spc="-5">
                <a:latin typeface="Arial"/>
                <a:cs typeface="Arial"/>
              </a:rPr>
              <a:t>VPA*</a:t>
            </a:r>
            <a:endParaRPr sz="8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313294" y="3817239"/>
            <a:ext cx="1752600" cy="152400"/>
          </a:xfrm>
          <a:prstGeom prst="rect">
            <a:avLst/>
          </a:prstGeom>
          <a:ln w="12192">
            <a:solidFill>
              <a:srgbClr val="000000"/>
            </a:solidFill>
          </a:ln>
        </p:spPr>
        <p:txBody>
          <a:bodyPr wrap="square" lIns="0" tIns="10795" rIns="0" bIns="0" rtlCol="0" vert="horz">
            <a:spAutoFit/>
          </a:bodyPr>
          <a:lstStyle/>
          <a:p>
            <a:pPr marL="551180">
              <a:lnSpc>
                <a:spcPct val="100000"/>
              </a:lnSpc>
              <a:spcBef>
                <a:spcPts val="85"/>
              </a:spcBef>
            </a:pPr>
            <a:r>
              <a:rPr dirty="0" sz="800" spc="-5" b="1">
                <a:latin typeface="Arial"/>
                <a:cs typeface="Arial"/>
              </a:rPr>
              <a:t>Transfer</a:t>
            </a:r>
            <a:r>
              <a:rPr dirty="0" sz="800" spc="15" b="1">
                <a:latin typeface="Arial"/>
                <a:cs typeface="Arial"/>
              </a:rPr>
              <a:t> </a:t>
            </a:r>
            <a:r>
              <a:rPr dirty="0" sz="800" spc="-5" b="1">
                <a:latin typeface="Arial"/>
                <a:cs typeface="Arial"/>
              </a:rPr>
              <a:t>data</a:t>
            </a:r>
            <a:endParaRPr sz="8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313294" y="3969639"/>
            <a:ext cx="1752600" cy="350520"/>
          </a:xfrm>
          <a:prstGeom prst="rect">
            <a:avLst/>
          </a:prstGeom>
          <a:ln w="12192">
            <a:solidFill>
              <a:srgbClr val="000000"/>
            </a:solidFill>
          </a:ln>
        </p:spPr>
        <p:txBody>
          <a:bodyPr wrap="square" lIns="0" tIns="47625" rIns="0" bIns="0" rtlCol="0" vert="horz">
            <a:spAutoFit/>
          </a:bodyPr>
          <a:lstStyle/>
          <a:p>
            <a:pPr marL="210185" marR="107950" indent="-113030">
              <a:lnSpc>
                <a:spcPct val="100000"/>
              </a:lnSpc>
              <a:spcBef>
                <a:spcPts val="375"/>
              </a:spcBef>
            </a:pPr>
            <a:r>
              <a:rPr dirty="0" sz="800" spc="-10">
                <a:latin typeface="Arial"/>
                <a:cs typeface="Arial"/>
              </a:rPr>
              <a:t>1. </a:t>
            </a:r>
            <a:r>
              <a:rPr dirty="0" sz="800" spc="-5">
                <a:latin typeface="Arial"/>
                <a:cs typeface="Arial"/>
              </a:rPr>
              <a:t>Slave waits until </a:t>
            </a:r>
            <a:r>
              <a:rPr dirty="0" sz="800" spc="-10">
                <a:latin typeface="Arial"/>
                <a:cs typeface="Arial"/>
              </a:rPr>
              <a:t>E is </a:t>
            </a:r>
            <a:r>
              <a:rPr dirty="0" sz="800" spc="-5">
                <a:latin typeface="Arial"/>
                <a:cs typeface="Arial"/>
              </a:rPr>
              <a:t>active and  </a:t>
            </a:r>
            <a:r>
              <a:rPr dirty="0" sz="800">
                <a:latin typeface="Arial"/>
                <a:cs typeface="Arial"/>
              </a:rPr>
              <a:t>then </a:t>
            </a:r>
            <a:r>
              <a:rPr dirty="0" sz="800" spc="-5">
                <a:latin typeface="Arial"/>
                <a:cs typeface="Arial"/>
              </a:rPr>
              <a:t>transfers </a:t>
            </a:r>
            <a:r>
              <a:rPr dirty="0" sz="800" spc="5">
                <a:latin typeface="Arial"/>
                <a:cs typeface="Arial"/>
              </a:rPr>
              <a:t>the</a:t>
            </a:r>
            <a:r>
              <a:rPr dirty="0" sz="800" spc="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data</a:t>
            </a:r>
            <a:endParaRPr sz="8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560695" y="4582286"/>
            <a:ext cx="1752600" cy="152400"/>
          </a:xfrm>
          <a:prstGeom prst="rect">
            <a:avLst/>
          </a:prstGeom>
          <a:ln w="12192">
            <a:solidFill>
              <a:srgbClr val="000000"/>
            </a:solidFill>
          </a:ln>
        </p:spPr>
        <p:txBody>
          <a:bodyPr wrap="square" lIns="0" tIns="10795" rIns="0" bIns="0" rtlCol="0" vert="horz">
            <a:spAutoFit/>
          </a:bodyPr>
          <a:lstStyle/>
          <a:p>
            <a:pPr marL="487045">
              <a:lnSpc>
                <a:spcPct val="100000"/>
              </a:lnSpc>
              <a:spcBef>
                <a:spcPts val="85"/>
              </a:spcBef>
            </a:pPr>
            <a:r>
              <a:rPr dirty="0" sz="800" spc="-5" b="1">
                <a:latin typeface="Arial"/>
                <a:cs typeface="Arial"/>
              </a:rPr>
              <a:t>Terminate</a:t>
            </a:r>
            <a:r>
              <a:rPr dirty="0" sz="800" b="1">
                <a:latin typeface="Arial"/>
                <a:cs typeface="Arial"/>
              </a:rPr>
              <a:t> cycle</a:t>
            </a:r>
            <a:endParaRPr sz="8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560695" y="4734686"/>
            <a:ext cx="1752600" cy="838200"/>
          </a:xfrm>
          <a:prstGeom prst="rect">
            <a:avLst/>
          </a:prstGeom>
          <a:ln w="12192">
            <a:solidFill>
              <a:srgbClr val="000000"/>
            </a:solidFill>
          </a:ln>
        </p:spPr>
        <p:txBody>
          <a:bodyPr wrap="square" lIns="0" tIns="47625" rIns="0" bIns="0" rtlCol="0" vert="horz">
            <a:spAutoFit/>
          </a:bodyPr>
          <a:lstStyle/>
          <a:p>
            <a:pPr algn="just" marL="210185" marR="121285" indent="-113030">
              <a:lnSpc>
                <a:spcPct val="100000"/>
              </a:lnSpc>
              <a:spcBef>
                <a:spcPts val="375"/>
              </a:spcBef>
              <a:buAutoNum type="arabicPeriod"/>
              <a:tabLst>
                <a:tab pos="210820" algn="l"/>
              </a:tabLst>
            </a:pPr>
            <a:r>
              <a:rPr dirty="0" sz="800" spc="-10">
                <a:latin typeface="Arial"/>
                <a:cs typeface="Arial"/>
              </a:rPr>
              <a:t>CPU </a:t>
            </a:r>
            <a:r>
              <a:rPr dirty="0" sz="800" spc="-5">
                <a:latin typeface="Arial"/>
                <a:cs typeface="Arial"/>
              </a:rPr>
              <a:t>waits until </a:t>
            </a:r>
            <a:r>
              <a:rPr dirty="0" sz="800" spc="-10">
                <a:latin typeface="Arial"/>
                <a:cs typeface="Arial"/>
              </a:rPr>
              <a:t>E goes </a:t>
            </a:r>
            <a:r>
              <a:rPr dirty="0" sz="800" spc="-5">
                <a:latin typeface="Arial"/>
                <a:cs typeface="Arial"/>
              </a:rPr>
              <a:t>low (on  a Read </a:t>
            </a:r>
            <a:r>
              <a:rPr dirty="0" sz="800" spc="5">
                <a:latin typeface="Arial"/>
                <a:cs typeface="Arial"/>
              </a:rPr>
              <a:t>cycle </a:t>
            </a:r>
            <a:r>
              <a:rPr dirty="0" sz="800">
                <a:latin typeface="Arial"/>
                <a:cs typeface="Arial"/>
              </a:rPr>
              <a:t>data </a:t>
            </a:r>
            <a:r>
              <a:rPr dirty="0" sz="800" spc="-10">
                <a:latin typeface="Arial"/>
                <a:cs typeface="Arial"/>
              </a:rPr>
              <a:t>is </a:t>
            </a:r>
            <a:r>
              <a:rPr dirty="0" sz="800">
                <a:latin typeface="Arial"/>
                <a:cs typeface="Arial"/>
              </a:rPr>
              <a:t>latched </a:t>
            </a:r>
            <a:r>
              <a:rPr dirty="0" sz="800" spc="-25">
                <a:latin typeface="Arial"/>
                <a:cs typeface="Arial"/>
              </a:rPr>
              <a:t>as  </a:t>
            </a:r>
            <a:r>
              <a:rPr dirty="0" sz="800" spc="-10">
                <a:latin typeface="Arial"/>
                <a:cs typeface="Arial"/>
              </a:rPr>
              <a:t>E goes </a:t>
            </a:r>
            <a:r>
              <a:rPr dirty="0" sz="800" spc="-5">
                <a:latin typeface="Arial"/>
                <a:cs typeface="Arial"/>
              </a:rPr>
              <a:t>low</a:t>
            </a:r>
            <a:r>
              <a:rPr dirty="0" sz="800" spc="50">
                <a:latin typeface="Arial"/>
                <a:cs typeface="Arial"/>
              </a:rPr>
              <a:t> </a:t>
            </a:r>
            <a:r>
              <a:rPr dirty="0" sz="800" spc="-5">
                <a:latin typeface="Arial"/>
                <a:cs typeface="Arial"/>
              </a:rPr>
              <a:t>internally)</a:t>
            </a:r>
            <a:endParaRPr sz="800">
              <a:latin typeface="Arial"/>
              <a:cs typeface="Arial"/>
            </a:endParaRPr>
          </a:p>
          <a:p>
            <a:pPr marL="210185" indent="-113030">
              <a:lnSpc>
                <a:spcPct val="100000"/>
              </a:lnSpc>
              <a:buAutoNum type="arabicPeriod"/>
              <a:tabLst>
                <a:tab pos="210820" algn="l"/>
              </a:tabLst>
            </a:pPr>
            <a:r>
              <a:rPr dirty="0" sz="800" spc="-10">
                <a:latin typeface="Arial"/>
                <a:cs typeface="Arial"/>
              </a:rPr>
              <a:t>CPU </a:t>
            </a:r>
            <a:r>
              <a:rPr dirty="0" sz="800" spc="-5">
                <a:latin typeface="Arial"/>
                <a:cs typeface="Arial"/>
              </a:rPr>
              <a:t>negates</a:t>
            </a:r>
            <a:r>
              <a:rPr dirty="0" sz="800" spc="50">
                <a:latin typeface="Arial"/>
                <a:cs typeface="Arial"/>
              </a:rPr>
              <a:t> </a:t>
            </a:r>
            <a:r>
              <a:rPr dirty="0" sz="800" spc="-10">
                <a:latin typeface="Arial"/>
                <a:cs typeface="Arial"/>
              </a:rPr>
              <a:t>VMA*</a:t>
            </a:r>
            <a:endParaRPr sz="800">
              <a:latin typeface="Arial"/>
              <a:cs typeface="Arial"/>
            </a:endParaRPr>
          </a:p>
          <a:p>
            <a:pPr marL="210185" marR="210185" indent="-113030">
              <a:lnSpc>
                <a:spcPct val="100000"/>
              </a:lnSpc>
              <a:buAutoNum type="arabicPeriod"/>
              <a:tabLst>
                <a:tab pos="210820" algn="l"/>
              </a:tabLst>
            </a:pPr>
            <a:r>
              <a:rPr dirty="0" sz="800" spc="-10">
                <a:latin typeface="Arial"/>
                <a:cs typeface="Arial"/>
              </a:rPr>
              <a:t>CPU </a:t>
            </a:r>
            <a:r>
              <a:rPr dirty="0" sz="800" spc="-5">
                <a:latin typeface="Arial"/>
                <a:cs typeface="Arial"/>
              </a:rPr>
              <a:t>negates AS*, </a:t>
            </a:r>
            <a:r>
              <a:rPr dirty="0" sz="800" spc="-10">
                <a:latin typeface="Arial"/>
                <a:cs typeface="Arial"/>
              </a:rPr>
              <a:t>UDS* </a:t>
            </a:r>
            <a:r>
              <a:rPr dirty="0" sz="800" spc="-5">
                <a:latin typeface="Arial"/>
                <a:cs typeface="Arial"/>
              </a:rPr>
              <a:t>and  LDS*</a:t>
            </a:r>
            <a:endParaRPr sz="80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6359271" y="2122551"/>
            <a:ext cx="1828800" cy="186055"/>
          </a:xfrm>
          <a:custGeom>
            <a:avLst/>
            <a:gdLst/>
            <a:ahLst/>
            <a:cxnLst/>
            <a:rect l="l" t="t" r="r" b="b"/>
            <a:pathLst>
              <a:path w="1828800" h="186055">
                <a:moveTo>
                  <a:pt x="0" y="0"/>
                </a:moveTo>
                <a:lnTo>
                  <a:pt x="0" y="121919"/>
                </a:lnTo>
                <a:lnTo>
                  <a:pt x="1828800" y="121919"/>
                </a:lnTo>
                <a:lnTo>
                  <a:pt x="1828800" y="185927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8154543" y="2302382"/>
            <a:ext cx="70485" cy="70485"/>
          </a:xfrm>
          <a:custGeom>
            <a:avLst/>
            <a:gdLst/>
            <a:ahLst/>
            <a:cxnLst/>
            <a:rect l="l" t="t" r="r" b="b"/>
            <a:pathLst>
              <a:path w="70484" h="70485">
                <a:moveTo>
                  <a:pt x="70103" y="0"/>
                </a:moveTo>
                <a:lnTo>
                  <a:pt x="0" y="0"/>
                </a:lnTo>
                <a:lnTo>
                  <a:pt x="36575" y="70104"/>
                </a:lnTo>
                <a:lnTo>
                  <a:pt x="7010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6435471" y="2753486"/>
            <a:ext cx="1752600" cy="177165"/>
          </a:xfrm>
          <a:custGeom>
            <a:avLst/>
            <a:gdLst/>
            <a:ahLst/>
            <a:cxnLst/>
            <a:rect l="l" t="t" r="r" b="b"/>
            <a:pathLst>
              <a:path w="1752600" h="177164">
                <a:moveTo>
                  <a:pt x="1752600" y="0"/>
                </a:moveTo>
                <a:lnTo>
                  <a:pt x="1752600" y="118872"/>
                </a:lnTo>
                <a:lnTo>
                  <a:pt x="0" y="118872"/>
                </a:lnTo>
                <a:lnTo>
                  <a:pt x="0" y="176784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6401942" y="2924175"/>
            <a:ext cx="70485" cy="70485"/>
          </a:xfrm>
          <a:custGeom>
            <a:avLst/>
            <a:gdLst/>
            <a:ahLst/>
            <a:cxnLst/>
            <a:rect l="l" t="t" r="r" b="b"/>
            <a:pathLst>
              <a:path w="70485" h="70485">
                <a:moveTo>
                  <a:pt x="70104" y="0"/>
                </a:moveTo>
                <a:lnTo>
                  <a:pt x="0" y="0"/>
                </a:lnTo>
                <a:lnTo>
                  <a:pt x="33528" y="70103"/>
                </a:lnTo>
                <a:lnTo>
                  <a:pt x="7010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graphicFrame>
        <p:nvGraphicFramePr>
          <p:cNvPr id="17" name="object 17"/>
          <p:cNvGraphicFramePr>
            <a:graphicFrameLocks noGrp="1"/>
          </p:cNvGraphicFramePr>
          <p:nvPr/>
        </p:nvGraphicFramePr>
        <p:xfrm>
          <a:off x="5554598" y="2985135"/>
          <a:ext cx="2633980" cy="7226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75030"/>
                <a:gridCol w="878205"/>
                <a:gridCol w="875030"/>
              </a:tblGrid>
              <a:tr h="153670">
                <a:tc gridSpan="2">
                  <a:txBody>
                    <a:bodyPr/>
                    <a:lstStyle/>
                    <a:p>
                      <a:pPr marL="280035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dirty="0" sz="800" spc="-5" b="1">
                          <a:latin typeface="Arial"/>
                          <a:cs typeface="Arial"/>
                        </a:rPr>
                        <a:t>Synchronize with</a:t>
                      </a:r>
                      <a:r>
                        <a:rPr dirty="0" sz="800" spc="1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-5" b="1">
                          <a:latin typeface="Arial"/>
                          <a:cs typeface="Arial"/>
                        </a:rPr>
                        <a:t>Enable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079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</a:tr>
              <a:tr h="443230">
                <a:tc gridSpan="2">
                  <a:txBody>
                    <a:bodyPr/>
                    <a:lstStyle/>
                    <a:p>
                      <a:pPr marL="215900" marR="89535" indent="-112395">
                        <a:lnSpc>
                          <a:spcPct val="100000"/>
                        </a:lnSpc>
                        <a:spcBef>
                          <a:spcPts val="265"/>
                        </a:spcBef>
                        <a:buAutoNum type="arabicPeriod"/>
                        <a:tabLst>
                          <a:tab pos="216535" algn="l"/>
                        </a:tabLst>
                      </a:pPr>
                      <a:r>
                        <a:rPr dirty="0" sz="800" spc="-10">
                          <a:latin typeface="Arial"/>
                          <a:cs typeface="Arial"/>
                        </a:rPr>
                        <a:t>CPU </a:t>
                      </a:r>
                      <a:r>
                        <a:rPr dirty="0" sz="800" spc="-5">
                          <a:latin typeface="Arial"/>
                          <a:cs typeface="Arial"/>
                        </a:rPr>
                        <a:t>monitors </a:t>
                      </a:r>
                      <a:r>
                        <a:rPr dirty="0" sz="800" spc="5">
                          <a:latin typeface="Arial"/>
                          <a:cs typeface="Arial"/>
                        </a:rPr>
                        <a:t>Enable </a:t>
                      </a:r>
                      <a:r>
                        <a:rPr dirty="0" sz="800" spc="-5">
                          <a:latin typeface="Arial"/>
                          <a:cs typeface="Arial"/>
                        </a:rPr>
                        <a:t>(E) until </a:t>
                      </a:r>
                      <a:r>
                        <a:rPr dirty="0" sz="800" spc="-10">
                          <a:latin typeface="Arial"/>
                          <a:cs typeface="Arial"/>
                        </a:rPr>
                        <a:t>it  goes</a:t>
                      </a:r>
                      <a:r>
                        <a:rPr dirty="0" sz="800" spc="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-5">
                          <a:latin typeface="Arial"/>
                          <a:cs typeface="Arial"/>
                        </a:rPr>
                        <a:t>low</a:t>
                      </a:r>
                      <a:endParaRPr sz="800">
                        <a:latin typeface="Arial"/>
                        <a:cs typeface="Arial"/>
                      </a:endParaRPr>
                    </a:p>
                    <a:p>
                      <a:pPr marL="215900" indent="-112395">
                        <a:lnSpc>
                          <a:spcPct val="100000"/>
                        </a:lnSpc>
                        <a:spcBef>
                          <a:spcPts val="25"/>
                        </a:spcBef>
                        <a:buAutoNum type="arabicPeriod"/>
                        <a:tabLst>
                          <a:tab pos="216535" algn="l"/>
                        </a:tabLst>
                      </a:pPr>
                      <a:r>
                        <a:rPr dirty="0" sz="800" spc="-10">
                          <a:latin typeface="Arial"/>
                          <a:cs typeface="Arial"/>
                        </a:rPr>
                        <a:t>CPU </a:t>
                      </a:r>
                      <a:r>
                        <a:rPr dirty="0" sz="800" spc="-5">
                          <a:latin typeface="Arial"/>
                          <a:cs typeface="Arial"/>
                        </a:rPr>
                        <a:t>asserts</a:t>
                      </a:r>
                      <a:r>
                        <a:rPr dirty="0" sz="800" spc="4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-10">
                          <a:latin typeface="Arial"/>
                          <a:cs typeface="Arial"/>
                        </a:rPr>
                        <a:t>VMA*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3365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</a:tr>
              <a:tr h="11239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</a:tbl>
          </a:graphicData>
        </a:graphic>
      </p:graphicFrame>
      <p:sp>
        <p:nvSpPr>
          <p:cNvPr id="18" name="object 18"/>
          <p:cNvSpPr/>
          <p:nvPr/>
        </p:nvSpPr>
        <p:spPr>
          <a:xfrm>
            <a:off x="8154543" y="3750183"/>
            <a:ext cx="70485" cy="67310"/>
          </a:xfrm>
          <a:custGeom>
            <a:avLst/>
            <a:gdLst/>
            <a:ahLst/>
            <a:cxnLst/>
            <a:rect l="l" t="t" r="r" b="b"/>
            <a:pathLst>
              <a:path w="70484" h="67310">
                <a:moveTo>
                  <a:pt x="70103" y="0"/>
                </a:moveTo>
                <a:lnTo>
                  <a:pt x="0" y="0"/>
                </a:lnTo>
                <a:lnTo>
                  <a:pt x="36575" y="67055"/>
                </a:lnTo>
                <a:lnTo>
                  <a:pt x="7010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6435471" y="4320159"/>
            <a:ext cx="1752600" cy="201295"/>
          </a:xfrm>
          <a:custGeom>
            <a:avLst/>
            <a:gdLst/>
            <a:ahLst/>
            <a:cxnLst/>
            <a:rect l="l" t="t" r="r" b="b"/>
            <a:pathLst>
              <a:path w="1752600" h="201295">
                <a:moveTo>
                  <a:pt x="1752600" y="0"/>
                </a:moveTo>
                <a:lnTo>
                  <a:pt x="1752600" y="128015"/>
                </a:lnTo>
                <a:lnTo>
                  <a:pt x="0" y="128015"/>
                </a:lnTo>
                <a:lnTo>
                  <a:pt x="0" y="201167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6401942" y="4515230"/>
            <a:ext cx="70485" cy="70485"/>
          </a:xfrm>
          <a:custGeom>
            <a:avLst/>
            <a:gdLst/>
            <a:ahLst/>
            <a:cxnLst/>
            <a:rect l="l" t="t" r="r" b="b"/>
            <a:pathLst>
              <a:path w="70485" h="70485">
                <a:moveTo>
                  <a:pt x="70104" y="0"/>
                </a:moveTo>
                <a:lnTo>
                  <a:pt x="0" y="0"/>
                </a:lnTo>
                <a:lnTo>
                  <a:pt x="33528" y="70104"/>
                </a:lnTo>
                <a:lnTo>
                  <a:pt x="7010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 txBox="1"/>
          <p:nvPr/>
        </p:nvSpPr>
        <p:spPr>
          <a:xfrm>
            <a:off x="6002146" y="1363091"/>
            <a:ext cx="717550" cy="1790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u="sng" sz="100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Bus</a:t>
            </a:r>
            <a:r>
              <a:rPr dirty="0" u="sng" sz="1000" spc="-6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1000" spc="-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master</a:t>
            </a:r>
            <a:endParaRPr sz="10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7806563" y="1363091"/>
            <a:ext cx="617220" cy="1790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u="sng" sz="100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Bus</a:t>
            </a:r>
            <a:r>
              <a:rPr dirty="0" u="sng" sz="1000" spc="-6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1000" spc="-1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slave</a:t>
            </a:r>
            <a:endParaRPr sz="1000">
              <a:latin typeface="Arial"/>
              <a:cs typeface="Arial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5484495" y="1772030"/>
            <a:ext cx="1752600" cy="350520"/>
          </a:xfrm>
          <a:custGeom>
            <a:avLst/>
            <a:gdLst/>
            <a:ahLst/>
            <a:cxnLst/>
            <a:rect l="l" t="t" r="r" b="b"/>
            <a:pathLst>
              <a:path w="1752600" h="350519">
                <a:moveTo>
                  <a:pt x="1752600" y="0"/>
                </a:moveTo>
                <a:lnTo>
                  <a:pt x="1752600" y="350519"/>
                </a:lnTo>
                <a:lnTo>
                  <a:pt x="0" y="350519"/>
                </a:lnTo>
                <a:lnTo>
                  <a:pt x="0" y="0"/>
                </a:lnTo>
                <a:lnTo>
                  <a:pt x="1752600" y="0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 txBox="1"/>
          <p:nvPr/>
        </p:nvSpPr>
        <p:spPr>
          <a:xfrm>
            <a:off x="5490590" y="1808099"/>
            <a:ext cx="1740535" cy="271145"/>
          </a:xfrm>
          <a:prstGeom prst="rect">
            <a:avLst/>
          </a:prstGeom>
        </p:spPr>
        <p:txBody>
          <a:bodyPr wrap="square" lIns="0" tIns="8255" rIns="0" bIns="0" rtlCol="0" vert="horz">
            <a:spAutoFit/>
          </a:bodyPr>
          <a:lstStyle/>
          <a:p>
            <a:pPr marL="200660" marR="221615" indent="-109855">
              <a:lnSpc>
                <a:spcPct val="102499"/>
              </a:lnSpc>
              <a:spcBef>
                <a:spcPts val="65"/>
              </a:spcBef>
            </a:pPr>
            <a:r>
              <a:rPr dirty="0" sz="800" spc="-10">
                <a:latin typeface="Arial"/>
                <a:cs typeface="Arial"/>
              </a:rPr>
              <a:t>1. CPU </a:t>
            </a:r>
            <a:r>
              <a:rPr dirty="0" sz="800" spc="-5">
                <a:latin typeface="Arial"/>
                <a:cs typeface="Arial"/>
              </a:rPr>
              <a:t>starts a </a:t>
            </a:r>
            <a:r>
              <a:rPr dirty="0" sz="800">
                <a:latin typeface="Arial"/>
                <a:cs typeface="Arial"/>
              </a:rPr>
              <a:t>normal </a:t>
            </a:r>
            <a:r>
              <a:rPr dirty="0" sz="800" spc="-5">
                <a:latin typeface="Arial"/>
                <a:cs typeface="Arial"/>
              </a:rPr>
              <a:t>Read </a:t>
            </a:r>
            <a:r>
              <a:rPr dirty="0" sz="800" spc="-15">
                <a:latin typeface="Arial"/>
                <a:cs typeface="Arial"/>
              </a:rPr>
              <a:t>or  </a:t>
            </a:r>
            <a:r>
              <a:rPr dirty="0" sz="800" spc="5">
                <a:latin typeface="Arial"/>
                <a:cs typeface="Arial"/>
              </a:rPr>
              <a:t>Write</a:t>
            </a:r>
            <a:r>
              <a:rPr dirty="0" sz="800" spc="-45">
                <a:latin typeface="Arial"/>
                <a:cs typeface="Arial"/>
              </a:rPr>
              <a:t> </a:t>
            </a:r>
            <a:r>
              <a:rPr dirty="0" sz="800" spc="5">
                <a:latin typeface="Arial"/>
                <a:cs typeface="Arial"/>
              </a:rPr>
              <a:t>cycle</a:t>
            </a:r>
            <a:endParaRPr sz="800">
              <a:latin typeface="Arial"/>
              <a:cs typeface="Arial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5560695" y="5725286"/>
            <a:ext cx="1752600" cy="152400"/>
          </a:xfrm>
          <a:custGeom>
            <a:avLst/>
            <a:gdLst/>
            <a:ahLst/>
            <a:cxnLst/>
            <a:rect l="l" t="t" r="r" b="b"/>
            <a:pathLst>
              <a:path w="1752600" h="152400">
                <a:moveTo>
                  <a:pt x="1752600" y="0"/>
                </a:moveTo>
                <a:lnTo>
                  <a:pt x="1752600" y="152400"/>
                </a:lnTo>
                <a:lnTo>
                  <a:pt x="0" y="152400"/>
                </a:lnTo>
                <a:lnTo>
                  <a:pt x="0" y="0"/>
                </a:lnTo>
                <a:lnTo>
                  <a:pt x="1752600" y="0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 txBox="1"/>
          <p:nvPr/>
        </p:nvSpPr>
        <p:spPr>
          <a:xfrm>
            <a:off x="5560695" y="5725286"/>
            <a:ext cx="1752600" cy="152400"/>
          </a:xfrm>
          <a:prstGeom prst="rect">
            <a:avLst/>
          </a:prstGeom>
          <a:ln w="12192">
            <a:solidFill>
              <a:srgbClr val="000000"/>
            </a:solidFill>
          </a:ln>
        </p:spPr>
        <p:txBody>
          <a:bodyPr wrap="square" lIns="0" tIns="10795" rIns="0" bIns="0" rtlCol="0" vert="horz">
            <a:spAutoFit/>
          </a:bodyPr>
          <a:lstStyle/>
          <a:p>
            <a:pPr marL="499745">
              <a:lnSpc>
                <a:spcPct val="100000"/>
              </a:lnSpc>
              <a:spcBef>
                <a:spcPts val="85"/>
              </a:spcBef>
            </a:pPr>
            <a:r>
              <a:rPr dirty="0" sz="800" spc="-10" b="1">
                <a:latin typeface="Arial"/>
                <a:cs typeface="Arial"/>
              </a:rPr>
              <a:t>Start </a:t>
            </a:r>
            <a:r>
              <a:rPr dirty="0" sz="800" spc="-5" b="1">
                <a:latin typeface="Arial"/>
                <a:cs typeface="Arial"/>
              </a:rPr>
              <a:t>next</a:t>
            </a:r>
            <a:r>
              <a:rPr dirty="0" sz="800" spc="30" b="1">
                <a:latin typeface="Arial"/>
                <a:cs typeface="Arial"/>
              </a:rPr>
              <a:t> </a:t>
            </a:r>
            <a:r>
              <a:rPr dirty="0" sz="800" b="1">
                <a:latin typeface="Arial"/>
                <a:cs typeface="Arial"/>
              </a:rPr>
              <a:t>cycle</a:t>
            </a:r>
            <a:endParaRPr sz="800">
              <a:latin typeface="Arial"/>
              <a:cs typeface="Arial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5560695" y="5877686"/>
            <a:ext cx="1752600" cy="226060"/>
          </a:xfrm>
          <a:custGeom>
            <a:avLst/>
            <a:gdLst/>
            <a:ahLst/>
            <a:cxnLst/>
            <a:rect l="l" t="t" r="r" b="b"/>
            <a:pathLst>
              <a:path w="1752600" h="226060">
                <a:moveTo>
                  <a:pt x="1752600" y="0"/>
                </a:moveTo>
                <a:lnTo>
                  <a:pt x="1752600" y="225551"/>
                </a:lnTo>
                <a:lnTo>
                  <a:pt x="0" y="225552"/>
                </a:lnTo>
                <a:lnTo>
                  <a:pt x="0" y="0"/>
                </a:lnTo>
                <a:lnTo>
                  <a:pt x="1752600" y="0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6435471" y="5572886"/>
            <a:ext cx="0" cy="91440"/>
          </a:xfrm>
          <a:custGeom>
            <a:avLst/>
            <a:gdLst/>
            <a:ahLst/>
            <a:cxnLst/>
            <a:rect l="l" t="t" r="r" b="b"/>
            <a:pathLst>
              <a:path w="0" h="91439">
                <a:moveTo>
                  <a:pt x="0" y="0"/>
                </a:moveTo>
                <a:lnTo>
                  <a:pt x="0" y="91439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6401942" y="5658230"/>
            <a:ext cx="70485" cy="67310"/>
          </a:xfrm>
          <a:custGeom>
            <a:avLst/>
            <a:gdLst/>
            <a:ahLst/>
            <a:cxnLst/>
            <a:rect l="l" t="t" r="r" b="b"/>
            <a:pathLst>
              <a:path w="70485" h="67310">
                <a:moveTo>
                  <a:pt x="70104" y="0"/>
                </a:moveTo>
                <a:lnTo>
                  <a:pt x="0" y="0"/>
                </a:lnTo>
                <a:lnTo>
                  <a:pt x="33528" y="67056"/>
                </a:lnTo>
                <a:lnTo>
                  <a:pt x="7010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5"/>
              </a:spcBef>
            </a:pPr>
            <a:r>
              <a:rPr dirty="0" spc="-5"/>
              <a:t>Microprocessor-based </a:t>
            </a:r>
            <a:r>
              <a:rPr dirty="0"/>
              <a:t>System </a:t>
            </a:r>
            <a:r>
              <a:rPr dirty="0" spc="-5"/>
              <a:t>Design  </a:t>
            </a:r>
            <a:r>
              <a:rPr dirty="0" spc="-5" i="1">
                <a:solidFill>
                  <a:srgbClr val="006600"/>
                </a:solidFill>
              </a:rPr>
              <a:t>Ricardo</a:t>
            </a:r>
            <a:r>
              <a:rPr dirty="0" spc="5" i="1">
                <a:solidFill>
                  <a:srgbClr val="006600"/>
                </a:solidFill>
              </a:rPr>
              <a:t> </a:t>
            </a:r>
            <a:r>
              <a:rPr dirty="0" i="1">
                <a:solidFill>
                  <a:srgbClr val="006600"/>
                </a:solidFill>
              </a:rPr>
              <a:t>Gutierrez-Osuna</a:t>
            </a:r>
          </a:p>
          <a:p>
            <a:pPr marL="12700">
              <a:lnSpc>
                <a:spcPct val="100000"/>
              </a:lnSpc>
            </a:pPr>
            <a:r>
              <a:rPr dirty="0" spc="-10"/>
              <a:t>Wright </a:t>
            </a:r>
            <a:r>
              <a:rPr dirty="0" spc="-5"/>
              <a:t>State</a:t>
            </a:r>
            <a:r>
              <a:rPr dirty="0" spc="20"/>
              <a:t> </a:t>
            </a:r>
            <a:r>
              <a:rPr dirty="0"/>
              <a:t>University</a:t>
            </a:r>
          </a:p>
        </p:txBody>
      </p:sp>
      <p:sp>
        <p:nvSpPr>
          <p:cNvPr id="31" name="object 31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dirty="0" spc="-5"/>
              <a:t>10</a:t>
            </a:fld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67435" y="793115"/>
            <a:ext cx="3710940" cy="36195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pc="-5"/>
              <a:t>Direct </a:t>
            </a:r>
            <a:r>
              <a:rPr dirty="0"/>
              <a:t>Memory Access</a:t>
            </a:r>
            <a:r>
              <a:rPr dirty="0" spc="-45"/>
              <a:t> </a:t>
            </a:r>
            <a:r>
              <a:rPr dirty="0" spc="-5"/>
              <a:t>(DMA)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252095" marR="765175" indent="-231775">
              <a:lnSpc>
                <a:spcPct val="100000"/>
              </a:lnSpc>
              <a:spcBef>
                <a:spcPts val="90"/>
              </a:spcBef>
            </a:pPr>
            <a:r>
              <a:rPr dirty="0" sz="500" spc="445" b="0">
                <a:latin typeface="Times New Roman"/>
                <a:cs typeface="Times New Roman"/>
              </a:rPr>
              <a:t>g </a:t>
            </a:r>
            <a:r>
              <a:rPr dirty="0" spc="-10"/>
              <a:t>DMA is </a:t>
            </a:r>
            <a:r>
              <a:rPr dirty="0" spc="-5"/>
              <a:t>a process </a:t>
            </a:r>
            <a:r>
              <a:rPr dirty="0" spc="5"/>
              <a:t>in </a:t>
            </a:r>
            <a:r>
              <a:rPr dirty="0" spc="-10"/>
              <a:t>which </a:t>
            </a:r>
            <a:r>
              <a:rPr dirty="0" spc="-5"/>
              <a:t>a device </a:t>
            </a:r>
            <a:r>
              <a:rPr dirty="0" spc="-10"/>
              <a:t>(slave) requests </a:t>
            </a:r>
            <a:r>
              <a:rPr dirty="0" spc="-5"/>
              <a:t>the </a:t>
            </a:r>
            <a:r>
              <a:rPr dirty="0" spc="-15"/>
              <a:t>use </a:t>
            </a:r>
            <a:r>
              <a:rPr dirty="0" spc="-10"/>
              <a:t>of </a:t>
            </a:r>
            <a:r>
              <a:rPr dirty="0" spc="-5"/>
              <a:t>the master’s </a:t>
            </a:r>
            <a:r>
              <a:rPr dirty="0" spc="-15"/>
              <a:t>buses  </a:t>
            </a:r>
            <a:r>
              <a:rPr dirty="0" spc="-10"/>
              <a:t>(address, data </a:t>
            </a:r>
            <a:r>
              <a:rPr dirty="0" spc="-5"/>
              <a:t>and </a:t>
            </a:r>
            <a:r>
              <a:rPr dirty="0" spc="-10"/>
              <a:t>control) </a:t>
            </a:r>
            <a:r>
              <a:rPr dirty="0" spc="-15"/>
              <a:t>for </a:t>
            </a:r>
            <a:r>
              <a:rPr dirty="0"/>
              <a:t>its own</a:t>
            </a:r>
            <a:r>
              <a:rPr dirty="0" spc="15"/>
              <a:t> </a:t>
            </a:r>
            <a:r>
              <a:rPr dirty="0" spc="-5"/>
              <a:t>use</a:t>
            </a:r>
            <a:endParaRPr sz="500">
              <a:latin typeface="Times New Roman"/>
              <a:cs typeface="Times New Roman"/>
            </a:endParaRPr>
          </a:p>
          <a:p>
            <a:pPr marL="480695">
              <a:lnSpc>
                <a:spcPct val="100000"/>
              </a:lnSpc>
              <a:spcBef>
                <a:spcPts val="320"/>
              </a:spcBef>
            </a:pPr>
            <a:r>
              <a:rPr dirty="0" sz="450" spc="370" b="0">
                <a:solidFill>
                  <a:srgbClr val="000000"/>
                </a:solidFill>
                <a:latin typeface="Times New Roman"/>
                <a:cs typeface="Times New Roman"/>
              </a:rPr>
              <a:t>n </a:t>
            </a:r>
            <a:r>
              <a:rPr dirty="0" sz="1200" b="0">
                <a:solidFill>
                  <a:srgbClr val="000000"/>
                </a:solidFill>
                <a:latin typeface="Arial"/>
                <a:cs typeface="Arial"/>
              </a:rPr>
              <a:t>In a </a:t>
            </a:r>
            <a:r>
              <a:rPr dirty="0" sz="1200" spc="-5" b="0">
                <a:solidFill>
                  <a:srgbClr val="000000"/>
                </a:solidFill>
                <a:latin typeface="Arial"/>
                <a:cs typeface="Arial"/>
              </a:rPr>
              <a:t>microprocessor-based </a:t>
            </a:r>
            <a:r>
              <a:rPr dirty="0" sz="1200" b="0">
                <a:solidFill>
                  <a:srgbClr val="000000"/>
                </a:solidFill>
                <a:latin typeface="Arial"/>
                <a:cs typeface="Arial"/>
              </a:rPr>
              <a:t>system, </a:t>
            </a:r>
            <a:r>
              <a:rPr dirty="0" sz="1200" spc="-10" b="0">
                <a:solidFill>
                  <a:srgbClr val="000000"/>
                </a:solidFill>
                <a:latin typeface="Arial"/>
                <a:cs typeface="Arial"/>
              </a:rPr>
              <a:t>the master </a:t>
            </a:r>
            <a:r>
              <a:rPr dirty="0" sz="1200" b="0">
                <a:solidFill>
                  <a:srgbClr val="000000"/>
                </a:solidFill>
                <a:latin typeface="Arial"/>
                <a:cs typeface="Arial"/>
              </a:rPr>
              <a:t>is </a:t>
            </a:r>
            <a:r>
              <a:rPr dirty="0" sz="1200" spc="-5" b="0">
                <a:solidFill>
                  <a:srgbClr val="000000"/>
                </a:solidFill>
                <a:latin typeface="Arial"/>
                <a:cs typeface="Arial"/>
              </a:rPr>
              <a:t>usually </a:t>
            </a:r>
            <a:r>
              <a:rPr dirty="0" sz="1200" b="0">
                <a:solidFill>
                  <a:srgbClr val="000000"/>
                </a:solidFill>
                <a:latin typeface="Arial"/>
                <a:cs typeface="Arial"/>
              </a:rPr>
              <a:t>the</a:t>
            </a:r>
            <a:r>
              <a:rPr dirty="0" sz="1200" spc="140" b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dirty="0" sz="1200" spc="-5" b="0">
                <a:solidFill>
                  <a:srgbClr val="000000"/>
                </a:solidFill>
                <a:latin typeface="Arial"/>
                <a:cs typeface="Arial"/>
              </a:rPr>
              <a:t>CPU</a:t>
            </a:r>
            <a:endParaRPr sz="1200">
              <a:latin typeface="Arial"/>
              <a:cs typeface="Arial"/>
            </a:endParaRPr>
          </a:p>
          <a:p>
            <a:pPr marL="252095" marR="5080" indent="-231775">
              <a:lnSpc>
                <a:spcPct val="100000"/>
              </a:lnSpc>
              <a:spcBef>
                <a:spcPts val="280"/>
              </a:spcBef>
            </a:pPr>
            <a:r>
              <a:rPr dirty="0" sz="500" spc="445" b="0">
                <a:latin typeface="Times New Roman"/>
                <a:cs typeface="Times New Roman"/>
              </a:rPr>
              <a:t>g </a:t>
            </a:r>
            <a:r>
              <a:rPr dirty="0" spc="-15"/>
              <a:t>Once the </a:t>
            </a:r>
            <a:r>
              <a:rPr dirty="0" spc="-10"/>
              <a:t>slave </a:t>
            </a:r>
            <a:r>
              <a:rPr dirty="0" spc="-5"/>
              <a:t>device has control </a:t>
            </a:r>
            <a:r>
              <a:rPr dirty="0" spc="-10"/>
              <a:t>of </a:t>
            </a:r>
            <a:r>
              <a:rPr dirty="0" spc="-15"/>
              <a:t>the bus, </a:t>
            </a:r>
            <a:r>
              <a:rPr dirty="0" spc="-10"/>
              <a:t>it </a:t>
            </a:r>
            <a:r>
              <a:rPr dirty="0" spc="-5"/>
              <a:t>can read </a:t>
            </a:r>
            <a:r>
              <a:rPr dirty="0" spc="-10"/>
              <a:t>or </a:t>
            </a:r>
            <a:r>
              <a:rPr dirty="0" spc="-5"/>
              <a:t>write </a:t>
            </a:r>
            <a:r>
              <a:rPr dirty="0"/>
              <a:t>to </a:t>
            </a:r>
            <a:r>
              <a:rPr dirty="0" spc="-5"/>
              <a:t>the </a:t>
            </a:r>
            <a:r>
              <a:rPr dirty="0" spc="-10"/>
              <a:t>system </a:t>
            </a:r>
            <a:r>
              <a:rPr dirty="0" spc="-5"/>
              <a:t>memory </a:t>
            </a:r>
            <a:r>
              <a:rPr dirty="0" spc="-15"/>
              <a:t>as  </a:t>
            </a:r>
            <a:r>
              <a:rPr dirty="0" spc="-10"/>
              <a:t>necessary. </a:t>
            </a:r>
            <a:r>
              <a:rPr dirty="0" spc="-5"/>
              <a:t>When the </a:t>
            </a:r>
            <a:r>
              <a:rPr dirty="0" spc="-10"/>
              <a:t>slave device is finished, it </a:t>
            </a:r>
            <a:r>
              <a:rPr dirty="0" spc="-5"/>
              <a:t>releases </a:t>
            </a:r>
            <a:r>
              <a:rPr dirty="0" spc="-10"/>
              <a:t>control of </a:t>
            </a:r>
            <a:r>
              <a:rPr dirty="0" spc="-5"/>
              <a:t>the master’s </a:t>
            </a:r>
            <a:r>
              <a:rPr dirty="0" spc="-10"/>
              <a:t>buses, </a:t>
            </a:r>
            <a:r>
              <a:rPr dirty="0" spc="-5"/>
              <a:t>and  </a:t>
            </a:r>
            <a:r>
              <a:rPr dirty="0" spc="-15"/>
              <a:t>the </a:t>
            </a:r>
            <a:r>
              <a:rPr dirty="0" spc="-5"/>
              <a:t>system returns </a:t>
            </a:r>
            <a:r>
              <a:rPr dirty="0" spc="-10"/>
              <a:t>to</a:t>
            </a:r>
            <a:r>
              <a:rPr dirty="0" spc="30"/>
              <a:t> </a:t>
            </a:r>
            <a:r>
              <a:rPr dirty="0" spc="-5"/>
              <a:t>normal</a:t>
            </a:r>
            <a:endParaRPr sz="500">
              <a:latin typeface="Times New Roman"/>
              <a:cs typeface="Times New Roman"/>
            </a:endParaRPr>
          </a:p>
          <a:p>
            <a:pPr marL="20955">
              <a:lnSpc>
                <a:spcPct val="100000"/>
              </a:lnSpc>
              <a:spcBef>
                <a:spcPts val="335"/>
              </a:spcBef>
            </a:pPr>
            <a:r>
              <a:rPr dirty="0" sz="500" spc="445" b="0">
                <a:latin typeface="Times New Roman"/>
                <a:cs typeface="Times New Roman"/>
              </a:rPr>
              <a:t>g </a:t>
            </a:r>
            <a:r>
              <a:rPr dirty="0" u="sng" spc="-10">
                <a:uFill>
                  <a:solidFill>
                    <a:srgbClr val="00664D"/>
                  </a:solidFill>
                </a:uFill>
              </a:rPr>
              <a:t>DMA is used </a:t>
            </a:r>
            <a:r>
              <a:rPr dirty="0" u="sng">
                <a:uFill>
                  <a:solidFill>
                    <a:srgbClr val="00664D"/>
                  </a:solidFill>
                </a:uFill>
              </a:rPr>
              <a:t>to </a:t>
            </a:r>
            <a:r>
              <a:rPr dirty="0" u="sng" spc="-10">
                <a:uFill>
                  <a:solidFill>
                    <a:srgbClr val="00664D"/>
                  </a:solidFill>
                </a:uFill>
              </a:rPr>
              <a:t>achieve </a:t>
            </a:r>
            <a:r>
              <a:rPr dirty="0" u="sng" spc="-5">
                <a:uFill>
                  <a:solidFill>
                    <a:srgbClr val="00664D"/>
                  </a:solidFill>
                </a:uFill>
              </a:rPr>
              <a:t>faster </a:t>
            </a:r>
            <a:r>
              <a:rPr dirty="0" u="sng" spc="-10">
                <a:uFill>
                  <a:solidFill>
                    <a:srgbClr val="00664D"/>
                  </a:solidFill>
                </a:uFill>
              </a:rPr>
              <a:t>data </a:t>
            </a:r>
            <a:r>
              <a:rPr dirty="0" u="sng" spc="-5">
                <a:uFill>
                  <a:solidFill>
                    <a:srgbClr val="00664D"/>
                  </a:solidFill>
                </a:uFill>
              </a:rPr>
              <a:t>transfer</a:t>
            </a:r>
            <a:r>
              <a:rPr dirty="0" spc="-5"/>
              <a:t> rates </a:t>
            </a:r>
            <a:r>
              <a:rPr dirty="0" spc="-10"/>
              <a:t>than those attainable with </a:t>
            </a:r>
            <a:r>
              <a:rPr dirty="0" spc="-5"/>
              <a:t>the</a:t>
            </a:r>
            <a:r>
              <a:rPr dirty="0" spc="50"/>
              <a:t> </a:t>
            </a:r>
            <a:r>
              <a:rPr dirty="0" spc="-5"/>
              <a:t>CPU</a:t>
            </a:r>
            <a:endParaRPr sz="500">
              <a:latin typeface="Times New Roman"/>
              <a:cs typeface="Times New Roman"/>
            </a:endParaRPr>
          </a:p>
          <a:p>
            <a:pPr marL="20955">
              <a:lnSpc>
                <a:spcPct val="100000"/>
              </a:lnSpc>
              <a:spcBef>
                <a:spcPts val="335"/>
              </a:spcBef>
            </a:pPr>
            <a:r>
              <a:rPr dirty="0" sz="500" spc="445" b="0">
                <a:latin typeface="Times New Roman"/>
                <a:cs typeface="Times New Roman"/>
              </a:rPr>
              <a:t>g </a:t>
            </a:r>
            <a:r>
              <a:rPr dirty="0" spc="-10"/>
              <a:t>To </a:t>
            </a:r>
            <a:r>
              <a:rPr dirty="0" spc="-5"/>
              <a:t>perform </a:t>
            </a:r>
            <a:r>
              <a:rPr dirty="0" spc="-10"/>
              <a:t>DMA on </a:t>
            </a:r>
            <a:r>
              <a:rPr dirty="0" spc="-15"/>
              <a:t>the </a:t>
            </a:r>
            <a:r>
              <a:rPr dirty="0" spc="-10"/>
              <a:t>68000, three signals </a:t>
            </a:r>
            <a:r>
              <a:rPr dirty="0"/>
              <a:t>are</a:t>
            </a:r>
            <a:r>
              <a:rPr dirty="0" spc="125"/>
              <a:t> </a:t>
            </a:r>
            <a:r>
              <a:rPr dirty="0" spc="-10"/>
              <a:t>used</a:t>
            </a:r>
            <a:endParaRPr sz="500">
              <a:latin typeface="Times New Roman"/>
              <a:cs typeface="Times New Roman"/>
            </a:endParaRPr>
          </a:p>
          <a:p>
            <a:pPr marL="480695">
              <a:lnSpc>
                <a:spcPct val="100000"/>
              </a:lnSpc>
              <a:spcBef>
                <a:spcPts val="320"/>
              </a:spcBef>
            </a:pPr>
            <a:r>
              <a:rPr dirty="0" sz="450" spc="370" b="0">
                <a:solidFill>
                  <a:srgbClr val="000000"/>
                </a:solidFill>
                <a:latin typeface="Times New Roman"/>
                <a:cs typeface="Times New Roman"/>
              </a:rPr>
              <a:t>n </a:t>
            </a:r>
            <a:r>
              <a:rPr dirty="0" sz="1200" spc="-5" b="0">
                <a:solidFill>
                  <a:srgbClr val="000000"/>
                </a:solidFill>
                <a:latin typeface="Arial"/>
                <a:cs typeface="Arial"/>
              </a:rPr>
              <a:t>Bus Request</a:t>
            </a:r>
            <a:r>
              <a:rPr dirty="0" sz="1200" spc="114" b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dirty="0" sz="1200" spc="-10" b="0">
                <a:solidFill>
                  <a:srgbClr val="000000"/>
                </a:solidFill>
                <a:latin typeface="Arial"/>
                <a:cs typeface="Arial"/>
              </a:rPr>
              <a:t>(BR*)</a:t>
            </a:r>
            <a:endParaRPr sz="1200">
              <a:latin typeface="Arial"/>
              <a:cs typeface="Arial"/>
            </a:endParaRPr>
          </a:p>
          <a:p>
            <a:pPr marL="480695">
              <a:lnSpc>
                <a:spcPct val="100000"/>
              </a:lnSpc>
              <a:spcBef>
                <a:spcPts val="265"/>
              </a:spcBef>
            </a:pPr>
            <a:r>
              <a:rPr dirty="0" sz="450" spc="370" b="0">
                <a:solidFill>
                  <a:srgbClr val="000000"/>
                </a:solidFill>
                <a:latin typeface="Times New Roman"/>
                <a:cs typeface="Times New Roman"/>
              </a:rPr>
              <a:t>n </a:t>
            </a:r>
            <a:r>
              <a:rPr dirty="0" sz="1200" spc="-5" b="0">
                <a:solidFill>
                  <a:srgbClr val="000000"/>
                </a:solidFill>
                <a:latin typeface="Arial"/>
                <a:cs typeface="Arial"/>
              </a:rPr>
              <a:t>Bus </a:t>
            </a:r>
            <a:r>
              <a:rPr dirty="0" sz="1200" b="0">
                <a:solidFill>
                  <a:srgbClr val="000000"/>
                </a:solidFill>
                <a:latin typeface="Arial"/>
                <a:cs typeface="Arial"/>
              </a:rPr>
              <a:t>Grant</a:t>
            </a:r>
            <a:r>
              <a:rPr dirty="0" sz="1200" spc="114" b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dirty="0" sz="1200" spc="-5" b="0">
                <a:solidFill>
                  <a:srgbClr val="000000"/>
                </a:solidFill>
                <a:latin typeface="Arial"/>
                <a:cs typeface="Arial"/>
              </a:rPr>
              <a:t>(BG*)</a:t>
            </a:r>
            <a:endParaRPr sz="1200">
              <a:latin typeface="Arial"/>
              <a:cs typeface="Arial"/>
            </a:endParaRPr>
          </a:p>
          <a:p>
            <a:pPr marL="480695">
              <a:lnSpc>
                <a:spcPct val="100000"/>
              </a:lnSpc>
              <a:spcBef>
                <a:spcPts val="290"/>
              </a:spcBef>
            </a:pPr>
            <a:r>
              <a:rPr dirty="0" sz="450" spc="370" b="0">
                <a:solidFill>
                  <a:srgbClr val="000000"/>
                </a:solidFill>
                <a:latin typeface="Times New Roman"/>
                <a:cs typeface="Times New Roman"/>
              </a:rPr>
              <a:t>n </a:t>
            </a:r>
            <a:r>
              <a:rPr dirty="0" sz="1200" spc="-5" b="0">
                <a:solidFill>
                  <a:srgbClr val="000000"/>
                </a:solidFill>
                <a:latin typeface="Arial"/>
                <a:cs typeface="Arial"/>
              </a:rPr>
              <a:t>Bus </a:t>
            </a:r>
            <a:r>
              <a:rPr dirty="0" sz="1200" b="0">
                <a:solidFill>
                  <a:srgbClr val="000000"/>
                </a:solidFill>
                <a:latin typeface="Arial"/>
                <a:cs typeface="Arial"/>
              </a:rPr>
              <a:t>Grant </a:t>
            </a:r>
            <a:r>
              <a:rPr dirty="0" sz="1200" spc="-10" b="0">
                <a:solidFill>
                  <a:srgbClr val="000000"/>
                </a:solidFill>
                <a:latin typeface="Arial"/>
                <a:cs typeface="Arial"/>
              </a:rPr>
              <a:t>Acknowledge</a:t>
            </a:r>
            <a:r>
              <a:rPr dirty="0" sz="1200" spc="120" b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dirty="0" sz="1200" spc="-10" b="0">
                <a:solidFill>
                  <a:srgbClr val="000000"/>
                </a:solidFill>
                <a:latin typeface="Arial"/>
                <a:cs typeface="Arial"/>
              </a:rPr>
              <a:t>(BGACK*)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489488" y="4059430"/>
            <a:ext cx="5269744" cy="22630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5"/>
              </a:spcBef>
            </a:pPr>
            <a:r>
              <a:rPr dirty="0" spc="-5"/>
              <a:t>Microprocessor-based </a:t>
            </a:r>
            <a:r>
              <a:rPr dirty="0"/>
              <a:t>System </a:t>
            </a:r>
            <a:r>
              <a:rPr dirty="0" spc="-5"/>
              <a:t>Design  </a:t>
            </a:r>
            <a:r>
              <a:rPr dirty="0" spc="-5" i="1">
                <a:solidFill>
                  <a:srgbClr val="006600"/>
                </a:solidFill>
              </a:rPr>
              <a:t>Ricardo</a:t>
            </a:r>
            <a:r>
              <a:rPr dirty="0" spc="5" i="1">
                <a:solidFill>
                  <a:srgbClr val="006600"/>
                </a:solidFill>
              </a:rPr>
              <a:t> </a:t>
            </a:r>
            <a:r>
              <a:rPr dirty="0" i="1">
                <a:solidFill>
                  <a:srgbClr val="006600"/>
                </a:solidFill>
              </a:rPr>
              <a:t>Gutierrez-Osuna</a:t>
            </a:r>
          </a:p>
          <a:p>
            <a:pPr marL="12700">
              <a:lnSpc>
                <a:spcPct val="100000"/>
              </a:lnSpc>
            </a:pPr>
            <a:r>
              <a:rPr dirty="0" spc="-10"/>
              <a:t>Wright </a:t>
            </a:r>
            <a:r>
              <a:rPr dirty="0" spc="-5"/>
              <a:t>State</a:t>
            </a:r>
            <a:r>
              <a:rPr dirty="0" spc="20"/>
              <a:t> </a:t>
            </a:r>
            <a:r>
              <a:rPr dirty="0"/>
              <a:t>University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dirty="0" spc="-5"/>
              <a:t>10</a:t>
            </a:fld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67435" y="793115"/>
            <a:ext cx="2498090" cy="36195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pc="5"/>
              <a:t>Why </a:t>
            </a:r>
            <a:r>
              <a:rPr dirty="0"/>
              <a:t>is </a:t>
            </a:r>
            <a:r>
              <a:rPr dirty="0" spc="-5"/>
              <a:t>DMA</a:t>
            </a:r>
            <a:r>
              <a:rPr dirty="0" spc="-55"/>
              <a:t> </a:t>
            </a:r>
            <a:r>
              <a:rPr dirty="0" spc="-5"/>
              <a:t>faster?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5"/>
              </a:spcBef>
            </a:pPr>
            <a:r>
              <a:rPr dirty="0" spc="-5"/>
              <a:t>Microprocessor-based </a:t>
            </a:r>
            <a:r>
              <a:rPr dirty="0"/>
              <a:t>System </a:t>
            </a:r>
            <a:r>
              <a:rPr dirty="0" spc="-5"/>
              <a:t>Design  </a:t>
            </a:r>
            <a:r>
              <a:rPr dirty="0" spc="-5" i="1">
                <a:solidFill>
                  <a:srgbClr val="006600"/>
                </a:solidFill>
              </a:rPr>
              <a:t>Ricardo</a:t>
            </a:r>
            <a:r>
              <a:rPr dirty="0" spc="5" i="1">
                <a:solidFill>
                  <a:srgbClr val="006600"/>
                </a:solidFill>
              </a:rPr>
              <a:t> </a:t>
            </a:r>
            <a:r>
              <a:rPr dirty="0" i="1">
                <a:solidFill>
                  <a:srgbClr val="006600"/>
                </a:solidFill>
              </a:rPr>
              <a:t>Gutierrez-Osuna</a:t>
            </a:r>
          </a:p>
          <a:p>
            <a:pPr marL="12700">
              <a:lnSpc>
                <a:spcPct val="100000"/>
              </a:lnSpc>
            </a:pPr>
            <a:r>
              <a:rPr dirty="0" spc="-10"/>
              <a:t>Wright </a:t>
            </a:r>
            <a:r>
              <a:rPr dirty="0" spc="-5"/>
              <a:t>State</a:t>
            </a:r>
            <a:r>
              <a:rPr dirty="0" spc="20"/>
              <a:t> </a:t>
            </a:r>
            <a:r>
              <a:rPr dirty="0"/>
              <a:t>University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dirty="0" spc="-5"/>
              <a:t>10</a:t>
            </a:fld>
          </a:p>
        </p:txBody>
      </p:sp>
      <p:sp>
        <p:nvSpPr>
          <p:cNvPr id="3" name="object 3"/>
          <p:cNvSpPr txBox="1"/>
          <p:nvPr/>
        </p:nvSpPr>
        <p:spPr>
          <a:xfrm>
            <a:off x="1067435" y="1405775"/>
            <a:ext cx="7995284" cy="376555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500" spc="445">
                <a:solidFill>
                  <a:srgbClr val="00664D"/>
                </a:solidFill>
                <a:latin typeface="Times New Roman"/>
                <a:cs typeface="Times New Roman"/>
              </a:rPr>
              <a:t>g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Consider </a:t>
            </a:r>
            <a:r>
              <a:rPr dirty="0" sz="1400" spc="-15" b="1">
                <a:solidFill>
                  <a:srgbClr val="00664D"/>
                </a:solidFill>
                <a:latin typeface="Arial"/>
                <a:cs typeface="Arial"/>
              </a:rPr>
              <a:t>the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problem of </a:t>
            </a:r>
            <a:r>
              <a:rPr dirty="0" sz="1400" spc="-5" b="1">
                <a:solidFill>
                  <a:srgbClr val="00664D"/>
                </a:solidFill>
                <a:latin typeface="Arial"/>
                <a:cs typeface="Arial"/>
              </a:rPr>
              <a:t>writing a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block of </a:t>
            </a:r>
            <a:r>
              <a:rPr dirty="0" sz="1400" spc="-5" b="1">
                <a:solidFill>
                  <a:srgbClr val="00664D"/>
                </a:solidFill>
                <a:latin typeface="Arial"/>
                <a:cs typeface="Arial"/>
              </a:rPr>
              <a:t>memory </a:t>
            </a:r>
            <a:r>
              <a:rPr dirty="0" sz="1400" b="1">
                <a:solidFill>
                  <a:srgbClr val="00664D"/>
                </a:solidFill>
                <a:latin typeface="Arial"/>
                <a:cs typeface="Arial"/>
              </a:rPr>
              <a:t>to an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output port, </a:t>
            </a:r>
            <a:r>
              <a:rPr dirty="0" sz="1400" spc="-5" b="1">
                <a:solidFill>
                  <a:srgbClr val="00664D"/>
                </a:solidFill>
                <a:latin typeface="Arial"/>
                <a:cs typeface="Arial"/>
              </a:rPr>
              <a:t>one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byte at </a:t>
            </a:r>
            <a:r>
              <a:rPr dirty="0" sz="1400" spc="-5" b="1">
                <a:solidFill>
                  <a:srgbClr val="00664D"/>
                </a:solidFill>
                <a:latin typeface="Arial"/>
                <a:cs typeface="Arial"/>
              </a:rPr>
              <a:t>a</a:t>
            </a:r>
            <a:r>
              <a:rPr dirty="0" sz="1400" spc="150" b="1">
                <a:solidFill>
                  <a:srgbClr val="00664D"/>
                </a:solidFill>
                <a:latin typeface="Arial"/>
                <a:cs typeface="Arial"/>
              </a:rPr>
              <a:t> </a:t>
            </a:r>
            <a:r>
              <a:rPr dirty="0" sz="1400" spc="-5" b="1">
                <a:solidFill>
                  <a:srgbClr val="00664D"/>
                </a:solidFill>
                <a:latin typeface="Arial"/>
                <a:cs typeface="Arial"/>
              </a:rPr>
              <a:t>time.</a:t>
            </a:r>
            <a:endParaRPr sz="1400">
              <a:latin typeface="Arial"/>
              <a:cs typeface="Arial"/>
            </a:endParaRPr>
          </a:p>
          <a:p>
            <a:pPr algn="ctr" marR="4202430">
              <a:lnSpc>
                <a:spcPct val="100000"/>
              </a:lnSpc>
            </a:pPr>
            <a:r>
              <a:rPr dirty="0" sz="1400" spc="-15" b="1">
                <a:solidFill>
                  <a:srgbClr val="00664D"/>
                </a:solidFill>
                <a:latin typeface="Arial"/>
                <a:cs typeface="Arial"/>
              </a:rPr>
              <a:t>The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following </a:t>
            </a:r>
            <a:r>
              <a:rPr dirty="0" sz="1400" spc="-5" b="1">
                <a:solidFill>
                  <a:srgbClr val="00664D"/>
                </a:solidFill>
                <a:latin typeface="Arial"/>
                <a:cs typeface="Arial"/>
              </a:rPr>
              <a:t>tasks must </a:t>
            </a:r>
            <a:r>
              <a:rPr dirty="0" sz="1400" b="1">
                <a:solidFill>
                  <a:srgbClr val="00664D"/>
                </a:solidFill>
                <a:latin typeface="Arial"/>
                <a:cs typeface="Arial"/>
              </a:rPr>
              <a:t>be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 </a:t>
            </a:r>
            <a:r>
              <a:rPr dirty="0" sz="1400" spc="-5" b="1">
                <a:solidFill>
                  <a:srgbClr val="00664D"/>
                </a:solidFill>
                <a:latin typeface="Arial"/>
                <a:cs typeface="Arial"/>
              </a:rPr>
              <a:t>performed</a:t>
            </a:r>
            <a:endParaRPr sz="1400">
              <a:latin typeface="Arial"/>
              <a:cs typeface="Arial"/>
            </a:endParaRPr>
          </a:p>
          <a:p>
            <a:pPr marL="472440">
              <a:lnSpc>
                <a:spcPct val="100000"/>
              </a:lnSpc>
              <a:spcBef>
                <a:spcPts val="320"/>
              </a:spcBef>
            </a:pPr>
            <a:r>
              <a:rPr dirty="0" sz="450" spc="370">
                <a:latin typeface="Times New Roman"/>
                <a:cs typeface="Times New Roman"/>
              </a:rPr>
              <a:t>n </a:t>
            </a:r>
            <a:r>
              <a:rPr dirty="0" sz="1200" spc="-5">
                <a:latin typeface="Arial"/>
                <a:cs typeface="Arial"/>
              </a:rPr>
              <a:t>Initialize memory </a:t>
            </a:r>
            <a:r>
              <a:rPr dirty="0" sz="1200" spc="-10">
                <a:latin typeface="Arial"/>
                <a:cs typeface="Arial"/>
              </a:rPr>
              <a:t>and output </a:t>
            </a:r>
            <a:r>
              <a:rPr dirty="0" sz="1200" spc="-5">
                <a:latin typeface="Arial"/>
                <a:cs typeface="Arial"/>
              </a:rPr>
              <a:t>port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addresses</a:t>
            </a:r>
            <a:endParaRPr sz="1200">
              <a:latin typeface="Arial"/>
              <a:cs typeface="Arial"/>
            </a:endParaRPr>
          </a:p>
          <a:p>
            <a:pPr marL="472440">
              <a:lnSpc>
                <a:spcPct val="100000"/>
              </a:lnSpc>
              <a:spcBef>
                <a:spcPts val="265"/>
              </a:spcBef>
            </a:pPr>
            <a:r>
              <a:rPr dirty="0" sz="450" spc="370">
                <a:latin typeface="Times New Roman"/>
                <a:cs typeface="Times New Roman"/>
              </a:rPr>
              <a:t>n </a:t>
            </a:r>
            <a:r>
              <a:rPr dirty="0" sz="1200" spc="-5">
                <a:latin typeface="Arial"/>
                <a:cs typeface="Arial"/>
              </a:rPr>
              <a:t>Repeat until all </a:t>
            </a:r>
            <a:r>
              <a:rPr dirty="0" sz="1200">
                <a:latin typeface="Arial"/>
                <a:cs typeface="Arial"/>
              </a:rPr>
              <a:t>bytes </a:t>
            </a:r>
            <a:r>
              <a:rPr dirty="0" sz="1200" spc="-10">
                <a:latin typeface="Arial"/>
                <a:cs typeface="Arial"/>
              </a:rPr>
              <a:t>are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transferred:</a:t>
            </a:r>
            <a:endParaRPr sz="1200">
              <a:latin typeface="Arial"/>
              <a:cs typeface="Arial"/>
            </a:endParaRPr>
          </a:p>
          <a:p>
            <a:pPr marL="929640">
              <a:lnSpc>
                <a:spcPct val="100000"/>
              </a:lnSpc>
              <a:spcBef>
                <a:spcPts val="245"/>
              </a:spcBef>
            </a:pPr>
            <a:r>
              <a:rPr dirty="0" sz="350" spc="325">
                <a:latin typeface="Times New Roman"/>
                <a:cs typeface="Times New Roman"/>
              </a:rPr>
              <a:t>g </a:t>
            </a:r>
            <a:r>
              <a:rPr dirty="0" sz="1000" spc="-5">
                <a:latin typeface="Arial"/>
                <a:cs typeface="Arial"/>
              </a:rPr>
              <a:t>Read </a:t>
            </a:r>
            <a:r>
              <a:rPr dirty="0" sz="1000">
                <a:latin typeface="Arial"/>
                <a:cs typeface="Arial"/>
              </a:rPr>
              <a:t>byte from</a:t>
            </a:r>
            <a:r>
              <a:rPr dirty="0" sz="1000" spc="1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memory</a:t>
            </a:r>
            <a:endParaRPr sz="1000">
              <a:latin typeface="Arial"/>
              <a:cs typeface="Arial"/>
            </a:endParaRPr>
          </a:p>
          <a:p>
            <a:pPr marL="929640">
              <a:lnSpc>
                <a:spcPct val="100000"/>
              </a:lnSpc>
              <a:spcBef>
                <a:spcPts val="240"/>
              </a:spcBef>
            </a:pPr>
            <a:r>
              <a:rPr dirty="0" sz="350" spc="325">
                <a:latin typeface="Times New Roman"/>
                <a:cs typeface="Times New Roman"/>
              </a:rPr>
              <a:t>g </a:t>
            </a:r>
            <a:r>
              <a:rPr dirty="0" sz="1000">
                <a:latin typeface="Arial"/>
                <a:cs typeface="Arial"/>
              </a:rPr>
              <a:t>Write </a:t>
            </a:r>
            <a:r>
              <a:rPr dirty="0" sz="1000" spc="-5">
                <a:latin typeface="Arial"/>
                <a:cs typeface="Arial"/>
              </a:rPr>
              <a:t>byte </a:t>
            </a:r>
            <a:r>
              <a:rPr dirty="0" sz="1000" spc="5">
                <a:latin typeface="Arial"/>
                <a:cs typeface="Arial"/>
              </a:rPr>
              <a:t>to </a:t>
            </a:r>
            <a:r>
              <a:rPr dirty="0" sz="1000" spc="-10">
                <a:latin typeface="Arial"/>
                <a:cs typeface="Arial"/>
              </a:rPr>
              <a:t>output</a:t>
            </a:r>
            <a:r>
              <a:rPr dirty="0" sz="1000" spc="1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port</a:t>
            </a:r>
            <a:endParaRPr sz="1000">
              <a:latin typeface="Arial"/>
              <a:cs typeface="Arial"/>
            </a:endParaRPr>
          </a:p>
          <a:p>
            <a:pPr marL="929640">
              <a:lnSpc>
                <a:spcPct val="100000"/>
              </a:lnSpc>
              <a:spcBef>
                <a:spcPts val="240"/>
              </a:spcBef>
            </a:pPr>
            <a:r>
              <a:rPr dirty="0" sz="350" spc="325">
                <a:latin typeface="Times New Roman"/>
                <a:cs typeface="Times New Roman"/>
              </a:rPr>
              <a:t>g </a:t>
            </a:r>
            <a:r>
              <a:rPr dirty="0" sz="1000" spc="-5">
                <a:latin typeface="Arial"/>
                <a:cs typeface="Arial"/>
              </a:rPr>
              <a:t>Increment memory</a:t>
            </a:r>
            <a:r>
              <a:rPr dirty="0" sz="1000" spc="-17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address</a:t>
            </a:r>
            <a:endParaRPr sz="1000">
              <a:latin typeface="Arial"/>
              <a:cs typeface="Arial"/>
            </a:endParaRPr>
          </a:p>
          <a:p>
            <a:pPr marL="929640">
              <a:lnSpc>
                <a:spcPct val="100000"/>
              </a:lnSpc>
              <a:spcBef>
                <a:spcPts val="240"/>
              </a:spcBef>
            </a:pPr>
            <a:r>
              <a:rPr dirty="0" sz="350" spc="325">
                <a:latin typeface="Times New Roman"/>
                <a:cs typeface="Times New Roman"/>
              </a:rPr>
              <a:t>g </a:t>
            </a:r>
            <a:r>
              <a:rPr dirty="0" sz="1000" spc="-5">
                <a:latin typeface="Arial"/>
                <a:cs typeface="Arial"/>
              </a:rPr>
              <a:t>Check </a:t>
            </a:r>
            <a:r>
              <a:rPr dirty="0" sz="1000" spc="5">
                <a:latin typeface="Arial"/>
                <a:cs typeface="Arial"/>
              </a:rPr>
              <a:t>to </a:t>
            </a:r>
            <a:r>
              <a:rPr dirty="0" sz="1000">
                <a:latin typeface="Arial"/>
                <a:cs typeface="Arial"/>
              </a:rPr>
              <a:t>see </a:t>
            </a:r>
            <a:r>
              <a:rPr dirty="0" sz="1000" spc="-5">
                <a:latin typeface="Arial"/>
                <a:cs typeface="Arial"/>
              </a:rPr>
              <a:t>if all </a:t>
            </a:r>
            <a:r>
              <a:rPr dirty="0" sz="1000">
                <a:latin typeface="Arial"/>
                <a:cs typeface="Arial"/>
              </a:rPr>
              <a:t>bytes</a:t>
            </a:r>
            <a:r>
              <a:rPr dirty="0" sz="1000" spc="12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transferred</a:t>
            </a:r>
            <a:endParaRPr sz="1000">
              <a:latin typeface="Arial"/>
              <a:cs typeface="Arial"/>
            </a:endParaRPr>
          </a:p>
          <a:p>
            <a:pPr marL="929640">
              <a:lnSpc>
                <a:spcPct val="100000"/>
              </a:lnSpc>
              <a:spcBef>
                <a:spcPts val="240"/>
              </a:spcBef>
            </a:pPr>
            <a:r>
              <a:rPr dirty="0" sz="350" spc="325">
                <a:latin typeface="Times New Roman"/>
                <a:cs typeface="Times New Roman"/>
              </a:rPr>
              <a:t>g </a:t>
            </a:r>
            <a:r>
              <a:rPr dirty="0" sz="1000">
                <a:latin typeface="Arial"/>
                <a:cs typeface="Arial"/>
              </a:rPr>
              <a:t>Wait </a:t>
            </a:r>
            <a:r>
              <a:rPr dirty="0" sz="1000" spc="-10">
                <a:latin typeface="Arial"/>
                <a:cs typeface="Arial"/>
              </a:rPr>
              <a:t>until output </a:t>
            </a:r>
            <a:r>
              <a:rPr dirty="0" sz="1000" spc="-5">
                <a:latin typeface="Arial"/>
                <a:cs typeface="Arial"/>
              </a:rPr>
              <a:t>port ready </a:t>
            </a:r>
            <a:r>
              <a:rPr dirty="0" sz="1000">
                <a:latin typeface="Arial"/>
                <a:cs typeface="Arial"/>
              </a:rPr>
              <a:t>for </a:t>
            </a:r>
            <a:r>
              <a:rPr dirty="0" sz="1000" spc="-10">
                <a:latin typeface="Arial"/>
                <a:cs typeface="Arial"/>
              </a:rPr>
              <a:t>next</a:t>
            </a:r>
            <a:r>
              <a:rPr dirty="0" sz="1000" spc="2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byte</a:t>
            </a:r>
            <a:endParaRPr sz="1000">
              <a:latin typeface="Arial"/>
              <a:cs typeface="Arial"/>
            </a:endParaRPr>
          </a:p>
          <a:p>
            <a:pPr marL="243840" marR="630555" indent="-231775">
              <a:lnSpc>
                <a:spcPct val="100000"/>
              </a:lnSpc>
              <a:spcBef>
                <a:spcPts val="300"/>
              </a:spcBef>
            </a:pPr>
            <a:r>
              <a:rPr dirty="0" sz="500" spc="445">
                <a:solidFill>
                  <a:srgbClr val="00664D"/>
                </a:solidFill>
                <a:latin typeface="Times New Roman"/>
                <a:cs typeface="Times New Roman"/>
              </a:rPr>
              <a:t>g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With this approach, </a:t>
            </a:r>
            <a:r>
              <a:rPr dirty="0" sz="1400" spc="-15" b="1">
                <a:solidFill>
                  <a:srgbClr val="00664D"/>
                </a:solidFill>
                <a:latin typeface="Arial"/>
                <a:cs typeface="Arial"/>
              </a:rPr>
              <a:t>only </a:t>
            </a:r>
            <a:r>
              <a:rPr dirty="0" sz="1400" spc="-5" b="1">
                <a:solidFill>
                  <a:srgbClr val="00664D"/>
                </a:solidFill>
                <a:latin typeface="Arial"/>
                <a:cs typeface="Arial"/>
              </a:rPr>
              <a:t>a fraction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of </a:t>
            </a:r>
            <a:r>
              <a:rPr dirty="0" sz="1400" spc="-15" b="1">
                <a:solidFill>
                  <a:srgbClr val="00664D"/>
                </a:solidFill>
                <a:latin typeface="Arial"/>
                <a:cs typeface="Arial"/>
              </a:rPr>
              <a:t>the </a:t>
            </a:r>
            <a:r>
              <a:rPr dirty="0" sz="1400" spc="-5" b="1">
                <a:solidFill>
                  <a:srgbClr val="00664D"/>
                </a:solidFill>
                <a:latin typeface="Arial"/>
                <a:cs typeface="Arial"/>
              </a:rPr>
              <a:t>memory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cycles </a:t>
            </a:r>
            <a:r>
              <a:rPr dirty="0" sz="1400" spc="-5" b="1">
                <a:solidFill>
                  <a:srgbClr val="00664D"/>
                </a:solidFill>
                <a:latin typeface="Arial"/>
                <a:cs typeface="Arial"/>
              </a:rPr>
              <a:t>are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used </a:t>
            </a:r>
            <a:r>
              <a:rPr dirty="0" sz="1400" spc="-15" b="1">
                <a:solidFill>
                  <a:srgbClr val="00664D"/>
                </a:solidFill>
                <a:latin typeface="Arial"/>
                <a:cs typeface="Arial"/>
              </a:rPr>
              <a:t>for </a:t>
            </a:r>
            <a:r>
              <a:rPr dirty="0" sz="1400" spc="-5" b="1">
                <a:solidFill>
                  <a:srgbClr val="00664D"/>
                </a:solidFill>
                <a:latin typeface="Arial"/>
                <a:cs typeface="Arial"/>
              </a:rPr>
              <a:t>the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actual data  transfer</a:t>
            </a:r>
            <a:endParaRPr sz="1400">
              <a:latin typeface="Arial"/>
              <a:cs typeface="Arial"/>
            </a:endParaRPr>
          </a:p>
          <a:p>
            <a:pPr marL="698500" marR="436880" indent="-226060">
              <a:lnSpc>
                <a:spcPct val="100000"/>
              </a:lnSpc>
              <a:spcBef>
                <a:spcPts val="295"/>
              </a:spcBef>
            </a:pPr>
            <a:r>
              <a:rPr dirty="0" sz="450" spc="370">
                <a:latin typeface="Times New Roman"/>
                <a:cs typeface="Times New Roman"/>
              </a:rPr>
              <a:t>n </a:t>
            </a:r>
            <a:r>
              <a:rPr dirty="0" sz="1200">
                <a:latin typeface="Arial"/>
                <a:cs typeface="Arial"/>
              </a:rPr>
              <a:t>the </a:t>
            </a:r>
            <a:r>
              <a:rPr dirty="0" sz="1200" spc="-5">
                <a:latin typeface="Arial"/>
                <a:cs typeface="Arial"/>
              </a:rPr>
              <a:t>speed </a:t>
            </a:r>
            <a:r>
              <a:rPr dirty="0" sz="1200">
                <a:latin typeface="Arial"/>
                <a:cs typeface="Arial"/>
              </a:rPr>
              <a:t>of the data </a:t>
            </a:r>
            <a:r>
              <a:rPr dirty="0" sz="1200" spc="-10">
                <a:latin typeface="Arial"/>
                <a:cs typeface="Arial"/>
              </a:rPr>
              <a:t>transfer </a:t>
            </a:r>
            <a:r>
              <a:rPr dirty="0" sz="1200" spc="-5">
                <a:latin typeface="Arial"/>
                <a:cs typeface="Arial"/>
              </a:rPr>
              <a:t>is much less </a:t>
            </a:r>
            <a:r>
              <a:rPr dirty="0" sz="1200" spc="-15">
                <a:latin typeface="Arial"/>
                <a:cs typeface="Arial"/>
              </a:rPr>
              <a:t>than </a:t>
            </a:r>
            <a:r>
              <a:rPr dirty="0" sz="1200">
                <a:latin typeface="Arial"/>
                <a:cs typeface="Arial"/>
              </a:rPr>
              <a:t>the </a:t>
            </a:r>
            <a:r>
              <a:rPr dirty="0" sz="1200" spc="-5">
                <a:latin typeface="Arial"/>
                <a:cs typeface="Arial"/>
              </a:rPr>
              <a:t>maximum </a:t>
            </a:r>
            <a:r>
              <a:rPr dirty="0" sz="1200">
                <a:latin typeface="Arial"/>
                <a:cs typeface="Arial"/>
              </a:rPr>
              <a:t>rate at </a:t>
            </a:r>
            <a:r>
              <a:rPr dirty="0" sz="1200" spc="-5">
                <a:latin typeface="Arial"/>
                <a:cs typeface="Arial"/>
              </a:rPr>
              <a:t>which </a:t>
            </a:r>
            <a:r>
              <a:rPr dirty="0" sz="1200">
                <a:latin typeface="Arial"/>
                <a:cs typeface="Arial"/>
              </a:rPr>
              <a:t>data </a:t>
            </a:r>
            <a:r>
              <a:rPr dirty="0" sz="1200" spc="-10">
                <a:latin typeface="Arial"/>
                <a:cs typeface="Arial"/>
              </a:rPr>
              <a:t>can be read </a:t>
            </a:r>
            <a:r>
              <a:rPr dirty="0" sz="1200" spc="-5">
                <a:latin typeface="Arial"/>
                <a:cs typeface="Arial"/>
              </a:rPr>
              <a:t>from </a:t>
            </a:r>
            <a:r>
              <a:rPr dirty="0" sz="1200">
                <a:latin typeface="Arial"/>
                <a:cs typeface="Arial"/>
              </a:rPr>
              <a:t>the  memory</a:t>
            </a:r>
            <a:endParaRPr sz="1200">
              <a:latin typeface="Arial"/>
              <a:cs typeface="Arial"/>
            </a:endParaRPr>
          </a:p>
          <a:p>
            <a:pPr marL="243840" marR="215900" indent="-231775">
              <a:lnSpc>
                <a:spcPct val="100000"/>
              </a:lnSpc>
              <a:spcBef>
                <a:spcPts val="305"/>
              </a:spcBef>
            </a:pPr>
            <a:r>
              <a:rPr dirty="0" sz="500" spc="445">
                <a:solidFill>
                  <a:srgbClr val="00664D"/>
                </a:solidFill>
                <a:latin typeface="Times New Roman"/>
                <a:cs typeface="Times New Roman"/>
              </a:rPr>
              <a:t>g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DMA is </a:t>
            </a:r>
            <a:r>
              <a:rPr dirty="0" sz="1400" spc="-5" b="1">
                <a:solidFill>
                  <a:srgbClr val="00664D"/>
                </a:solidFill>
                <a:latin typeface="Arial"/>
                <a:cs typeface="Arial"/>
              </a:rPr>
              <a:t>performed with a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device called </a:t>
            </a:r>
            <a:r>
              <a:rPr dirty="0" sz="1400" spc="-5" b="1">
                <a:solidFill>
                  <a:srgbClr val="00664D"/>
                </a:solidFill>
                <a:latin typeface="Arial"/>
                <a:cs typeface="Arial"/>
              </a:rPr>
              <a:t>DMA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controller </a:t>
            </a:r>
            <a:r>
              <a:rPr dirty="0" sz="1400" spc="-5" b="1">
                <a:solidFill>
                  <a:srgbClr val="00664D"/>
                </a:solidFill>
                <a:latin typeface="Arial"/>
                <a:cs typeface="Arial"/>
              </a:rPr>
              <a:t>(DMAC), which can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be thought of </a:t>
            </a:r>
            <a:r>
              <a:rPr dirty="0" sz="1400" spc="-5" b="1">
                <a:solidFill>
                  <a:srgbClr val="00664D"/>
                </a:solidFill>
                <a:latin typeface="Arial"/>
                <a:cs typeface="Arial"/>
              </a:rPr>
              <a:t>a 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very specialized </a:t>
            </a:r>
            <a:r>
              <a:rPr dirty="0" sz="1400" spc="-5" b="1">
                <a:solidFill>
                  <a:srgbClr val="00664D"/>
                </a:solidFill>
                <a:latin typeface="Arial"/>
                <a:cs typeface="Arial"/>
              </a:rPr>
              <a:t>microprocessor,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except</a:t>
            </a:r>
            <a:r>
              <a:rPr dirty="0" sz="1400" spc="10" b="1">
                <a:solidFill>
                  <a:srgbClr val="00664D"/>
                </a:solidFill>
                <a:latin typeface="Arial"/>
                <a:cs typeface="Arial"/>
              </a:rPr>
              <a:t> </a:t>
            </a:r>
            <a:r>
              <a:rPr dirty="0" sz="1400" spc="-15" b="1">
                <a:solidFill>
                  <a:srgbClr val="00664D"/>
                </a:solidFill>
                <a:latin typeface="Arial"/>
                <a:cs typeface="Arial"/>
              </a:rPr>
              <a:t>for</a:t>
            </a:r>
            <a:endParaRPr sz="1400">
              <a:latin typeface="Arial"/>
              <a:cs typeface="Arial"/>
            </a:endParaRPr>
          </a:p>
          <a:p>
            <a:pPr marL="698500" marR="5080" indent="-226060">
              <a:lnSpc>
                <a:spcPct val="100000"/>
              </a:lnSpc>
              <a:spcBef>
                <a:spcPts val="320"/>
              </a:spcBef>
            </a:pPr>
            <a:r>
              <a:rPr dirty="0" sz="450" spc="370">
                <a:latin typeface="Times New Roman"/>
                <a:cs typeface="Times New Roman"/>
              </a:rPr>
              <a:t>n </a:t>
            </a:r>
            <a:r>
              <a:rPr dirty="0" sz="1200" spc="-5">
                <a:latin typeface="Arial"/>
                <a:cs typeface="Arial"/>
              </a:rPr>
              <a:t>unlike </a:t>
            </a:r>
            <a:r>
              <a:rPr dirty="0" sz="1200">
                <a:latin typeface="Arial"/>
                <a:cs typeface="Arial"/>
              </a:rPr>
              <a:t>a </a:t>
            </a:r>
            <a:r>
              <a:rPr dirty="0" sz="1200" spc="-10">
                <a:latin typeface="Arial"/>
                <a:cs typeface="Arial"/>
              </a:rPr>
              <a:t>data </a:t>
            </a:r>
            <a:r>
              <a:rPr dirty="0" sz="1200" spc="-5">
                <a:latin typeface="Arial"/>
                <a:cs typeface="Arial"/>
              </a:rPr>
              <a:t>transfer performed </a:t>
            </a:r>
            <a:r>
              <a:rPr dirty="0" sz="1200">
                <a:latin typeface="Arial"/>
                <a:cs typeface="Arial"/>
              </a:rPr>
              <a:t>by the </a:t>
            </a:r>
            <a:r>
              <a:rPr dirty="0" sz="1200" spc="-5">
                <a:latin typeface="Arial"/>
                <a:cs typeface="Arial"/>
              </a:rPr>
              <a:t>CPU, </a:t>
            </a:r>
            <a:r>
              <a:rPr dirty="0" sz="1200">
                <a:latin typeface="Arial"/>
                <a:cs typeface="Arial"/>
              </a:rPr>
              <a:t>no </a:t>
            </a:r>
            <a:r>
              <a:rPr dirty="0" sz="1200" spc="-5">
                <a:latin typeface="Arial"/>
                <a:cs typeface="Arial"/>
              </a:rPr>
              <a:t>instructions need </a:t>
            </a:r>
            <a:r>
              <a:rPr dirty="0" sz="1200">
                <a:latin typeface="Arial"/>
                <a:cs typeface="Arial"/>
              </a:rPr>
              <a:t>to be </a:t>
            </a:r>
            <a:r>
              <a:rPr dirty="0" sz="1200" spc="-10">
                <a:latin typeface="Arial"/>
                <a:cs typeface="Arial"/>
              </a:rPr>
              <a:t>fetched </a:t>
            </a:r>
            <a:r>
              <a:rPr dirty="0" sz="1200" spc="-5">
                <a:latin typeface="Arial"/>
                <a:cs typeface="Arial"/>
              </a:rPr>
              <a:t>during </a:t>
            </a:r>
            <a:r>
              <a:rPr dirty="0" sz="1200" spc="-10">
                <a:latin typeface="Arial"/>
                <a:cs typeface="Arial"/>
              </a:rPr>
              <a:t>the </a:t>
            </a:r>
            <a:r>
              <a:rPr dirty="0" sz="1200" spc="-5">
                <a:latin typeface="Arial"/>
                <a:cs typeface="Arial"/>
              </a:rPr>
              <a:t>transfer </a:t>
            </a:r>
            <a:r>
              <a:rPr dirty="0" sz="1200">
                <a:latin typeface="Arial"/>
                <a:cs typeface="Arial"/>
              </a:rPr>
              <a:t>to </a:t>
            </a:r>
            <a:r>
              <a:rPr dirty="0" sz="1200" spc="-5">
                <a:latin typeface="Arial"/>
                <a:cs typeface="Arial"/>
              </a:rPr>
              <a:t>tell </a:t>
            </a:r>
            <a:r>
              <a:rPr dirty="0" sz="1200" spc="-10">
                <a:latin typeface="Arial"/>
                <a:cs typeface="Arial"/>
              </a:rPr>
              <a:t>the  </a:t>
            </a:r>
            <a:r>
              <a:rPr dirty="0" sz="1200" spc="-5">
                <a:latin typeface="Arial"/>
                <a:cs typeface="Arial"/>
              </a:rPr>
              <a:t>DMAC </a:t>
            </a:r>
            <a:r>
              <a:rPr dirty="0" sz="1200">
                <a:latin typeface="Arial"/>
                <a:cs typeface="Arial"/>
              </a:rPr>
              <a:t>how to </a:t>
            </a:r>
            <a:r>
              <a:rPr dirty="0" sz="1200" spc="-5">
                <a:latin typeface="Arial"/>
                <a:cs typeface="Arial"/>
              </a:rPr>
              <a:t>perform </a:t>
            </a:r>
            <a:r>
              <a:rPr dirty="0" sz="1200" spc="-10">
                <a:latin typeface="Arial"/>
                <a:cs typeface="Arial"/>
              </a:rPr>
              <a:t>the</a:t>
            </a:r>
            <a:r>
              <a:rPr dirty="0" sz="1200" spc="-5">
                <a:latin typeface="Arial"/>
                <a:cs typeface="Arial"/>
              </a:rPr>
              <a:t> transfer</a:t>
            </a:r>
            <a:endParaRPr sz="1200">
              <a:latin typeface="Arial"/>
              <a:cs typeface="Arial"/>
            </a:endParaRPr>
          </a:p>
          <a:p>
            <a:pPr marL="472440">
              <a:lnSpc>
                <a:spcPct val="100000"/>
              </a:lnSpc>
              <a:spcBef>
                <a:spcPts val="285"/>
              </a:spcBef>
            </a:pPr>
            <a:r>
              <a:rPr dirty="0" sz="450" spc="370">
                <a:latin typeface="Times New Roman"/>
                <a:cs typeface="Times New Roman"/>
              </a:rPr>
              <a:t>n </a:t>
            </a:r>
            <a:r>
              <a:rPr dirty="0" sz="1200">
                <a:latin typeface="Arial"/>
                <a:cs typeface="Arial"/>
              </a:rPr>
              <a:t>thus, all </a:t>
            </a:r>
            <a:r>
              <a:rPr dirty="0" sz="1200" spc="-10">
                <a:latin typeface="Arial"/>
                <a:cs typeface="Arial"/>
              </a:rPr>
              <a:t>memory </a:t>
            </a:r>
            <a:r>
              <a:rPr dirty="0" sz="1200">
                <a:latin typeface="Arial"/>
                <a:cs typeface="Arial"/>
              </a:rPr>
              <a:t>cycles are </a:t>
            </a:r>
            <a:r>
              <a:rPr dirty="0" sz="1200" spc="-5">
                <a:latin typeface="Arial"/>
                <a:cs typeface="Arial"/>
              </a:rPr>
              <a:t>available </a:t>
            </a:r>
            <a:r>
              <a:rPr dirty="0" sz="1200" spc="-10">
                <a:latin typeface="Arial"/>
                <a:cs typeface="Arial"/>
              </a:rPr>
              <a:t>for </a:t>
            </a:r>
            <a:r>
              <a:rPr dirty="0" sz="1200" spc="-5">
                <a:latin typeface="Arial"/>
                <a:cs typeface="Arial"/>
              </a:rPr>
              <a:t>transferring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data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67435" y="793115"/>
            <a:ext cx="2095500" cy="36195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DMAC</a:t>
            </a:r>
            <a:r>
              <a:rPr dirty="0" spc="-50"/>
              <a:t> </a:t>
            </a:r>
            <a:r>
              <a:rPr dirty="0" spc="-5"/>
              <a:t>operation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67435" y="1285122"/>
            <a:ext cx="7474584" cy="4390390"/>
          </a:xfrm>
          <a:prstGeom prst="rect">
            <a:avLst/>
          </a:prstGeom>
        </p:spPr>
        <p:txBody>
          <a:bodyPr wrap="square" lIns="0" tIns="37465" rIns="0" bIns="0" rtlCol="0" vert="horz">
            <a:spAutoFit/>
          </a:bodyPr>
          <a:lstStyle/>
          <a:p>
            <a:pPr algn="ctr" marR="3441065">
              <a:lnSpc>
                <a:spcPct val="100000"/>
              </a:lnSpc>
              <a:spcBef>
                <a:spcPts val="295"/>
              </a:spcBef>
            </a:pPr>
            <a:r>
              <a:rPr dirty="0" sz="500" spc="445">
                <a:solidFill>
                  <a:srgbClr val="00664D"/>
                </a:solidFill>
                <a:latin typeface="Times New Roman"/>
                <a:cs typeface="Times New Roman"/>
              </a:rPr>
              <a:t>g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A DMA transfer </a:t>
            </a:r>
            <a:r>
              <a:rPr dirty="0" sz="1400" spc="-5" b="1">
                <a:solidFill>
                  <a:srgbClr val="00664D"/>
                </a:solidFill>
                <a:latin typeface="Arial"/>
                <a:cs typeface="Arial"/>
              </a:rPr>
              <a:t>takes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place </a:t>
            </a:r>
            <a:r>
              <a:rPr dirty="0" sz="1400" spc="5" b="1">
                <a:solidFill>
                  <a:srgbClr val="00664D"/>
                </a:solidFill>
                <a:latin typeface="Arial"/>
                <a:cs typeface="Arial"/>
              </a:rPr>
              <a:t>in </a:t>
            </a:r>
            <a:r>
              <a:rPr dirty="0" sz="1400" spc="-5" b="1">
                <a:solidFill>
                  <a:srgbClr val="00664D"/>
                </a:solidFill>
                <a:latin typeface="Arial"/>
                <a:cs typeface="Arial"/>
              </a:rPr>
              <a:t>several </a:t>
            </a:r>
            <a:r>
              <a:rPr dirty="0" sz="1400" spc="-15" b="1">
                <a:solidFill>
                  <a:srgbClr val="00664D"/>
                </a:solidFill>
                <a:latin typeface="Arial"/>
                <a:cs typeface="Arial"/>
              </a:rPr>
              <a:t>stages</a:t>
            </a:r>
            <a:endParaRPr sz="1400">
              <a:latin typeface="Arial"/>
              <a:cs typeface="Arial"/>
            </a:endParaRPr>
          </a:p>
          <a:p>
            <a:pPr marL="472440">
              <a:lnSpc>
                <a:spcPct val="100000"/>
              </a:lnSpc>
              <a:spcBef>
                <a:spcPts val="175"/>
              </a:spcBef>
            </a:pPr>
            <a:r>
              <a:rPr dirty="0" sz="450" spc="370">
                <a:latin typeface="Times New Roman"/>
                <a:cs typeface="Times New Roman"/>
              </a:rPr>
              <a:t>n </a:t>
            </a:r>
            <a:r>
              <a:rPr dirty="0" sz="1200" spc="-5">
                <a:latin typeface="Arial"/>
                <a:cs typeface="Arial"/>
              </a:rPr>
              <a:t>Like with </a:t>
            </a:r>
            <a:r>
              <a:rPr dirty="0" sz="1200">
                <a:latin typeface="Arial"/>
                <a:cs typeface="Arial"/>
              </a:rPr>
              <a:t>any </a:t>
            </a:r>
            <a:r>
              <a:rPr dirty="0" sz="1200" spc="-5">
                <a:latin typeface="Arial"/>
                <a:cs typeface="Arial"/>
              </a:rPr>
              <a:t>other </a:t>
            </a:r>
            <a:r>
              <a:rPr dirty="0" sz="1200" spc="-10">
                <a:latin typeface="Arial"/>
                <a:cs typeface="Arial"/>
              </a:rPr>
              <a:t>memory-mapped peripheral, </a:t>
            </a:r>
            <a:r>
              <a:rPr dirty="0" sz="1200">
                <a:latin typeface="Arial"/>
                <a:cs typeface="Arial"/>
              </a:rPr>
              <a:t>the </a:t>
            </a:r>
            <a:r>
              <a:rPr dirty="0" sz="1200" spc="-5">
                <a:latin typeface="Arial"/>
                <a:cs typeface="Arial"/>
              </a:rPr>
              <a:t>CPU first </a:t>
            </a:r>
            <a:r>
              <a:rPr dirty="0" sz="1200">
                <a:latin typeface="Arial"/>
                <a:cs typeface="Arial"/>
              </a:rPr>
              <a:t>sets up </a:t>
            </a:r>
            <a:r>
              <a:rPr dirty="0" sz="1200" spc="-10">
                <a:latin typeface="Arial"/>
                <a:cs typeface="Arial"/>
              </a:rPr>
              <a:t>the </a:t>
            </a:r>
            <a:r>
              <a:rPr dirty="0" sz="1200" spc="-5">
                <a:latin typeface="Arial"/>
                <a:cs typeface="Arial"/>
              </a:rPr>
              <a:t>DMAC’s registers </a:t>
            </a:r>
            <a:r>
              <a:rPr dirty="0" sz="1200">
                <a:latin typeface="Arial"/>
                <a:cs typeface="Arial"/>
              </a:rPr>
              <a:t>to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define</a:t>
            </a:r>
            <a:endParaRPr sz="1200">
              <a:latin typeface="Arial"/>
              <a:cs typeface="Arial"/>
            </a:endParaRPr>
          </a:p>
          <a:p>
            <a:pPr marL="929640">
              <a:lnSpc>
                <a:spcPct val="100000"/>
              </a:lnSpc>
              <a:spcBef>
                <a:spcPts val="130"/>
              </a:spcBef>
            </a:pPr>
            <a:r>
              <a:rPr dirty="0" sz="350" spc="325">
                <a:latin typeface="Times New Roman"/>
                <a:cs typeface="Times New Roman"/>
              </a:rPr>
              <a:t>g </a:t>
            </a:r>
            <a:r>
              <a:rPr dirty="0" sz="1000">
                <a:latin typeface="Arial"/>
                <a:cs typeface="Arial"/>
              </a:rPr>
              <a:t>the </a:t>
            </a:r>
            <a:r>
              <a:rPr dirty="0" sz="1000" spc="-5">
                <a:latin typeface="Arial"/>
                <a:cs typeface="Arial"/>
              </a:rPr>
              <a:t>quantity </a:t>
            </a:r>
            <a:r>
              <a:rPr dirty="0" sz="1000" spc="-15">
                <a:latin typeface="Arial"/>
                <a:cs typeface="Arial"/>
              </a:rPr>
              <a:t>of </a:t>
            </a:r>
            <a:r>
              <a:rPr dirty="0" sz="1000" spc="-10">
                <a:latin typeface="Arial"/>
                <a:cs typeface="Arial"/>
              </a:rPr>
              <a:t>data </a:t>
            </a:r>
            <a:r>
              <a:rPr dirty="0" sz="1000" spc="5">
                <a:latin typeface="Arial"/>
                <a:cs typeface="Arial"/>
              </a:rPr>
              <a:t>to </a:t>
            </a:r>
            <a:r>
              <a:rPr dirty="0" sz="1000" spc="-5">
                <a:latin typeface="Arial"/>
                <a:cs typeface="Arial"/>
              </a:rPr>
              <a:t>be</a:t>
            </a:r>
            <a:r>
              <a:rPr dirty="0" sz="1000" spc="18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moved</a:t>
            </a:r>
            <a:endParaRPr sz="1000">
              <a:latin typeface="Arial"/>
              <a:cs typeface="Arial"/>
            </a:endParaRPr>
          </a:p>
          <a:p>
            <a:pPr marL="929640">
              <a:lnSpc>
                <a:spcPct val="100000"/>
              </a:lnSpc>
              <a:spcBef>
                <a:spcPts val="120"/>
              </a:spcBef>
            </a:pPr>
            <a:r>
              <a:rPr dirty="0" sz="350" spc="325">
                <a:latin typeface="Times New Roman"/>
                <a:cs typeface="Times New Roman"/>
              </a:rPr>
              <a:t>g </a:t>
            </a:r>
            <a:r>
              <a:rPr dirty="0" sz="1000">
                <a:latin typeface="Arial"/>
                <a:cs typeface="Arial"/>
              </a:rPr>
              <a:t>the type </a:t>
            </a:r>
            <a:r>
              <a:rPr dirty="0" sz="1000" spc="-5">
                <a:latin typeface="Arial"/>
                <a:cs typeface="Arial"/>
              </a:rPr>
              <a:t>of </a:t>
            </a:r>
            <a:r>
              <a:rPr dirty="0" sz="1000">
                <a:latin typeface="Arial"/>
                <a:cs typeface="Arial"/>
              </a:rPr>
              <a:t>DMA</a:t>
            </a:r>
            <a:r>
              <a:rPr dirty="0" sz="1000" spc="13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operation</a:t>
            </a:r>
            <a:endParaRPr sz="1000">
              <a:latin typeface="Arial"/>
              <a:cs typeface="Arial"/>
            </a:endParaRPr>
          </a:p>
          <a:p>
            <a:pPr marL="929640">
              <a:lnSpc>
                <a:spcPct val="100000"/>
              </a:lnSpc>
              <a:spcBef>
                <a:spcPts val="95"/>
              </a:spcBef>
            </a:pPr>
            <a:r>
              <a:rPr dirty="0" sz="350" spc="325">
                <a:latin typeface="Times New Roman"/>
                <a:cs typeface="Times New Roman"/>
              </a:rPr>
              <a:t>g </a:t>
            </a:r>
            <a:r>
              <a:rPr dirty="0" sz="1000">
                <a:latin typeface="Arial"/>
                <a:cs typeface="Arial"/>
              </a:rPr>
              <a:t>the </a:t>
            </a:r>
            <a:r>
              <a:rPr dirty="0" sz="1000" spc="-5">
                <a:latin typeface="Arial"/>
                <a:cs typeface="Arial"/>
              </a:rPr>
              <a:t>direction </a:t>
            </a:r>
            <a:r>
              <a:rPr dirty="0" sz="1000" spc="-15">
                <a:latin typeface="Arial"/>
                <a:cs typeface="Arial"/>
              </a:rPr>
              <a:t>of </a:t>
            </a:r>
            <a:r>
              <a:rPr dirty="0" sz="1000" spc="-10">
                <a:latin typeface="Arial"/>
                <a:cs typeface="Arial"/>
              </a:rPr>
              <a:t>data</a:t>
            </a:r>
            <a:r>
              <a:rPr dirty="0" sz="1000" spc="-19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transfer</a:t>
            </a:r>
            <a:endParaRPr sz="1000">
              <a:latin typeface="Arial"/>
              <a:cs typeface="Arial"/>
            </a:endParaRPr>
          </a:p>
          <a:p>
            <a:pPr marL="472440">
              <a:lnSpc>
                <a:spcPct val="100000"/>
              </a:lnSpc>
              <a:spcBef>
                <a:spcPts val="135"/>
              </a:spcBef>
            </a:pPr>
            <a:r>
              <a:rPr dirty="0" sz="450" spc="370">
                <a:latin typeface="Times New Roman"/>
                <a:cs typeface="Times New Roman"/>
              </a:rPr>
              <a:t>n </a:t>
            </a:r>
            <a:r>
              <a:rPr dirty="0" sz="1200">
                <a:latin typeface="Arial"/>
                <a:cs typeface="Arial"/>
              </a:rPr>
              <a:t>The </a:t>
            </a:r>
            <a:r>
              <a:rPr dirty="0" sz="1200" spc="-5">
                <a:latin typeface="Arial"/>
                <a:cs typeface="Arial"/>
              </a:rPr>
              <a:t>DMAC is </a:t>
            </a:r>
            <a:r>
              <a:rPr dirty="0" sz="1200" spc="-10">
                <a:latin typeface="Arial"/>
                <a:cs typeface="Arial"/>
              </a:rPr>
              <a:t>activated </a:t>
            </a:r>
            <a:r>
              <a:rPr dirty="0" sz="1200">
                <a:latin typeface="Arial"/>
                <a:cs typeface="Arial"/>
              </a:rPr>
              <a:t>by a </a:t>
            </a:r>
            <a:r>
              <a:rPr dirty="0" sz="1200" spc="-5">
                <a:latin typeface="Arial"/>
                <a:cs typeface="Arial"/>
              </a:rPr>
              <a:t>request </a:t>
            </a:r>
            <a:r>
              <a:rPr dirty="0" sz="1200" spc="-10">
                <a:latin typeface="Arial"/>
                <a:cs typeface="Arial"/>
              </a:rPr>
              <a:t>for </a:t>
            </a:r>
            <a:r>
              <a:rPr dirty="0" sz="1200" spc="-5">
                <a:latin typeface="Arial"/>
                <a:cs typeface="Arial"/>
              </a:rPr>
              <a:t>service </a:t>
            </a:r>
            <a:r>
              <a:rPr dirty="0" sz="1200">
                <a:latin typeface="Arial"/>
                <a:cs typeface="Arial"/>
              </a:rPr>
              <a:t>from </a:t>
            </a:r>
            <a:r>
              <a:rPr dirty="0" sz="1200" spc="-5">
                <a:latin typeface="Arial"/>
                <a:cs typeface="Arial"/>
              </a:rPr>
              <a:t>its associated</a:t>
            </a:r>
            <a:r>
              <a:rPr dirty="0" sz="1200" spc="13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peripheral</a:t>
            </a:r>
            <a:endParaRPr sz="1200">
              <a:latin typeface="Arial"/>
              <a:cs typeface="Arial"/>
            </a:endParaRPr>
          </a:p>
          <a:p>
            <a:pPr marL="929640">
              <a:lnSpc>
                <a:spcPct val="100000"/>
              </a:lnSpc>
              <a:spcBef>
                <a:spcPts val="130"/>
              </a:spcBef>
            </a:pPr>
            <a:r>
              <a:rPr dirty="0" sz="350" spc="325">
                <a:latin typeface="Times New Roman"/>
                <a:cs typeface="Times New Roman"/>
              </a:rPr>
              <a:t>g </a:t>
            </a:r>
            <a:r>
              <a:rPr dirty="0" sz="1000">
                <a:latin typeface="Arial"/>
                <a:cs typeface="Arial"/>
              </a:rPr>
              <a:t>When the </a:t>
            </a:r>
            <a:r>
              <a:rPr dirty="0" sz="1000" spc="-5">
                <a:latin typeface="Arial"/>
                <a:cs typeface="Arial"/>
              </a:rPr>
              <a:t>peripheral asserts </a:t>
            </a:r>
            <a:r>
              <a:rPr dirty="0" sz="1000" spc="-10">
                <a:latin typeface="Arial"/>
                <a:cs typeface="Arial"/>
              </a:rPr>
              <a:t>REQ*, </a:t>
            </a:r>
            <a:r>
              <a:rPr dirty="0" sz="1000">
                <a:latin typeface="Arial"/>
                <a:cs typeface="Arial"/>
              </a:rPr>
              <a:t>the </a:t>
            </a:r>
            <a:r>
              <a:rPr dirty="0" sz="1000" spc="-5">
                <a:latin typeface="Arial"/>
                <a:cs typeface="Arial"/>
              </a:rPr>
              <a:t>DMAC requests control of </a:t>
            </a:r>
            <a:r>
              <a:rPr dirty="0" sz="1000">
                <a:latin typeface="Arial"/>
                <a:cs typeface="Arial"/>
              </a:rPr>
              <a:t>the </a:t>
            </a:r>
            <a:r>
              <a:rPr dirty="0" sz="1000" spc="-5">
                <a:latin typeface="Arial"/>
                <a:cs typeface="Arial"/>
              </a:rPr>
              <a:t>bus</a:t>
            </a:r>
            <a:r>
              <a:rPr dirty="0" sz="1000" spc="114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by</a:t>
            </a:r>
            <a:endParaRPr sz="1000">
              <a:latin typeface="Arial"/>
              <a:cs typeface="Arial"/>
            </a:endParaRPr>
          </a:p>
          <a:p>
            <a:pPr marL="1384300">
              <a:lnSpc>
                <a:spcPct val="100000"/>
              </a:lnSpc>
              <a:spcBef>
                <a:spcPts val="100"/>
              </a:spcBef>
            </a:pPr>
            <a:r>
              <a:rPr dirty="0" sz="350" spc="325">
                <a:latin typeface="Times New Roman"/>
                <a:cs typeface="Times New Roman"/>
              </a:rPr>
              <a:t>n </a:t>
            </a:r>
            <a:r>
              <a:rPr dirty="0" sz="900" spc="-5">
                <a:latin typeface="Arial"/>
                <a:cs typeface="Arial"/>
              </a:rPr>
              <a:t>asserting its BR*</a:t>
            </a:r>
            <a:r>
              <a:rPr dirty="0" sz="900" spc="-105">
                <a:latin typeface="Arial"/>
                <a:cs typeface="Arial"/>
              </a:rPr>
              <a:t> </a:t>
            </a:r>
            <a:r>
              <a:rPr dirty="0" sz="900" spc="-5">
                <a:latin typeface="Arial"/>
                <a:cs typeface="Arial"/>
              </a:rPr>
              <a:t>output</a:t>
            </a:r>
            <a:endParaRPr sz="900">
              <a:latin typeface="Arial"/>
              <a:cs typeface="Arial"/>
            </a:endParaRPr>
          </a:p>
          <a:p>
            <a:pPr marL="1384300">
              <a:lnSpc>
                <a:spcPct val="100000"/>
              </a:lnSpc>
              <a:spcBef>
                <a:spcPts val="95"/>
              </a:spcBef>
            </a:pPr>
            <a:r>
              <a:rPr dirty="0" sz="350" spc="325">
                <a:latin typeface="Times New Roman"/>
                <a:cs typeface="Times New Roman"/>
              </a:rPr>
              <a:t>n </a:t>
            </a:r>
            <a:r>
              <a:rPr dirty="0" sz="900" spc="-5">
                <a:latin typeface="Arial"/>
                <a:cs typeface="Arial"/>
              </a:rPr>
              <a:t>waiting for </a:t>
            </a:r>
            <a:r>
              <a:rPr dirty="0" sz="900" spc="5">
                <a:latin typeface="Arial"/>
                <a:cs typeface="Arial"/>
              </a:rPr>
              <a:t>a </a:t>
            </a:r>
            <a:r>
              <a:rPr dirty="0" sz="900" spc="-10">
                <a:latin typeface="Arial"/>
                <a:cs typeface="Arial"/>
              </a:rPr>
              <a:t>BG* </a:t>
            </a:r>
            <a:r>
              <a:rPr dirty="0" sz="900" spc="-5">
                <a:latin typeface="Arial"/>
                <a:cs typeface="Arial"/>
              </a:rPr>
              <a:t>response from </a:t>
            </a:r>
            <a:r>
              <a:rPr dirty="0" sz="900" spc="5">
                <a:latin typeface="Arial"/>
                <a:cs typeface="Arial"/>
              </a:rPr>
              <a:t>the </a:t>
            </a:r>
            <a:r>
              <a:rPr dirty="0" sz="900">
                <a:latin typeface="Arial"/>
                <a:cs typeface="Arial"/>
              </a:rPr>
              <a:t>bus</a:t>
            </a:r>
            <a:r>
              <a:rPr dirty="0" sz="900" spc="-1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master</a:t>
            </a:r>
            <a:endParaRPr sz="900">
              <a:latin typeface="Arial"/>
              <a:cs typeface="Arial"/>
            </a:endParaRPr>
          </a:p>
          <a:p>
            <a:pPr marL="1384300">
              <a:lnSpc>
                <a:spcPct val="100000"/>
              </a:lnSpc>
              <a:spcBef>
                <a:spcPts val="95"/>
              </a:spcBef>
            </a:pPr>
            <a:r>
              <a:rPr dirty="0" sz="350" spc="325">
                <a:latin typeface="Times New Roman"/>
                <a:cs typeface="Times New Roman"/>
              </a:rPr>
              <a:t>n </a:t>
            </a:r>
            <a:r>
              <a:rPr dirty="0" sz="900" spc="-5">
                <a:latin typeface="Arial"/>
                <a:cs typeface="Arial"/>
              </a:rPr>
              <a:t>asserting</a:t>
            </a:r>
            <a:r>
              <a:rPr dirty="0" sz="900" spc="-9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BGACK*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300">
              <a:latin typeface="Times New Roman"/>
              <a:cs typeface="Times New Roman"/>
            </a:endParaRPr>
          </a:p>
          <a:p>
            <a:pPr marL="698500" marR="4449445" indent="-226060">
              <a:lnSpc>
                <a:spcPct val="100000"/>
              </a:lnSpc>
              <a:spcBef>
                <a:spcPts val="5"/>
              </a:spcBef>
            </a:pPr>
            <a:r>
              <a:rPr dirty="0" sz="450" spc="370">
                <a:latin typeface="Times New Roman"/>
                <a:cs typeface="Times New Roman"/>
              </a:rPr>
              <a:t>n </a:t>
            </a:r>
            <a:r>
              <a:rPr dirty="0" sz="1200">
                <a:latin typeface="Arial"/>
                <a:cs typeface="Arial"/>
              </a:rPr>
              <a:t>Once the </a:t>
            </a:r>
            <a:r>
              <a:rPr dirty="0" sz="1200" spc="-10">
                <a:latin typeface="Arial"/>
                <a:cs typeface="Arial"/>
              </a:rPr>
              <a:t>DMAC </a:t>
            </a:r>
            <a:r>
              <a:rPr dirty="0" sz="1200">
                <a:latin typeface="Arial"/>
                <a:cs typeface="Arial"/>
              </a:rPr>
              <a:t>has </a:t>
            </a:r>
            <a:r>
              <a:rPr dirty="0" sz="1200" spc="-10">
                <a:latin typeface="Arial"/>
                <a:cs typeface="Arial"/>
              </a:rPr>
              <a:t>control </a:t>
            </a:r>
            <a:r>
              <a:rPr dirty="0" sz="1200">
                <a:latin typeface="Arial"/>
                <a:cs typeface="Arial"/>
              </a:rPr>
              <a:t>of </a:t>
            </a:r>
            <a:r>
              <a:rPr dirty="0" sz="1200" spc="-10">
                <a:latin typeface="Arial"/>
                <a:cs typeface="Arial"/>
              </a:rPr>
              <a:t>the  </a:t>
            </a:r>
            <a:r>
              <a:rPr dirty="0" sz="1200">
                <a:latin typeface="Arial"/>
                <a:cs typeface="Arial"/>
              </a:rPr>
              <a:t>bus, </a:t>
            </a:r>
            <a:r>
              <a:rPr dirty="0" sz="1200" spc="-5">
                <a:latin typeface="Arial"/>
                <a:cs typeface="Arial"/>
              </a:rPr>
              <a:t>it generates all timing signals  needed </a:t>
            </a:r>
            <a:r>
              <a:rPr dirty="0" sz="1200" spc="-15">
                <a:latin typeface="Arial"/>
                <a:cs typeface="Arial"/>
              </a:rPr>
              <a:t>to </a:t>
            </a:r>
            <a:r>
              <a:rPr dirty="0" sz="1200" spc="-5">
                <a:latin typeface="Arial"/>
                <a:cs typeface="Arial"/>
              </a:rPr>
              <a:t>transfer </a:t>
            </a:r>
            <a:r>
              <a:rPr dirty="0" sz="1200">
                <a:latin typeface="Arial"/>
                <a:cs typeface="Arial"/>
              </a:rPr>
              <a:t>data </a:t>
            </a:r>
            <a:r>
              <a:rPr dirty="0" sz="1200" spc="-5">
                <a:latin typeface="Arial"/>
                <a:cs typeface="Arial"/>
              </a:rPr>
              <a:t>between  peripheral and</a:t>
            </a:r>
            <a:r>
              <a:rPr dirty="0" sz="1200" spc="-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memory</a:t>
            </a:r>
            <a:endParaRPr sz="1200">
              <a:latin typeface="Arial"/>
              <a:cs typeface="Arial"/>
            </a:endParaRPr>
          </a:p>
          <a:p>
            <a:pPr marL="698500" marR="4600575" indent="-226060">
              <a:lnSpc>
                <a:spcPts val="1420"/>
              </a:lnSpc>
              <a:spcBef>
                <a:spcPts val="350"/>
              </a:spcBef>
            </a:pPr>
            <a:r>
              <a:rPr dirty="0" sz="450" spc="370">
                <a:latin typeface="Times New Roman"/>
                <a:cs typeface="Times New Roman"/>
              </a:rPr>
              <a:t>n </a:t>
            </a:r>
            <a:r>
              <a:rPr dirty="0" sz="1200">
                <a:latin typeface="Arial"/>
                <a:cs typeface="Arial"/>
              </a:rPr>
              <a:t>DMA </a:t>
            </a:r>
            <a:r>
              <a:rPr dirty="0" sz="1200" spc="-5">
                <a:latin typeface="Arial"/>
                <a:cs typeface="Arial"/>
              </a:rPr>
              <a:t>transfers </a:t>
            </a:r>
            <a:r>
              <a:rPr dirty="0" sz="1200">
                <a:latin typeface="Arial"/>
                <a:cs typeface="Arial"/>
              </a:rPr>
              <a:t>take </a:t>
            </a:r>
            <a:r>
              <a:rPr dirty="0" sz="1200" spc="-10">
                <a:latin typeface="Arial"/>
                <a:cs typeface="Arial"/>
              </a:rPr>
              <a:t>place </a:t>
            </a:r>
            <a:r>
              <a:rPr dirty="0" sz="1200" spc="-5">
                <a:latin typeface="Arial"/>
                <a:cs typeface="Arial"/>
              </a:rPr>
              <a:t>in </a:t>
            </a:r>
            <a:r>
              <a:rPr dirty="0" sz="1200" spc="-10">
                <a:latin typeface="Arial"/>
                <a:cs typeface="Arial"/>
              </a:rPr>
              <a:t>one  </a:t>
            </a:r>
            <a:r>
              <a:rPr dirty="0" sz="1200">
                <a:latin typeface="Arial"/>
                <a:cs typeface="Arial"/>
              </a:rPr>
              <a:t>of </a:t>
            </a:r>
            <a:r>
              <a:rPr dirty="0" sz="1200" spc="-5">
                <a:latin typeface="Arial"/>
                <a:cs typeface="Arial"/>
              </a:rPr>
              <a:t>two</a:t>
            </a:r>
            <a:r>
              <a:rPr dirty="0" sz="120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modes</a:t>
            </a:r>
            <a:endParaRPr sz="1200">
              <a:latin typeface="Arial"/>
              <a:cs typeface="Arial"/>
            </a:endParaRPr>
          </a:p>
          <a:p>
            <a:pPr algn="just" marL="1152525" marR="4625975" indent="-222885">
              <a:lnSpc>
                <a:spcPct val="100000"/>
              </a:lnSpc>
              <a:spcBef>
                <a:spcPts val="200"/>
              </a:spcBef>
            </a:pPr>
            <a:r>
              <a:rPr dirty="0" sz="350" spc="325">
                <a:latin typeface="Times New Roman"/>
                <a:cs typeface="Times New Roman"/>
              </a:rPr>
              <a:t>g </a:t>
            </a:r>
            <a:r>
              <a:rPr dirty="0" sz="1000">
                <a:latin typeface="Arial"/>
                <a:cs typeface="Arial"/>
              </a:rPr>
              <a:t>Burst </a:t>
            </a:r>
            <a:r>
              <a:rPr dirty="0" sz="1000" spc="-10">
                <a:latin typeface="Arial"/>
                <a:cs typeface="Arial"/>
              </a:rPr>
              <a:t>mode: </a:t>
            </a:r>
            <a:r>
              <a:rPr dirty="0" sz="1000" spc="-5">
                <a:latin typeface="Arial"/>
                <a:cs typeface="Arial"/>
              </a:rPr>
              <a:t>several operands  </a:t>
            </a:r>
            <a:r>
              <a:rPr dirty="0" sz="1000">
                <a:latin typeface="Arial"/>
                <a:cs typeface="Arial"/>
              </a:rPr>
              <a:t>are </a:t>
            </a:r>
            <a:r>
              <a:rPr dirty="0" sz="1000" spc="-5">
                <a:latin typeface="Arial"/>
                <a:cs typeface="Arial"/>
              </a:rPr>
              <a:t>transferred in consecutive  bus</a:t>
            </a:r>
            <a:r>
              <a:rPr dirty="0" sz="1000" spc="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cycles</a:t>
            </a:r>
            <a:endParaRPr sz="1000">
              <a:latin typeface="Arial"/>
              <a:cs typeface="Arial"/>
            </a:endParaRPr>
          </a:p>
          <a:p>
            <a:pPr marL="1152525" marR="4599305" indent="-222885">
              <a:lnSpc>
                <a:spcPct val="100000"/>
              </a:lnSpc>
              <a:spcBef>
                <a:spcPts val="240"/>
              </a:spcBef>
            </a:pPr>
            <a:r>
              <a:rPr dirty="0" sz="350" spc="325">
                <a:latin typeface="Times New Roman"/>
                <a:cs typeface="Times New Roman"/>
              </a:rPr>
              <a:t>g </a:t>
            </a:r>
            <a:r>
              <a:rPr dirty="0" sz="1000">
                <a:latin typeface="Arial"/>
                <a:cs typeface="Arial"/>
              </a:rPr>
              <a:t>Cycle </a:t>
            </a:r>
            <a:r>
              <a:rPr dirty="0" sz="1000" spc="-5">
                <a:latin typeface="Arial"/>
                <a:cs typeface="Arial"/>
              </a:rPr>
              <a:t>stealing </a:t>
            </a:r>
            <a:r>
              <a:rPr dirty="0" sz="1000" spc="-10">
                <a:latin typeface="Arial"/>
                <a:cs typeface="Arial"/>
              </a:rPr>
              <a:t>mode: </a:t>
            </a:r>
            <a:r>
              <a:rPr dirty="0" sz="1000">
                <a:latin typeface="Arial"/>
                <a:cs typeface="Arial"/>
              </a:rPr>
              <a:t>the DMA  </a:t>
            </a:r>
            <a:r>
              <a:rPr dirty="0" sz="1000" spc="-5">
                <a:latin typeface="Arial"/>
                <a:cs typeface="Arial"/>
              </a:rPr>
              <a:t>relinquishes </a:t>
            </a:r>
            <a:r>
              <a:rPr dirty="0" sz="1000">
                <a:latin typeface="Arial"/>
                <a:cs typeface="Arial"/>
              </a:rPr>
              <a:t>the </a:t>
            </a:r>
            <a:r>
              <a:rPr dirty="0" sz="1000" spc="-5">
                <a:latin typeface="Arial"/>
                <a:cs typeface="Arial"/>
              </a:rPr>
              <a:t>system </a:t>
            </a:r>
            <a:r>
              <a:rPr dirty="0" sz="1000" spc="-10">
                <a:latin typeface="Arial"/>
                <a:cs typeface="Arial"/>
              </a:rPr>
              <a:t>bus  </a:t>
            </a:r>
            <a:r>
              <a:rPr dirty="0" sz="1000" spc="-5">
                <a:latin typeface="Arial"/>
                <a:cs typeface="Arial"/>
              </a:rPr>
              <a:t>between successive </a:t>
            </a:r>
            <a:r>
              <a:rPr dirty="0" sz="1000">
                <a:latin typeface="Arial"/>
                <a:cs typeface="Arial"/>
              </a:rPr>
              <a:t>data  </a:t>
            </a:r>
            <a:r>
              <a:rPr dirty="0" sz="1000" spc="-5">
                <a:latin typeface="Arial"/>
                <a:cs typeface="Arial"/>
              </a:rPr>
              <a:t>transfers </a:t>
            </a:r>
            <a:r>
              <a:rPr dirty="0" sz="1000" spc="-10">
                <a:latin typeface="Arial"/>
                <a:cs typeface="Arial"/>
              </a:rPr>
              <a:t>allowing </a:t>
            </a:r>
            <a:r>
              <a:rPr dirty="0" sz="1000" spc="-5">
                <a:latin typeface="Arial"/>
                <a:cs typeface="Arial"/>
              </a:rPr>
              <a:t>normal </a:t>
            </a:r>
            <a:r>
              <a:rPr dirty="0" sz="1000">
                <a:latin typeface="Arial"/>
                <a:cs typeface="Arial"/>
              </a:rPr>
              <a:t>CPU  </a:t>
            </a:r>
            <a:r>
              <a:rPr dirty="0" sz="1000" spc="-5">
                <a:latin typeface="Arial"/>
                <a:cs typeface="Arial"/>
              </a:rPr>
              <a:t>processing </a:t>
            </a:r>
            <a:r>
              <a:rPr dirty="0" sz="1000" spc="5">
                <a:latin typeface="Arial"/>
                <a:cs typeface="Arial"/>
              </a:rPr>
              <a:t>to </a:t>
            </a:r>
            <a:r>
              <a:rPr dirty="0" sz="1000" spc="-5">
                <a:latin typeface="Arial"/>
                <a:cs typeface="Arial"/>
              </a:rPr>
              <a:t>be</a:t>
            </a:r>
            <a:r>
              <a:rPr dirty="0" sz="1000" spc="-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interleaved</a:t>
            </a:r>
            <a:endParaRPr sz="10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334554" y="3289934"/>
            <a:ext cx="4731340" cy="31943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5"/>
              </a:spcBef>
            </a:pPr>
            <a:r>
              <a:rPr dirty="0" spc="-5"/>
              <a:t>Microprocessor-based </a:t>
            </a:r>
            <a:r>
              <a:rPr dirty="0"/>
              <a:t>System </a:t>
            </a:r>
            <a:r>
              <a:rPr dirty="0" spc="-5"/>
              <a:t>Design  </a:t>
            </a:r>
            <a:r>
              <a:rPr dirty="0" spc="-5" i="1">
                <a:solidFill>
                  <a:srgbClr val="006600"/>
                </a:solidFill>
              </a:rPr>
              <a:t>Ricardo</a:t>
            </a:r>
            <a:r>
              <a:rPr dirty="0" spc="5" i="1">
                <a:solidFill>
                  <a:srgbClr val="006600"/>
                </a:solidFill>
              </a:rPr>
              <a:t> </a:t>
            </a:r>
            <a:r>
              <a:rPr dirty="0" i="1">
                <a:solidFill>
                  <a:srgbClr val="006600"/>
                </a:solidFill>
              </a:rPr>
              <a:t>Gutierrez-Osuna</a:t>
            </a:r>
          </a:p>
          <a:p>
            <a:pPr marL="12700">
              <a:lnSpc>
                <a:spcPct val="100000"/>
              </a:lnSpc>
            </a:pPr>
            <a:r>
              <a:rPr dirty="0" spc="-10"/>
              <a:t>Wright </a:t>
            </a:r>
            <a:r>
              <a:rPr dirty="0" spc="-5"/>
              <a:t>State</a:t>
            </a:r>
            <a:r>
              <a:rPr dirty="0" spc="20"/>
              <a:t> </a:t>
            </a:r>
            <a:r>
              <a:rPr dirty="0"/>
              <a:t>University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dirty="0" spc="-5"/>
              <a:t>10</a:t>
            </a:fld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67435" y="793115"/>
            <a:ext cx="1922780" cy="36195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MC6800</a:t>
            </a:r>
            <a:r>
              <a:rPr dirty="0" spc="-60"/>
              <a:t> </a:t>
            </a:r>
            <a:r>
              <a:rPr dirty="0" spc="-5"/>
              <a:t>pinout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039234" y="2094610"/>
            <a:ext cx="1169035" cy="7569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200" spc="20">
                <a:solidFill>
                  <a:srgbClr val="FF0000"/>
                </a:solidFill>
                <a:latin typeface="Arial"/>
                <a:cs typeface="Arial"/>
              </a:rPr>
              <a:t>We </a:t>
            </a:r>
            <a:r>
              <a:rPr dirty="0" sz="1200" spc="-5">
                <a:solidFill>
                  <a:srgbClr val="FF0000"/>
                </a:solidFill>
                <a:latin typeface="Arial"/>
                <a:cs typeface="Arial"/>
              </a:rPr>
              <a:t>have</a:t>
            </a:r>
            <a:r>
              <a:rPr dirty="0" sz="1200" spc="-105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FF0000"/>
                </a:solidFill>
                <a:latin typeface="Arial"/>
                <a:cs typeface="Arial"/>
              </a:rPr>
              <a:t>already  </a:t>
            </a:r>
            <a:r>
              <a:rPr dirty="0" sz="1200" spc="-5">
                <a:solidFill>
                  <a:srgbClr val="FF0000"/>
                </a:solidFill>
                <a:latin typeface="Arial"/>
                <a:cs typeface="Arial"/>
              </a:rPr>
              <a:t>studied </a:t>
            </a:r>
            <a:r>
              <a:rPr dirty="0" sz="1200" spc="-10">
                <a:solidFill>
                  <a:srgbClr val="FF0000"/>
                </a:solidFill>
                <a:latin typeface="Arial"/>
                <a:cs typeface="Arial"/>
              </a:rPr>
              <a:t>all the  </a:t>
            </a:r>
            <a:r>
              <a:rPr dirty="0" sz="1200" spc="-5">
                <a:solidFill>
                  <a:srgbClr val="FF0000"/>
                </a:solidFill>
                <a:latin typeface="Arial"/>
                <a:cs typeface="Arial"/>
              </a:rPr>
              <a:t>pins except </a:t>
            </a:r>
            <a:r>
              <a:rPr dirty="0" sz="1200" spc="-10">
                <a:solidFill>
                  <a:srgbClr val="FF0000"/>
                </a:solidFill>
                <a:latin typeface="Arial"/>
                <a:cs typeface="Arial"/>
              </a:rPr>
              <a:t>for  </a:t>
            </a:r>
            <a:r>
              <a:rPr dirty="0" sz="1200">
                <a:solidFill>
                  <a:srgbClr val="FF0000"/>
                </a:solidFill>
                <a:latin typeface="Arial"/>
                <a:cs typeface="Arial"/>
              </a:rPr>
              <a:t>these</a:t>
            </a:r>
            <a:r>
              <a:rPr dirty="0" sz="1200" spc="-5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FF0000"/>
                </a:solidFill>
                <a:latin typeface="Arial"/>
                <a:cs typeface="Arial"/>
              </a:rPr>
              <a:t>three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231510" y="4503039"/>
            <a:ext cx="1219200" cy="1066800"/>
          </a:xfrm>
          <a:custGeom>
            <a:avLst/>
            <a:gdLst/>
            <a:ahLst/>
            <a:cxnLst/>
            <a:rect l="l" t="t" r="r" b="b"/>
            <a:pathLst>
              <a:path w="1219200" h="1066800">
                <a:moveTo>
                  <a:pt x="176784" y="0"/>
                </a:moveTo>
                <a:lnTo>
                  <a:pt x="129822" y="6321"/>
                </a:lnTo>
                <a:lnTo>
                  <a:pt x="87601" y="24158"/>
                </a:lnTo>
                <a:lnTo>
                  <a:pt x="51815" y="51816"/>
                </a:lnTo>
                <a:lnTo>
                  <a:pt x="24158" y="87601"/>
                </a:lnTo>
                <a:lnTo>
                  <a:pt x="6321" y="129822"/>
                </a:lnTo>
                <a:lnTo>
                  <a:pt x="0" y="176784"/>
                </a:lnTo>
                <a:lnTo>
                  <a:pt x="0" y="890016"/>
                </a:lnTo>
                <a:lnTo>
                  <a:pt x="6321" y="936977"/>
                </a:lnTo>
                <a:lnTo>
                  <a:pt x="24158" y="979198"/>
                </a:lnTo>
                <a:lnTo>
                  <a:pt x="51816" y="1014984"/>
                </a:lnTo>
                <a:lnTo>
                  <a:pt x="87601" y="1042641"/>
                </a:lnTo>
                <a:lnTo>
                  <a:pt x="129822" y="1060478"/>
                </a:lnTo>
                <a:lnTo>
                  <a:pt x="176784" y="1066800"/>
                </a:lnTo>
                <a:lnTo>
                  <a:pt x="1039367" y="1066800"/>
                </a:lnTo>
                <a:lnTo>
                  <a:pt x="1087613" y="1060478"/>
                </a:lnTo>
                <a:lnTo>
                  <a:pt x="1130695" y="1042641"/>
                </a:lnTo>
                <a:lnTo>
                  <a:pt x="1167002" y="1014983"/>
                </a:lnTo>
                <a:lnTo>
                  <a:pt x="1194928" y="979198"/>
                </a:lnTo>
                <a:lnTo>
                  <a:pt x="1212864" y="936977"/>
                </a:lnTo>
                <a:lnTo>
                  <a:pt x="1219200" y="890015"/>
                </a:lnTo>
                <a:lnTo>
                  <a:pt x="1219200" y="176784"/>
                </a:lnTo>
                <a:lnTo>
                  <a:pt x="1212864" y="129822"/>
                </a:lnTo>
                <a:lnTo>
                  <a:pt x="1194928" y="87601"/>
                </a:lnTo>
                <a:lnTo>
                  <a:pt x="1167002" y="51815"/>
                </a:lnTo>
                <a:lnTo>
                  <a:pt x="1130695" y="24158"/>
                </a:lnTo>
                <a:lnTo>
                  <a:pt x="1087613" y="6321"/>
                </a:lnTo>
                <a:lnTo>
                  <a:pt x="1039367" y="0"/>
                </a:lnTo>
                <a:lnTo>
                  <a:pt x="176784" y="0"/>
                </a:lnTo>
                <a:close/>
              </a:path>
            </a:pathLst>
          </a:custGeom>
          <a:ln w="12192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646295" y="2887598"/>
            <a:ext cx="485140" cy="2106295"/>
          </a:xfrm>
          <a:custGeom>
            <a:avLst/>
            <a:gdLst/>
            <a:ahLst/>
            <a:cxnLst/>
            <a:rect l="l" t="t" r="r" b="b"/>
            <a:pathLst>
              <a:path w="485139" h="2106295">
                <a:moveTo>
                  <a:pt x="0" y="0"/>
                </a:moveTo>
                <a:lnTo>
                  <a:pt x="351" y="64835"/>
                </a:lnTo>
                <a:lnTo>
                  <a:pt x="1398" y="129626"/>
                </a:lnTo>
                <a:lnTo>
                  <a:pt x="3124" y="194320"/>
                </a:lnTo>
                <a:lnTo>
                  <a:pt x="5516" y="258864"/>
                </a:lnTo>
                <a:lnTo>
                  <a:pt x="8560" y="323205"/>
                </a:lnTo>
                <a:lnTo>
                  <a:pt x="12242" y="387288"/>
                </a:lnTo>
                <a:lnTo>
                  <a:pt x="16547" y="451062"/>
                </a:lnTo>
                <a:lnTo>
                  <a:pt x="21461" y="514473"/>
                </a:lnTo>
                <a:lnTo>
                  <a:pt x="26971" y="577467"/>
                </a:lnTo>
                <a:lnTo>
                  <a:pt x="33061" y="639991"/>
                </a:lnTo>
                <a:lnTo>
                  <a:pt x="39719" y="701992"/>
                </a:lnTo>
                <a:lnTo>
                  <a:pt x="46929" y="763417"/>
                </a:lnTo>
                <a:lnTo>
                  <a:pt x="54677" y="824213"/>
                </a:lnTo>
                <a:lnTo>
                  <a:pt x="62950" y="884325"/>
                </a:lnTo>
                <a:lnTo>
                  <a:pt x="71732" y="943702"/>
                </a:lnTo>
                <a:lnTo>
                  <a:pt x="81011" y="1002290"/>
                </a:lnTo>
                <a:lnTo>
                  <a:pt x="90771" y="1060035"/>
                </a:lnTo>
                <a:lnTo>
                  <a:pt x="100999" y="1116885"/>
                </a:lnTo>
                <a:lnTo>
                  <a:pt x="111681" y="1172785"/>
                </a:lnTo>
                <a:lnTo>
                  <a:pt x="122801" y="1227684"/>
                </a:lnTo>
                <a:lnTo>
                  <a:pt x="134347" y="1281527"/>
                </a:lnTo>
                <a:lnTo>
                  <a:pt x="146303" y="1334262"/>
                </a:lnTo>
                <a:lnTo>
                  <a:pt x="158657" y="1385834"/>
                </a:lnTo>
                <a:lnTo>
                  <a:pt x="171393" y="1436191"/>
                </a:lnTo>
                <a:lnTo>
                  <a:pt x="184497" y="1485280"/>
                </a:lnTo>
                <a:lnTo>
                  <a:pt x="197956" y="1533048"/>
                </a:lnTo>
                <a:lnTo>
                  <a:pt x="211754" y="1579440"/>
                </a:lnTo>
                <a:lnTo>
                  <a:pt x="225879" y="1624405"/>
                </a:lnTo>
                <a:lnTo>
                  <a:pt x="240315" y="1667888"/>
                </a:lnTo>
                <a:lnTo>
                  <a:pt x="255049" y="1709836"/>
                </a:lnTo>
                <a:lnTo>
                  <a:pt x="270066" y="1750197"/>
                </a:lnTo>
                <a:lnTo>
                  <a:pt x="285353" y="1788917"/>
                </a:lnTo>
                <a:lnTo>
                  <a:pt x="300894" y="1825942"/>
                </a:lnTo>
                <a:lnTo>
                  <a:pt x="316677" y="1861220"/>
                </a:lnTo>
                <a:lnTo>
                  <a:pt x="348907" y="1926319"/>
                </a:lnTo>
                <a:lnTo>
                  <a:pt x="381932" y="1983790"/>
                </a:lnTo>
                <a:lnTo>
                  <a:pt x="415636" y="2033206"/>
                </a:lnTo>
                <a:lnTo>
                  <a:pt x="449907" y="2074140"/>
                </a:lnTo>
                <a:lnTo>
                  <a:pt x="467220" y="2091294"/>
                </a:lnTo>
                <a:lnTo>
                  <a:pt x="484631" y="2106167"/>
                </a:lnTo>
              </a:path>
            </a:pathLst>
          </a:custGeom>
          <a:ln w="12192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5112639" y="4948046"/>
            <a:ext cx="121920" cy="100965"/>
          </a:xfrm>
          <a:custGeom>
            <a:avLst/>
            <a:gdLst/>
            <a:ahLst/>
            <a:cxnLst/>
            <a:rect l="l" t="t" r="r" b="b"/>
            <a:pathLst>
              <a:path w="121920" h="100964">
                <a:moveTo>
                  <a:pt x="121920" y="88391"/>
                </a:moveTo>
                <a:lnTo>
                  <a:pt x="39624" y="0"/>
                </a:lnTo>
                <a:lnTo>
                  <a:pt x="0" y="100583"/>
                </a:lnTo>
                <a:lnTo>
                  <a:pt x="121920" y="88391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289462" y="1562888"/>
            <a:ext cx="2272728" cy="49476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5"/>
              </a:spcBef>
            </a:pPr>
            <a:r>
              <a:rPr dirty="0" spc="-5"/>
              <a:t>Microprocessor-based </a:t>
            </a:r>
            <a:r>
              <a:rPr dirty="0"/>
              <a:t>System </a:t>
            </a:r>
            <a:r>
              <a:rPr dirty="0" spc="-5"/>
              <a:t>Design  </a:t>
            </a:r>
            <a:r>
              <a:rPr dirty="0" spc="-5" i="1">
                <a:solidFill>
                  <a:srgbClr val="006600"/>
                </a:solidFill>
              </a:rPr>
              <a:t>Ricardo</a:t>
            </a:r>
            <a:r>
              <a:rPr dirty="0" spc="5" i="1">
                <a:solidFill>
                  <a:srgbClr val="006600"/>
                </a:solidFill>
              </a:rPr>
              <a:t> </a:t>
            </a:r>
            <a:r>
              <a:rPr dirty="0" i="1">
                <a:solidFill>
                  <a:srgbClr val="006600"/>
                </a:solidFill>
              </a:rPr>
              <a:t>Gutierrez-Osuna</a:t>
            </a:r>
          </a:p>
          <a:p>
            <a:pPr marL="12700">
              <a:lnSpc>
                <a:spcPct val="100000"/>
              </a:lnSpc>
            </a:pPr>
            <a:r>
              <a:rPr dirty="0" spc="-10"/>
              <a:t>Wright </a:t>
            </a:r>
            <a:r>
              <a:rPr dirty="0" spc="-5"/>
              <a:t>State</a:t>
            </a:r>
            <a:r>
              <a:rPr dirty="0" spc="20"/>
              <a:t> </a:t>
            </a:r>
            <a:r>
              <a:rPr dirty="0"/>
              <a:t>University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dirty="0" spc="-5"/>
              <a:t>10</a:t>
            </a:fld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67435" y="793115"/>
            <a:ext cx="2466975" cy="36195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pc="-5"/>
              <a:t>System control</a:t>
            </a:r>
            <a:r>
              <a:rPr dirty="0" spc="-30"/>
              <a:t> </a:t>
            </a:r>
            <a:r>
              <a:rPr dirty="0" spc="-10"/>
              <a:t>pins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5"/>
              </a:spcBef>
            </a:pPr>
            <a:r>
              <a:rPr dirty="0" spc="-5"/>
              <a:t>Microprocessor-based </a:t>
            </a:r>
            <a:r>
              <a:rPr dirty="0"/>
              <a:t>System </a:t>
            </a:r>
            <a:r>
              <a:rPr dirty="0" spc="-5"/>
              <a:t>Design  </a:t>
            </a:r>
            <a:r>
              <a:rPr dirty="0" spc="-5" i="1">
                <a:solidFill>
                  <a:srgbClr val="006600"/>
                </a:solidFill>
              </a:rPr>
              <a:t>Ricardo</a:t>
            </a:r>
            <a:r>
              <a:rPr dirty="0" spc="5" i="1">
                <a:solidFill>
                  <a:srgbClr val="006600"/>
                </a:solidFill>
              </a:rPr>
              <a:t> </a:t>
            </a:r>
            <a:r>
              <a:rPr dirty="0" i="1">
                <a:solidFill>
                  <a:srgbClr val="006600"/>
                </a:solidFill>
              </a:rPr>
              <a:t>Gutierrez-Osuna</a:t>
            </a:r>
          </a:p>
          <a:p>
            <a:pPr marL="12700">
              <a:lnSpc>
                <a:spcPct val="100000"/>
              </a:lnSpc>
            </a:pPr>
            <a:r>
              <a:rPr dirty="0" spc="-10"/>
              <a:t>Wright </a:t>
            </a:r>
            <a:r>
              <a:rPr dirty="0" spc="-5"/>
              <a:t>State</a:t>
            </a:r>
            <a:r>
              <a:rPr dirty="0" spc="20"/>
              <a:t> </a:t>
            </a:r>
            <a:r>
              <a:rPr dirty="0"/>
              <a:t>University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dirty="0" spc="-5"/>
              <a:t>10</a:t>
            </a:fld>
          </a:p>
        </p:txBody>
      </p:sp>
      <p:sp>
        <p:nvSpPr>
          <p:cNvPr id="3" name="object 3"/>
          <p:cNvSpPr txBox="1"/>
          <p:nvPr/>
        </p:nvSpPr>
        <p:spPr>
          <a:xfrm>
            <a:off x="1067435" y="1282197"/>
            <a:ext cx="7994015" cy="4246880"/>
          </a:xfrm>
          <a:prstGeom prst="rect">
            <a:avLst/>
          </a:prstGeom>
        </p:spPr>
        <p:txBody>
          <a:bodyPr wrap="square" lIns="0" tIns="5905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64"/>
              </a:spcBef>
            </a:pPr>
            <a:r>
              <a:rPr dirty="0" sz="500" spc="445">
                <a:solidFill>
                  <a:srgbClr val="00664D"/>
                </a:solidFill>
                <a:latin typeface="Times New Roman"/>
                <a:cs typeface="Times New Roman"/>
              </a:rPr>
              <a:t>g </a:t>
            </a:r>
            <a:r>
              <a:rPr dirty="0" sz="1400" spc="-15" b="1">
                <a:solidFill>
                  <a:srgbClr val="00664D"/>
                </a:solidFill>
                <a:latin typeface="Arial"/>
                <a:cs typeface="Arial"/>
              </a:rPr>
              <a:t>Bus </a:t>
            </a:r>
            <a:r>
              <a:rPr dirty="0" sz="1400" spc="-5" b="1">
                <a:solidFill>
                  <a:srgbClr val="00664D"/>
                </a:solidFill>
                <a:latin typeface="Arial"/>
                <a:cs typeface="Arial"/>
              </a:rPr>
              <a:t>Error</a:t>
            </a:r>
            <a:r>
              <a:rPr dirty="0" sz="1400" spc="10" b="1">
                <a:solidFill>
                  <a:srgbClr val="00664D"/>
                </a:solidFill>
                <a:latin typeface="Arial"/>
                <a:cs typeface="Arial"/>
              </a:rPr>
              <a:t> </a:t>
            </a:r>
            <a:r>
              <a:rPr dirty="0" sz="1400" spc="-5" b="1">
                <a:solidFill>
                  <a:srgbClr val="00664D"/>
                </a:solidFill>
                <a:latin typeface="Arial"/>
                <a:cs typeface="Arial"/>
              </a:rPr>
              <a:t>(BERR*)</a:t>
            </a:r>
            <a:endParaRPr sz="1400">
              <a:latin typeface="Arial"/>
              <a:cs typeface="Arial"/>
            </a:endParaRPr>
          </a:p>
          <a:p>
            <a:pPr marL="472440">
              <a:lnSpc>
                <a:spcPct val="100000"/>
              </a:lnSpc>
              <a:spcBef>
                <a:spcPts val="320"/>
              </a:spcBef>
            </a:pPr>
            <a:r>
              <a:rPr dirty="0" sz="450" spc="370">
                <a:latin typeface="Times New Roman"/>
                <a:cs typeface="Times New Roman"/>
              </a:rPr>
              <a:t>n </a:t>
            </a:r>
            <a:r>
              <a:rPr dirty="0" sz="1200" spc="-5">
                <a:latin typeface="Arial"/>
                <a:cs typeface="Arial"/>
              </a:rPr>
              <a:t>When asserted, </a:t>
            </a:r>
            <a:r>
              <a:rPr dirty="0" sz="1200">
                <a:latin typeface="Arial"/>
                <a:cs typeface="Arial"/>
              </a:rPr>
              <a:t>it </a:t>
            </a:r>
            <a:r>
              <a:rPr dirty="0" sz="1200" spc="-5">
                <a:latin typeface="Arial"/>
                <a:cs typeface="Arial"/>
              </a:rPr>
              <a:t>indicates that something </a:t>
            </a:r>
            <a:r>
              <a:rPr dirty="0" sz="1200" spc="-15">
                <a:latin typeface="Arial"/>
                <a:cs typeface="Arial"/>
              </a:rPr>
              <a:t>has </a:t>
            </a:r>
            <a:r>
              <a:rPr dirty="0" sz="1200" spc="-5">
                <a:latin typeface="Arial"/>
                <a:cs typeface="Arial"/>
              </a:rPr>
              <a:t>gone wrong </a:t>
            </a:r>
            <a:r>
              <a:rPr dirty="0" sz="1200">
                <a:latin typeface="Arial"/>
                <a:cs typeface="Arial"/>
              </a:rPr>
              <a:t>with </a:t>
            </a:r>
            <a:r>
              <a:rPr dirty="0" sz="1200" spc="-10">
                <a:latin typeface="Arial"/>
                <a:cs typeface="Arial"/>
              </a:rPr>
              <a:t>the current bus</a:t>
            </a:r>
            <a:r>
              <a:rPr dirty="0" sz="1200" spc="229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cycle</a:t>
            </a:r>
            <a:endParaRPr sz="1200">
              <a:latin typeface="Arial"/>
              <a:cs typeface="Arial"/>
            </a:endParaRPr>
          </a:p>
          <a:p>
            <a:pPr marL="472440">
              <a:lnSpc>
                <a:spcPct val="100000"/>
              </a:lnSpc>
              <a:spcBef>
                <a:spcPts val="285"/>
              </a:spcBef>
            </a:pPr>
            <a:r>
              <a:rPr dirty="0" sz="450" spc="370">
                <a:latin typeface="Times New Roman"/>
                <a:cs typeface="Times New Roman"/>
              </a:rPr>
              <a:t>n </a:t>
            </a:r>
            <a:r>
              <a:rPr dirty="0" sz="1200">
                <a:latin typeface="Arial"/>
                <a:cs typeface="Arial"/>
              </a:rPr>
              <a:t>For </a:t>
            </a:r>
            <a:r>
              <a:rPr dirty="0" sz="1200" spc="-10">
                <a:latin typeface="Arial"/>
                <a:cs typeface="Arial"/>
              </a:rPr>
              <a:t>example, an </a:t>
            </a:r>
            <a:r>
              <a:rPr dirty="0" sz="1200">
                <a:latin typeface="Arial"/>
                <a:cs typeface="Arial"/>
              </a:rPr>
              <a:t>access </a:t>
            </a:r>
            <a:r>
              <a:rPr dirty="0" sz="1200" spc="-15">
                <a:latin typeface="Arial"/>
                <a:cs typeface="Arial"/>
              </a:rPr>
              <a:t>to </a:t>
            </a:r>
            <a:r>
              <a:rPr dirty="0" sz="1200">
                <a:latin typeface="Arial"/>
                <a:cs typeface="Arial"/>
              </a:rPr>
              <a:t>an </a:t>
            </a:r>
            <a:r>
              <a:rPr dirty="0" sz="1200" spc="-10">
                <a:latin typeface="Arial"/>
                <a:cs typeface="Arial"/>
              </a:rPr>
              <a:t>invalid </a:t>
            </a:r>
            <a:r>
              <a:rPr dirty="0" sz="1200" spc="-5">
                <a:latin typeface="Arial"/>
                <a:cs typeface="Arial"/>
              </a:rPr>
              <a:t>memory address is </a:t>
            </a:r>
            <a:r>
              <a:rPr dirty="0" sz="1200" spc="-10">
                <a:latin typeface="Arial"/>
                <a:cs typeface="Arial"/>
              </a:rPr>
              <a:t>generated </a:t>
            </a:r>
            <a:r>
              <a:rPr dirty="0" sz="1200">
                <a:latin typeface="Arial"/>
                <a:cs typeface="Arial"/>
              </a:rPr>
              <a:t>by </a:t>
            </a:r>
            <a:r>
              <a:rPr dirty="0" sz="1200" spc="-5">
                <a:latin typeface="Arial"/>
                <a:cs typeface="Arial"/>
              </a:rPr>
              <a:t>faulty</a:t>
            </a:r>
            <a:r>
              <a:rPr dirty="0" sz="1200" spc="225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software</a:t>
            </a:r>
            <a:endParaRPr sz="1200">
              <a:latin typeface="Arial"/>
              <a:cs typeface="Arial"/>
            </a:endParaRPr>
          </a:p>
          <a:p>
            <a:pPr marL="929640">
              <a:lnSpc>
                <a:spcPct val="100000"/>
              </a:lnSpc>
              <a:spcBef>
                <a:spcPts val="250"/>
              </a:spcBef>
            </a:pPr>
            <a:r>
              <a:rPr dirty="0" sz="350" spc="325">
                <a:latin typeface="Times New Roman"/>
                <a:cs typeface="Times New Roman"/>
              </a:rPr>
              <a:t>g </a:t>
            </a:r>
            <a:r>
              <a:rPr dirty="0" sz="1000">
                <a:latin typeface="Arial"/>
                <a:cs typeface="Arial"/>
              </a:rPr>
              <a:t>The </a:t>
            </a:r>
            <a:r>
              <a:rPr dirty="0" sz="1000" spc="-5">
                <a:latin typeface="Arial"/>
                <a:cs typeface="Arial"/>
              </a:rPr>
              <a:t>external logic detects this error and asserts BERR* </a:t>
            </a:r>
            <a:r>
              <a:rPr dirty="0" sz="1000" spc="5">
                <a:latin typeface="Arial"/>
                <a:cs typeface="Arial"/>
              </a:rPr>
              <a:t>to </a:t>
            </a:r>
            <a:r>
              <a:rPr dirty="0" sz="1000" spc="-5">
                <a:latin typeface="Arial"/>
                <a:cs typeface="Arial"/>
              </a:rPr>
              <a:t>inform </a:t>
            </a:r>
            <a:r>
              <a:rPr dirty="0" sz="1000">
                <a:latin typeface="Arial"/>
                <a:cs typeface="Arial"/>
              </a:rPr>
              <a:t>the</a:t>
            </a:r>
            <a:r>
              <a:rPr dirty="0" sz="1000" spc="9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68000</a:t>
            </a:r>
            <a:endParaRPr sz="1000">
              <a:latin typeface="Arial"/>
              <a:cs typeface="Arial"/>
            </a:endParaRPr>
          </a:p>
          <a:p>
            <a:pPr marL="698500" marR="289560" indent="-226060">
              <a:lnSpc>
                <a:spcPct val="100000"/>
              </a:lnSpc>
              <a:spcBef>
                <a:spcPts val="254"/>
              </a:spcBef>
            </a:pPr>
            <a:r>
              <a:rPr dirty="0" sz="450" spc="370">
                <a:latin typeface="Times New Roman"/>
                <a:cs typeface="Times New Roman"/>
              </a:rPr>
              <a:t>n </a:t>
            </a:r>
            <a:r>
              <a:rPr dirty="0" sz="1200">
                <a:latin typeface="Arial"/>
                <a:cs typeface="Arial"/>
              </a:rPr>
              <a:t>The </a:t>
            </a:r>
            <a:r>
              <a:rPr dirty="0" sz="1200" spc="-5">
                <a:latin typeface="Arial"/>
                <a:cs typeface="Arial"/>
              </a:rPr>
              <a:t>action taken </a:t>
            </a:r>
            <a:r>
              <a:rPr dirty="0" sz="1200">
                <a:latin typeface="Arial"/>
                <a:cs typeface="Arial"/>
              </a:rPr>
              <a:t>by the </a:t>
            </a:r>
            <a:r>
              <a:rPr dirty="0" sz="1200" spc="-5">
                <a:latin typeface="Arial"/>
                <a:cs typeface="Arial"/>
              </a:rPr>
              <a:t>68000 </a:t>
            </a:r>
            <a:r>
              <a:rPr dirty="0" sz="1200" spc="-10">
                <a:latin typeface="Arial"/>
                <a:cs typeface="Arial"/>
              </a:rPr>
              <a:t>when </a:t>
            </a:r>
            <a:r>
              <a:rPr dirty="0" sz="1200" spc="-5">
                <a:latin typeface="Arial"/>
                <a:cs typeface="Arial"/>
              </a:rPr>
              <a:t>it recognizes </a:t>
            </a:r>
            <a:r>
              <a:rPr dirty="0" sz="1200" spc="-10">
                <a:latin typeface="Arial"/>
                <a:cs typeface="Arial"/>
              </a:rPr>
              <a:t>BERR* </a:t>
            </a:r>
            <a:r>
              <a:rPr dirty="0" sz="1200" spc="-5">
                <a:latin typeface="Arial"/>
                <a:cs typeface="Arial"/>
              </a:rPr>
              <a:t>is </a:t>
            </a:r>
            <a:r>
              <a:rPr dirty="0" sz="1200">
                <a:latin typeface="Arial"/>
                <a:cs typeface="Arial"/>
              </a:rPr>
              <a:t>rather </a:t>
            </a:r>
            <a:r>
              <a:rPr dirty="0" sz="1200" spc="-10">
                <a:latin typeface="Arial"/>
                <a:cs typeface="Arial"/>
              </a:rPr>
              <a:t>complex and depends </a:t>
            </a:r>
            <a:r>
              <a:rPr dirty="0" sz="1200">
                <a:latin typeface="Arial"/>
                <a:cs typeface="Arial"/>
              </a:rPr>
              <a:t>on the state of  </a:t>
            </a:r>
            <a:r>
              <a:rPr dirty="0" sz="1200" spc="-5">
                <a:latin typeface="Arial"/>
                <a:cs typeface="Arial"/>
              </a:rPr>
              <a:t>HALT*. </a:t>
            </a:r>
            <a:r>
              <a:rPr dirty="0" sz="1200">
                <a:latin typeface="Arial"/>
                <a:cs typeface="Arial"/>
              </a:rPr>
              <a:t>For </a:t>
            </a:r>
            <a:r>
              <a:rPr dirty="0" sz="1200" spc="-10">
                <a:latin typeface="Arial"/>
                <a:cs typeface="Arial"/>
              </a:rPr>
              <a:t>simplicity </a:t>
            </a:r>
            <a:r>
              <a:rPr dirty="0" sz="1200" spc="-5">
                <a:latin typeface="Arial"/>
                <a:cs typeface="Arial"/>
              </a:rPr>
              <a:t>we will </a:t>
            </a:r>
            <a:r>
              <a:rPr dirty="0" sz="1200" spc="-10">
                <a:latin typeface="Arial"/>
                <a:cs typeface="Arial"/>
              </a:rPr>
              <a:t>state that </a:t>
            </a:r>
            <a:r>
              <a:rPr dirty="0" sz="1200" spc="-5">
                <a:latin typeface="Arial"/>
                <a:cs typeface="Arial"/>
              </a:rPr>
              <a:t>it will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either</a:t>
            </a:r>
            <a:endParaRPr sz="1200">
              <a:latin typeface="Arial"/>
              <a:cs typeface="Arial"/>
            </a:endParaRPr>
          </a:p>
          <a:p>
            <a:pPr marL="929640">
              <a:lnSpc>
                <a:spcPct val="100000"/>
              </a:lnSpc>
              <a:spcBef>
                <a:spcPts val="250"/>
              </a:spcBef>
            </a:pPr>
            <a:r>
              <a:rPr dirty="0" sz="350" spc="325">
                <a:latin typeface="Times New Roman"/>
                <a:cs typeface="Times New Roman"/>
              </a:rPr>
              <a:t>g </a:t>
            </a:r>
            <a:r>
              <a:rPr dirty="0" sz="1000">
                <a:latin typeface="Arial"/>
                <a:cs typeface="Arial"/>
              </a:rPr>
              <a:t>try </a:t>
            </a:r>
            <a:r>
              <a:rPr dirty="0" sz="1000" spc="5">
                <a:latin typeface="Arial"/>
                <a:cs typeface="Arial"/>
              </a:rPr>
              <a:t>to </a:t>
            </a:r>
            <a:r>
              <a:rPr dirty="0" sz="1000" spc="-5">
                <a:latin typeface="Arial"/>
                <a:cs typeface="Arial"/>
              </a:rPr>
              <a:t>rerun </a:t>
            </a:r>
            <a:r>
              <a:rPr dirty="0" sz="1000">
                <a:latin typeface="Arial"/>
                <a:cs typeface="Arial"/>
              </a:rPr>
              <a:t>the </a:t>
            </a:r>
            <a:r>
              <a:rPr dirty="0" sz="1000" spc="-5">
                <a:latin typeface="Arial"/>
                <a:cs typeface="Arial"/>
              </a:rPr>
              <a:t>faulty </a:t>
            </a:r>
            <a:r>
              <a:rPr dirty="0" sz="1000">
                <a:latin typeface="Arial"/>
                <a:cs typeface="Arial"/>
              </a:rPr>
              <a:t>cycle</a:t>
            </a:r>
            <a:r>
              <a:rPr dirty="0" sz="1000" spc="8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or</a:t>
            </a:r>
            <a:endParaRPr sz="1000">
              <a:latin typeface="Arial"/>
              <a:cs typeface="Arial"/>
            </a:endParaRPr>
          </a:p>
          <a:p>
            <a:pPr marL="929640">
              <a:lnSpc>
                <a:spcPct val="100000"/>
              </a:lnSpc>
              <a:spcBef>
                <a:spcPts val="240"/>
              </a:spcBef>
            </a:pPr>
            <a:r>
              <a:rPr dirty="0" sz="350" spc="325">
                <a:latin typeface="Times New Roman"/>
                <a:cs typeface="Times New Roman"/>
              </a:rPr>
              <a:t>g </a:t>
            </a:r>
            <a:r>
              <a:rPr dirty="0" sz="1000" spc="-5">
                <a:latin typeface="Arial"/>
                <a:cs typeface="Arial"/>
              </a:rPr>
              <a:t>will generate an exception, and </a:t>
            </a:r>
            <a:r>
              <a:rPr dirty="0" sz="1000">
                <a:latin typeface="Arial"/>
                <a:cs typeface="Arial"/>
              </a:rPr>
              <a:t>the </a:t>
            </a:r>
            <a:r>
              <a:rPr dirty="0" sz="1000" spc="-5">
                <a:latin typeface="Arial"/>
                <a:cs typeface="Arial"/>
              </a:rPr>
              <a:t>OS will deal with </a:t>
            </a:r>
            <a:r>
              <a:rPr dirty="0" sz="1000" spc="-10">
                <a:latin typeface="Arial"/>
                <a:cs typeface="Arial"/>
              </a:rPr>
              <a:t>the </a:t>
            </a:r>
            <a:r>
              <a:rPr dirty="0" sz="1000" spc="-5">
                <a:latin typeface="Arial"/>
                <a:cs typeface="Arial"/>
              </a:rPr>
              <a:t>bus</a:t>
            </a:r>
            <a:r>
              <a:rPr dirty="0" sz="1000" spc="14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error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95"/>
              </a:spcBef>
            </a:pPr>
            <a:r>
              <a:rPr dirty="0" sz="500" spc="445">
                <a:solidFill>
                  <a:srgbClr val="00664D"/>
                </a:solidFill>
                <a:latin typeface="Times New Roman"/>
                <a:cs typeface="Times New Roman"/>
              </a:rPr>
              <a:t>g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Halt</a:t>
            </a:r>
            <a:r>
              <a:rPr dirty="0" sz="1400" spc="-30" b="1">
                <a:solidFill>
                  <a:srgbClr val="00664D"/>
                </a:solidFill>
                <a:latin typeface="Arial"/>
                <a:cs typeface="Arial"/>
              </a:rPr>
              <a:t> </a:t>
            </a:r>
            <a:r>
              <a:rPr dirty="0" sz="1400" spc="-5" b="1">
                <a:solidFill>
                  <a:srgbClr val="00664D"/>
                </a:solidFill>
                <a:latin typeface="Arial"/>
                <a:cs typeface="Arial"/>
              </a:rPr>
              <a:t>(HALT*)</a:t>
            </a:r>
            <a:endParaRPr sz="1400">
              <a:latin typeface="Arial"/>
              <a:cs typeface="Arial"/>
            </a:endParaRPr>
          </a:p>
          <a:p>
            <a:pPr marL="472440">
              <a:lnSpc>
                <a:spcPct val="100000"/>
              </a:lnSpc>
              <a:spcBef>
                <a:spcPts val="320"/>
              </a:spcBef>
            </a:pPr>
            <a:r>
              <a:rPr dirty="0" sz="450" spc="370">
                <a:latin typeface="Times New Roman"/>
                <a:cs typeface="Times New Roman"/>
              </a:rPr>
              <a:t>n </a:t>
            </a:r>
            <a:r>
              <a:rPr dirty="0" sz="1200">
                <a:latin typeface="Arial"/>
                <a:cs typeface="Arial"/>
              </a:rPr>
              <a:t>This I/O pin </a:t>
            </a:r>
            <a:r>
              <a:rPr dirty="0" sz="1200" spc="-10">
                <a:latin typeface="Arial"/>
                <a:cs typeface="Arial"/>
              </a:rPr>
              <a:t>can be </a:t>
            </a:r>
            <a:r>
              <a:rPr dirty="0" sz="1200" spc="-5">
                <a:latin typeface="Arial"/>
                <a:cs typeface="Arial"/>
              </a:rPr>
              <a:t>used </a:t>
            </a:r>
            <a:r>
              <a:rPr dirty="0" sz="1200">
                <a:latin typeface="Arial"/>
                <a:cs typeface="Arial"/>
              </a:rPr>
              <a:t>for </a:t>
            </a:r>
            <a:r>
              <a:rPr dirty="0" sz="1200" spc="-10">
                <a:latin typeface="Arial"/>
                <a:cs typeface="Arial"/>
              </a:rPr>
              <a:t>three</a:t>
            </a:r>
            <a:r>
              <a:rPr dirty="0" sz="1200" spc="16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purposes</a:t>
            </a:r>
            <a:endParaRPr sz="1200">
              <a:latin typeface="Arial"/>
              <a:cs typeface="Arial"/>
            </a:endParaRPr>
          </a:p>
          <a:p>
            <a:pPr marL="929640">
              <a:lnSpc>
                <a:spcPct val="100000"/>
              </a:lnSpc>
              <a:spcBef>
                <a:spcPts val="245"/>
              </a:spcBef>
            </a:pPr>
            <a:r>
              <a:rPr dirty="0" sz="350" spc="325">
                <a:latin typeface="Times New Roman"/>
                <a:cs typeface="Times New Roman"/>
              </a:rPr>
              <a:t>g </a:t>
            </a:r>
            <a:r>
              <a:rPr dirty="0" sz="1000" spc="-5">
                <a:latin typeface="Arial"/>
                <a:cs typeface="Arial"/>
              </a:rPr>
              <a:t>Used as an </a:t>
            </a:r>
            <a:r>
              <a:rPr dirty="0" sz="1000" spc="-10">
                <a:latin typeface="Arial"/>
                <a:cs typeface="Arial"/>
              </a:rPr>
              <a:t>input: </a:t>
            </a:r>
            <a:r>
              <a:rPr dirty="0" sz="1000" spc="5">
                <a:latin typeface="Arial"/>
                <a:cs typeface="Arial"/>
              </a:rPr>
              <a:t>to </a:t>
            </a:r>
            <a:r>
              <a:rPr dirty="0" sz="1000" spc="-5">
                <a:latin typeface="Arial"/>
                <a:cs typeface="Arial"/>
              </a:rPr>
              <a:t>force </a:t>
            </a:r>
            <a:r>
              <a:rPr dirty="0" sz="1000">
                <a:latin typeface="Arial"/>
                <a:cs typeface="Arial"/>
              </a:rPr>
              <a:t>the </a:t>
            </a:r>
            <a:r>
              <a:rPr dirty="0" sz="1000" spc="-5">
                <a:latin typeface="Arial"/>
                <a:cs typeface="Arial"/>
              </a:rPr>
              <a:t>6800 </a:t>
            </a:r>
            <a:r>
              <a:rPr dirty="0" sz="1000" spc="5">
                <a:latin typeface="Arial"/>
                <a:cs typeface="Arial"/>
              </a:rPr>
              <a:t>to </a:t>
            </a:r>
            <a:r>
              <a:rPr dirty="0" sz="1000" spc="-5">
                <a:latin typeface="Arial"/>
                <a:cs typeface="Arial"/>
              </a:rPr>
              <a:t>execute one cycle at </a:t>
            </a:r>
            <a:r>
              <a:rPr dirty="0" sz="1000">
                <a:latin typeface="Arial"/>
                <a:cs typeface="Arial"/>
              </a:rPr>
              <a:t>a time </a:t>
            </a:r>
            <a:r>
              <a:rPr dirty="0" sz="1000" spc="-5">
                <a:latin typeface="Arial"/>
                <a:cs typeface="Arial"/>
              </a:rPr>
              <a:t>(for </a:t>
            </a:r>
            <a:r>
              <a:rPr dirty="0" sz="1000" spc="-10">
                <a:latin typeface="Arial"/>
                <a:cs typeface="Arial"/>
              </a:rPr>
              <a:t>debugging</a:t>
            </a:r>
            <a:r>
              <a:rPr dirty="0" sz="1000" spc="7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purposes)</a:t>
            </a:r>
            <a:endParaRPr sz="1000">
              <a:latin typeface="Arial"/>
              <a:cs typeface="Arial"/>
            </a:endParaRPr>
          </a:p>
          <a:p>
            <a:pPr marL="929640">
              <a:lnSpc>
                <a:spcPct val="100000"/>
              </a:lnSpc>
              <a:spcBef>
                <a:spcPts val="240"/>
              </a:spcBef>
            </a:pPr>
            <a:r>
              <a:rPr dirty="0" sz="350" spc="325">
                <a:latin typeface="Times New Roman"/>
                <a:cs typeface="Times New Roman"/>
              </a:rPr>
              <a:t>g </a:t>
            </a:r>
            <a:r>
              <a:rPr dirty="0" sz="1000" spc="-5">
                <a:latin typeface="Arial"/>
                <a:cs typeface="Arial"/>
              </a:rPr>
              <a:t>Used as an </a:t>
            </a:r>
            <a:r>
              <a:rPr dirty="0" sz="1000" spc="-10">
                <a:latin typeface="Arial"/>
                <a:cs typeface="Arial"/>
              </a:rPr>
              <a:t>input: </a:t>
            </a:r>
            <a:r>
              <a:rPr dirty="0" sz="1000" spc="5">
                <a:latin typeface="Arial"/>
                <a:cs typeface="Arial"/>
              </a:rPr>
              <a:t>to </a:t>
            </a:r>
            <a:r>
              <a:rPr dirty="0" sz="1000" spc="-5">
                <a:latin typeface="Arial"/>
                <a:cs typeface="Arial"/>
              </a:rPr>
              <a:t>rerun </a:t>
            </a:r>
            <a:r>
              <a:rPr dirty="0" sz="1000">
                <a:latin typeface="Arial"/>
                <a:cs typeface="Arial"/>
              </a:rPr>
              <a:t>a </a:t>
            </a:r>
            <a:r>
              <a:rPr dirty="0" sz="1000" spc="-5">
                <a:latin typeface="Arial"/>
                <a:cs typeface="Arial"/>
              </a:rPr>
              <a:t>failed bus </a:t>
            </a:r>
            <a:r>
              <a:rPr dirty="0" sz="1000">
                <a:latin typeface="Arial"/>
                <a:cs typeface="Arial"/>
              </a:rPr>
              <a:t>cycle </a:t>
            </a:r>
            <a:r>
              <a:rPr dirty="0" sz="1000" spc="-5">
                <a:latin typeface="Arial"/>
                <a:cs typeface="Arial"/>
              </a:rPr>
              <a:t>(see</a:t>
            </a:r>
            <a:r>
              <a:rPr dirty="0" sz="1000" spc="10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BERR*)</a:t>
            </a:r>
            <a:endParaRPr sz="1000">
              <a:latin typeface="Arial"/>
              <a:cs typeface="Arial"/>
            </a:endParaRPr>
          </a:p>
          <a:p>
            <a:pPr marL="1152525" marR="41910" indent="-222885">
              <a:lnSpc>
                <a:spcPct val="100000"/>
              </a:lnSpc>
              <a:spcBef>
                <a:spcPts val="240"/>
              </a:spcBef>
            </a:pPr>
            <a:r>
              <a:rPr dirty="0" sz="350" spc="325">
                <a:latin typeface="Times New Roman"/>
                <a:cs typeface="Times New Roman"/>
              </a:rPr>
              <a:t>g </a:t>
            </a:r>
            <a:r>
              <a:rPr dirty="0" sz="1000" spc="-5">
                <a:latin typeface="Arial"/>
                <a:cs typeface="Arial"/>
              </a:rPr>
              <a:t>Used as an </a:t>
            </a:r>
            <a:r>
              <a:rPr dirty="0" sz="1000" spc="-10">
                <a:latin typeface="Arial"/>
                <a:cs typeface="Arial"/>
              </a:rPr>
              <a:t>output: </a:t>
            </a:r>
            <a:r>
              <a:rPr dirty="0" sz="1000" spc="-5">
                <a:latin typeface="Arial"/>
                <a:cs typeface="Arial"/>
              </a:rPr>
              <a:t>when </a:t>
            </a:r>
            <a:r>
              <a:rPr dirty="0" sz="1000">
                <a:latin typeface="Arial"/>
                <a:cs typeface="Arial"/>
              </a:rPr>
              <a:t>the </a:t>
            </a:r>
            <a:r>
              <a:rPr dirty="0" sz="1000" spc="-5">
                <a:latin typeface="Arial"/>
                <a:cs typeface="Arial"/>
              </a:rPr>
              <a:t>68000 finds </a:t>
            </a:r>
            <a:r>
              <a:rPr dirty="0" sz="1000" spc="-10">
                <a:latin typeface="Arial"/>
                <a:cs typeface="Arial"/>
              </a:rPr>
              <a:t>itself </a:t>
            </a:r>
            <a:r>
              <a:rPr dirty="0" sz="1000" spc="-5">
                <a:latin typeface="Arial"/>
                <a:cs typeface="Arial"/>
              </a:rPr>
              <a:t>in </a:t>
            </a:r>
            <a:r>
              <a:rPr dirty="0" sz="1000">
                <a:latin typeface="Arial"/>
                <a:cs typeface="Arial"/>
              </a:rPr>
              <a:t>a </a:t>
            </a:r>
            <a:r>
              <a:rPr dirty="0" sz="1000" spc="-5">
                <a:latin typeface="Arial"/>
                <a:cs typeface="Arial"/>
              </a:rPr>
              <a:t>situation it </a:t>
            </a:r>
            <a:r>
              <a:rPr dirty="0" sz="1000" spc="-10">
                <a:latin typeface="Arial"/>
                <a:cs typeface="Arial"/>
              </a:rPr>
              <a:t>cannot </a:t>
            </a:r>
            <a:r>
              <a:rPr dirty="0" sz="1000" spc="-5">
                <a:latin typeface="Arial"/>
                <a:cs typeface="Arial"/>
              </a:rPr>
              <a:t>recover </a:t>
            </a:r>
            <a:r>
              <a:rPr dirty="0" sz="1000">
                <a:latin typeface="Arial"/>
                <a:cs typeface="Arial"/>
              </a:rPr>
              <a:t>from, </a:t>
            </a:r>
            <a:r>
              <a:rPr dirty="0" sz="1000" spc="-5">
                <a:latin typeface="Arial"/>
                <a:cs typeface="Arial"/>
              </a:rPr>
              <a:t>it stops further processing and asserts  </a:t>
            </a:r>
            <a:r>
              <a:rPr dirty="0" sz="1000">
                <a:latin typeface="Arial"/>
                <a:cs typeface="Arial"/>
              </a:rPr>
              <a:t>HATL* </a:t>
            </a:r>
            <a:r>
              <a:rPr dirty="0" sz="1000" spc="5">
                <a:latin typeface="Arial"/>
                <a:cs typeface="Arial"/>
              </a:rPr>
              <a:t>to </a:t>
            </a:r>
            <a:r>
              <a:rPr dirty="0" sz="1000" spc="-10">
                <a:latin typeface="Arial"/>
                <a:cs typeface="Arial"/>
              </a:rPr>
              <a:t>indicate </a:t>
            </a:r>
            <a:r>
              <a:rPr dirty="0" sz="1000" spc="-5">
                <a:latin typeface="Arial"/>
                <a:cs typeface="Arial"/>
              </a:rPr>
              <a:t>this</a:t>
            </a:r>
            <a:r>
              <a:rPr dirty="0" sz="1000" spc="-4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situation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75"/>
              </a:spcBef>
            </a:pPr>
            <a:r>
              <a:rPr dirty="0" sz="500" spc="445">
                <a:solidFill>
                  <a:srgbClr val="00664D"/>
                </a:solidFill>
                <a:latin typeface="Times New Roman"/>
                <a:cs typeface="Times New Roman"/>
              </a:rPr>
              <a:t>g </a:t>
            </a:r>
            <a:r>
              <a:rPr dirty="0" sz="1400" spc="-15" b="1">
                <a:solidFill>
                  <a:srgbClr val="00664D"/>
                </a:solidFill>
                <a:latin typeface="Arial"/>
                <a:cs typeface="Arial"/>
              </a:rPr>
              <a:t>Reset</a:t>
            </a:r>
            <a:r>
              <a:rPr dirty="0" sz="1400" spc="-5" b="1">
                <a:solidFill>
                  <a:srgbClr val="00664D"/>
                </a:solidFill>
                <a:latin typeface="Arial"/>
                <a:cs typeface="Arial"/>
              </a:rPr>
              <a:t> (RESET*)</a:t>
            </a:r>
            <a:endParaRPr sz="1400">
              <a:latin typeface="Arial"/>
              <a:cs typeface="Arial"/>
            </a:endParaRPr>
          </a:p>
          <a:p>
            <a:pPr marL="472440">
              <a:lnSpc>
                <a:spcPct val="100000"/>
              </a:lnSpc>
              <a:spcBef>
                <a:spcPts val="320"/>
              </a:spcBef>
            </a:pPr>
            <a:r>
              <a:rPr dirty="0" sz="450" spc="370">
                <a:latin typeface="Times New Roman"/>
                <a:cs typeface="Times New Roman"/>
              </a:rPr>
              <a:t>n </a:t>
            </a:r>
            <a:r>
              <a:rPr dirty="0" sz="1200" spc="-5">
                <a:latin typeface="Arial"/>
                <a:cs typeface="Arial"/>
              </a:rPr>
              <a:t>Used </a:t>
            </a:r>
            <a:r>
              <a:rPr dirty="0" sz="1200">
                <a:latin typeface="Arial"/>
                <a:cs typeface="Arial"/>
              </a:rPr>
              <a:t>as an </a:t>
            </a:r>
            <a:r>
              <a:rPr dirty="0" sz="1200" spc="-5">
                <a:latin typeface="Arial"/>
                <a:cs typeface="Arial"/>
              </a:rPr>
              <a:t>input: </a:t>
            </a:r>
            <a:r>
              <a:rPr dirty="0" sz="1200" spc="-10">
                <a:latin typeface="Arial"/>
                <a:cs typeface="Arial"/>
              </a:rPr>
              <a:t>the 68000 loads </a:t>
            </a:r>
            <a:r>
              <a:rPr dirty="0" sz="1200">
                <a:latin typeface="Arial"/>
                <a:cs typeface="Arial"/>
              </a:rPr>
              <a:t>the </a:t>
            </a:r>
            <a:r>
              <a:rPr dirty="0" sz="1200" spc="-10">
                <a:latin typeface="Arial"/>
                <a:cs typeface="Arial"/>
              </a:rPr>
              <a:t>SSP </a:t>
            </a:r>
            <a:r>
              <a:rPr dirty="0" sz="1200" spc="-5">
                <a:latin typeface="Arial"/>
                <a:cs typeface="Arial"/>
              </a:rPr>
              <a:t>from </a:t>
            </a:r>
            <a:r>
              <a:rPr dirty="0" sz="1200" spc="-10">
                <a:latin typeface="Arial"/>
                <a:cs typeface="Arial"/>
              </a:rPr>
              <a:t>M[$000000] and </a:t>
            </a:r>
            <a:r>
              <a:rPr dirty="0" sz="1200" spc="-5">
                <a:latin typeface="Arial"/>
                <a:cs typeface="Arial"/>
              </a:rPr>
              <a:t>PC </a:t>
            </a:r>
            <a:r>
              <a:rPr dirty="0" sz="1200">
                <a:latin typeface="Arial"/>
                <a:cs typeface="Arial"/>
              </a:rPr>
              <a:t>from</a:t>
            </a:r>
            <a:r>
              <a:rPr dirty="0" sz="1200" spc="185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M[$000004]</a:t>
            </a:r>
            <a:endParaRPr sz="1200">
              <a:latin typeface="Arial"/>
              <a:cs typeface="Arial"/>
            </a:endParaRPr>
          </a:p>
          <a:p>
            <a:pPr marL="929640">
              <a:lnSpc>
                <a:spcPct val="100000"/>
              </a:lnSpc>
              <a:spcBef>
                <a:spcPts val="245"/>
              </a:spcBef>
            </a:pPr>
            <a:r>
              <a:rPr dirty="0" sz="350" spc="325">
                <a:latin typeface="Times New Roman"/>
                <a:cs typeface="Times New Roman"/>
              </a:rPr>
              <a:t>g </a:t>
            </a:r>
            <a:r>
              <a:rPr dirty="0" sz="1000">
                <a:latin typeface="Arial"/>
                <a:cs typeface="Arial"/>
              </a:rPr>
              <a:t>The </a:t>
            </a:r>
            <a:r>
              <a:rPr dirty="0" sz="1000" spc="-10">
                <a:latin typeface="Arial"/>
                <a:cs typeface="Arial"/>
              </a:rPr>
              <a:t>RESET* </a:t>
            </a:r>
            <a:r>
              <a:rPr dirty="0" sz="1000" spc="-5">
                <a:latin typeface="Arial"/>
                <a:cs typeface="Arial"/>
              </a:rPr>
              <a:t>pin will be </a:t>
            </a:r>
            <a:r>
              <a:rPr dirty="0" sz="1000" spc="-10">
                <a:latin typeface="Arial"/>
                <a:cs typeface="Arial"/>
              </a:rPr>
              <a:t>connected </a:t>
            </a:r>
            <a:r>
              <a:rPr dirty="0" sz="1000" spc="5">
                <a:latin typeface="Arial"/>
                <a:cs typeface="Arial"/>
              </a:rPr>
              <a:t>to </a:t>
            </a:r>
            <a:r>
              <a:rPr dirty="0" sz="1000">
                <a:latin typeface="Arial"/>
                <a:cs typeface="Arial"/>
              </a:rPr>
              <a:t>the </a:t>
            </a:r>
            <a:r>
              <a:rPr dirty="0" sz="1000" spc="-5">
                <a:latin typeface="Arial"/>
                <a:cs typeface="Arial"/>
              </a:rPr>
              <a:t>system’s </a:t>
            </a:r>
            <a:r>
              <a:rPr dirty="0" sz="1000" spc="-10">
                <a:latin typeface="Arial"/>
                <a:cs typeface="Arial"/>
              </a:rPr>
              <a:t>hardware </a:t>
            </a:r>
            <a:r>
              <a:rPr dirty="0" sz="1000" spc="-5">
                <a:latin typeface="Arial"/>
                <a:cs typeface="Arial"/>
              </a:rPr>
              <a:t>reset</a:t>
            </a:r>
            <a:r>
              <a:rPr dirty="0" sz="1000" spc="19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button</a:t>
            </a:r>
            <a:endParaRPr sz="1000">
              <a:latin typeface="Arial"/>
              <a:cs typeface="Arial"/>
            </a:endParaRPr>
          </a:p>
          <a:p>
            <a:pPr marL="698500" marR="5080" indent="-226060">
              <a:lnSpc>
                <a:spcPct val="100000"/>
              </a:lnSpc>
              <a:spcBef>
                <a:spcPts val="280"/>
              </a:spcBef>
            </a:pPr>
            <a:r>
              <a:rPr dirty="0" sz="450" spc="370">
                <a:latin typeface="Times New Roman"/>
                <a:cs typeface="Times New Roman"/>
              </a:rPr>
              <a:t>n </a:t>
            </a:r>
            <a:r>
              <a:rPr dirty="0" sz="1200" spc="-5">
                <a:latin typeface="Arial"/>
                <a:cs typeface="Arial"/>
              </a:rPr>
              <a:t>Used </a:t>
            </a:r>
            <a:r>
              <a:rPr dirty="0" sz="1200">
                <a:latin typeface="Arial"/>
                <a:cs typeface="Arial"/>
              </a:rPr>
              <a:t>as an </a:t>
            </a:r>
            <a:r>
              <a:rPr dirty="0" sz="1200" spc="-5">
                <a:latin typeface="Arial"/>
                <a:cs typeface="Arial"/>
              </a:rPr>
              <a:t>output: </a:t>
            </a:r>
            <a:r>
              <a:rPr dirty="0" sz="1200" spc="-10">
                <a:latin typeface="Arial"/>
                <a:cs typeface="Arial"/>
              </a:rPr>
              <a:t>when the </a:t>
            </a:r>
            <a:r>
              <a:rPr dirty="0" sz="1200" spc="-5">
                <a:latin typeface="Arial"/>
                <a:cs typeface="Arial"/>
              </a:rPr>
              <a:t>processor executes </a:t>
            </a:r>
            <a:r>
              <a:rPr dirty="0" sz="1200">
                <a:latin typeface="Arial"/>
                <a:cs typeface="Arial"/>
              </a:rPr>
              <a:t>the </a:t>
            </a:r>
            <a:r>
              <a:rPr dirty="0" sz="1200" spc="-10">
                <a:latin typeface="Arial"/>
                <a:cs typeface="Arial"/>
              </a:rPr>
              <a:t>RESET </a:t>
            </a:r>
            <a:r>
              <a:rPr dirty="0" sz="1200" spc="-5">
                <a:latin typeface="Arial"/>
                <a:cs typeface="Arial"/>
              </a:rPr>
              <a:t>command, it </a:t>
            </a:r>
            <a:r>
              <a:rPr dirty="0" sz="1200" spc="-10">
                <a:latin typeface="Arial"/>
                <a:cs typeface="Arial"/>
              </a:rPr>
              <a:t>will </a:t>
            </a:r>
            <a:r>
              <a:rPr dirty="0" sz="1200" spc="-5">
                <a:latin typeface="Arial"/>
                <a:cs typeface="Arial"/>
              </a:rPr>
              <a:t>assert RESET* pin </a:t>
            </a:r>
            <a:r>
              <a:rPr dirty="0" sz="1200">
                <a:latin typeface="Arial"/>
                <a:cs typeface="Arial"/>
              </a:rPr>
              <a:t>to </a:t>
            </a:r>
            <a:r>
              <a:rPr dirty="0" sz="1200" spc="-5">
                <a:latin typeface="Arial"/>
                <a:cs typeface="Arial"/>
              </a:rPr>
              <a:t>reset </a:t>
            </a:r>
            <a:r>
              <a:rPr dirty="0" sz="1200" spc="-10">
                <a:latin typeface="Arial"/>
                <a:cs typeface="Arial"/>
              </a:rPr>
              <a:t>all  </a:t>
            </a:r>
            <a:r>
              <a:rPr dirty="0" sz="1200" spc="-5">
                <a:latin typeface="Arial"/>
                <a:cs typeface="Arial"/>
              </a:rPr>
              <a:t>external devices</a:t>
            </a:r>
            <a:endParaRPr sz="1200">
              <a:latin typeface="Arial"/>
              <a:cs typeface="Arial"/>
            </a:endParaRPr>
          </a:p>
          <a:p>
            <a:pPr marL="1152525" marR="294005" indent="-222885">
              <a:lnSpc>
                <a:spcPct val="100000"/>
              </a:lnSpc>
              <a:spcBef>
                <a:spcPts val="250"/>
              </a:spcBef>
            </a:pPr>
            <a:r>
              <a:rPr dirty="0" sz="350" spc="325">
                <a:latin typeface="Times New Roman"/>
                <a:cs typeface="Times New Roman"/>
              </a:rPr>
              <a:t>g </a:t>
            </a:r>
            <a:r>
              <a:rPr dirty="0" sz="1000">
                <a:latin typeface="Arial"/>
                <a:cs typeface="Arial"/>
              </a:rPr>
              <a:t>This </a:t>
            </a:r>
            <a:r>
              <a:rPr dirty="0" sz="1000" spc="-5">
                <a:latin typeface="Arial"/>
                <a:cs typeface="Arial"/>
              </a:rPr>
              <a:t>command </a:t>
            </a:r>
            <a:r>
              <a:rPr dirty="0" sz="1000" spc="-10">
                <a:latin typeface="Arial"/>
                <a:cs typeface="Arial"/>
              </a:rPr>
              <a:t>does </a:t>
            </a:r>
            <a:r>
              <a:rPr dirty="0" sz="1000" spc="-15">
                <a:latin typeface="Arial"/>
                <a:cs typeface="Arial"/>
              </a:rPr>
              <a:t>not </a:t>
            </a:r>
            <a:r>
              <a:rPr dirty="0" sz="1000" spc="-10">
                <a:latin typeface="Arial"/>
                <a:cs typeface="Arial"/>
              </a:rPr>
              <a:t>affect the internal </a:t>
            </a:r>
            <a:r>
              <a:rPr dirty="0" sz="1000" spc="-5">
                <a:latin typeface="Arial"/>
                <a:cs typeface="Arial"/>
              </a:rPr>
              <a:t>state of </a:t>
            </a:r>
            <a:r>
              <a:rPr dirty="0" sz="1000" spc="-10">
                <a:latin typeface="Arial"/>
                <a:cs typeface="Arial"/>
              </a:rPr>
              <a:t>the 68000, </a:t>
            </a:r>
            <a:r>
              <a:rPr dirty="0" sz="1000">
                <a:latin typeface="Arial"/>
                <a:cs typeface="Arial"/>
              </a:rPr>
              <a:t>so </a:t>
            </a:r>
            <a:r>
              <a:rPr dirty="0" sz="1000" spc="-5">
                <a:latin typeface="Arial"/>
                <a:cs typeface="Arial"/>
              </a:rPr>
              <a:t>it allows peripherals </a:t>
            </a:r>
            <a:r>
              <a:rPr dirty="0" sz="1000" spc="5">
                <a:latin typeface="Arial"/>
                <a:cs typeface="Arial"/>
              </a:rPr>
              <a:t>to </a:t>
            </a:r>
            <a:r>
              <a:rPr dirty="0" sz="1000" spc="-5">
                <a:latin typeface="Arial"/>
                <a:cs typeface="Arial"/>
              </a:rPr>
              <a:t>be </a:t>
            </a:r>
            <a:r>
              <a:rPr dirty="0" sz="1000" spc="-10">
                <a:latin typeface="Arial"/>
                <a:cs typeface="Arial"/>
              </a:rPr>
              <a:t>reset without resetting </a:t>
            </a:r>
            <a:r>
              <a:rPr dirty="0" sz="1000">
                <a:latin typeface="Arial"/>
                <a:cs typeface="Arial"/>
              </a:rPr>
              <a:t>the  CPU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67435" y="793115"/>
            <a:ext cx="1879600" cy="36195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Address</a:t>
            </a:r>
            <a:r>
              <a:rPr dirty="0" spc="-55"/>
              <a:t> </a:t>
            </a:r>
            <a:r>
              <a:rPr dirty="0" spc="-5"/>
              <a:t>space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67435" y="1329575"/>
            <a:ext cx="4142104" cy="439229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3840" marR="184785" indent="-231775">
              <a:lnSpc>
                <a:spcPct val="100000"/>
              </a:lnSpc>
              <a:spcBef>
                <a:spcPts val="90"/>
              </a:spcBef>
            </a:pPr>
            <a:r>
              <a:rPr dirty="0" sz="500" spc="445">
                <a:solidFill>
                  <a:srgbClr val="00664D"/>
                </a:solidFill>
                <a:latin typeface="Times New Roman"/>
                <a:cs typeface="Times New Roman"/>
              </a:rPr>
              <a:t>g </a:t>
            </a:r>
            <a:r>
              <a:rPr dirty="0" sz="1400" spc="-15" b="1">
                <a:solidFill>
                  <a:srgbClr val="00664D"/>
                </a:solidFill>
                <a:latin typeface="Arial"/>
                <a:cs typeface="Arial"/>
              </a:rPr>
              <a:t>The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address </a:t>
            </a:r>
            <a:r>
              <a:rPr dirty="0" sz="1400" spc="-15" b="1">
                <a:solidFill>
                  <a:srgbClr val="00664D"/>
                </a:solidFill>
                <a:latin typeface="Arial"/>
                <a:cs typeface="Arial"/>
              </a:rPr>
              <a:t>bus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of </a:t>
            </a:r>
            <a:r>
              <a:rPr dirty="0" sz="1400" spc="-15" b="1">
                <a:solidFill>
                  <a:srgbClr val="00664D"/>
                </a:solidFill>
                <a:latin typeface="Arial"/>
                <a:cs typeface="Arial"/>
              </a:rPr>
              <a:t>the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68000 </a:t>
            </a:r>
            <a:r>
              <a:rPr dirty="0" sz="1400" spc="-5" b="1">
                <a:solidFill>
                  <a:srgbClr val="00664D"/>
                </a:solidFill>
                <a:latin typeface="Arial"/>
                <a:cs typeface="Arial"/>
              </a:rPr>
              <a:t>consists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of </a:t>
            </a:r>
            <a:r>
              <a:rPr dirty="0" sz="1400" spc="-15" b="1">
                <a:solidFill>
                  <a:srgbClr val="00664D"/>
                </a:solidFill>
                <a:latin typeface="Arial"/>
                <a:cs typeface="Arial"/>
              </a:rPr>
              <a:t>23 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independent </a:t>
            </a:r>
            <a:r>
              <a:rPr dirty="0" sz="1400" spc="-5" b="1">
                <a:solidFill>
                  <a:srgbClr val="00664D"/>
                </a:solidFill>
                <a:latin typeface="Arial"/>
                <a:cs typeface="Arial"/>
              </a:rPr>
              <a:t>address lines</a:t>
            </a:r>
            <a:r>
              <a:rPr dirty="0" sz="1400" spc="-15" b="1">
                <a:solidFill>
                  <a:srgbClr val="00664D"/>
                </a:solidFill>
                <a:latin typeface="Arial"/>
                <a:cs typeface="Arial"/>
              </a:rPr>
              <a:t>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A0-A23</a:t>
            </a:r>
            <a:endParaRPr sz="1400">
              <a:latin typeface="Arial"/>
              <a:cs typeface="Arial"/>
            </a:endParaRPr>
          </a:p>
          <a:p>
            <a:pPr marL="698500" marR="382270" indent="-226060">
              <a:lnSpc>
                <a:spcPts val="1420"/>
              </a:lnSpc>
              <a:spcBef>
                <a:spcPts val="385"/>
              </a:spcBef>
            </a:pPr>
            <a:r>
              <a:rPr dirty="0" sz="450" spc="370">
                <a:latin typeface="Times New Roman"/>
                <a:cs typeface="Times New Roman"/>
              </a:rPr>
              <a:t>n </a:t>
            </a:r>
            <a:r>
              <a:rPr dirty="0" sz="1200" spc="-5">
                <a:latin typeface="Arial"/>
                <a:cs typeface="Arial"/>
              </a:rPr>
              <a:t>Since </a:t>
            </a:r>
            <a:r>
              <a:rPr dirty="0" sz="1200">
                <a:latin typeface="Arial"/>
                <a:cs typeface="Arial"/>
              </a:rPr>
              <a:t>the data bus </a:t>
            </a:r>
            <a:r>
              <a:rPr dirty="0" sz="1200" spc="-5">
                <a:latin typeface="Arial"/>
                <a:cs typeface="Arial"/>
              </a:rPr>
              <a:t>is 16-bit </a:t>
            </a:r>
            <a:r>
              <a:rPr dirty="0" sz="1200" spc="-10">
                <a:latin typeface="Arial"/>
                <a:cs typeface="Arial"/>
              </a:rPr>
              <a:t>wide, </a:t>
            </a:r>
            <a:r>
              <a:rPr dirty="0" sz="1200" spc="-15">
                <a:latin typeface="Arial"/>
                <a:cs typeface="Arial"/>
              </a:rPr>
              <a:t>we </a:t>
            </a:r>
            <a:r>
              <a:rPr dirty="0" sz="1200" spc="-10">
                <a:latin typeface="Arial"/>
                <a:cs typeface="Arial"/>
              </a:rPr>
              <a:t>have </a:t>
            </a:r>
            <a:r>
              <a:rPr dirty="0" sz="1200">
                <a:latin typeface="Arial"/>
                <a:cs typeface="Arial"/>
              </a:rPr>
              <a:t>an  </a:t>
            </a:r>
            <a:r>
              <a:rPr dirty="0" sz="1200" spc="-5">
                <a:latin typeface="Arial"/>
                <a:cs typeface="Arial"/>
              </a:rPr>
              <a:t>address space </a:t>
            </a:r>
            <a:r>
              <a:rPr dirty="0" sz="1200">
                <a:latin typeface="Arial"/>
                <a:cs typeface="Arial"/>
              </a:rPr>
              <a:t>of 8M</a:t>
            </a:r>
            <a:r>
              <a:rPr dirty="0" sz="1200" spc="-5">
                <a:latin typeface="Arial"/>
                <a:cs typeface="Arial"/>
              </a:rPr>
              <a:t> words</a:t>
            </a:r>
            <a:endParaRPr sz="1200">
              <a:latin typeface="Arial"/>
              <a:cs typeface="Arial"/>
            </a:endParaRPr>
          </a:p>
          <a:p>
            <a:pPr marL="243840" marR="5080" indent="-231775">
              <a:lnSpc>
                <a:spcPct val="100000"/>
              </a:lnSpc>
              <a:spcBef>
                <a:spcPts val="254"/>
              </a:spcBef>
            </a:pPr>
            <a:r>
              <a:rPr dirty="0" sz="500" spc="445">
                <a:solidFill>
                  <a:srgbClr val="00664D"/>
                </a:solidFill>
                <a:latin typeface="Times New Roman"/>
                <a:cs typeface="Times New Roman"/>
              </a:rPr>
              <a:t>g </a:t>
            </a:r>
            <a:r>
              <a:rPr dirty="0" sz="1400" spc="-15" b="1">
                <a:solidFill>
                  <a:srgbClr val="00664D"/>
                </a:solidFill>
                <a:latin typeface="Arial"/>
                <a:cs typeface="Arial"/>
              </a:rPr>
              <a:t>Two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additional control lines </a:t>
            </a:r>
            <a:r>
              <a:rPr dirty="0" sz="1400" spc="-5" b="1">
                <a:solidFill>
                  <a:srgbClr val="00664D"/>
                </a:solidFill>
                <a:latin typeface="Arial"/>
                <a:cs typeface="Arial"/>
              </a:rPr>
              <a:t>are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used to </a:t>
            </a:r>
            <a:r>
              <a:rPr dirty="0" sz="1400" spc="-5" b="1">
                <a:solidFill>
                  <a:srgbClr val="00664D"/>
                </a:solidFill>
                <a:latin typeface="Arial"/>
                <a:cs typeface="Arial"/>
              </a:rPr>
              <a:t>select 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individual</a:t>
            </a:r>
            <a:r>
              <a:rPr dirty="0" sz="1400" spc="-15" b="1">
                <a:solidFill>
                  <a:srgbClr val="00664D"/>
                </a:solidFill>
                <a:latin typeface="Arial"/>
                <a:cs typeface="Arial"/>
              </a:rPr>
              <a:t> </a:t>
            </a:r>
            <a:r>
              <a:rPr dirty="0" sz="1400" spc="-5" b="1">
                <a:solidFill>
                  <a:srgbClr val="00664D"/>
                </a:solidFill>
                <a:latin typeface="Arial"/>
                <a:cs typeface="Arial"/>
              </a:rPr>
              <a:t>bytes</a:t>
            </a:r>
            <a:endParaRPr sz="1400">
              <a:latin typeface="Arial"/>
              <a:cs typeface="Arial"/>
            </a:endParaRPr>
          </a:p>
          <a:p>
            <a:pPr marL="472440">
              <a:lnSpc>
                <a:spcPct val="100000"/>
              </a:lnSpc>
              <a:spcBef>
                <a:spcPts val="320"/>
              </a:spcBef>
            </a:pPr>
            <a:r>
              <a:rPr dirty="0" sz="450" spc="370">
                <a:latin typeface="Times New Roman"/>
                <a:cs typeface="Times New Roman"/>
              </a:rPr>
              <a:t>n </a:t>
            </a:r>
            <a:r>
              <a:rPr dirty="0" sz="1200" spc="-5">
                <a:latin typeface="Arial"/>
                <a:cs typeface="Arial"/>
              </a:rPr>
              <a:t>Upper </a:t>
            </a:r>
            <a:r>
              <a:rPr dirty="0" sz="1200">
                <a:latin typeface="Arial"/>
                <a:cs typeface="Arial"/>
              </a:rPr>
              <a:t>Data </a:t>
            </a:r>
            <a:r>
              <a:rPr dirty="0" sz="1200" spc="-5">
                <a:latin typeface="Arial"/>
                <a:cs typeface="Arial"/>
              </a:rPr>
              <a:t>Strobe</a:t>
            </a:r>
            <a:r>
              <a:rPr dirty="0" sz="1200" spc="9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(UDS*)</a:t>
            </a:r>
            <a:endParaRPr sz="1200">
              <a:latin typeface="Arial"/>
              <a:cs typeface="Arial"/>
            </a:endParaRPr>
          </a:p>
          <a:p>
            <a:pPr marL="472440">
              <a:lnSpc>
                <a:spcPct val="100000"/>
              </a:lnSpc>
              <a:spcBef>
                <a:spcPts val="290"/>
              </a:spcBef>
            </a:pPr>
            <a:r>
              <a:rPr dirty="0" sz="450" spc="370">
                <a:latin typeface="Times New Roman"/>
                <a:cs typeface="Times New Roman"/>
              </a:rPr>
              <a:t>n </a:t>
            </a:r>
            <a:r>
              <a:rPr dirty="0" sz="1200" spc="-5">
                <a:latin typeface="Arial"/>
                <a:cs typeface="Arial"/>
              </a:rPr>
              <a:t>Lower Data Strobe</a:t>
            </a:r>
            <a:r>
              <a:rPr dirty="0" sz="1200" spc="10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(LDS*)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dirty="0" sz="500" spc="445">
                <a:solidFill>
                  <a:srgbClr val="00664D"/>
                </a:solidFill>
                <a:latin typeface="Times New Roman"/>
                <a:cs typeface="Times New Roman"/>
              </a:rPr>
              <a:t>g </a:t>
            </a:r>
            <a:r>
              <a:rPr dirty="0" sz="1400" spc="-5" b="1">
                <a:solidFill>
                  <a:srgbClr val="00664D"/>
                </a:solidFill>
                <a:latin typeface="Arial"/>
                <a:cs typeface="Arial"/>
              </a:rPr>
              <a:t>UDS* and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LDS* </a:t>
            </a:r>
            <a:r>
              <a:rPr dirty="0" sz="1400" spc="-5" b="1">
                <a:solidFill>
                  <a:srgbClr val="00664D"/>
                </a:solidFill>
                <a:latin typeface="Arial"/>
                <a:cs typeface="Arial"/>
              </a:rPr>
              <a:t>are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used to enable</a:t>
            </a:r>
            <a:r>
              <a:rPr dirty="0" sz="1400" spc="25" b="1">
                <a:solidFill>
                  <a:srgbClr val="00664D"/>
                </a:solidFill>
                <a:latin typeface="Arial"/>
                <a:cs typeface="Arial"/>
              </a:rPr>
              <a:t>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byte-wide</a:t>
            </a:r>
            <a:endParaRPr sz="1400">
              <a:latin typeface="Arial"/>
              <a:cs typeface="Arial"/>
            </a:endParaRPr>
          </a:p>
          <a:p>
            <a:pPr algn="ctr" marR="1307465">
              <a:lnSpc>
                <a:spcPct val="100000"/>
              </a:lnSpc>
            </a:pPr>
            <a:r>
              <a:rPr dirty="0" sz="1400" spc="-10" b="1" i="1">
                <a:solidFill>
                  <a:srgbClr val="00664D"/>
                </a:solidFill>
                <a:latin typeface="Arial"/>
                <a:cs typeface="Arial"/>
              </a:rPr>
              <a:t>upper </a:t>
            </a:r>
            <a:r>
              <a:rPr dirty="0" sz="1400" spc="-5" b="1">
                <a:solidFill>
                  <a:srgbClr val="00664D"/>
                </a:solidFill>
                <a:latin typeface="Arial"/>
                <a:cs typeface="Arial"/>
              </a:rPr>
              <a:t>and </a:t>
            </a:r>
            <a:r>
              <a:rPr dirty="0" sz="1400" spc="-10" b="1" i="1">
                <a:solidFill>
                  <a:srgbClr val="00664D"/>
                </a:solidFill>
                <a:latin typeface="Arial"/>
                <a:cs typeface="Arial"/>
              </a:rPr>
              <a:t>lower </a:t>
            </a:r>
            <a:r>
              <a:rPr dirty="0" sz="1400" spc="-15" b="1">
                <a:solidFill>
                  <a:srgbClr val="00664D"/>
                </a:solidFill>
                <a:latin typeface="Arial"/>
                <a:cs typeface="Arial"/>
              </a:rPr>
              <a:t>data</a:t>
            </a:r>
            <a:r>
              <a:rPr dirty="0" sz="1400" spc="20" b="1">
                <a:solidFill>
                  <a:srgbClr val="00664D"/>
                </a:solidFill>
                <a:latin typeface="Arial"/>
                <a:cs typeface="Arial"/>
              </a:rPr>
              <a:t>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banks</a:t>
            </a:r>
            <a:endParaRPr sz="1400">
              <a:latin typeface="Arial"/>
              <a:cs typeface="Arial"/>
            </a:endParaRPr>
          </a:p>
          <a:p>
            <a:pPr marL="698500" marR="441959" indent="-226060">
              <a:lnSpc>
                <a:spcPct val="100000"/>
              </a:lnSpc>
              <a:spcBef>
                <a:spcPts val="300"/>
              </a:spcBef>
            </a:pPr>
            <a:r>
              <a:rPr dirty="0" sz="450" spc="370">
                <a:latin typeface="Times New Roman"/>
                <a:cs typeface="Times New Roman"/>
              </a:rPr>
              <a:t>n </a:t>
            </a:r>
            <a:r>
              <a:rPr dirty="0" sz="1200" spc="-5">
                <a:latin typeface="Arial"/>
                <a:cs typeface="Arial"/>
              </a:rPr>
              <a:t>Upper </a:t>
            </a:r>
            <a:r>
              <a:rPr dirty="0" sz="1200" spc="-10">
                <a:latin typeface="Arial"/>
                <a:cs typeface="Arial"/>
              </a:rPr>
              <a:t>data </a:t>
            </a:r>
            <a:r>
              <a:rPr dirty="0" sz="1200" spc="-5">
                <a:latin typeface="Arial"/>
                <a:cs typeface="Arial"/>
              </a:rPr>
              <a:t>banks </a:t>
            </a:r>
            <a:r>
              <a:rPr dirty="0" sz="1200" spc="-10">
                <a:latin typeface="Arial"/>
                <a:cs typeface="Arial"/>
              </a:rPr>
              <a:t>are </a:t>
            </a:r>
            <a:r>
              <a:rPr dirty="0" sz="1200" spc="-5">
                <a:latin typeface="Arial"/>
                <a:cs typeface="Arial"/>
              </a:rPr>
              <a:t>selected </a:t>
            </a:r>
            <a:r>
              <a:rPr dirty="0" sz="1200">
                <a:latin typeface="Arial"/>
                <a:cs typeface="Arial"/>
              </a:rPr>
              <a:t>by </a:t>
            </a:r>
            <a:r>
              <a:rPr dirty="0" sz="1200" spc="-5">
                <a:latin typeface="Arial"/>
                <a:cs typeface="Arial"/>
              </a:rPr>
              <a:t>UDS* </a:t>
            </a:r>
            <a:r>
              <a:rPr dirty="0" sz="1200">
                <a:latin typeface="Arial"/>
                <a:cs typeface="Arial"/>
              </a:rPr>
              <a:t>and  </a:t>
            </a:r>
            <a:r>
              <a:rPr dirty="0" sz="1200" spc="-5">
                <a:latin typeface="Arial"/>
                <a:cs typeface="Arial"/>
              </a:rPr>
              <a:t>contain </a:t>
            </a:r>
            <a:r>
              <a:rPr dirty="0" sz="1200" spc="-10">
                <a:latin typeface="Arial"/>
                <a:cs typeface="Arial"/>
              </a:rPr>
              <a:t>data </a:t>
            </a:r>
            <a:r>
              <a:rPr dirty="0" sz="1200" spc="-5">
                <a:latin typeface="Arial"/>
                <a:cs typeface="Arial"/>
              </a:rPr>
              <a:t>bits</a:t>
            </a:r>
            <a:r>
              <a:rPr dirty="0" sz="1200" spc="2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D</a:t>
            </a:r>
            <a:r>
              <a:rPr dirty="0" baseline="-20833" sz="1200" spc="-15">
                <a:latin typeface="Arial"/>
                <a:cs typeface="Arial"/>
              </a:rPr>
              <a:t>8</a:t>
            </a:r>
            <a:r>
              <a:rPr dirty="0" sz="1200" spc="-10">
                <a:latin typeface="Arial"/>
                <a:cs typeface="Arial"/>
              </a:rPr>
              <a:t>-D</a:t>
            </a:r>
            <a:r>
              <a:rPr dirty="0" baseline="-20833" sz="1200" spc="-15">
                <a:latin typeface="Arial"/>
                <a:cs typeface="Arial"/>
              </a:rPr>
              <a:t>15</a:t>
            </a:r>
            <a:endParaRPr baseline="-20833" sz="1200">
              <a:latin typeface="Arial"/>
              <a:cs typeface="Arial"/>
            </a:endParaRPr>
          </a:p>
          <a:p>
            <a:pPr marL="698500" marR="469265" indent="-226060">
              <a:lnSpc>
                <a:spcPct val="100000"/>
              </a:lnSpc>
              <a:spcBef>
                <a:spcPts val="285"/>
              </a:spcBef>
            </a:pPr>
            <a:r>
              <a:rPr dirty="0" sz="450" spc="370">
                <a:latin typeface="Times New Roman"/>
                <a:cs typeface="Times New Roman"/>
              </a:rPr>
              <a:t>n </a:t>
            </a:r>
            <a:r>
              <a:rPr dirty="0" sz="1200" spc="-5">
                <a:latin typeface="Arial"/>
                <a:cs typeface="Arial"/>
              </a:rPr>
              <a:t>Lower </a:t>
            </a:r>
            <a:r>
              <a:rPr dirty="0" sz="1200" spc="-10">
                <a:latin typeface="Arial"/>
                <a:cs typeface="Arial"/>
              </a:rPr>
              <a:t>data </a:t>
            </a:r>
            <a:r>
              <a:rPr dirty="0" sz="1200" spc="-5">
                <a:latin typeface="Arial"/>
                <a:cs typeface="Arial"/>
              </a:rPr>
              <a:t>banks </a:t>
            </a:r>
            <a:r>
              <a:rPr dirty="0" sz="1200" spc="-10">
                <a:latin typeface="Arial"/>
                <a:cs typeface="Arial"/>
              </a:rPr>
              <a:t>are </a:t>
            </a:r>
            <a:r>
              <a:rPr dirty="0" sz="1200" spc="-5">
                <a:latin typeface="Arial"/>
                <a:cs typeface="Arial"/>
              </a:rPr>
              <a:t>selected </a:t>
            </a:r>
            <a:r>
              <a:rPr dirty="0" sz="1200">
                <a:latin typeface="Arial"/>
                <a:cs typeface="Arial"/>
              </a:rPr>
              <a:t>by </a:t>
            </a:r>
            <a:r>
              <a:rPr dirty="0" sz="1200" spc="-5">
                <a:latin typeface="Arial"/>
                <a:cs typeface="Arial"/>
              </a:rPr>
              <a:t>LDS* </a:t>
            </a:r>
            <a:r>
              <a:rPr dirty="0" sz="1200" spc="-10">
                <a:latin typeface="Arial"/>
                <a:cs typeface="Arial"/>
              </a:rPr>
              <a:t>and  </a:t>
            </a:r>
            <a:r>
              <a:rPr dirty="0" sz="1200" spc="-5">
                <a:latin typeface="Arial"/>
                <a:cs typeface="Arial"/>
              </a:rPr>
              <a:t>contain </a:t>
            </a:r>
            <a:r>
              <a:rPr dirty="0" sz="1200" spc="-10">
                <a:latin typeface="Arial"/>
                <a:cs typeface="Arial"/>
              </a:rPr>
              <a:t>data </a:t>
            </a:r>
            <a:r>
              <a:rPr dirty="0" sz="1200" spc="-5">
                <a:latin typeface="Arial"/>
                <a:cs typeface="Arial"/>
              </a:rPr>
              <a:t>bits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D</a:t>
            </a:r>
            <a:r>
              <a:rPr dirty="0" baseline="-20833" sz="1200" spc="-7">
                <a:latin typeface="Arial"/>
                <a:cs typeface="Arial"/>
              </a:rPr>
              <a:t>0</a:t>
            </a:r>
            <a:r>
              <a:rPr dirty="0" sz="1200" spc="-5">
                <a:latin typeface="Arial"/>
                <a:cs typeface="Arial"/>
              </a:rPr>
              <a:t>-D</a:t>
            </a:r>
            <a:r>
              <a:rPr dirty="0" baseline="-20833" sz="1200" spc="-7">
                <a:latin typeface="Arial"/>
                <a:cs typeface="Arial"/>
              </a:rPr>
              <a:t>7</a:t>
            </a:r>
            <a:endParaRPr baseline="-20833" sz="1200">
              <a:latin typeface="Arial"/>
              <a:cs typeface="Arial"/>
            </a:endParaRPr>
          </a:p>
          <a:p>
            <a:pPr marL="243840" marR="115570" indent="-231775">
              <a:lnSpc>
                <a:spcPct val="99300"/>
              </a:lnSpc>
              <a:spcBef>
                <a:spcPts val="315"/>
              </a:spcBef>
            </a:pPr>
            <a:r>
              <a:rPr dirty="0" sz="500" spc="445">
                <a:solidFill>
                  <a:srgbClr val="00664D"/>
                </a:solidFill>
                <a:latin typeface="Times New Roman"/>
                <a:cs typeface="Times New Roman"/>
              </a:rPr>
              <a:t>g </a:t>
            </a:r>
            <a:r>
              <a:rPr dirty="0" sz="1400" spc="-5" b="1">
                <a:solidFill>
                  <a:srgbClr val="00664D"/>
                </a:solidFill>
                <a:latin typeface="Arial"/>
                <a:cs typeface="Arial"/>
              </a:rPr>
              <a:t>A</a:t>
            </a:r>
            <a:r>
              <a:rPr dirty="0" baseline="-24691" sz="1350" spc="-7" b="1">
                <a:solidFill>
                  <a:srgbClr val="00664D"/>
                </a:solidFill>
                <a:latin typeface="Arial"/>
                <a:cs typeface="Arial"/>
              </a:rPr>
              <a:t>01</a:t>
            </a:r>
            <a:r>
              <a:rPr dirty="0" sz="1400" spc="-5" b="1">
                <a:solidFill>
                  <a:srgbClr val="00664D"/>
                </a:solidFill>
                <a:latin typeface="Arial"/>
                <a:cs typeface="Arial"/>
              </a:rPr>
              <a:t>-A</a:t>
            </a:r>
            <a:r>
              <a:rPr dirty="0" baseline="-24691" sz="1350" spc="-7" b="1">
                <a:solidFill>
                  <a:srgbClr val="00664D"/>
                </a:solidFill>
                <a:latin typeface="Arial"/>
                <a:cs typeface="Arial"/>
              </a:rPr>
              <a:t>23 </a:t>
            </a:r>
            <a:r>
              <a:rPr dirty="0" sz="1400" spc="-5" b="1">
                <a:solidFill>
                  <a:srgbClr val="00664D"/>
                </a:solidFill>
                <a:latin typeface="Arial"/>
                <a:cs typeface="Arial"/>
              </a:rPr>
              <a:t>are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shared by </a:t>
            </a:r>
            <a:r>
              <a:rPr dirty="0" sz="1400" spc="-15" b="1">
                <a:solidFill>
                  <a:srgbClr val="00664D"/>
                </a:solidFill>
                <a:latin typeface="Arial"/>
                <a:cs typeface="Arial"/>
              </a:rPr>
              <a:t>the </a:t>
            </a:r>
            <a:r>
              <a:rPr dirty="0" sz="1400" spc="-5" b="1">
                <a:solidFill>
                  <a:srgbClr val="00664D"/>
                </a:solidFill>
                <a:latin typeface="Arial"/>
                <a:cs typeface="Arial"/>
              </a:rPr>
              <a:t>two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data banks and  </a:t>
            </a:r>
            <a:r>
              <a:rPr dirty="0" sz="1400" spc="-5" b="1">
                <a:solidFill>
                  <a:srgbClr val="00664D"/>
                </a:solidFill>
                <a:latin typeface="Arial"/>
                <a:cs typeface="Arial"/>
              </a:rPr>
              <a:t>are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used </a:t>
            </a:r>
            <a:r>
              <a:rPr dirty="0" sz="1400" b="1">
                <a:solidFill>
                  <a:srgbClr val="00664D"/>
                </a:solidFill>
                <a:latin typeface="Arial"/>
                <a:cs typeface="Arial"/>
              </a:rPr>
              <a:t>to </a:t>
            </a:r>
            <a:r>
              <a:rPr dirty="0" sz="1400" spc="-5" b="1">
                <a:solidFill>
                  <a:srgbClr val="00664D"/>
                </a:solidFill>
                <a:latin typeface="Arial"/>
                <a:cs typeface="Arial"/>
              </a:rPr>
              <a:t>address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individual bytes within  </a:t>
            </a:r>
            <a:r>
              <a:rPr dirty="0" sz="1400" spc="-15" b="1">
                <a:solidFill>
                  <a:srgbClr val="00664D"/>
                </a:solidFill>
                <a:latin typeface="Arial"/>
                <a:cs typeface="Arial"/>
              </a:rPr>
              <a:t>each</a:t>
            </a:r>
            <a:r>
              <a:rPr dirty="0" sz="1400" spc="5" b="1">
                <a:solidFill>
                  <a:srgbClr val="00664D"/>
                </a:solidFill>
                <a:latin typeface="Arial"/>
                <a:cs typeface="Arial"/>
              </a:rPr>
              <a:t>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bank</a:t>
            </a:r>
            <a:endParaRPr sz="1400">
              <a:latin typeface="Arial"/>
              <a:cs typeface="Arial"/>
            </a:endParaRPr>
          </a:p>
          <a:p>
            <a:pPr marL="243840" marR="240029" indent="-231775">
              <a:lnSpc>
                <a:spcPct val="100000"/>
              </a:lnSpc>
              <a:spcBef>
                <a:spcPts val="340"/>
              </a:spcBef>
            </a:pPr>
            <a:r>
              <a:rPr dirty="0" sz="500" spc="445">
                <a:solidFill>
                  <a:srgbClr val="00664D"/>
                </a:solidFill>
                <a:latin typeface="Times New Roman"/>
                <a:cs typeface="Times New Roman"/>
              </a:rPr>
              <a:t>g </a:t>
            </a:r>
            <a:r>
              <a:rPr dirty="0" sz="1400" spc="-15" b="1">
                <a:solidFill>
                  <a:srgbClr val="00664D"/>
                </a:solidFill>
                <a:latin typeface="Arial"/>
                <a:cs typeface="Arial"/>
              </a:rPr>
              <a:t>This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physical </a:t>
            </a:r>
            <a:r>
              <a:rPr dirty="0" sz="1400" spc="-5" b="1">
                <a:solidFill>
                  <a:srgbClr val="00664D"/>
                </a:solidFill>
                <a:latin typeface="Arial"/>
                <a:cs typeface="Arial"/>
              </a:rPr>
              <a:t>organization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of </a:t>
            </a:r>
            <a:r>
              <a:rPr dirty="0" sz="1400" b="1">
                <a:solidFill>
                  <a:srgbClr val="00664D"/>
                </a:solidFill>
                <a:latin typeface="Arial"/>
                <a:cs typeface="Arial"/>
              </a:rPr>
              <a:t>memory 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explains </a:t>
            </a:r>
            <a:r>
              <a:rPr dirty="0" sz="1400" spc="-15" b="1">
                <a:solidFill>
                  <a:srgbClr val="00664D"/>
                </a:solidFill>
                <a:latin typeface="Arial"/>
                <a:cs typeface="Arial"/>
              </a:rPr>
              <a:t>why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words </a:t>
            </a:r>
            <a:r>
              <a:rPr dirty="0" sz="1400" spc="-5" b="1">
                <a:solidFill>
                  <a:srgbClr val="00664D"/>
                </a:solidFill>
                <a:latin typeface="Arial"/>
                <a:cs typeface="Arial"/>
              </a:rPr>
              <a:t>must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be </a:t>
            </a:r>
            <a:r>
              <a:rPr dirty="0" sz="1400" spc="-5" b="1">
                <a:solidFill>
                  <a:srgbClr val="00664D"/>
                </a:solidFill>
                <a:latin typeface="Arial"/>
                <a:cs typeface="Arial"/>
              </a:rPr>
              <a:t>stored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at even  </a:t>
            </a:r>
            <a:r>
              <a:rPr dirty="0" sz="1400" spc="-5" b="1">
                <a:solidFill>
                  <a:srgbClr val="00664D"/>
                </a:solidFill>
                <a:latin typeface="Arial"/>
                <a:cs typeface="Arial"/>
              </a:rPr>
              <a:t>memory</a:t>
            </a:r>
            <a:r>
              <a:rPr dirty="0" sz="1400" spc="5" b="1">
                <a:solidFill>
                  <a:srgbClr val="00664D"/>
                </a:solidFill>
                <a:latin typeface="Arial"/>
                <a:cs typeface="Arial"/>
              </a:rPr>
              <a:t>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addresses</a:t>
            </a:r>
            <a:endParaRPr sz="14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609092" y="1353671"/>
            <a:ext cx="3381761" cy="322305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6207055" y="4712909"/>
            <a:ext cx="2347614" cy="187708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5"/>
              </a:spcBef>
            </a:pPr>
            <a:r>
              <a:rPr dirty="0" spc="-5"/>
              <a:t>Microprocessor-based </a:t>
            </a:r>
            <a:r>
              <a:rPr dirty="0"/>
              <a:t>System </a:t>
            </a:r>
            <a:r>
              <a:rPr dirty="0" spc="-5"/>
              <a:t>Design  </a:t>
            </a:r>
            <a:r>
              <a:rPr dirty="0" spc="-5" i="1">
                <a:solidFill>
                  <a:srgbClr val="006600"/>
                </a:solidFill>
              </a:rPr>
              <a:t>Ricardo</a:t>
            </a:r>
            <a:r>
              <a:rPr dirty="0" spc="5" i="1">
                <a:solidFill>
                  <a:srgbClr val="006600"/>
                </a:solidFill>
              </a:rPr>
              <a:t> </a:t>
            </a:r>
            <a:r>
              <a:rPr dirty="0" i="1">
                <a:solidFill>
                  <a:srgbClr val="006600"/>
                </a:solidFill>
              </a:rPr>
              <a:t>Gutierrez-Osuna</a:t>
            </a:r>
          </a:p>
          <a:p>
            <a:pPr marL="12700">
              <a:lnSpc>
                <a:spcPct val="100000"/>
              </a:lnSpc>
            </a:pPr>
            <a:r>
              <a:rPr dirty="0" spc="-10"/>
              <a:t>Wright </a:t>
            </a:r>
            <a:r>
              <a:rPr dirty="0" spc="-5"/>
              <a:t>State</a:t>
            </a:r>
            <a:r>
              <a:rPr dirty="0" spc="20"/>
              <a:t> </a:t>
            </a:r>
            <a:r>
              <a:rPr dirty="0"/>
              <a:t>University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dirty="0" spc="-5"/>
              <a:t>10</a:t>
            </a:fld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67435" y="793115"/>
            <a:ext cx="2641600" cy="36195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pc="5"/>
              <a:t>Memory</a:t>
            </a:r>
            <a:r>
              <a:rPr dirty="0" spc="-50"/>
              <a:t> </a:t>
            </a:r>
            <a:r>
              <a:rPr dirty="0" spc="-5"/>
              <a:t>organization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67435" y="1296306"/>
            <a:ext cx="6210935" cy="1511300"/>
          </a:xfrm>
          <a:prstGeom prst="rect">
            <a:avLst/>
          </a:prstGeom>
        </p:spPr>
        <p:txBody>
          <a:bodyPr wrap="square" lIns="0" tIns="4889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385"/>
              </a:spcBef>
            </a:pPr>
            <a:r>
              <a:rPr dirty="0" sz="450" spc="370">
                <a:solidFill>
                  <a:srgbClr val="00664D"/>
                </a:solidFill>
                <a:latin typeface="Times New Roman"/>
                <a:cs typeface="Times New Roman"/>
              </a:rPr>
              <a:t>g </a:t>
            </a:r>
            <a:r>
              <a:rPr dirty="0" sz="1200" spc="-5" b="1">
                <a:solidFill>
                  <a:srgbClr val="00664D"/>
                </a:solidFill>
                <a:latin typeface="Arial"/>
                <a:cs typeface="Arial"/>
              </a:rPr>
              <a:t>Dedicated </a:t>
            </a:r>
            <a:r>
              <a:rPr dirty="0" sz="1200" b="1">
                <a:solidFill>
                  <a:srgbClr val="00664D"/>
                </a:solidFill>
                <a:latin typeface="Arial"/>
                <a:cs typeface="Arial"/>
              </a:rPr>
              <a:t>and </a:t>
            </a:r>
            <a:r>
              <a:rPr dirty="0" sz="1200" spc="-5" b="1">
                <a:solidFill>
                  <a:srgbClr val="00664D"/>
                </a:solidFill>
                <a:latin typeface="Arial"/>
                <a:cs typeface="Arial"/>
              </a:rPr>
              <a:t>general use</a:t>
            </a:r>
            <a:r>
              <a:rPr dirty="0" sz="1200" spc="110" b="1">
                <a:solidFill>
                  <a:srgbClr val="00664D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00664D"/>
                </a:solidFill>
                <a:latin typeface="Arial"/>
                <a:cs typeface="Arial"/>
              </a:rPr>
              <a:t>memory</a:t>
            </a:r>
            <a:endParaRPr sz="1200">
              <a:latin typeface="Arial"/>
              <a:cs typeface="Arial"/>
            </a:endParaRPr>
          </a:p>
          <a:p>
            <a:pPr marL="356870">
              <a:lnSpc>
                <a:spcPct val="100000"/>
              </a:lnSpc>
              <a:spcBef>
                <a:spcPts val="245"/>
              </a:spcBef>
            </a:pPr>
            <a:r>
              <a:rPr dirty="0" sz="350" spc="325">
                <a:latin typeface="Times New Roman"/>
                <a:cs typeface="Times New Roman"/>
              </a:rPr>
              <a:t>n </a:t>
            </a:r>
            <a:r>
              <a:rPr dirty="0" sz="1000">
                <a:latin typeface="Arial"/>
                <a:cs typeface="Arial"/>
              </a:rPr>
              <a:t>Memory </a:t>
            </a:r>
            <a:r>
              <a:rPr dirty="0" sz="1000" spc="-10">
                <a:latin typeface="Arial"/>
                <a:cs typeface="Arial"/>
              </a:rPr>
              <a:t>locations 000000 </a:t>
            </a:r>
            <a:r>
              <a:rPr dirty="0" sz="1000" spc="5">
                <a:latin typeface="Arial"/>
                <a:cs typeface="Arial"/>
              </a:rPr>
              <a:t>to </a:t>
            </a:r>
            <a:r>
              <a:rPr dirty="0" sz="1000" spc="-10">
                <a:latin typeface="Arial"/>
                <a:cs typeface="Arial"/>
              </a:rPr>
              <a:t>0003FE </a:t>
            </a:r>
            <a:r>
              <a:rPr dirty="0" sz="1000" spc="-5">
                <a:latin typeface="Arial"/>
                <a:cs typeface="Arial"/>
              </a:rPr>
              <a:t>have </a:t>
            </a:r>
            <a:r>
              <a:rPr dirty="0" sz="1000">
                <a:latin typeface="Arial"/>
                <a:cs typeface="Arial"/>
              </a:rPr>
              <a:t>a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dedicated</a:t>
            </a:r>
            <a:r>
              <a:rPr dirty="0" sz="1000" spc="13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function:</a:t>
            </a:r>
            <a:endParaRPr sz="1000">
              <a:latin typeface="Arial"/>
              <a:cs typeface="Arial"/>
            </a:endParaRPr>
          </a:p>
          <a:p>
            <a:pPr marL="695325">
              <a:lnSpc>
                <a:spcPct val="100000"/>
              </a:lnSpc>
              <a:spcBef>
                <a:spcPts val="220"/>
              </a:spcBef>
            </a:pPr>
            <a:r>
              <a:rPr dirty="0" sz="350" spc="325">
                <a:latin typeface="Times New Roman"/>
                <a:cs typeface="Times New Roman"/>
              </a:rPr>
              <a:t>g </a:t>
            </a:r>
            <a:r>
              <a:rPr dirty="0" sz="900">
                <a:latin typeface="Arial"/>
                <a:cs typeface="Arial"/>
              </a:rPr>
              <a:t>storage of </a:t>
            </a:r>
            <a:r>
              <a:rPr dirty="0" sz="900" spc="-5">
                <a:latin typeface="Arial"/>
                <a:cs typeface="Arial"/>
              </a:rPr>
              <a:t>the </a:t>
            </a:r>
            <a:r>
              <a:rPr dirty="0" sz="900" spc="-10">
                <a:latin typeface="Arial"/>
                <a:cs typeface="Arial"/>
              </a:rPr>
              <a:t>interrupt </a:t>
            </a:r>
            <a:r>
              <a:rPr dirty="0" sz="900">
                <a:latin typeface="Arial"/>
                <a:cs typeface="Arial"/>
              </a:rPr>
              <a:t>vector</a:t>
            </a:r>
            <a:r>
              <a:rPr dirty="0" sz="900" spc="-15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table</a:t>
            </a:r>
            <a:endParaRPr sz="900">
              <a:latin typeface="Arial"/>
              <a:cs typeface="Arial"/>
            </a:endParaRPr>
          </a:p>
          <a:p>
            <a:pPr marL="582295" marR="5080" indent="-226060">
              <a:lnSpc>
                <a:spcPct val="100000"/>
              </a:lnSpc>
              <a:spcBef>
                <a:spcPts val="215"/>
              </a:spcBef>
            </a:pPr>
            <a:r>
              <a:rPr dirty="0" sz="350" spc="325">
                <a:latin typeface="Times New Roman"/>
                <a:cs typeface="Times New Roman"/>
              </a:rPr>
              <a:t>n </a:t>
            </a:r>
            <a:r>
              <a:rPr dirty="0" sz="1000">
                <a:latin typeface="Arial"/>
                <a:cs typeface="Arial"/>
              </a:rPr>
              <a:t>The </a:t>
            </a:r>
            <a:r>
              <a:rPr dirty="0" sz="1000" spc="-10">
                <a:latin typeface="Arial"/>
                <a:cs typeface="Arial"/>
              </a:rPr>
              <a:t>rest </a:t>
            </a:r>
            <a:r>
              <a:rPr dirty="0" sz="1000" spc="-5">
                <a:latin typeface="Arial"/>
                <a:cs typeface="Arial"/>
              </a:rPr>
              <a:t>of </a:t>
            </a:r>
            <a:r>
              <a:rPr dirty="0" sz="1000">
                <a:latin typeface="Arial"/>
                <a:cs typeface="Arial"/>
              </a:rPr>
              <a:t>the memory space </a:t>
            </a:r>
            <a:r>
              <a:rPr dirty="0" sz="1000" spc="-5">
                <a:latin typeface="Arial"/>
                <a:cs typeface="Arial"/>
              </a:rPr>
              <a:t>is </a:t>
            </a:r>
            <a:r>
              <a:rPr dirty="0" sz="1000">
                <a:latin typeface="Arial"/>
                <a:cs typeface="Arial"/>
              </a:rPr>
              <a:t>for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genera</a:t>
            </a:r>
            <a:r>
              <a:rPr dirty="0" sz="1000" spc="-5">
                <a:latin typeface="Arial"/>
                <a:cs typeface="Arial"/>
              </a:rPr>
              <a:t>l </a:t>
            </a:r>
            <a:r>
              <a:rPr dirty="0" sz="1000" spc="-10">
                <a:latin typeface="Arial"/>
                <a:cs typeface="Arial"/>
              </a:rPr>
              <a:t>use, </a:t>
            </a:r>
            <a:r>
              <a:rPr dirty="0" sz="1000" spc="-20">
                <a:latin typeface="Arial"/>
                <a:cs typeface="Arial"/>
              </a:rPr>
              <a:t>it </a:t>
            </a:r>
            <a:r>
              <a:rPr dirty="0" sz="1000">
                <a:latin typeface="Arial"/>
                <a:cs typeface="Arial"/>
              </a:rPr>
              <a:t>can </a:t>
            </a:r>
            <a:r>
              <a:rPr dirty="0" sz="1000" spc="-5">
                <a:latin typeface="Arial"/>
                <a:cs typeface="Arial"/>
              </a:rPr>
              <a:t>be used </a:t>
            </a:r>
            <a:r>
              <a:rPr dirty="0" sz="1000" spc="5">
                <a:latin typeface="Arial"/>
                <a:cs typeface="Arial"/>
              </a:rPr>
              <a:t>to </a:t>
            </a:r>
            <a:r>
              <a:rPr dirty="0" sz="1000" spc="-5">
                <a:latin typeface="Arial"/>
                <a:cs typeface="Arial"/>
              </a:rPr>
              <a:t>store </a:t>
            </a:r>
            <a:r>
              <a:rPr dirty="0" sz="1000" spc="-15">
                <a:latin typeface="Arial"/>
                <a:cs typeface="Arial"/>
              </a:rPr>
              <a:t>data, </a:t>
            </a:r>
            <a:r>
              <a:rPr dirty="0" sz="1000" spc="-5">
                <a:latin typeface="Arial"/>
                <a:cs typeface="Arial"/>
              </a:rPr>
              <a:t>instructions or </a:t>
            </a:r>
            <a:r>
              <a:rPr dirty="0" sz="1000" spc="-10">
                <a:latin typeface="Arial"/>
                <a:cs typeface="Arial"/>
              </a:rPr>
              <a:t>address  </a:t>
            </a:r>
            <a:r>
              <a:rPr dirty="0" sz="1000" spc="-5">
                <a:latin typeface="Arial"/>
                <a:cs typeface="Arial"/>
              </a:rPr>
              <a:t>information</a:t>
            </a:r>
            <a:endParaRPr sz="1000">
              <a:latin typeface="Arial"/>
              <a:cs typeface="Arial"/>
            </a:endParaRPr>
          </a:p>
          <a:p>
            <a:pPr marL="243840" marR="198120" indent="-231775">
              <a:lnSpc>
                <a:spcPct val="100000"/>
              </a:lnSpc>
              <a:spcBef>
                <a:spcPts val="280"/>
              </a:spcBef>
            </a:pPr>
            <a:r>
              <a:rPr dirty="0" sz="450" spc="370">
                <a:solidFill>
                  <a:srgbClr val="00664D"/>
                </a:solidFill>
                <a:latin typeface="Times New Roman"/>
                <a:cs typeface="Times New Roman"/>
              </a:rPr>
              <a:t>g </a:t>
            </a:r>
            <a:r>
              <a:rPr dirty="0" sz="1200" b="1">
                <a:solidFill>
                  <a:srgbClr val="00664D"/>
                </a:solidFill>
                <a:latin typeface="Arial"/>
                <a:cs typeface="Arial"/>
              </a:rPr>
              <a:t>Three </a:t>
            </a:r>
            <a:r>
              <a:rPr dirty="0" sz="1200" spc="-5" b="1">
                <a:solidFill>
                  <a:srgbClr val="00664D"/>
                </a:solidFill>
                <a:latin typeface="Arial"/>
                <a:cs typeface="Arial"/>
              </a:rPr>
              <a:t>additional output pins </a:t>
            </a:r>
            <a:r>
              <a:rPr dirty="0" sz="1200" b="1">
                <a:solidFill>
                  <a:srgbClr val="00664D"/>
                </a:solidFill>
                <a:latin typeface="Arial"/>
                <a:cs typeface="Arial"/>
              </a:rPr>
              <a:t>on </a:t>
            </a:r>
            <a:r>
              <a:rPr dirty="0" sz="1200" spc="-5" b="1">
                <a:solidFill>
                  <a:srgbClr val="00664D"/>
                </a:solidFill>
                <a:latin typeface="Arial"/>
                <a:cs typeface="Arial"/>
              </a:rPr>
              <a:t>the 68000, </a:t>
            </a:r>
            <a:r>
              <a:rPr dirty="0" sz="1200" b="1">
                <a:solidFill>
                  <a:srgbClr val="00664D"/>
                </a:solidFill>
                <a:latin typeface="Arial"/>
                <a:cs typeface="Arial"/>
              </a:rPr>
              <a:t>the </a:t>
            </a:r>
            <a:r>
              <a:rPr dirty="0" sz="1200" spc="-5" b="1">
                <a:solidFill>
                  <a:srgbClr val="00664D"/>
                </a:solidFill>
                <a:latin typeface="Arial"/>
                <a:cs typeface="Arial"/>
              </a:rPr>
              <a:t>function code (FC</a:t>
            </a:r>
            <a:r>
              <a:rPr dirty="0" baseline="-20833" sz="1200" spc="-7" b="1">
                <a:solidFill>
                  <a:srgbClr val="00664D"/>
                </a:solidFill>
                <a:latin typeface="Arial"/>
                <a:cs typeface="Arial"/>
              </a:rPr>
              <a:t>0</a:t>
            </a:r>
            <a:r>
              <a:rPr dirty="0" sz="1200" spc="-5" b="1">
                <a:solidFill>
                  <a:srgbClr val="00664D"/>
                </a:solidFill>
                <a:latin typeface="Arial"/>
                <a:cs typeface="Arial"/>
              </a:rPr>
              <a:t>-FC</a:t>
            </a:r>
            <a:r>
              <a:rPr dirty="0" baseline="-20833" sz="1200" spc="-7" b="1">
                <a:solidFill>
                  <a:srgbClr val="00664D"/>
                </a:solidFill>
                <a:latin typeface="Arial"/>
                <a:cs typeface="Arial"/>
              </a:rPr>
              <a:t>2</a:t>
            </a:r>
            <a:r>
              <a:rPr dirty="0" sz="1200" spc="-5" b="1">
                <a:solidFill>
                  <a:srgbClr val="00664D"/>
                </a:solidFill>
                <a:latin typeface="Arial"/>
                <a:cs typeface="Arial"/>
              </a:rPr>
              <a:t>), </a:t>
            </a:r>
            <a:r>
              <a:rPr dirty="0" sz="1200" b="1">
                <a:solidFill>
                  <a:srgbClr val="00664D"/>
                </a:solidFill>
                <a:latin typeface="Arial"/>
                <a:cs typeface="Arial"/>
              </a:rPr>
              <a:t>indicate  whether the </a:t>
            </a:r>
            <a:r>
              <a:rPr dirty="0" sz="1200" spc="-5" b="1">
                <a:solidFill>
                  <a:srgbClr val="00664D"/>
                </a:solidFill>
                <a:latin typeface="Arial"/>
                <a:cs typeface="Arial"/>
              </a:rPr>
              <a:t>bus </a:t>
            </a:r>
            <a:r>
              <a:rPr dirty="0" sz="1200" spc="-10" b="1">
                <a:solidFill>
                  <a:srgbClr val="00664D"/>
                </a:solidFill>
                <a:latin typeface="Arial"/>
                <a:cs typeface="Arial"/>
              </a:rPr>
              <a:t>cycle</a:t>
            </a:r>
            <a:r>
              <a:rPr dirty="0" sz="1200" spc="5" b="1">
                <a:solidFill>
                  <a:srgbClr val="00664D"/>
                </a:solidFill>
                <a:latin typeface="Arial"/>
                <a:cs typeface="Arial"/>
              </a:rPr>
              <a:t> is</a:t>
            </a:r>
            <a:endParaRPr sz="1200">
              <a:latin typeface="Arial"/>
              <a:cs typeface="Arial"/>
            </a:endParaRPr>
          </a:p>
          <a:p>
            <a:pPr marL="356870">
              <a:lnSpc>
                <a:spcPct val="100000"/>
              </a:lnSpc>
              <a:spcBef>
                <a:spcPts val="245"/>
              </a:spcBef>
            </a:pPr>
            <a:r>
              <a:rPr dirty="0" sz="350" spc="325">
                <a:latin typeface="Times New Roman"/>
                <a:cs typeface="Times New Roman"/>
              </a:rPr>
              <a:t>n </a:t>
            </a:r>
            <a:r>
              <a:rPr dirty="0" sz="1000" spc="-5">
                <a:latin typeface="Arial"/>
                <a:cs typeface="Arial"/>
              </a:rPr>
              <a:t>accessing </a:t>
            </a:r>
            <a:r>
              <a:rPr dirty="0" sz="1000" spc="-10">
                <a:latin typeface="Arial"/>
                <a:cs typeface="Arial"/>
              </a:rPr>
              <a:t>data </a:t>
            </a:r>
            <a:r>
              <a:rPr dirty="0" sz="1000" spc="-5">
                <a:latin typeface="Arial"/>
                <a:cs typeface="Arial"/>
              </a:rPr>
              <a:t>or program</a:t>
            </a:r>
            <a:r>
              <a:rPr dirty="0" sz="1000" spc="2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instructions</a:t>
            </a:r>
            <a:endParaRPr sz="1000">
              <a:latin typeface="Arial"/>
              <a:cs typeface="Arial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6321171" y="2921889"/>
          <a:ext cx="2748280" cy="12166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23545"/>
                <a:gridCol w="423545"/>
                <a:gridCol w="423545"/>
                <a:gridCol w="1471930"/>
              </a:tblGrid>
              <a:tr h="123825">
                <a:tc gridSpan="3">
                  <a:txBody>
                    <a:bodyPr/>
                    <a:lstStyle/>
                    <a:p>
                      <a:pPr marL="294005">
                        <a:lnSpc>
                          <a:spcPts val="880"/>
                        </a:lnSpc>
                      </a:pPr>
                      <a:r>
                        <a:rPr dirty="0" sz="800" spc="-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Function </a:t>
                      </a:r>
                      <a:r>
                        <a:rPr dirty="0" sz="800" spc="-1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code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2">
                  <a:txBody>
                    <a:bodyPr/>
                    <a:lstStyle/>
                    <a:p>
                      <a:pPr marL="354965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dirty="0" sz="800" spc="-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Reference</a:t>
                      </a:r>
                      <a:r>
                        <a:rPr dirty="0" sz="800" spc="-1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class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59055">
                    <a:solidFill>
                      <a:srgbClr val="000000"/>
                    </a:solidFill>
                  </a:tcPr>
                </a:tc>
              </a:tr>
              <a:tr h="123189">
                <a:tc>
                  <a:txBody>
                    <a:bodyPr/>
                    <a:lstStyle/>
                    <a:p>
                      <a:pPr algn="ctr" marL="10795">
                        <a:lnSpc>
                          <a:spcPts val="830"/>
                        </a:lnSpc>
                        <a:spcBef>
                          <a:spcPts val="40"/>
                        </a:spcBef>
                      </a:pPr>
                      <a:r>
                        <a:rPr dirty="0" baseline="3472" sz="1200" spc="-7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FC</a:t>
                      </a:r>
                      <a:r>
                        <a:rPr dirty="0" sz="500" spc="-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11430">
                        <a:lnSpc>
                          <a:spcPts val="830"/>
                        </a:lnSpc>
                        <a:spcBef>
                          <a:spcPts val="40"/>
                        </a:spcBef>
                      </a:pPr>
                      <a:r>
                        <a:rPr dirty="0" baseline="3472" sz="1200" spc="-7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FC</a:t>
                      </a:r>
                      <a:r>
                        <a:rPr dirty="0" sz="500" spc="-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11430">
                        <a:lnSpc>
                          <a:spcPts val="830"/>
                        </a:lnSpc>
                        <a:spcBef>
                          <a:spcPts val="40"/>
                        </a:spcBef>
                      </a:pPr>
                      <a:r>
                        <a:rPr dirty="0" baseline="3472" sz="1200" spc="-7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FC</a:t>
                      </a:r>
                      <a:r>
                        <a:rPr dirty="0" sz="500" spc="-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solidFill>
                      <a:srgbClr val="000000"/>
                    </a:solidFill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59055">
                    <a:solidFill>
                      <a:srgbClr val="000000"/>
                    </a:solidFill>
                  </a:tcPr>
                </a:tc>
              </a:tr>
              <a:tr h="121920">
                <a:tc>
                  <a:txBody>
                    <a:bodyPr/>
                    <a:lstStyle/>
                    <a:p>
                      <a:pPr algn="ctr" marL="7620">
                        <a:lnSpc>
                          <a:spcPts val="855"/>
                        </a:lnSpc>
                      </a:pPr>
                      <a:r>
                        <a:rPr dirty="0" sz="800">
                          <a:solidFill>
                            <a:srgbClr val="010000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8255">
                        <a:lnSpc>
                          <a:spcPts val="855"/>
                        </a:lnSpc>
                      </a:pPr>
                      <a:r>
                        <a:rPr dirty="0" sz="800">
                          <a:solidFill>
                            <a:srgbClr val="010000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8255">
                        <a:lnSpc>
                          <a:spcPts val="855"/>
                        </a:lnSpc>
                      </a:pPr>
                      <a:r>
                        <a:rPr dirty="0" sz="800">
                          <a:solidFill>
                            <a:srgbClr val="010000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4930">
                        <a:lnSpc>
                          <a:spcPts val="855"/>
                        </a:lnSpc>
                      </a:pPr>
                      <a:r>
                        <a:rPr dirty="0" sz="800" spc="-5">
                          <a:solidFill>
                            <a:srgbClr val="010000"/>
                          </a:solidFill>
                          <a:latin typeface="Arial"/>
                          <a:cs typeface="Arial"/>
                        </a:rPr>
                        <a:t>(Unassigned)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40665">
                <a:tc>
                  <a:txBody>
                    <a:bodyPr/>
                    <a:lstStyle/>
                    <a:p>
                      <a:pPr algn="ctr" marL="7620">
                        <a:lnSpc>
                          <a:spcPts val="950"/>
                        </a:lnSpc>
                      </a:pPr>
                      <a:r>
                        <a:rPr dirty="0" sz="800">
                          <a:solidFill>
                            <a:srgbClr val="010000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sz="800">
                        <a:latin typeface="Arial"/>
                        <a:cs typeface="Arial"/>
                      </a:endParaRPr>
                    </a:p>
                    <a:p>
                      <a:pPr algn="ctr" marL="7620">
                        <a:lnSpc>
                          <a:spcPts val="844"/>
                        </a:lnSpc>
                      </a:pPr>
                      <a:r>
                        <a:rPr dirty="0" sz="800">
                          <a:solidFill>
                            <a:srgbClr val="010000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8255">
                        <a:lnSpc>
                          <a:spcPts val="950"/>
                        </a:lnSpc>
                      </a:pPr>
                      <a:r>
                        <a:rPr dirty="0" sz="800">
                          <a:solidFill>
                            <a:srgbClr val="010000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sz="800">
                        <a:latin typeface="Arial"/>
                        <a:cs typeface="Arial"/>
                      </a:endParaRPr>
                    </a:p>
                    <a:p>
                      <a:pPr algn="ctr" marL="8255">
                        <a:lnSpc>
                          <a:spcPts val="844"/>
                        </a:lnSpc>
                      </a:pPr>
                      <a:r>
                        <a:rPr dirty="0" sz="800">
                          <a:solidFill>
                            <a:srgbClr val="010000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8255">
                        <a:lnSpc>
                          <a:spcPts val="950"/>
                        </a:lnSpc>
                      </a:pPr>
                      <a:r>
                        <a:rPr dirty="0" sz="800">
                          <a:solidFill>
                            <a:srgbClr val="010000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800">
                        <a:latin typeface="Arial"/>
                        <a:cs typeface="Arial"/>
                      </a:endParaRPr>
                    </a:p>
                    <a:p>
                      <a:pPr algn="ctr" marL="8255">
                        <a:lnSpc>
                          <a:spcPts val="844"/>
                        </a:lnSpc>
                      </a:pPr>
                      <a:r>
                        <a:rPr dirty="0" sz="800">
                          <a:solidFill>
                            <a:srgbClr val="010000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4930" marR="767080">
                        <a:lnSpc>
                          <a:spcPts val="940"/>
                        </a:lnSpc>
                        <a:spcBef>
                          <a:spcPts val="50"/>
                        </a:spcBef>
                      </a:pPr>
                      <a:r>
                        <a:rPr dirty="0" sz="800" spc="-5">
                          <a:solidFill>
                            <a:srgbClr val="010000"/>
                          </a:solidFill>
                          <a:latin typeface="Arial"/>
                          <a:cs typeface="Arial"/>
                        </a:rPr>
                        <a:t>User data  User</a:t>
                      </a:r>
                      <a:r>
                        <a:rPr dirty="0" sz="800" spc="-50">
                          <a:solidFill>
                            <a:srgbClr val="01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-5">
                          <a:solidFill>
                            <a:srgbClr val="010000"/>
                          </a:solidFill>
                          <a:latin typeface="Arial"/>
                          <a:cs typeface="Arial"/>
                        </a:rPr>
                        <a:t>program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635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6346">
                <a:tc>
                  <a:txBody>
                    <a:bodyPr/>
                    <a:lstStyle/>
                    <a:p>
                      <a:pPr algn="ctr" marL="7620">
                        <a:lnSpc>
                          <a:spcPts val="905"/>
                        </a:lnSpc>
                      </a:pPr>
                      <a:r>
                        <a:rPr dirty="0" sz="800">
                          <a:solidFill>
                            <a:srgbClr val="010000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sz="800">
                        <a:latin typeface="Arial"/>
                        <a:cs typeface="Arial"/>
                      </a:endParaRPr>
                    </a:p>
                    <a:p>
                      <a:pPr algn="ctr" marL="7620">
                        <a:lnSpc>
                          <a:spcPts val="855"/>
                        </a:lnSpc>
                      </a:pPr>
                      <a:r>
                        <a:rPr dirty="0" sz="800">
                          <a:solidFill>
                            <a:srgbClr val="010000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8255">
                        <a:lnSpc>
                          <a:spcPts val="905"/>
                        </a:lnSpc>
                      </a:pPr>
                      <a:r>
                        <a:rPr dirty="0" sz="800">
                          <a:solidFill>
                            <a:srgbClr val="010000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800">
                        <a:latin typeface="Arial"/>
                        <a:cs typeface="Arial"/>
                      </a:endParaRPr>
                    </a:p>
                    <a:p>
                      <a:pPr algn="ctr" marL="8255">
                        <a:lnSpc>
                          <a:spcPts val="855"/>
                        </a:lnSpc>
                      </a:pPr>
                      <a:r>
                        <a:rPr dirty="0" sz="800">
                          <a:solidFill>
                            <a:srgbClr val="010000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8255">
                        <a:lnSpc>
                          <a:spcPts val="905"/>
                        </a:lnSpc>
                      </a:pPr>
                      <a:r>
                        <a:rPr dirty="0" sz="800">
                          <a:solidFill>
                            <a:srgbClr val="010000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800">
                        <a:latin typeface="Arial"/>
                        <a:cs typeface="Arial"/>
                      </a:endParaRPr>
                    </a:p>
                    <a:p>
                      <a:pPr algn="ctr" marL="8255">
                        <a:lnSpc>
                          <a:spcPts val="855"/>
                        </a:lnSpc>
                      </a:pPr>
                      <a:r>
                        <a:rPr dirty="0" sz="800">
                          <a:solidFill>
                            <a:srgbClr val="010000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4930" marR="784860">
                        <a:lnSpc>
                          <a:spcPts val="910"/>
                        </a:lnSpc>
                        <a:spcBef>
                          <a:spcPts val="40"/>
                        </a:spcBef>
                      </a:pPr>
                      <a:r>
                        <a:rPr dirty="0" sz="800" spc="-5">
                          <a:solidFill>
                            <a:srgbClr val="010000"/>
                          </a:solidFill>
                          <a:latin typeface="Arial"/>
                          <a:cs typeface="Arial"/>
                        </a:rPr>
                        <a:t>(U</a:t>
                      </a:r>
                      <a:r>
                        <a:rPr dirty="0" sz="800" spc="-15">
                          <a:solidFill>
                            <a:srgbClr val="010000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dirty="0" sz="800" spc="5">
                          <a:solidFill>
                            <a:srgbClr val="010000"/>
                          </a:solidFill>
                          <a:latin typeface="Arial"/>
                          <a:cs typeface="Arial"/>
                        </a:rPr>
                        <a:t>ass</a:t>
                      </a:r>
                      <a:r>
                        <a:rPr dirty="0" sz="800" spc="-15">
                          <a:solidFill>
                            <a:srgbClr val="010000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dirty="0" sz="800" spc="5">
                          <a:solidFill>
                            <a:srgbClr val="010000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dirty="0" sz="800" spc="-15">
                          <a:solidFill>
                            <a:srgbClr val="010000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dirty="0" sz="800" spc="5">
                          <a:solidFill>
                            <a:srgbClr val="010000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dirty="0" sz="800" spc="-15">
                          <a:solidFill>
                            <a:srgbClr val="010000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dirty="0" sz="800">
                          <a:solidFill>
                            <a:srgbClr val="010000"/>
                          </a:solidFill>
                          <a:latin typeface="Arial"/>
                          <a:cs typeface="Arial"/>
                        </a:rPr>
                        <a:t>)  </a:t>
                      </a:r>
                      <a:r>
                        <a:rPr dirty="0" sz="800" spc="-5">
                          <a:solidFill>
                            <a:srgbClr val="010000"/>
                          </a:solidFill>
                          <a:latin typeface="Arial"/>
                          <a:cs typeface="Arial"/>
                        </a:rPr>
                        <a:t>(U</a:t>
                      </a:r>
                      <a:r>
                        <a:rPr dirty="0" sz="800" spc="-15">
                          <a:solidFill>
                            <a:srgbClr val="010000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dirty="0" sz="800" spc="5">
                          <a:solidFill>
                            <a:srgbClr val="010000"/>
                          </a:solidFill>
                          <a:latin typeface="Arial"/>
                          <a:cs typeface="Arial"/>
                        </a:rPr>
                        <a:t>ass</a:t>
                      </a:r>
                      <a:r>
                        <a:rPr dirty="0" sz="800" spc="-15">
                          <a:solidFill>
                            <a:srgbClr val="010000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dirty="0" sz="800" spc="5">
                          <a:solidFill>
                            <a:srgbClr val="010000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dirty="0" sz="800" spc="-15">
                          <a:solidFill>
                            <a:srgbClr val="010000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dirty="0" sz="800" spc="5">
                          <a:solidFill>
                            <a:srgbClr val="010000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dirty="0" sz="800" spc="-15">
                          <a:solidFill>
                            <a:srgbClr val="010000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dirty="0" sz="800">
                          <a:solidFill>
                            <a:srgbClr val="010000"/>
                          </a:solidFill>
                          <a:latin typeface="Arial"/>
                          <a:cs typeface="Arial"/>
                        </a:rPr>
                        <a:t>)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40665">
                <a:tc>
                  <a:txBody>
                    <a:bodyPr/>
                    <a:lstStyle/>
                    <a:p>
                      <a:pPr algn="ctr" marL="7620">
                        <a:lnSpc>
                          <a:spcPts val="935"/>
                        </a:lnSpc>
                        <a:spcBef>
                          <a:spcPts val="5"/>
                        </a:spcBef>
                      </a:pPr>
                      <a:r>
                        <a:rPr dirty="0" sz="800">
                          <a:solidFill>
                            <a:srgbClr val="010000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800">
                        <a:latin typeface="Arial"/>
                        <a:cs typeface="Arial"/>
                      </a:endParaRPr>
                    </a:p>
                    <a:p>
                      <a:pPr algn="ctr" marL="7620">
                        <a:lnSpc>
                          <a:spcPts val="855"/>
                        </a:lnSpc>
                      </a:pPr>
                      <a:r>
                        <a:rPr dirty="0" sz="800">
                          <a:solidFill>
                            <a:srgbClr val="010000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635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8255">
                        <a:lnSpc>
                          <a:spcPts val="935"/>
                        </a:lnSpc>
                        <a:spcBef>
                          <a:spcPts val="5"/>
                        </a:spcBef>
                      </a:pPr>
                      <a:r>
                        <a:rPr dirty="0" sz="800">
                          <a:solidFill>
                            <a:srgbClr val="010000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sz="800">
                        <a:latin typeface="Arial"/>
                        <a:cs typeface="Arial"/>
                      </a:endParaRPr>
                    </a:p>
                    <a:p>
                      <a:pPr algn="ctr" marL="8255">
                        <a:lnSpc>
                          <a:spcPts val="855"/>
                        </a:lnSpc>
                      </a:pPr>
                      <a:r>
                        <a:rPr dirty="0" sz="800">
                          <a:solidFill>
                            <a:srgbClr val="010000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635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8255">
                        <a:lnSpc>
                          <a:spcPts val="935"/>
                        </a:lnSpc>
                        <a:spcBef>
                          <a:spcPts val="5"/>
                        </a:spcBef>
                      </a:pPr>
                      <a:r>
                        <a:rPr dirty="0" sz="800">
                          <a:solidFill>
                            <a:srgbClr val="010000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800">
                        <a:latin typeface="Arial"/>
                        <a:cs typeface="Arial"/>
                      </a:endParaRPr>
                    </a:p>
                    <a:p>
                      <a:pPr algn="ctr" marL="8255">
                        <a:lnSpc>
                          <a:spcPts val="855"/>
                        </a:lnSpc>
                      </a:pPr>
                      <a:r>
                        <a:rPr dirty="0" sz="800">
                          <a:solidFill>
                            <a:srgbClr val="010000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635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4930" marR="499109">
                        <a:lnSpc>
                          <a:spcPts val="910"/>
                        </a:lnSpc>
                        <a:spcBef>
                          <a:spcPts val="75"/>
                        </a:spcBef>
                      </a:pPr>
                      <a:r>
                        <a:rPr dirty="0" sz="800" spc="-5">
                          <a:solidFill>
                            <a:srgbClr val="010000"/>
                          </a:solidFill>
                          <a:latin typeface="Arial"/>
                          <a:cs typeface="Arial"/>
                        </a:rPr>
                        <a:t>Supervisor data  Supervisor</a:t>
                      </a:r>
                      <a:r>
                        <a:rPr dirty="0" sz="800" spc="-55">
                          <a:solidFill>
                            <a:srgbClr val="01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-5">
                          <a:solidFill>
                            <a:srgbClr val="010000"/>
                          </a:solidFill>
                          <a:latin typeface="Arial"/>
                          <a:cs typeface="Arial"/>
                        </a:rPr>
                        <a:t>program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9525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21285">
                <a:tc>
                  <a:txBody>
                    <a:bodyPr/>
                    <a:lstStyle/>
                    <a:p>
                      <a:pPr algn="ctr" marL="7620">
                        <a:lnSpc>
                          <a:spcPts val="855"/>
                        </a:lnSpc>
                      </a:pPr>
                      <a:r>
                        <a:rPr dirty="0" sz="800">
                          <a:solidFill>
                            <a:srgbClr val="010000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8255">
                        <a:lnSpc>
                          <a:spcPts val="855"/>
                        </a:lnSpc>
                      </a:pPr>
                      <a:r>
                        <a:rPr dirty="0" sz="800">
                          <a:solidFill>
                            <a:srgbClr val="010000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8255">
                        <a:lnSpc>
                          <a:spcPts val="855"/>
                        </a:lnSpc>
                      </a:pPr>
                      <a:r>
                        <a:rPr dirty="0" sz="800">
                          <a:solidFill>
                            <a:srgbClr val="010000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4930">
                        <a:lnSpc>
                          <a:spcPts val="855"/>
                        </a:lnSpc>
                      </a:pPr>
                      <a:r>
                        <a:rPr dirty="0" sz="800" spc="-5">
                          <a:solidFill>
                            <a:srgbClr val="010000"/>
                          </a:solidFill>
                          <a:latin typeface="Arial"/>
                          <a:cs typeface="Arial"/>
                        </a:rPr>
                        <a:t>Interrupt</a:t>
                      </a:r>
                      <a:r>
                        <a:rPr dirty="0" sz="800" spc="-20">
                          <a:solidFill>
                            <a:srgbClr val="01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-5">
                          <a:solidFill>
                            <a:srgbClr val="010000"/>
                          </a:solidFill>
                          <a:latin typeface="Arial"/>
                          <a:cs typeface="Arial"/>
                        </a:rPr>
                        <a:t>Acknowledge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5" name="object 5"/>
          <p:cNvSpPr txBox="1"/>
          <p:nvPr/>
        </p:nvSpPr>
        <p:spPr>
          <a:xfrm>
            <a:off x="8154543" y="1433702"/>
            <a:ext cx="911860" cy="341630"/>
          </a:xfrm>
          <a:prstGeom prst="rect">
            <a:avLst/>
          </a:prstGeom>
          <a:ln w="12192">
            <a:solidFill>
              <a:srgbClr val="000000"/>
            </a:solidFill>
          </a:ln>
        </p:spPr>
        <p:txBody>
          <a:bodyPr wrap="square" lIns="0" tIns="15875" rIns="0" bIns="0" rtlCol="0" vert="horz">
            <a:spAutoFit/>
          </a:bodyPr>
          <a:lstStyle/>
          <a:p>
            <a:pPr marL="124460" marR="123189" indent="51435">
              <a:lnSpc>
                <a:spcPct val="100000"/>
              </a:lnSpc>
              <a:spcBef>
                <a:spcPts val="125"/>
              </a:spcBef>
            </a:pPr>
            <a:r>
              <a:rPr dirty="0" sz="1000" spc="-5" i="1">
                <a:latin typeface="Arial"/>
                <a:cs typeface="Arial"/>
              </a:rPr>
              <a:t>Exception  </a:t>
            </a:r>
            <a:r>
              <a:rPr dirty="0" sz="1000" i="1">
                <a:latin typeface="Arial"/>
                <a:cs typeface="Arial"/>
              </a:rPr>
              <a:t>vector</a:t>
            </a:r>
            <a:r>
              <a:rPr dirty="0" sz="1000" spc="-95" i="1">
                <a:latin typeface="Arial"/>
                <a:cs typeface="Arial"/>
              </a:rPr>
              <a:t> </a:t>
            </a:r>
            <a:r>
              <a:rPr dirty="0" sz="1000" spc="-5" i="1">
                <a:latin typeface="Arial"/>
                <a:cs typeface="Arial"/>
              </a:rPr>
              <a:t>table</a:t>
            </a:r>
            <a:endParaRPr sz="1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154543" y="1775079"/>
            <a:ext cx="911860" cy="817244"/>
          </a:xfrm>
          <a:prstGeom prst="rect">
            <a:avLst/>
          </a:prstGeom>
          <a:ln w="12192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 marL="222250" marR="100965" indent="-113030">
              <a:lnSpc>
                <a:spcPct val="100000"/>
              </a:lnSpc>
              <a:spcBef>
                <a:spcPts val="735"/>
              </a:spcBef>
            </a:pPr>
            <a:r>
              <a:rPr dirty="0" sz="1000" spc="-5" i="1">
                <a:latin typeface="Arial"/>
                <a:cs typeface="Arial"/>
              </a:rPr>
              <a:t>General</a:t>
            </a:r>
            <a:r>
              <a:rPr dirty="0" sz="1000" spc="-65" i="1">
                <a:latin typeface="Arial"/>
                <a:cs typeface="Arial"/>
              </a:rPr>
              <a:t> </a:t>
            </a:r>
            <a:r>
              <a:rPr dirty="0" sz="1000" i="1">
                <a:latin typeface="Arial"/>
                <a:cs typeface="Arial"/>
              </a:rPr>
              <a:t>use  </a:t>
            </a:r>
            <a:r>
              <a:rPr dirty="0" sz="1000" i="1">
                <a:latin typeface="Arial"/>
                <a:cs typeface="Arial"/>
              </a:rPr>
              <a:t>memory</a:t>
            </a:r>
            <a:endParaRPr sz="1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608443" y="1399667"/>
            <a:ext cx="391795" cy="14668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800" spc="-5" b="1" i="1">
                <a:latin typeface="Courier New"/>
                <a:cs typeface="Courier New"/>
              </a:rPr>
              <a:t>000000</a:t>
            </a:r>
            <a:endParaRPr sz="800">
              <a:latin typeface="Courier New"/>
              <a:cs typeface="Courier New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971155" y="1460626"/>
            <a:ext cx="104775" cy="1022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00" spc="5" b="1" i="1">
                <a:latin typeface="Courier New"/>
                <a:cs typeface="Courier New"/>
              </a:rPr>
              <a:t>16</a:t>
            </a:r>
            <a:endParaRPr sz="500">
              <a:latin typeface="Courier New"/>
              <a:cs typeface="Courier New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608443" y="1616075"/>
            <a:ext cx="391795" cy="14668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800" spc="-5" b="1" i="1">
                <a:latin typeface="Courier New"/>
                <a:cs typeface="Courier New"/>
              </a:rPr>
              <a:t>0003FE</a:t>
            </a:r>
            <a:endParaRPr sz="800">
              <a:latin typeface="Courier New"/>
              <a:cs typeface="Courier New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971155" y="1677035"/>
            <a:ext cx="104775" cy="1022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00" spc="5" b="1" i="1">
                <a:latin typeface="Courier New"/>
                <a:cs typeface="Courier New"/>
              </a:rPr>
              <a:t>16</a:t>
            </a:r>
            <a:endParaRPr sz="500">
              <a:latin typeface="Courier New"/>
              <a:cs typeface="Courier New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608443" y="1737994"/>
            <a:ext cx="467995" cy="14668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800" spc="-5" b="1" i="1">
                <a:latin typeface="Courier New"/>
                <a:cs typeface="Courier New"/>
              </a:rPr>
              <a:t>00040</a:t>
            </a:r>
            <a:r>
              <a:rPr dirty="0" sz="800" spc="-25" b="1" i="1">
                <a:latin typeface="Courier New"/>
                <a:cs typeface="Courier New"/>
              </a:rPr>
              <a:t>0</a:t>
            </a:r>
            <a:r>
              <a:rPr dirty="0" baseline="-22222" sz="750" spc="7" b="1" i="1">
                <a:latin typeface="Courier New"/>
                <a:cs typeface="Courier New"/>
              </a:rPr>
              <a:t>16</a:t>
            </a:r>
            <a:endParaRPr baseline="-22222" sz="750">
              <a:latin typeface="Courier New"/>
              <a:cs typeface="Courier New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608443" y="2475611"/>
            <a:ext cx="467995" cy="14668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800" spc="-5" b="1" i="1">
                <a:latin typeface="Courier New"/>
                <a:cs typeface="Courier New"/>
              </a:rPr>
              <a:t>FFFFF</a:t>
            </a:r>
            <a:r>
              <a:rPr dirty="0" sz="800" spc="-25" b="1" i="1">
                <a:latin typeface="Courier New"/>
                <a:cs typeface="Courier New"/>
              </a:rPr>
              <a:t>E</a:t>
            </a:r>
            <a:r>
              <a:rPr dirty="0" baseline="-22222" sz="750" spc="7" b="1" i="1">
                <a:latin typeface="Courier New"/>
                <a:cs typeface="Courier New"/>
              </a:rPr>
              <a:t>16</a:t>
            </a:r>
            <a:endParaRPr baseline="-22222" sz="750">
              <a:latin typeface="Courier New"/>
              <a:cs typeface="Courier New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030858" y="2810903"/>
            <a:ext cx="4999990" cy="16135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93700">
              <a:lnSpc>
                <a:spcPct val="100000"/>
              </a:lnSpc>
              <a:spcBef>
                <a:spcPts val="105"/>
              </a:spcBef>
            </a:pPr>
            <a:r>
              <a:rPr dirty="0" sz="350" spc="325">
                <a:latin typeface="Times New Roman"/>
                <a:cs typeface="Times New Roman"/>
              </a:rPr>
              <a:t>n </a:t>
            </a:r>
            <a:r>
              <a:rPr dirty="0" sz="1000" spc="-5">
                <a:latin typeface="Arial"/>
                <a:cs typeface="Arial"/>
              </a:rPr>
              <a:t>being executed in user or supervisor</a:t>
            </a:r>
            <a:r>
              <a:rPr dirty="0" sz="1000" spc="19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mode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955"/>
              </a:spcBef>
            </a:pPr>
            <a:r>
              <a:rPr dirty="0" sz="450" spc="370">
                <a:solidFill>
                  <a:srgbClr val="00664D"/>
                </a:solidFill>
                <a:latin typeface="Times New Roman"/>
                <a:cs typeface="Times New Roman"/>
              </a:rPr>
              <a:t>g </a:t>
            </a:r>
            <a:r>
              <a:rPr dirty="0" sz="1200" spc="-5" b="1">
                <a:solidFill>
                  <a:srgbClr val="00664D"/>
                </a:solidFill>
                <a:latin typeface="Arial"/>
                <a:cs typeface="Arial"/>
              </a:rPr>
              <a:t>By using (FC</a:t>
            </a:r>
            <a:r>
              <a:rPr dirty="0" baseline="-20833" sz="1200" spc="-7" b="1">
                <a:solidFill>
                  <a:srgbClr val="00664D"/>
                </a:solidFill>
                <a:latin typeface="Arial"/>
                <a:cs typeface="Arial"/>
              </a:rPr>
              <a:t>0</a:t>
            </a:r>
            <a:r>
              <a:rPr dirty="0" sz="1200" spc="-5" b="1">
                <a:solidFill>
                  <a:srgbClr val="00664D"/>
                </a:solidFill>
                <a:latin typeface="Arial"/>
                <a:cs typeface="Arial"/>
              </a:rPr>
              <a:t>-FC</a:t>
            </a:r>
            <a:r>
              <a:rPr dirty="0" baseline="-20833" sz="1200" spc="-7" b="1">
                <a:solidFill>
                  <a:srgbClr val="00664D"/>
                </a:solidFill>
                <a:latin typeface="Arial"/>
                <a:cs typeface="Arial"/>
              </a:rPr>
              <a:t>2</a:t>
            </a:r>
            <a:r>
              <a:rPr dirty="0" sz="1200" spc="-5" b="1">
                <a:solidFill>
                  <a:srgbClr val="00664D"/>
                </a:solidFill>
                <a:latin typeface="Arial"/>
                <a:cs typeface="Arial"/>
              </a:rPr>
              <a:t>), the </a:t>
            </a:r>
            <a:r>
              <a:rPr dirty="0" sz="1200" spc="-10" b="1">
                <a:solidFill>
                  <a:srgbClr val="00664D"/>
                </a:solidFill>
                <a:latin typeface="Arial"/>
                <a:cs typeface="Arial"/>
              </a:rPr>
              <a:t>memory </a:t>
            </a:r>
            <a:r>
              <a:rPr dirty="0" sz="1200" b="1">
                <a:solidFill>
                  <a:srgbClr val="00664D"/>
                </a:solidFill>
                <a:latin typeface="Arial"/>
                <a:cs typeface="Arial"/>
              </a:rPr>
              <a:t>space can be </a:t>
            </a:r>
            <a:r>
              <a:rPr dirty="0" sz="1200" spc="-5" b="1">
                <a:solidFill>
                  <a:srgbClr val="00664D"/>
                </a:solidFill>
                <a:latin typeface="Arial"/>
                <a:cs typeface="Arial"/>
              </a:rPr>
              <a:t>further </a:t>
            </a:r>
            <a:r>
              <a:rPr dirty="0" sz="1200" b="1">
                <a:solidFill>
                  <a:srgbClr val="00664D"/>
                </a:solidFill>
                <a:latin typeface="Arial"/>
                <a:cs typeface="Arial"/>
              </a:rPr>
              <a:t>divided</a:t>
            </a:r>
            <a:r>
              <a:rPr dirty="0" sz="1200" spc="190" b="1">
                <a:solidFill>
                  <a:srgbClr val="00664D"/>
                </a:solidFill>
                <a:latin typeface="Arial"/>
                <a:cs typeface="Arial"/>
              </a:rPr>
              <a:t> </a:t>
            </a:r>
            <a:r>
              <a:rPr dirty="0" sz="1200" spc="-5" b="1">
                <a:solidFill>
                  <a:srgbClr val="00664D"/>
                </a:solidFill>
                <a:latin typeface="Arial"/>
                <a:cs typeface="Arial"/>
              </a:rPr>
              <a:t>into</a:t>
            </a:r>
            <a:endParaRPr sz="1200">
              <a:latin typeface="Arial"/>
              <a:cs typeface="Arial"/>
            </a:endParaRPr>
          </a:p>
          <a:p>
            <a:pPr marL="472440">
              <a:lnSpc>
                <a:spcPct val="100000"/>
              </a:lnSpc>
              <a:spcBef>
                <a:spcPts val="245"/>
              </a:spcBef>
            </a:pPr>
            <a:r>
              <a:rPr dirty="0" sz="350" spc="325">
                <a:latin typeface="Times New Roman"/>
                <a:cs typeface="Times New Roman"/>
              </a:rPr>
              <a:t>n </a:t>
            </a:r>
            <a:r>
              <a:rPr dirty="0" sz="1000" spc="-5">
                <a:latin typeface="Arial"/>
                <a:cs typeface="Arial"/>
              </a:rPr>
              <a:t>User program</a:t>
            </a:r>
            <a:r>
              <a:rPr dirty="0" sz="1000" spc="-19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segment</a:t>
            </a:r>
            <a:endParaRPr sz="1000">
              <a:latin typeface="Arial"/>
              <a:cs typeface="Arial"/>
            </a:endParaRPr>
          </a:p>
          <a:p>
            <a:pPr marL="472440">
              <a:lnSpc>
                <a:spcPct val="100000"/>
              </a:lnSpc>
              <a:spcBef>
                <a:spcPts val="240"/>
              </a:spcBef>
            </a:pPr>
            <a:r>
              <a:rPr dirty="0" sz="350" spc="325">
                <a:latin typeface="Times New Roman"/>
                <a:cs typeface="Times New Roman"/>
              </a:rPr>
              <a:t>n </a:t>
            </a:r>
            <a:r>
              <a:rPr dirty="0" sz="1000" spc="-5">
                <a:latin typeface="Arial"/>
                <a:cs typeface="Arial"/>
              </a:rPr>
              <a:t>User </a:t>
            </a:r>
            <a:r>
              <a:rPr dirty="0" sz="1000">
                <a:latin typeface="Arial"/>
                <a:cs typeface="Arial"/>
              </a:rPr>
              <a:t>data</a:t>
            </a:r>
            <a:r>
              <a:rPr dirty="0" sz="1000" spc="204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segment</a:t>
            </a:r>
            <a:endParaRPr sz="1000">
              <a:latin typeface="Arial"/>
              <a:cs typeface="Arial"/>
            </a:endParaRPr>
          </a:p>
          <a:p>
            <a:pPr marL="472440">
              <a:lnSpc>
                <a:spcPct val="100000"/>
              </a:lnSpc>
              <a:spcBef>
                <a:spcPts val="240"/>
              </a:spcBef>
            </a:pPr>
            <a:r>
              <a:rPr dirty="0" sz="350" spc="325">
                <a:latin typeface="Times New Roman"/>
                <a:cs typeface="Times New Roman"/>
              </a:rPr>
              <a:t>n </a:t>
            </a:r>
            <a:r>
              <a:rPr dirty="0" sz="1000" spc="-5">
                <a:latin typeface="Arial"/>
                <a:cs typeface="Arial"/>
              </a:rPr>
              <a:t>Supervisor program</a:t>
            </a:r>
            <a:r>
              <a:rPr dirty="0" sz="1000" spc="-19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segment</a:t>
            </a:r>
            <a:endParaRPr sz="1000">
              <a:latin typeface="Arial"/>
              <a:cs typeface="Arial"/>
            </a:endParaRPr>
          </a:p>
          <a:p>
            <a:pPr marL="472440">
              <a:lnSpc>
                <a:spcPct val="100000"/>
              </a:lnSpc>
              <a:spcBef>
                <a:spcPts val="240"/>
              </a:spcBef>
            </a:pPr>
            <a:r>
              <a:rPr dirty="0" sz="350" spc="325">
                <a:latin typeface="Times New Roman"/>
                <a:cs typeface="Times New Roman"/>
              </a:rPr>
              <a:t>n </a:t>
            </a:r>
            <a:r>
              <a:rPr dirty="0" sz="1000" spc="-5">
                <a:latin typeface="Arial"/>
                <a:cs typeface="Arial"/>
              </a:rPr>
              <a:t>Supervisor </a:t>
            </a:r>
            <a:r>
              <a:rPr dirty="0" sz="1000" spc="-10">
                <a:latin typeface="Arial"/>
                <a:cs typeface="Arial"/>
              </a:rPr>
              <a:t>data</a:t>
            </a:r>
            <a:r>
              <a:rPr dirty="0" sz="1000" spc="204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segment</a:t>
            </a:r>
            <a:endParaRPr sz="1000">
              <a:latin typeface="Arial"/>
              <a:cs typeface="Arial"/>
            </a:endParaRPr>
          </a:p>
          <a:p>
            <a:pPr marL="243840" marR="320040" indent="-231775">
              <a:lnSpc>
                <a:spcPct val="100000"/>
              </a:lnSpc>
              <a:spcBef>
                <a:spcPts val="254"/>
              </a:spcBef>
            </a:pPr>
            <a:r>
              <a:rPr dirty="0" sz="450" spc="370">
                <a:solidFill>
                  <a:srgbClr val="00664D"/>
                </a:solidFill>
                <a:latin typeface="Times New Roman"/>
                <a:cs typeface="Times New Roman"/>
              </a:rPr>
              <a:t>g </a:t>
            </a:r>
            <a:r>
              <a:rPr dirty="0" sz="1200" spc="-5" b="1">
                <a:solidFill>
                  <a:srgbClr val="00664D"/>
                </a:solidFill>
                <a:latin typeface="Arial"/>
                <a:cs typeface="Arial"/>
              </a:rPr>
              <a:t>As </a:t>
            </a:r>
            <a:r>
              <a:rPr dirty="0" sz="1200" b="1">
                <a:solidFill>
                  <a:srgbClr val="00664D"/>
                </a:solidFill>
                <a:latin typeface="Arial"/>
                <a:cs typeface="Arial"/>
              </a:rPr>
              <a:t>an </a:t>
            </a:r>
            <a:r>
              <a:rPr dirty="0" sz="1200" spc="-5" b="1">
                <a:solidFill>
                  <a:srgbClr val="00664D"/>
                </a:solidFill>
                <a:latin typeface="Arial"/>
                <a:cs typeface="Arial"/>
              </a:rPr>
              <a:t>example, (FC</a:t>
            </a:r>
            <a:r>
              <a:rPr dirty="0" baseline="-20833" sz="1200" spc="-7" b="1">
                <a:solidFill>
                  <a:srgbClr val="00664D"/>
                </a:solidFill>
                <a:latin typeface="Arial"/>
                <a:cs typeface="Arial"/>
              </a:rPr>
              <a:t>0</a:t>
            </a:r>
            <a:r>
              <a:rPr dirty="0" sz="1200" spc="-5" b="1">
                <a:solidFill>
                  <a:srgbClr val="00664D"/>
                </a:solidFill>
                <a:latin typeface="Arial"/>
                <a:cs typeface="Arial"/>
              </a:rPr>
              <a:t>-FC</a:t>
            </a:r>
            <a:r>
              <a:rPr dirty="0" baseline="-20833" sz="1200" spc="-7" b="1">
                <a:solidFill>
                  <a:srgbClr val="00664D"/>
                </a:solidFill>
                <a:latin typeface="Arial"/>
                <a:cs typeface="Arial"/>
              </a:rPr>
              <a:t>2</a:t>
            </a:r>
            <a:r>
              <a:rPr dirty="0" sz="1200" spc="-5" b="1">
                <a:solidFill>
                  <a:srgbClr val="00664D"/>
                </a:solidFill>
                <a:latin typeface="Arial"/>
                <a:cs typeface="Arial"/>
              </a:rPr>
              <a:t>) are decoded </a:t>
            </a:r>
            <a:r>
              <a:rPr dirty="0" sz="1200" b="1">
                <a:solidFill>
                  <a:srgbClr val="00664D"/>
                </a:solidFill>
                <a:latin typeface="Arial"/>
                <a:cs typeface="Arial"/>
              </a:rPr>
              <a:t>and used to </a:t>
            </a:r>
            <a:r>
              <a:rPr dirty="0" sz="1200" spc="-5" b="1">
                <a:solidFill>
                  <a:srgbClr val="00664D"/>
                </a:solidFill>
                <a:latin typeface="Arial"/>
                <a:cs typeface="Arial"/>
              </a:rPr>
              <a:t>assert </a:t>
            </a:r>
            <a:r>
              <a:rPr dirty="0" sz="1200" spc="5" b="1">
                <a:solidFill>
                  <a:srgbClr val="00664D"/>
                </a:solidFill>
                <a:latin typeface="Arial"/>
                <a:cs typeface="Arial"/>
              </a:rPr>
              <a:t>the  </a:t>
            </a:r>
            <a:r>
              <a:rPr dirty="0" sz="1200" spc="-5" b="1">
                <a:solidFill>
                  <a:srgbClr val="00664D"/>
                </a:solidFill>
                <a:latin typeface="Arial"/>
                <a:cs typeface="Arial"/>
              </a:rPr>
              <a:t>appropriate chip </a:t>
            </a:r>
            <a:r>
              <a:rPr dirty="0" sz="1200" spc="-10" b="1">
                <a:solidFill>
                  <a:srgbClr val="00664D"/>
                </a:solidFill>
                <a:latin typeface="Arial"/>
                <a:cs typeface="Arial"/>
              </a:rPr>
              <a:t>select </a:t>
            </a:r>
            <a:r>
              <a:rPr dirty="0" sz="1200" spc="-5" b="1">
                <a:solidFill>
                  <a:srgbClr val="00664D"/>
                </a:solidFill>
                <a:latin typeface="Arial"/>
                <a:cs typeface="Arial"/>
              </a:rPr>
              <a:t>(CS*)</a:t>
            </a:r>
            <a:r>
              <a:rPr dirty="0" sz="1200" spc="50" b="1">
                <a:solidFill>
                  <a:srgbClr val="00664D"/>
                </a:solidFill>
                <a:latin typeface="Arial"/>
                <a:cs typeface="Arial"/>
              </a:rPr>
              <a:t> </a:t>
            </a:r>
            <a:r>
              <a:rPr dirty="0" sz="1200" spc="-5" b="1">
                <a:solidFill>
                  <a:srgbClr val="00664D"/>
                </a:solidFill>
                <a:latin typeface="Arial"/>
                <a:cs typeface="Arial"/>
              </a:rPr>
              <a:t>signals</a:t>
            </a:r>
            <a:endParaRPr sz="1200"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4433281" y="4322307"/>
            <a:ext cx="4556413" cy="235395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5"/>
              </a:spcBef>
            </a:pPr>
            <a:r>
              <a:rPr dirty="0" spc="-5"/>
              <a:t>Microprocessor-based </a:t>
            </a:r>
            <a:r>
              <a:rPr dirty="0"/>
              <a:t>System </a:t>
            </a:r>
            <a:r>
              <a:rPr dirty="0" spc="-5"/>
              <a:t>Design  </a:t>
            </a:r>
            <a:r>
              <a:rPr dirty="0" spc="-5" i="1">
                <a:solidFill>
                  <a:srgbClr val="006600"/>
                </a:solidFill>
              </a:rPr>
              <a:t>Ricardo</a:t>
            </a:r>
            <a:r>
              <a:rPr dirty="0" spc="5" i="1">
                <a:solidFill>
                  <a:srgbClr val="006600"/>
                </a:solidFill>
              </a:rPr>
              <a:t> </a:t>
            </a:r>
            <a:r>
              <a:rPr dirty="0" i="1">
                <a:solidFill>
                  <a:srgbClr val="006600"/>
                </a:solidFill>
              </a:rPr>
              <a:t>Gutierrez-Osuna</a:t>
            </a:r>
          </a:p>
          <a:p>
            <a:pPr marL="12700">
              <a:lnSpc>
                <a:spcPct val="100000"/>
              </a:lnSpc>
            </a:pPr>
            <a:r>
              <a:rPr dirty="0" spc="-10"/>
              <a:t>Wright </a:t>
            </a:r>
            <a:r>
              <a:rPr dirty="0" spc="-5"/>
              <a:t>State</a:t>
            </a:r>
            <a:r>
              <a:rPr dirty="0" spc="20"/>
              <a:t> </a:t>
            </a:r>
            <a:r>
              <a:rPr dirty="0"/>
              <a:t>University</a:t>
            </a:r>
          </a:p>
        </p:txBody>
      </p:sp>
      <p:sp>
        <p:nvSpPr>
          <p:cNvPr id="16" name="object 1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dirty="0" spc="-5"/>
              <a:t>10</a:t>
            </a:fld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67435" y="793115"/>
            <a:ext cx="5034915" cy="36195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Asynchronous </a:t>
            </a:r>
            <a:r>
              <a:rPr dirty="0" spc="5"/>
              <a:t>memory </a:t>
            </a:r>
            <a:r>
              <a:rPr dirty="0" spc="-10"/>
              <a:t>and </a:t>
            </a:r>
            <a:r>
              <a:rPr dirty="0"/>
              <a:t>I/O</a:t>
            </a:r>
            <a:r>
              <a:rPr dirty="0" spc="-80"/>
              <a:t> </a:t>
            </a:r>
            <a:r>
              <a:rPr dirty="0"/>
              <a:t>interface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67435" y="1282197"/>
            <a:ext cx="3895725" cy="4744720"/>
          </a:xfrm>
          <a:prstGeom prst="rect">
            <a:avLst/>
          </a:prstGeom>
        </p:spPr>
        <p:txBody>
          <a:bodyPr wrap="square" lIns="0" tIns="5905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64"/>
              </a:spcBef>
            </a:pPr>
            <a:r>
              <a:rPr dirty="0" sz="500" spc="445">
                <a:solidFill>
                  <a:srgbClr val="00664D"/>
                </a:solidFill>
                <a:latin typeface="Times New Roman"/>
                <a:cs typeface="Times New Roman"/>
              </a:rPr>
              <a:t>g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Asynchronous </a:t>
            </a:r>
            <a:r>
              <a:rPr dirty="0" sz="1400" spc="-5" b="1">
                <a:solidFill>
                  <a:srgbClr val="00664D"/>
                </a:solidFill>
                <a:latin typeface="Arial"/>
                <a:cs typeface="Arial"/>
              </a:rPr>
              <a:t>means</a:t>
            </a:r>
            <a:r>
              <a:rPr dirty="0" sz="1400" spc="-15" b="1">
                <a:solidFill>
                  <a:srgbClr val="00664D"/>
                </a:solidFill>
                <a:latin typeface="Arial"/>
                <a:cs typeface="Arial"/>
              </a:rPr>
              <a:t> </a:t>
            </a:r>
            <a:r>
              <a:rPr dirty="0" sz="1400" spc="-5" b="1">
                <a:solidFill>
                  <a:srgbClr val="00664D"/>
                </a:solidFill>
                <a:latin typeface="Arial"/>
                <a:cs typeface="Arial"/>
              </a:rPr>
              <a:t>that</a:t>
            </a:r>
            <a:endParaRPr sz="1400">
              <a:latin typeface="Arial"/>
              <a:cs typeface="Arial"/>
            </a:endParaRPr>
          </a:p>
          <a:p>
            <a:pPr marL="698500" marR="144780" indent="-226060">
              <a:lnSpc>
                <a:spcPct val="99400"/>
              </a:lnSpc>
              <a:spcBef>
                <a:spcPts val="325"/>
              </a:spcBef>
            </a:pPr>
            <a:r>
              <a:rPr dirty="0" sz="450" spc="370">
                <a:latin typeface="Times New Roman"/>
                <a:cs typeface="Times New Roman"/>
              </a:rPr>
              <a:t>n </a:t>
            </a:r>
            <a:r>
              <a:rPr dirty="0" sz="1200">
                <a:latin typeface="Arial"/>
                <a:cs typeface="Arial"/>
              </a:rPr>
              <a:t>once a bus </a:t>
            </a:r>
            <a:r>
              <a:rPr dirty="0" sz="1200" spc="-10">
                <a:latin typeface="Arial"/>
                <a:cs typeface="Arial"/>
              </a:rPr>
              <a:t>cycle </a:t>
            </a:r>
            <a:r>
              <a:rPr dirty="0" sz="1200">
                <a:latin typeface="Arial"/>
                <a:cs typeface="Arial"/>
              </a:rPr>
              <a:t>is </a:t>
            </a:r>
            <a:r>
              <a:rPr dirty="0" sz="1200" spc="-5">
                <a:latin typeface="Arial"/>
                <a:cs typeface="Arial"/>
              </a:rPr>
              <a:t>initiated </a:t>
            </a:r>
            <a:r>
              <a:rPr dirty="0" sz="1200">
                <a:latin typeface="Arial"/>
                <a:cs typeface="Arial"/>
              </a:rPr>
              <a:t>to </a:t>
            </a:r>
            <a:r>
              <a:rPr dirty="0" sz="1200" spc="-5">
                <a:latin typeface="Arial"/>
                <a:cs typeface="Arial"/>
              </a:rPr>
              <a:t>read </a:t>
            </a:r>
            <a:r>
              <a:rPr dirty="0" sz="1200" spc="-10">
                <a:latin typeface="Arial"/>
                <a:cs typeface="Arial"/>
              </a:rPr>
              <a:t>or </a:t>
            </a:r>
            <a:r>
              <a:rPr dirty="0" sz="1200">
                <a:latin typeface="Arial"/>
                <a:cs typeface="Arial"/>
              </a:rPr>
              <a:t>write  </a:t>
            </a:r>
            <a:r>
              <a:rPr dirty="0" sz="1200" spc="-5">
                <a:latin typeface="Arial"/>
                <a:cs typeface="Arial"/>
              </a:rPr>
              <a:t>instructions </a:t>
            </a:r>
            <a:r>
              <a:rPr dirty="0" sz="1200" spc="-10">
                <a:latin typeface="Arial"/>
                <a:cs typeface="Arial"/>
              </a:rPr>
              <a:t>or </a:t>
            </a:r>
            <a:r>
              <a:rPr dirty="0" sz="1200" spc="-5">
                <a:latin typeface="Arial"/>
                <a:cs typeface="Arial"/>
              </a:rPr>
              <a:t>data, it is </a:t>
            </a:r>
            <a:r>
              <a:rPr dirty="0" sz="1200">
                <a:latin typeface="Arial"/>
                <a:cs typeface="Arial"/>
              </a:rPr>
              <a:t>not </a:t>
            </a:r>
            <a:r>
              <a:rPr dirty="0" sz="1200" spc="-10">
                <a:latin typeface="Arial"/>
                <a:cs typeface="Arial"/>
              </a:rPr>
              <a:t>completed </a:t>
            </a:r>
            <a:r>
              <a:rPr dirty="0" sz="1200" spc="-5">
                <a:latin typeface="Arial"/>
                <a:cs typeface="Arial"/>
              </a:rPr>
              <a:t>until </a:t>
            </a:r>
            <a:r>
              <a:rPr dirty="0" sz="1200">
                <a:latin typeface="Arial"/>
                <a:cs typeface="Arial"/>
              </a:rPr>
              <a:t>a  </a:t>
            </a:r>
            <a:r>
              <a:rPr dirty="0" sz="1200" spc="-5">
                <a:latin typeface="Arial"/>
                <a:cs typeface="Arial"/>
              </a:rPr>
              <a:t>response </a:t>
            </a:r>
            <a:r>
              <a:rPr dirty="0" sz="1200">
                <a:latin typeface="Arial"/>
                <a:cs typeface="Arial"/>
              </a:rPr>
              <a:t>is </a:t>
            </a:r>
            <a:r>
              <a:rPr dirty="0" sz="1200" spc="-10">
                <a:latin typeface="Arial"/>
                <a:cs typeface="Arial"/>
              </a:rPr>
              <a:t>provided </a:t>
            </a:r>
            <a:r>
              <a:rPr dirty="0" sz="1200">
                <a:latin typeface="Arial"/>
                <a:cs typeface="Arial"/>
              </a:rPr>
              <a:t>by </a:t>
            </a:r>
            <a:r>
              <a:rPr dirty="0" sz="1200" spc="-10">
                <a:latin typeface="Arial"/>
                <a:cs typeface="Arial"/>
              </a:rPr>
              <a:t>the </a:t>
            </a:r>
            <a:r>
              <a:rPr dirty="0" sz="1200" spc="-5">
                <a:latin typeface="Arial"/>
                <a:cs typeface="Arial"/>
              </a:rPr>
              <a:t>memory </a:t>
            </a:r>
            <a:r>
              <a:rPr dirty="0" sz="1200">
                <a:latin typeface="Arial"/>
                <a:cs typeface="Arial"/>
              </a:rPr>
              <a:t>or I/O  subsystem</a:t>
            </a:r>
            <a:endParaRPr sz="1200">
              <a:latin typeface="Arial"/>
              <a:cs typeface="Arial"/>
            </a:endParaRPr>
          </a:p>
          <a:p>
            <a:pPr marL="698500" marR="9525" indent="-226060">
              <a:lnSpc>
                <a:spcPct val="100000"/>
              </a:lnSpc>
              <a:spcBef>
                <a:spcPts val="290"/>
              </a:spcBef>
            </a:pPr>
            <a:r>
              <a:rPr dirty="0" sz="450" spc="370">
                <a:latin typeface="Times New Roman"/>
                <a:cs typeface="Times New Roman"/>
              </a:rPr>
              <a:t>n </a:t>
            </a:r>
            <a:r>
              <a:rPr dirty="0" sz="1200" spc="-5">
                <a:latin typeface="Arial"/>
                <a:cs typeface="Arial"/>
              </a:rPr>
              <a:t>This </a:t>
            </a:r>
            <a:r>
              <a:rPr dirty="0" sz="1200" spc="-10">
                <a:latin typeface="Arial"/>
                <a:cs typeface="Arial"/>
              </a:rPr>
              <a:t>response </a:t>
            </a:r>
            <a:r>
              <a:rPr dirty="0" sz="1200" spc="-5">
                <a:latin typeface="Arial"/>
                <a:cs typeface="Arial"/>
              </a:rPr>
              <a:t>is </a:t>
            </a:r>
            <a:r>
              <a:rPr dirty="0" sz="1200" spc="-10">
                <a:latin typeface="Arial"/>
                <a:cs typeface="Arial"/>
              </a:rPr>
              <a:t>an acknowledgement </a:t>
            </a:r>
            <a:r>
              <a:rPr dirty="0" sz="1200" spc="-5">
                <a:latin typeface="Arial"/>
                <a:cs typeface="Arial"/>
              </a:rPr>
              <a:t>signal  </a:t>
            </a:r>
            <a:r>
              <a:rPr dirty="0" sz="1200">
                <a:latin typeface="Arial"/>
                <a:cs typeface="Arial"/>
              </a:rPr>
              <a:t>that tells </a:t>
            </a:r>
            <a:r>
              <a:rPr dirty="0" sz="1200" spc="-10">
                <a:latin typeface="Arial"/>
                <a:cs typeface="Arial"/>
              </a:rPr>
              <a:t>the 68000 </a:t>
            </a:r>
            <a:r>
              <a:rPr dirty="0" sz="1200">
                <a:latin typeface="Arial"/>
                <a:cs typeface="Arial"/>
              </a:rPr>
              <a:t>that </a:t>
            </a:r>
            <a:r>
              <a:rPr dirty="0" sz="1200" spc="-10">
                <a:latin typeface="Arial"/>
                <a:cs typeface="Arial"/>
              </a:rPr>
              <a:t>the </a:t>
            </a:r>
            <a:r>
              <a:rPr dirty="0" sz="1200" spc="-5">
                <a:latin typeface="Arial"/>
                <a:cs typeface="Arial"/>
              </a:rPr>
              <a:t>current </a:t>
            </a:r>
            <a:r>
              <a:rPr dirty="0" sz="1200">
                <a:latin typeface="Arial"/>
                <a:cs typeface="Arial"/>
              </a:rPr>
              <a:t>bus </a:t>
            </a:r>
            <a:r>
              <a:rPr dirty="0" sz="1200" spc="-10">
                <a:latin typeface="Arial"/>
                <a:cs typeface="Arial"/>
              </a:rPr>
              <a:t>cycle </a:t>
            </a:r>
            <a:r>
              <a:rPr dirty="0" sz="1200" spc="-15">
                <a:latin typeface="Arial"/>
                <a:cs typeface="Arial"/>
              </a:rPr>
              <a:t>is  </a:t>
            </a:r>
            <a:r>
              <a:rPr dirty="0" sz="1200" spc="-5">
                <a:latin typeface="Arial"/>
                <a:cs typeface="Arial"/>
              </a:rPr>
              <a:t>compete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05"/>
              </a:spcBef>
            </a:pPr>
            <a:r>
              <a:rPr dirty="0" sz="500" spc="445">
                <a:solidFill>
                  <a:srgbClr val="00664D"/>
                </a:solidFill>
                <a:latin typeface="Times New Roman"/>
                <a:cs typeface="Times New Roman"/>
              </a:rPr>
              <a:t>g </a:t>
            </a:r>
            <a:r>
              <a:rPr dirty="0" sz="1400" spc="-15" b="1">
                <a:solidFill>
                  <a:srgbClr val="00664D"/>
                </a:solidFill>
                <a:latin typeface="Arial"/>
                <a:cs typeface="Arial"/>
              </a:rPr>
              <a:t>The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basic </a:t>
            </a:r>
            <a:r>
              <a:rPr dirty="0" sz="1400" spc="-5" b="1">
                <a:solidFill>
                  <a:srgbClr val="00664D"/>
                </a:solidFill>
                <a:latin typeface="Arial"/>
                <a:cs typeface="Arial"/>
              </a:rPr>
              <a:t>asynchronous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operation </a:t>
            </a:r>
            <a:r>
              <a:rPr dirty="0" sz="1400" spc="5" b="1">
                <a:solidFill>
                  <a:srgbClr val="00664D"/>
                </a:solidFill>
                <a:latin typeface="Arial"/>
                <a:cs typeface="Arial"/>
              </a:rPr>
              <a:t>is</a:t>
            </a:r>
            <a:endParaRPr sz="1400">
              <a:latin typeface="Arial"/>
              <a:cs typeface="Arial"/>
            </a:endParaRPr>
          </a:p>
          <a:p>
            <a:pPr marL="698500" marR="5080" indent="-226060">
              <a:lnSpc>
                <a:spcPct val="100000"/>
              </a:lnSpc>
              <a:spcBef>
                <a:spcPts val="320"/>
              </a:spcBef>
            </a:pPr>
            <a:r>
              <a:rPr dirty="0" sz="450" spc="370">
                <a:latin typeface="Times New Roman"/>
                <a:cs typeface="Times New Roman"/>
              </a:rPr>
              <a:t>n </a:t>
            </a:r>
            <a:r>
              <a:rPr dirty="0" sz="1200">
                <a:latin typeface="Arial"/>
                <a:cs typeface="Arial"/>
              </a:rPr>
              <a:t>The </a:t>
            </a:r>
            <a:r>
              <a:rPr dirty="0" sz="1200" spc="-10">
                <a:latin typeface="Arial"/>
                <a:cs typeface="Arial"/>
              </a:rPr>
              <a:t>68000 </a:t>
            </a:r>
            <a:r>
              <a:rPr dirty="0" sz="1200" spc="-5">
                <a:latin typeface="Arial"/>
                <a:cs typeface="Arial"/>
              </a:rPr>
              <a:t>puts </a:t>
            </a:r>
            <a:r>
              <a:rPr dirty="0" sz="1200">
                <a:latin typeface="Arial"/>
                <a:cs typeface="Arial"/>
              </a:rPr>
              <a:t>an </a:t>
            </a:r>
            <a:r>
              <a:rPr dirty="0" sz="1200" spc="-5">
                <a:latin typeface="Arial"/>
                <a:cs typeface="Arial"/>
              </a:rPr>
              <a:t>address </a:t>
            </a:r>
            <a:r>
              <a:rPr dirty="0" sz="1200">
                <a:latin typeface="Arial"/>
                <a:cs typeface="Arial"/>
              </a:rPr>
              <a:t>on </a:t>
            </a:r>
            <a:r>
              <a:rPr dirty="0" sz="1200" spc="-10">
                <a:latin typeface="Arial"/>
                <a:cs typeface="Arial"/>
              </a:rPr>
              <a:t>the </a:t>
            </a:r>
            <a:r>
              <a:rPr dirty="0" sz="1200" spc="-5">
                <a:latin typeface="Arial"/>
                <a:cs typeface="Arial"/>
              </a:rPr>
              <a:t>address </a:t>
            </a:r>
            <a:r>
              <a:rPr dirty="0" sz="1200" spc="-10">
                <a:latin typeface="Arial"/>
                <a:cs typeface="Arial"/>
              </a:rPr>
              <a:t>bus  </a:t>
            </a:r>
            <a:r>
              <a:rPr dirty="0" sz="1200">
                <a:latin typeface="Arial"/>
                <a:cs typeface="Arial"/>
              </a:rPr>
              <a:t>and </a:t>
            </a:r>
            <a:r>
              <a:rPr dirty="0" u="sng" sz="120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asserts </a:t>
            </a:r>
            <a:r>
              <a:rPr dirty="0" u="sng" sz="1200" spc="-5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Address Strobe</a:t>
            </a:r>
            <a:r>
              <a:rPr dirty="0" sz="1200" spc="-5">
                <a:latin typeface="Arial"/>
                <a:cs typeface="Arial"/>
              </a:rPr>
              <a:t> (AS*) </a:t>
            </a:r>
            <a:r>
              <a:rPr dirty="0" sz="1200">
                <a:latin typeface="Arial"/>
                <a:cs typeface="Arial"/>
              </a:rPr>
              <a:t>to </a:t>
            </a:r>
            <a:r>
              <a:rPr dirty="0" sz="1200" spc="-5">
                <a:latin typeface="Arial"/>
                <a:cs typeface="Arial"/>
              </a:rPr>
              <a:t>signal  memory </a:t>
            </a:r>
            <a:r>
              <a:rPr dirty="0" sz="1200" spc="-10">
                <a:latin typeface="Arial"/>
                <a:cs typeface="Arial"/>
              </a:rPr>
              <a:t>and </a:t>
            </a:r>
            <a:r>
              <a:rPr dirty="0" sz="1200">
                <a:latin typeface="Arial"/>
                <a:cs typeface="Arial"/>
              </a:rPr>
              <a:t>I/O </a:t>
            </a:r>
            <a:r>
              <a:rPr dirty="0" sz="1200" spc="-5">
                <a:latin typeface="Arial"/>
                <a:cs typeface="Arial"/>
              </a:rPr>
              <a:t>devices that </a:t>
            </a:r>
            <a:r>
              <a:rPr dirty="0" sz="1200">
                <a:latin typeface="Arial"/>
                <a:cs typeface="Arial"/>
              </a:rPr>
              <a:t>a </a:t>
            </a:r>
            <a:r>
              <a:rPr dirty="0" sz="1200" spc="-10">
                <a:latin typeface="Arial"/>
                <a:cs typeface="Arial"/>
              </a:rPr>
              <a:t>valid </a:t>
            </a:r>
            <a:r>
              <a:rPr dirty="0" sz="1200" spc="-5">
                <a:latin typeface="Arial"/>
                <a:cs typeface="Arial"/>
              </a:rPr>
              <a:t>address  information is </a:t>
            </a:r>
            <a:r>
              <a:rPr dirty="0" sz="1200" spc="-10">
                <a:latin typeface="Arial"/>
                <a:cs typeface="Arial"/>
              </a:rPr>
              <a:t>available </a:t>
            </a:r>
            <a:r>
              <a:rPr dirty="0" sz="1200">
                <a:latin typeface="Arial"/>
                <a:cs typeface="Arial"/>
              </a:rPr>
              <a:t>on </a:t>
            </a:r>
            <a:r>
              <a:rPr dirty="0" sz="1200" spc="-10">
                <a:latin typeface="Arial"/>
                <a:cs typeface="Arial"/>
              </a:rPr>
              <a:t>the</a:t>
            </a:r>
            <a:r>
              <a:rPr dirty="0" sz="1200" spc="3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bus</a:t>
            </a:r>
            <a:endParaRPr sz="1200">
              <a:latin typeface="Arial"/>
              <a:cs typeface="Arial"/>
            </a:endParaRPr>
          </a:p>
          <a:p>
            <a:pPr marL="698500" marR="92075" indent="-226060">
              <a:lnSpc>
                <a:spcPct val="100000"/>
              </a:lnSpc>
              <a:spcBef>
                <a:spcPts val="265"/>
              </a:spcBef>
            </a:pPr>
            <a:r>
              <a:rPr dirty="0" sz="450" spc="370">
                <a:latin typeface="Times New Roman"/>
                <a:cs typeface="Times New Roman"/>
              </a:rPr>
              <a:t>n </a:t>
            </a:r>
            <a:r>
              <a:rPr dirty="0" sz="1200">
                <a:latin typeface="Arial"/>
                <a:cs typeface="Arial"/>
              </a:rPr>
              <a:t>The </a:t>
            </a:r>
            <a:r>
              <a:rPr dirty="0" sz="1200" spc="-10">
                <a:latin typeface="Arial"/>
                <a:cs typeface="Arial"/>
              </a:rPr>
              <a:t>memory </a:t>
            </a:r>
            <a:r>
              <a:rPr dirty="0" sz="1200">
                <a:latin typeface="Arial"/>
                <a:cs typeface="Arial"/>
              </a:rPr>
              <a:t>or I/O device </a:t>
            </a:r>
            <a:r>
              <a:rPr dirty="0" u="sng" sz="120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asserts </a:t>
            </a:r>
            <a:r>
              <a:rPr dirty="0" u="sng" sz="1200" spc="-1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Data 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u="sng" sz="120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Transfer </a:t>
            </a:r>
            <a:r>
              <a:rPr dirty="0" u="sng" sz="1200" spc="-5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Acknowledge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(DTACK*) </a:t>
            </a:r>
            <a:r>
              <a:rPr dirty="0" sz="1200">
                <a:latin typeface="Arial"/>
                <a:cs typeface="Arial"/>
              </a:rPr>
              <a:t>to </a:t>
            </a:r>
            <a:r>
              <a:rPr dirty="0" sz="1200" spc="-5">
                <a:latin typeface="Arial"/>
                <a:cs typeface="Arial"/>
              </a:rPr>
              <a:t>signal </a:t>
            </a:r>
            <a:r>
              <a:rPr dirty="0" sz="1200">
                <a:latin typeface="Arial"/>
                <a:cs typeface="Arial"/>
              </a:rPr>
              <a:t>the  </a:t>
            </a:r>
            <a:r>
              <a:rPr dirty="0" sz="1200" spc="-5">
                <a:latin typeface="Arial"/>
                <a:cs typeface="Arial"/>
              </a:rPr>
              <a:t>68000</a:t>
            </a:r>
            <a:r>
              <a:rPr dirty="0" sz="120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that</a:t>
            </a:r>
            <a:endParaRPr sz="1200">
              <a:latin typeface="Arial"/>
              <a:cs typeface="Arial"/>
            </a:endParaRPr>
          </a:p>
          <a:p>
            <a:pPr marL="1152525" marR="136525" indent="-222885">
              <a:lnSpc>
                <a:spcPct val="100000"/>
              </a:lnSpc>
              <a:spcBef>
                <a:spcPts val="245"/>
              </a:spcBef>
            </a:pPr>
            <a:r>
              <a:rPr dirty="0" sz="350" spc="325">
                <a:latin typeface="Times New Roman"/>
                <a:cs typeface="Times New Roman"/>
              </a:rPr>
              <a:t>g </a:t>
            </a:r>
            <a:r>
              <a:rPr dirty="0" sz="1000" spc="-5">
                <a:latin typeface="Arial"/>
                <a:cs typeface="Arial"/>
              </a:rPr>
              <a:t>valid </a:t>
            </a:r>
            <a:r>
              <a:rPr dirty="0" sz="1000">
                <a:latin typeface="Arial"/>
                <a:cs typeface="Arial"/>
              </a:rPr>
              <a:t>data </a:t>
            </a:r>
            <a:r>
              <a:rPr dirty="0" sz="1000" spc="-5">
                <a:latin typeface="Arial"/>
                <a:cs typeface="Arial"/>
              </a:rPr>
              <a:t>is available on </a:t>
            </a:r>
            <a:r>
              <a:rPr dirty="0" sz="1000">
                <a:latin typeface="Arial"/>
                <a:cs typeface="Arial"/>
              </a:rPr>
              <a:t>the </a:t>
            </a:r>
            <a:r>
              <a:rPr dirty="0" sz="1000" spc="-10">
                <a:latin typeface="Arial"/>
                <a:cs typeface="Arial"/>
              </a:rPr>
              <a:t>data </a:t>
            </a:r>
            <a:r>
              <a:rPr dirty="0" sz="1000" spc="-5">
                <a:latin typeface="Arial"/>
                <a:cs typeface="Arial"/>
              </a:rPr>
              <a:t>bus during </a:t>
            </a:r>
            <a:r>
              <a:rPr dirty="0" sz="1000">
                <a:latin typeface="Arial"/>
                <a:cs typeface="Arial"/>
              </a:rPr>
              <a:t>a  </a:t>
            </a:r>
            <a:r>
              <a:rPr dirty="0" sz="1000" spc="-5">
                <a:latin typeface="Arial"/>
                <a:cs typeface="Arial"/>
              </a:rPr>
              <a:t>read </a:t>
            </a:r>
            <a:r>
              <a:rPr dirty="0" sz="1000" spc="-10">
                <a:latin typeface="Arial"/>
                <a:cs typeface="Arial"/>
              </a:rPr>
              <a:t>operation </a:t>
            </a:r>
            <a:r>
              <a:rPr dirty="0" sz="1000" spc="-5">
                <a:latin typeface="Arial"/>
                <a:cs typeface="Arial"/>
              </a:rPr>
              <a:t>(the 68000 latches </a:t>
            </a:r>
            <a:r>
              <a:rPr dirty="0" sz="1000" spc="-10">
                <a:latin typeface="Arial"/>
                <a:cs typeface="Arial"/>
              </a:rPr>
              <a:t>data when  </a:t>
            </a:r>
            <a:r>
              <a:rPr dirty="0" sz="1000">
                <a:latin typeface="Arial"/>
                <a:cs typeface="Arial"/>
              </a:rPr>
              <a:t>DTACK*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asserted)</a:t>
            </a:r>
            <a:endParaRPr sz="1000">
              <a:latin typeface="Arial"/>
              <a:cs typeface="Arial"/>
            </a:endParaRPr>
          </a:p>
          <a:p>
            <a:pPr marL="1152525" marR="461009" indent="-222885">
              <a:lnSpc>
                <a:spcPct val="100000"/>
              </a:lnSpc>
              <a:spcBef>
                <a:spcPts val="240"/>
              </a:spcBef>
            </a:pPr>
            <a:r>
              <a:rPr dirty="0" sz="350" spc="325">
                <a:latin typeface="Times New Roman"/>
                <a:cs typeface="Times New Roman"/>
              </a:rPr>
              <a:t>g </a:t>
            </a:r>
            <a:r>
              <a:rPr dirty="0" sz="1000">
                <a:latin typeface="Arial"/>
                <a:cs typeface="Arial"/>
              </a:rPr>
              <a:t>data </a:t>
            </a:r>
            <a:r>
              <a:rPr dirty="0" sz="1000" spc="-15">
                <a:latin typeface="Arial"/>
                <a:cs typeface="Arial"/>
              </a:rPr>
              <a:t>has </a:t>
            </a:r>
            <a:r>
              <a:rPr dirty="0" sz="1000" spc="-10">
                <a:latin typeface="Arial"/>
                <a:cs typeface="Arial"/>
              </a:rPr>
              <a:t>been </a:t>
            </a:r>
            <a:r>
              <a:rPr dirty="0" sz="1000" spc="-5">
                <a:latin typeface="Arial"/>
                <a:cs typeface="Arial"/>
              </a:rPr>
              <a:t>successfully </a:t>
            </a:r>
            <a:r>
              <a:rPr dirty="0" sz="1000">
                <a:latin typeface="Arial"/>
                <a:cs typeface="Arial"/>
              </a:rPr>
              <a:t>written </a:t>
            </a:r>
            <a:r>
              <a:rPr dirty="0" sz="1000" spc="5">
                <a:latin typeface="Arial"/>
                <a:cs typeface="Arial"/>
              </a:rPr>
              <a:t>to </a:t>
            </a:r>
            <a:r>
              <a:rPr dirty="0" sz="1000" spc="-5">
                <a:latin typeface="Arial"/>
                <a:cs typeface="Arial"/>
              </a:rPr>
              <a:t>the  </a:t>
            </a:r>
            <a:r>
              <a:rPr dirty="0" sz="1000">
                <a:latin typeface="Arial"/>
                <a:cs typeface="Arial"/>
              </a:rPr>
              <a:t>memory </a:t>
            </a:r>
            <a:r>
              <a:rPr dirty="0" sz="1000" spc="-5">
                <a:latin typeface="Arial"/>
                <a:cs typeface="Arial"/>
              </a:rPr>
              <a:t>or I/O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device</a:t>
            </a:r>
            <a:endParaRPr sz="1000">
              <a:latin typeface="Arial"/>
              <a:cs typeface="Arial"/>
            </a:endParaRPr>
          </a:p>
          <a:p>
            <a:pPr marL="243840" marR="104775" indent="-231775">
              <a:lnSpc>
                <a:spcPct val="99300"/>
              </a:lnSpc>
              <a:spcBef>
                <a:spcPts val="310"/>
              </a:spcBef>
            </a:pPr>
            <a:r>
              <a:rPr dirty="0" sz="500" spc="445">
                <a:solidFill>
                  <a:srgbClr val="00664D"/>
                </a:solidFill>
                <a:latin typeface="Times New Roman"/>
                <a:cs typeface="Times New Roman"/>
              </a:rPr>
              <a:t>g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Asynchronous </a:t>
            </a:r>
            <a:r>
              <a:rPr dirty="0" sz="1400" spc="-5" b="1">
                <a:solidFill>
                  <a:srgbClr val="00664D"/>
                </a:solidFill>
                <a:latin typeface="Arial"/>
                <a:cs typeface="Arial"/>
              </a:rPr>
              <a:t>operation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allows </a:t>
            </a:r>
            <a:r>
              <a:rPr dirty="0" sz="1400" spc="-15" b="1">
                <a:solidFill>
                  <a:srgbClr val="00664D"/>
                </a:solidFill>
                <a:latin typeface="Arial"/>
                <a:cs typeface="Arial"/>
              </a:rPr>
              <a:t>the 68000 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to </a:t>
            </a:r>
            <a:r>
              <a:rPr dirty="0" sz="1400" spc="-5" b="1">
                <a:solidFill>
                  <a:srgbClr val="00664D"/>
                </a:solidFill>
                <a:latin typeface="Arial"/>
                <a:cs typeface="Arial"/>
              </a:rPr>
              <a:t>interface with slow memories </a:t>
            </a:r>
            <a:r>
              <a:rPr dirty="0" sz="1400" spc="-15" b="1">
                <a:solidFill>
                  <a:srgbClr val="00664D"/>
                </a:solidFill>
                <a:latin typeface="Arial"/>
                <a:cs typeface="Arial"/>
              </a:rPr>
              <a:t>or </a:t>
            </a:r>
            <a:r>
              <a:rPr dirty="0" sz="1400" b="1">
                <a:solidFill>
                  <a:srgbClr val="00664D"/>
                </a:solidFill>
                <a:latin typeface="Arial"/>
                <a:cs typeface="Arial"/>
              </a:rPr>
              <a:t>I/O 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devices</a:t>
            </a:r>
            <a:endParaRPr sz="14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239154" y="2283523"/>
            <a:ext cx="3966123" cy="324273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5"/>
              </a:spcBef>
            </a:pPr>
            <a:r>
              <a:rPr dirty="0" spc="-5"/>
              <a:t>Microprocessor-based </a:t>
            </a:r>
            <a:r>
              <a:rPr dirty="0"/>
              <a:t>System </a:t>
            </a:r>
            <a:r>
              <a:rPr dirty="0" spc="-5"/>
              <a:t>Design  </a:t>
            </a:r>
            <a:r>
              <a:rPr dirty="0" spc="-5" i="1">
                <a:solidFill>
                  <a:srgbClr val="006600"/>
                </a:solidFill>
              </a:rPr>
              <a:t>Ricardo</a:t>
            </a:r>
            <a:r>
              <a:rPr dirty="0" spc="5" i="1">
                <a:solidFill>
                  <a:srgbClr val="006600"/>
                </a:solidFill>
              </a:rPr>
              <a:t> </a:t>
            </a:r>
            <a:r>
              <a:rPr dirty="0" i="1">
                <a:solidFill>
                  <a:srgbClr val="006600"/>
                </a:solidFill>
              </a:rPr>
              <a:t>Gutierrez-Osuna</a:t>
            </a:r>
          </a:p>
          <a:p>
            <a:pPr marL="12700">
              <a:lnSpc>
                <a:spcPct val="100000"/>
              </a:lnSpc>
            </a:pPr>
            <a:r>
              <a:rPr dirty="0" spc="-10"/>
              <a:t>Wright </a:t>
            </a:r>
            <a:r>
              <a:rPr dirty="0" spc="-5"/>
              <a:t>State</a:t>
            </a:r>
            <a:r>
              <a:rPr dirty="0" spc="20"/>
              <a:t> </a:t>
            </a:r>
            <a:r>
              <a:rPr dirty="0"/>
              <a:t>University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dirty="0" spc="-5"/>
              <a:t>10</a:t>
            </a:fld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67435" y="793115"/>
            <a:ext cx="2714625" cy="36195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READ </a:t>
            </a:r>
            <a:r>
              <a:rPr dirty="0" spc="-5"/>
              <a:t>cycle</a:t>
            </a:r>
            <a:r>
              <a:rPr dirty="0" spc="-35"/>
              <a:t> </a:t>
            </a:r>
            <a:r>
              <a:rPr dirty="0" spc="-5"/>
              <a:t>flowchart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67435" y="1329575"/>
            <a:ext cx="3662679" cy="46767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3840" marR="29209" indent="-231775">
              <a:lnSpc>
                <a:spcPct val="99500"/>
              </a:lnSpc>
              <a:spcBef>
                <a:spcPts val="100"/>
              </a:spcBef>
            </a:pPr>
            <a:r>
              <a:rPr dirty="0" sz="500" spc="445">
                <a:solidFill>
                  <a:srgbClr val="00664D"/>
                </a:solidFill>
                <a:latin typeface="Times New Roman"/>
                <a:cs typeface="Times New Roman"/>
              </a:rPr>
              <a:t>g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An </a:t>
            </a:r>
            <a:r>
              <a:rPr dirty="0" u="sng" sz="1400" spc="-5" b="1">
                <a:solidFill>
                  <a:srgbClr val="00664D"/>
                </a:solidFill>
                <a:uFill>
                  <a:solidFill>
                    <a:srgbClr val="00664D"/>
                  </a:solidFill>
                </a:uFill>
                <a:latin typeface="Arial"/>
                <a:cs typeface="Arial"/>
              </a:rPr>
              <a:t>asynchronous</a:t>
            </a:r>
            <a:r>
              <a:rPr dirty="0" sz="1400" spc="-5" b="1">
                <a:solidFill>
                  <a:srgbClr val="00664D"/>
                </a:solidFill>
                <a:latin typeface="Arial"/>
                <a:cs typeface="Arial"/>
              </a:rPr>
              <a:t> read cycle </a:t>
            </a:r>
            <a:r>
              <a:rPr dirty="0" sz="1400" spc="5" b="1">
                <a:solidFill>
                  <a:srgbClr val="00664D"/>
                </a:solidFill>
                <a:latin typeface="Arial"/>
                <a:cs typeface="Arial"/>
              </a:rPr>
              <a:t>is 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characterized by </a:t>
            </a:r>
            <a:r>
              <a:rPr dirty="0" sz="1400" spc="-5" b="1">
                <a:solidFill>
                  <a:srgbClr val="00664D"/>
                </a:solidFill>
                <a:latin typeface="Arial"/>
                <a:cs typeface="Arial"/>
              </a:rPr>
              <a:t>the interlocked 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handshaking </a:t>
            </a:r>
            <a:r>
              <a:rPr dirty="0" sz="1400" spc="-5" b="1">
                <a:solidFill>
                  <a:srgbClr val="00664D"/>
                </a:solidFill>
                <a:latin typeface="Arial"/>
                <a:cs typeface="Arial"/>
              </a:rPr>
              <a:t>procedure that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takes place  </a:t>
            </a:r>
            <a:r>
              <a:rPr dirty="0" sz="1400" spc="-15" b="1">
                <a:solidFill>
                  <a:srgbClr val="00664D"/>
                </a:solidFill>
                <a:latin typeface="Arial"/>
                <a:cs typeface="Arial"/>
              </a:rPr>
              <a:t>between</a:t>
            </a:r>
            <a:endParaRPr sz="1400">
              <a:latin typeface="Arial"/>
              <a:cs typeface="Arial"/>
            </a:endParaRPr>
          </a:p>
          <a:p>
            <a:pPr marL="472440">
              <a:lnSpc>
                <a:spcPct val="100000"/>
              </a:lnSpc>
              <a:spcBef>
                <a:spcPts val="320"/>
              </a:spcBef>
            </a:pPr>
            <a:r>
              <a:rPr dirty="0" sz="450" spc="370">
                <a:latin typeface="Times New Roman"/>
                <a:cs typeface="Times New Roman"/>
              </a:rPr>
              <a:t>n </a:t>
            </a:r>
            <a:r>
              <a:rPr dirty="0" sz="1200">
                <a:latin typeface="Arial"/>
                <a:cs typeface="Arial"/>
              </a:rPr>
              <a:t>the bus </a:t>
            </a:r>
            <a:r>
              <a:rPr dirty="0" sz="1200" spc="-5">
                <a:latin typeface="Arial"/>
                <a:cs typeface="Arial"/>
              </a:rPr>
              <a:t>master (CPU)</a:t>
            </a:r>
            <a:r>
              <a:rPr dirty="0" sz="1200" spc="7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endParaRPr sz="1200">
              <a:latin typeface="Arial"/>
              <a:cs typeface="Arial"/>
            </a:endParaRPr>
          </a:p>
          <a:p>
            <a:pPr marL="472440">
              <a:lnSpc>
                <a:spcPct val="100000"/>
              </a:lnSpc>
              <a:spcBef>
                <a:spcPts val="285"/>
              </a:spcBef>
            </a:pPr>
            <a:r>
              <a:rPr dirty="0" sz="450" spc="370">
                <a:latin typeface="Times New Roman"/>
                <a:cs typeface="Times New Roman"/>
              </a:rPr>
              <a:t>n </a:t>
            </a:r>
            <a:r>
              <a:rPr dirty="0" sz="1200">
                <a:latin typeface="Arial"/>
                <a:cs typeface="Arial"/>
              </a:rPr>
              <a:t>the bus </a:t>
            </a:r>
            <a:r>
              <a:rPr dirty="0" sz="1200" spc="-10">
                <a:latin typeface="Arial"/>
                <a:cs typeface="Arial"/>
              </a:rPr>
              <a:t>slave </a:t>
            </a:r>
            <a:r>
              <a:rPr dirty="0" sz="1200" spc="-5">
                <a:latin typeface="Arial"/>
                <a:cs typeface="Arial"/>
              </a:rPr>
              <a:t>(memory </a:t>
            </a:r>
            <a:r>
              <a:rPr dirty="0" sz="1200">
                <a:latin typeface="Arial"/>
                <a:cs typeface="Arial"/>
              </a:rPr>
              <a:t>or I/O</a:t>
            </a:r>
            <a:r>
              <a:rPr dirty="0" sz="1200" spc="8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device)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05"/>
              </a:spcBef>
            </a:pPr>
            <a:r>
              <a:rPr dirty="0" sz="500" spc="445">
                <a:solidFill>
                  <a:srgbClr val="00664D"/>
                </a:solidFill>
                <a:latin typeface="Times New Roman"/>
                <a:cs typeface="Times New Roman"/>
              </a:rPr>
              <a:t>g </a:t>
            </a:r>
            <a:r>
              <a:rPr dirty="0" sz="1400" spc="-15" b="1">
                <a:solidFill>
                  <a:srgbClr val="00664D"/>
                </a:solidFill>
                <a:latin typeface="Arial"/>
                <a:cs typeface="Arial"/>
              </a:rPr>
              <a:t>The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following </a:t>
            </a:r>
            <a:r>
              <a:rPr dirty="0" sz="1400" spc="-5" b="1">
                <a:solidFill>
                  <a:srgbClr val="00664D"/>
                </a:solidFill>
                <a:latin typeface="Arial"/>
                <a:cs typeface="Arial"/>
              </a:rPr>
              <a:t>steps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take</a:t>
            </a:r>
            <a:r>
              <a:rPr dirty="0" sz="1400" spc="10" b="1">
                <a:solidFill>
                  <a:srgbClr val="00664D"/>
                </a:solidFill>
                <a:latin typeface="Arial"/>
                <a:cs typeface="Arial"/>
              </a:rPr>
              <a:t>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place</a:t>
            </a:r>
            <a:endParaRPr sz="1400">
              <a:latin typeface="Arial"/>
              <a:cs typeface="Arial"/>
            </a:endParaRPr>
          </a:p>
          <a:p>
            <a:pPr marL="472440">
              <a:lnSpc>
                <a:spcPct val="100000"/>
              </a:lnSpc>
              <a:spcBef>
                <a:spcPts val="320"/>
              </a:spcBef>
            </a:pPr>
            <a:r>
              <a:rPr dirty="0" sz="450" spc="370">
                <a:latin typeface="Times New Roman"/>
                <a:cs typeface="Times New Roman"/>
              </a:rPr>
              <a:t>n </a:t>
            </a:r>
            <a:r>
              <a:rPr dirty="0" sz="1200">
                <a:latin typeface="Arial"/>
                <a:cs typeface="Arial"/>
              </a:rPr>
              <a:t>The </a:t>
            </a:r>
            <a:r>
              <a:rPr dirty="0" sz="1200" spc="-5">
                <a:latin typeface="Arial"/>
                <a:cs typeface="Arial"/>
              </a:rPr>
              <a:t>CPU indicates its </a:t>
            </a:r>
            <a:r>
              <a:rPr dirty="0" sz="1200" spc="-10">
                <a:latin typeface="Arial"/>
                <a:cs typeface="Arial"/>
              </a:rPr>
              <a:t>intentions</a:t>
            </a:r>
            <a:r>
              <a:rPr dirty="0" sz="1200" spc="10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by</a:t>
            </a:r>
            <a:endParaRPr sz="1200">
              <a:latin typeface="Arial"/>
              <a:cs typeface="Arial"/>
            </a:endParaRPr>
          </a:p>
          <a:p>
            <a:pPr marL="929640">
              <a:lnSpc>
                <a:spcPct val="100000"/>
              </a:lnSpc>
              <a:spcBef>
                <a:spcPts val="250"/>
              </a:spcBef>
            </a:pPr>
            <a:r>
              <a:rPr dirty="0" sz="350" spc="325">
                <a:latin typeface="Times New Roman"/>
                <a:cs typeface="Times New Roman"/>
              </a:rPr>
              <a:t>g </a:t>
            </a:r>
            <a:r>
              <a:rPr dirty="0" sz="1000" spc="-5">
                <a:latin typeface="Arial"/>
                <a:cs typeface="Arial"/>
              </a:rPr>
              <a:t>forcing R/W* HIGH</a:t>
            </a:r>
            <a:r>
              <a:rPr dirty="0" sz="1000" spc="19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and</a:t>
            </a:r>
            <a:endParaRPr sz="1000">
              <a:latin typeface="Arial"/>
              <a:cs typeface="Arial"/>
            </a:endParaRPr>
          </a:p>
          <a:p>
            <a:pPr marL="929640">
              <a:lnSpc>
                <a:spcPct val="100000"/>
              </a:lnSpc>
              <a:spcBef>
                <a:spcPts val="240"/>
              </a:spcBef>
            </a:pPr>
            <a:r>
              <a:rPr dirty="0" sz="350" spc="325">
                <a:latin typeface="Times New Roman"/>
                <a:cs typeface="Times New Roman"/>
              </a:rPr>
              <a:t>g </a:t>
            </a:r>
            <a:r>
              <a:rPr dirty="0" sz="1000">
                <a:latin typeface="Arial"/>
                <a:cs typeface="Arial"/>
              </a:rPr>
              <a:t>setting </a:t>
            </a:r>
            <a:r>
              <a:rPr dirty="0" sz="1000" spc="-5">
                <a:latin typeface="Arial"/>
                <a:cs typeface="Arial"/>
              </a:rPr>
              <a:t>up </a:t>
            </a:r>
            <a:r>
              <a:rPr dirty="0" sz="1000" spc="-15">
                <a:latin typeface="Arial"/>
                <a:cs typeface="Arial"/>
              </a:rPr>
              <a:t>an</a:t>
            </a:r>
            <a:r>
              <a:rPr dirty="0" sz="1000" spc="18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address</a:t>
            </a:r>
            <a:endParaRPr sz="1000">
              <a:latin typeface="Arial"/>
              <a:cs typeface="Arial"/>
            </a:endParaRPr>
          </a:p>
          <a:p>
            <a:pPr marL="929640">
              <a:lnSpc>
                <a:spcPct val="100000"/>
              </a:lnSpc>
              <a:spcBef>
                <a:spcPts val="215"/>
              </a:spcBef>
            </a:pPr>
            <a:r>
              <a:rPr dirty="0" sz="350" spc="325">
                <a:latin typeface="Times New Roman"/>
                <a:cs typeface="Times New Roman"/>
              </a:rPr>
              <a:t>g </a:t>
            </a:r>
            <a:r>
              <a:rPr dirty="0" sz="1000" spc="-5">
                <a:latin typeface="Arial"/>
                <a:cs typeface="Arial"/>
              </a:rPr>
              <a:t>asserting AS*, UDS* </a:t>
            </a:r>
            <a:r>
              <a:rPr dirty="0" sz="1000" spc="-15">
                <a:latin typeface="Arial"/>
                <a:cs typeface="Arial"/>
              </a:rPr>
              <a:t>and</a:t>
            </a:r>
            <a:r>
              <a:rPr dirty="0" sz="1000" spc="19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LDS*</a:t>
            </a:r>
            <a:endParaRPr sz="1000">
              <a:latin typeface="Arial"/>
              <a:cs typeface="Arial"/>
            </a:endParaRPr>
          </a:p>
          <a:p>
            <a:pPr marL="698500" marR="5080" indent="-226060">
              <a:lnSpc>
                <a:spcPct val="100000"/>
              </a:lnSpc>
              <a:spcBef>
                <a:spcPts val="280"/>
              </a:spcBef>
            </a:pPr>
            <a:r>
              <a:rPr dirty="0" sz="450" spc="370">
                <a:latin typeface="Times New Roman"/>
                <a:cs typeface="Times New Roman"/>
              </a:rPr>
              <a:t>n </a:t>
            </a:r>
            <a:r>
              <a:rPr dirty="0" sz="1200">
                <a:latin typeface="Arial"/>
                <a:cs typeface="Arial"/>
              </a:rPr>
              <a:t>The </a:t>
            </a:r>
            <a:r>
              <a:rPr dirty="0" sz="1200" spc="-10">
                <a:latin typeface="Arial"/>
                <a:cs typeface="Arial"/>
              </a:rPr>
              <a:t>slave </a:t>
            </a:r>
            <a:r>
              <a:rPr dirty="0" sz="1200" spc="-5">
                <a:latin typeface="Arial"/>
                <a:cs typeface="Arial"/>
              </a:rPr>
              <a:t>detects that </a:t>
            </a:r>
            <a:r>
              <a:rPr dirty="0" sz="1200" spc="-10">
                <a:latin typeface="Arial"/>
                <a:cs typeface="Arial"/>
              </a:rPr>
              <a:t>AS*, </a:t>
            </a:r>
            <a:r>
              <a:rPr dirty="0" sz="1200" spc="-5">
                <a:latin typeface="Arial"/>
                <a:cs typeface="Arial"/>
              </a:rPr>
              <a:t>UDS* </a:t>
            </a:r>
            <a:r>
              <a:rPr dirty="0" sz="1200">
                <a:latin typeface="Arial"/>
                <a:cs typeface="Arial"/>
              </a:rPr>
              <a:t>and </a:t>
            </a:r>
            <a:r>
              <a:rPr dirty="0" sz="1200" spc="-5">
                <a:latin typeface="Arial"/>
                <a:cs typeface="Arial"/>
              </a:rPr>
              <a:t>LDS*  </a:t>
            </a:r>
            <a:r>
              <a:rPr dirty="0" sz="1200">
                <a:latin typeface="Arial"/>
                <a:cs typeface="Arial"/>
              </a:rPr>
              <a:t>are </a:t>
            </a:r>
            <a:r>
              <a:rPr dirty="0" sz="1200" spc="-10">
                <a:latin typeface="Arial"/>
                <a:cs typeface="Arial"/>
              </a:rPr>
              <a:t>asserted and</a:t>
            </a:r>
            <a:r>
              <a:rPr dirty="0" sz="1200" spc="2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then</a:t>
            </a:r>
            <a:endParaRPr sz="1200">
              <a:latin typeface="Arial"/>
              <a:cs typeface="Arial"/>
            </a:endParaRPr>
          </a:p>
          <a:p>
            <a:pPr marL="929640">
              <a:lnSpc>
                <a:spcPct val="100000"/>
              </a:lnSpc>
              <a:spcBef>
                <a:spcPts val="250"/>
              </a:spcBef>
            </a:pPr>
            <a:r>
              <a:rPr dirty="0" sz="350" spc="325">
                <a:latin typeface="Times New Roman"/>
                <a:cs typeface="Times New Roman"/>
              </a:rPr>
              <a:t>g </a:t>
            </a:r>
            <a:r>
              <a:rPr dirty="0" sz="1000" spc="-5">
                <a:latin typeface="Arial"/>
                <a:cs typeface="Arial"/>
              </a:rPr>
              <a:t>places </a:t>
            </a:r>
            <a:r>
              <a:rPr dirty="0" sz="1000" spc="-10">
                <a:latin typeface="Arial"/>
                <a:cs typeface="Arial"/>
              </a:rPr>
              <a:t>data </a:t>
            </a:r>
            <a:r>
              <a:rPr dirty="0" sz="1000" spc="-5">
                <a:latin typeface="Arial"/>
                <a:cs typeface="Arial"/>
              </a:rPr>
              <a:t>on </a:t>
            </a:r>
            <a:r>
              <a:rPr dirty="0" sz="1000">
                <a:latin typeface="Arial"/>
                <a:cs typeface="Arial"/>
              </a:rPr>
              <a:t>the </a:t>
            </a:r>
            <a:r>
              <a:rPr dirty="0" sz="1000" spc="-10">
                <a:latin typeface="Arial"/>
                <a:cs typeface="Arial"/>
              </a:rPr>
              <a:t>data</a:t>
            </a:r>
            <a:r>
              <a:rPr dirty="0" sz="1000" spc="185">
                <a:latin typeface="Arial"/>
                <a:cs typeface="Arial"/>
              </a:rPr>
              <a:t> </a:t>
            </a:r>
            <a:r>
              <a:rPr dirty="0" sz="1000" spc="-15">
                <a:latin typeface="Arial"/>
                <a:cs typeface="Arial"/>
              </a:rPr>
              <a:t>bus</a:t>
            </a:r>
            <a:endParaRPr sz="1000">
              <a:latin typeface="Arial"/>
              <a:cs typeface="Arial"/>
            </a:endParaRPr>
          </a:p>
          <a:p>
            <a:pPr marL="929640">
              <a:lnSpc>
                <a:spcPct val="100000"/>
              </a:lnSpc>
              <a:spcBef>
                <a:spcPts val="240"/>
              </a:spcBef>
            </a:pPr>
            <a:r>
              <a:rPr dirty="0" sz="350" spc="325">
                <a:latin typeface="Times New Roman"/>
                <a:cs typeface="Times New Roman"/>
              </a:rPr>
              <a:t>g </a:t>
            </a:r>
            <a:r>
              <a:rPr dirty="0" sz="1000">
                <a:latin typeface="Arial"/>
                <a:cs typeface="Arial"/>
              </a:rPr>
              <a:t>asserts</a:t>
            </a:r>
            <a:r>
              <a:rPr dirty="0" sz="1000" spc="19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DTACK*</a:t>
            </a:r>
            <a:endParaRPr sz="1000">
              <a:latin typeface="Arial"/>
              <a:cs typeface="Arial"/>
            </a:endParaRPr>
          </a:p>
          <a:p>
            <a:pPr marL="472440">
              <a:lnSpc>
                <a:spcPct val="100000"/>
              </a:lnSpc>
              <a:spcBef>
                <a:spcPts val="280"/>
              </a:spcBef>
            </a:pPr>
            <a:r>
              <a:rPr dirty="0" sz="450" spc="370">
                <a:latin typeface="Times New Roman"/>
                <a:cs typeface="Times New Roman"/>
              </a:rPr>
              <a:t>n </a:t>
            </a:r>
            <a:r>
              <a:rPr dirty="0" sz="1200" spc="-5">
                <a:latin typeface="Arial"/>
                <a:cs typeface="Arial"/>
              </a:rPr>
              <a:t>Upon </a:t>
            </a:r>
            <a:r>
              <a:rPr dirty="0" sz="1200" spc="-10">
                <a:latin typeface="Arial"/>
                <a:cs typeface="Arial"/>
              </a:rPr>
              <a:t>DTACK* </a:t>
            </a:r>
            <a:r>
              <a:rPr dirty="0" sz="1200" spc="-5">
                <a:latin typeface="Arial"/>
                <a:cs typeface="Arial"/>
              </a:rPr>
              <a:t>assertion, </a:t>
            </a:r>
            <a:r>
              <a:rPr dirty="0" sz="1200" spc="-10">
                <a:latin typeface="Arial"/>
                <a:cs typeface="Arial"/>
              </a:rPr>
              <a:t>the</a:t>
            </a:r>
            <a:r>
              <a:rPr dirty="0" sz="1200" spc="125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CPU</a:t>
            </a:r>
            <a:endParaRPr sz="1200">
              <a:latin typeface="Arial"/>
              <a:cs typeface="Arial"/>
            </a:endParaRPr>
          </a:p>
          <a:p>
            <a:pPr marL="929640">
              <a:lnSpc>
                <a:spcPct val="100000"/>
              </a:lnSpc>
              <a:spcBef>
                <a:spcPts val="245"/>
              </a:spcBef>
            </a:pPr>
            <a:r>
              <a:rPr dirty="0" sz="350" spc="325">
                <a:latin typeface="Times New Roman"/>
                <a:cs typeface="Times New Roman"/>
              </a:rPr>
              <a:t>g </a:t>
            </a:r>
            <a:r>
              <a:rPr dirty="0" sz="1000" spc="-5">
                <a:latin typeface="Arial"/>
                <a:cs typeface="Arial"/>
              </a:rPr>
              <a:t>latches </a:t>
            </a:r>
            <a:r>
              <a:rPr dirty="0" sz="1000" spc="-10">
                <a:latin typeface="Arial"/>
                <a:cs typeface="Arial"/>
              </a:rPr>
              <a:t>data </a:t>
            </a:r>
            <a:r>
              <a:rPr dirty="0" sz="1000">
                <a:latin typeface="Arial"/>
                <a:cs typeface="Arial"/>
              </a:rPr>
              <a:t>from </a:t>
            </a:r>
            <a:r>
              <a:rPr dirty="0" sz="1000" spc="-10">
                <a:latin typeface="Arial"/>
                <a:cs typeface="Arial"/>
              </a:rPr>
              <a:t>data</a:t>
            </a:r>
            <a:r>
              <a:rPr dirty="0" sz="1000" spc="19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bus</a:t>
            </a:r>
            <a:endParaRPr sz="1000">
              <a:latin typeface="Arial"/>
              <a:cs typeface="Arial"/>
            </a:endParaRPr>
          </a:p>
          <a:p>
            <a:pPr marL="929640">
              <a:lnSpc>
                <a:spcPct val="100000"/>
              </a:lnSpc>
              <a:spcBef>
                <a:spcPts val="240"/>
              </a:spcBef>
            </a:pPr>
            <a:r>
              <a:rPr dirty="0" sz="350" spc="325">
                <a:latin typeface="Times New Roman"/>
                <a:cs typeface="Times New Roman"/>
              </a:rPr>
              <a:t>g </a:t>
            </a:r>
            <a:r>
              <a:rPr dirty="0" sz="1000" spc="-5">
                <a:latin typeface="Arial"/>
                <a:cs typeface="Arial"/>
              </a:rPr>
              <a:t>Negates </a:t>
            </a:r>
            <a:r>
              <a:rPr dirty="0" sz="1000" spc="-10">
                <a:latin typeface="Arial"/>
                <a:cs typeface="Arial"/>
              </a:rPr>
              <a:t>AS*, </a:t>
            </a:r>
            <a:r>
              <a:rPr dirty="0" sz="1000" spc="-5">
                <a:latin typeface="Arial"/>
                <a:cs typeface="Arial"/>
              </a:rPr>
              <a:t>UDS* and</a:t>
            </a:r>
            <a:r>
              <a:rPr dirty="0" sz="1000" spc="19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LDS*</a:t>
            </a:r>
            <a:endParaRPr sz="1000">
              <a:latin typeface="Arial"/>
              <a:cs typeface="Arial"/>
            </a:endParaRPr>
          </a:p>
          <a:p>
            <a:pPr marL="698500" marR="39370" indent="-226060">
              <a:lnSpc>
                <a:spcPts val="1420"/>
              </a:lnSpc>
              <a:spcBef>
                <a:spcPts val="345"/>
              </a:spcBef>
            </a:pPr>
            <a:r>
              <a:rPr dirty="0" sz="450" spc="370">
                <a:latin typeface="Times New Roman"/>
                <a:cs typeface="Times New Roman"/>
              </a:rPr>
              <a:t>n </a:t>
            </a:r>
            <a:r>
              <a:rPr dirty="0" sz="1200" spc="-5">
                <a:latin typeface="Arial"/>
                <a:cs typeface="Arial"/>
              </a:rPr>
              <a:t>Upon </a:t>
            </a:r>
            <a:r>
              <a:rPr dirty="0" sz="1200" spc="-10">
                <a:latin typeface="Arial"/>
                <a:cs typeface="Arial"/>
              </a:rPr>
              <a:t>negation </a:t>
            </a:r>
            <a:r>
              <a:rPr dirty="0" sz="1200">
                <a:latin typeface="Arial"/>
                <a:cs typeface="Arial"/>
              </a:rPr>
              <a:t>of </a:t>
            </a:r>
            <a:r>
              <a:rPr dirty="0" sz="1200" spc="-10">
                <a:latin typeface="Arial"/>
                <a:cs typeface="Arial"/>
              </a:rPr>
              <a:t>AS*, </a:t>
            </a:r>
            <a:r>
              <a:rPr dirty="0" sz="1200" spc="-5">
                <a:latin typeface="Arial"/>
                <a:cs typeface="Arial"/>
              </a:rPr>
              <a:t>UDS* </a:t>
            </a:r>
            <a:r>
              <a:rPr dirty="0" sz="1200">
                <a:latin typeface="Arial"/>
                <a:cs typeface="Arial"/>
              </a:rPr>
              <a:t>and </a:t>
            </a:r>
            <a:r>
              <a:rPr dirty="0" sz="1200" spc="-10">
                <a:latin typeface="Arial"/>
                <a:cs typeface="Arial"/>
              </a:rPr>
              <a:t>LDS*, </a:t>
            </a:r>
            <a:r>
              <a:rPr dirty="0" sz="1200">
                <a:latin typeface="Arial"/>
                <a:cs typeface="Arial"/>
              </a:rPr>
              <a:t>the  </a:t>
            </a:r>
            <a:r>
              <a:rPr dirty="0" sz="1200" spc="-5">
                <a:latin typeface="Arial"/>
                <a:cs typeface="Arial"/>
              </a:rPr>
              <a:t>slave</a:t>
            </a:r>
            <a:endParaRPr sz="1200">
              <a:latin typeface="Arial"/>
              <a:cs typeface="Arial"/>
            </a:endParaRPr>
          </a:p>
          <a:p>
            <a:pPr marL="929640">
              <a:lnSpc>
                <a:spcPct val="100000"/>
              </a:lnSpc>
              <a:spcBef>
                <a:spcPts val="200"/>
              </a:spcBef>
            </a:pPr>
            <a:r>
              <a:rPr dirty="0" sz="350" spc="325">
                <a:latin typeface="Times New Roman"/>
                <a:cs typeface="Times New Roman"/>
              </a:rPr>
              <a:t>g </a:t>
            </a:r>
            <a:r>
              <a:rPr dirty="0" sz="1000">
                <a:latin typeface="Arial"/>
                <a:cs typeface="Arial"/>
              </a:rPr>
              <a:t>removes </a:t>
            </a:r>
            <a:r>
              <a:rPr dirty="0" sz="1000" spc="-10">
                <a:latin typeface="Arial"/>
                <a:cs typeface="Arial"/>
              </a:rPr>
              <a:t>data </a:t>
            </a:r>
            <a:r>
              <a:rPr dirty="0" sz="1000">
                <a:latin typeface="Arial"/>
                <a:cs typeface="Arial"/>
              </a:rPr>
              <a:t>from data</a:t>
            </a:r>
            <a:r>
              <a:rPr dirty="0" sz="1000" spc="15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bus</a:t>
            </a:r>
            <a:endParaRPr sz="1000">
              <a:latin typeface="Arial"/>
              <a:cs typeface="Arial"/>
            </a:endParaRPr>
          </a:p>
          <a:p>
            <a:pPr marL="929640">
              <a:lnSpc>
                <a:spcPct val="100000"/>
              </a:lnSpc>
              <a:spcBef>
                <a:spcPts val="240"/>
              </a:spcBef>
            </a:pPr>
            <a:r>
              <a:rPr dirty="0" sz="350" spc="325">
                <a:latin typeface="Times New Roman"/>
                <a:cs typeface="Times New Roman"/>
              </a:rPr>
              <a:t>g </a:t>
            </a:r>
            <a:r>
              <a:rPr dirty="0" sz="1000" spc="-5">
                <a:latin typeface="Arial"/>
                <a:cs typeface="Arial"/>
              </a:rPr>
              <a:t>Negates</a:t>
            </a:r>
            <a:r>
              <a:rPr dirty="0" sz="1000" spc="2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DTACK*</a:t>
            </a:r>
            <a:endParaRPr sz="1000">
              <a:latin typeface="Arial"/>
              <a:cs typeface="Arial"/>
            </a:endParaRPr>
          </a:p>
          <a:p>
            <a:pPr marL="472440">
              <a:lnSpc>
                <a:spcPct val="100000"/>
              </a:lnSpc>
              <a:spcBef>
                <a:spcPts val="280"/>
              </a:spcBef>
            </a:pPr>
            <a:r>
              <a:rPr dirty="0" sz="450" spc="370">
                <a:latin typeface="Times New Roman"/>
                <a:cs typeface="Times New Roman"/>
              </a:rPr>
              <a:t>n </a:t>
            </a:r>
            <a:r>
              <a:rPr dirty="0" sz="1200" spc="-5">
                <a:latin typeface="Arial"/>
                <a:cs typeface="Arial"/>
              </a:rPr>
              <a:t>At </a:t>
            </a:r>
            <a:r>
              <a:rPr dirty="0" sz="1200">
                <a:latin typeface="Arial"/>
                <a:cs typeface="Arial"/>
              </a:rPr>
              <a:t>this point we </a:t>
            </a:r>
            <a:r>
              <a:rPr dirty="0" sz="1200" spc="-10">
                <a:latin typeface="Arial"/>
                <a:cs typeface="Arial"/>
              </a:rPr>
              <a:t>can </a:t>
            </a:r>
            <a:r>
              <a:rPr dirty="0" sz="1200" spc="-5">
                <a:latin typeface="Arial"/>
                <a:cs typeface="Arial"/>
              </a:rPr>
              <a:t>start </a:t>
            </a:r>
            <a:r>
              <a:rPr dirty="0" sz="1200">
                <a:latin typeface="Arial"/>
                <a:cs typeface="Arial"/>
              </a:rPr>
              <a:t>a </a:t>
            </a:r>
            <a:r>
              <a:rPr dirty="0" sz="1200" spc="-10">
                <a:latin typeface="Arial"/>
                <a:cs typeface="Arial"/>
              </a:rPr>
              <a:t>new bus</a:t>
            </a:r>
            <a:r>
              <a:rPr dirty="0" sz="1200" spc="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cycle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408295" y="1988439"/>
            <a:ext cx="1750060" cy="152400"/>
          </a:xfrm>
          <a:prstGeom prst="rect">
            <a:avLst/>
          </a:prstGeom>
          <a:ln w="12192">
            <a:solidFill>
              <a:srgbClr val="000000"/>
            </a:solidFill>
          </a:ln>
        </p:spPr>
        <p:txBody>
          <a:bodyPr wrap="square" lIns="0" tIns="10795" rIns="0" bIns="0" rtlCol="0" vert="horz">
            <a:spAutoFit/>
          </a:bodyPr>
          <a:lstStyle/>
          <a:p>
            <a:pPr marL="438784">
              <a:lnSpc>
                <a:spcPct val="100000"/>
              </a:lnSpc>
              <a:spcBef>
                <a:spcPts val="85"/>
              </a:spcBef>
            </a:pPr>
            <a:r>
              <a:rPr dirty="0" sz="800" spc="-5" b="1">
                <a:latin typeface="Arial"/>
                <a:cs typeface="Arial"/>
              </a:rPr>
              <a:t>Address </a:t>
            </a:r>
            <a:r>
              <a:rPr dirty="0" sz="800" b="1">
                <a:latin typeface="Arial"/>
                <a:cs typeface="Arial"/>
              </a:rPr>
              <a:t>the</a:t>
            </a:r>
            <a:r>
              <a:rPr dirty="0" sz="800" spc="-15" b="1">
                <a:latin typeface="Arial"/>
                <a:cs typeface="Arial"/>
              </a:rPr>
              <a:t> </a:t>
            </a:r>
            <a:r>
              <a:rPr dirty="0" sz="800" b="1">
                <a:latin typeface="Arial"/>
                <a:cs typeface="Arial"/>
              </a:rPr>
              <a:t>slave</a:t>
            </a:r>
            <a:endParaRPr sz="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408295" y="2140839"/>
            <a:ext cx="1750060" cy="716280"/>
          </a:xfrm>
          <a:prstGeom prst="rect">
            <a:avLst/>
          </a:prstGeom>
          <a:ln w="12192">
            <a:solidFill>
              <a:srgbClr val="000000"/>
            </a:solidFill>
          </a:ln>
        </p:spPr>
        <p:txBody>
          <a:bodyPr wrap="square" lIns="0" tIns="47625" rIns="0" bIns="0" rtlCol="0" vert="horz">
            <a:spAutoFit/>
          </a:bodyPr>
          <a:lstStyle/>
          <a:p>
            <a:pPr marL="210185" indent="-113030">
              <a:lnSpc>
                <a:spcPct val="100000"/>
              </a:lnSpc>
              <a:spcBef>
                <a:spcPts val="375"/>
              </a:spcBef>
              <a:buAutoNum type="arabicPeriod"/>
              <a:tabLst>
                <a:tab pos="210820" algn="l"/>
              </a:tabLst>
            </a:pPr>
            <a:r>
              <a:rPr dirty="0" sz="800" spc="-5">
                <a:latin typeface="Arial"/>
                <a:cs typeface="Arial"/>
              </a:rPr>
              <a:t>Set </a:t>
            </a:r>
            <a:r>
              <a:rPr dirty="0" sz="800" spc="10">
                <a:latin typeface="Arial"/>
                <a:cs typeface="Arial"/>
              </a:rPr>
              <a:t>R/W* </a:t>
            </a:r>
            <a:r>
              <a:rPr dirty="0" sz="800">
                <a:latin typeface="Arial"/>
                <a:cs typeface="Arial"/>
              </a:rPr>
              <a:t>to</a:t>
            </a:r>
            <a:r>
              <a:rPr dirty="0" sz="800" spc="-75">
                <a:latin typeface="Arial"/>
                <a:cs typeface="Arial"/>
              </a:rPr>
              <a:t> </a:t>
            </a:r>
            <a:r>
              <a:rPr dirty="0" sz="800" spc="-5">
                <a:latin typeface="Arial"/>
                <a:cs typeface="Arial"/>
              </a:rPr>
              <a:t>read</a:t>
            </a:r>
            <a:endParaRPr sz="800">
              <a:latin typeface="Arial"/>
              <a:cs typeface="Arial"/>
            </a:endParaRPr>
          </a:p>
          <a:p>
            <a:pPr marL="210185" indent="-113030">
              <a:lnSpc>
                <a:spcPct val="100000"/>
              </a:lnSpc>
              <a:buAutoNum type="arabicPeriod"/>
              <a:tabLst>
                <a:tab pos="210820" algn="l"/>
              </a:tabLst>
            </a:pPr>
            <a:r>
              <a:rPr dirty="0" sz="800">
                <a:latin typeface="Arial"/>
                <a:cs typeface="Arial"/>
              </a:rPr>
              <a:t>Place function </a:t>
            </a:r>
            <a:r>
              <a:rPr dirty="0" sz="800" spc="5">
                <a:latin typeface="Arial"/>
                <a:cs typeface="Arial"/>
              </a:rPr>
              <a:t>code </a:t>
            </a:r>
            <a:r>
              <a:rPr dirty="0" sz="800" spc="-10">
                <a:latin typeface="Arial"/>
                <a:cs typeface="Arial"/>
              </a:rPr>
              <a:t>on</a:t>
            </a:r>
            <a:r>
              <a:rPr dirty="0" sz="800" spc="-45">
                <a:latin typeface="Arial"/>
                <a:cs typeface="Arial"/>
              </a:rPr>
              <a:t> </a:t>
            </a:r>
            <a:r>
              <a:rPr dirty="0" sz="800" spc="-5">
                <a:latin typeface="Arial"/>
                <a:cs typeface="Arial"/>
              </a:rPr>
              <a:t>FC</a:t>
            </a:r>
            <a:r>
              <a:rPr dirty="0" baseline="-22222" sz="750" spc="-7">
                <a:latin typeface="Arial"/>
                <a:cs typeface="Arial"/>
              </a:rPr>
              <a:t>0</a:t>
            </a:r>
            <a:r>
              <a:rPr dirty="0" sz="800" spc="-5">
                <a:latin typeface="Arial"/>
                <a:cs typeface="Arial"/>
              </a:rPr>
              <a:t>-FC</a:t>
            </a:r>
            <a:r>
              <a:rPr dirty="0" baseline="-22222" sz="750" spc="-7">
                <a:latin typeface="Arial"/>
                <a:cs typeface="Arial"/>
              </a:rPr>
              <a:t>2</a:t>
            </a:r>
            <a:endParaRPr baseline="-22222" sz="750">
              <a:latin typeface="Arial"/>
              <a:cs typeface="Arial"/>
            </a:endParaRPr>
          </a:p>
          <a:p>
            <a:pPr marL="210185" indent="-113030">
              <a:lnSpc>
                <a:spcPct val="100000"/>
              </a:lnSpc>
              <a:spcBef>
                <a:spcPts val="25"/>
              </a:spcBef>
              <a:buAutoNum type="arabicPeriod"/>
              <a:tabLst>
                <a:tab pos="210820" algn="l"/>
              </a:tabLst>
            </a:pPr>
            <a:r>
              <a:rPr dirty="0" sz="800">
                <a:latin typeface="Arial"/>
                <a:cs typeface="Arial"/>
              </a:rPr>
              <a:t>Place </a:t>
            </a:r>
            <a:r>
              <a:rPr dirty="0" sz="800" spc="-10">
                <a:latin typeface="Arial"/>
                <a:cs typeface="Arial"/>
              </a:rPr>
              <a:t>address on</a:t>
            </a:r>
            <a:r>
              <a:rPr dirty="0" sz="800" spc="6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A</a:t>
            </a:r>
            <a:r>
              <a:rPr dirty="0" baseline="-22222" sz="750">
                <a:latin typeface="Arial"/>
                <a:cs typeface="Arial"/>
              </a:rPr>
              <a:t>01</a:t>
            </a:r>
            <a:r>
              <a:rPr dirty="0" sz="800">
                <a:latin typeface="Arial"/>
                <a:cs typeface="Arial"/>
              </a:rPr>
              <a:t>-A</a:t>
            </a:r>
            <a:r>
              <a:rPr dirty="0" baseline="-22222" sz="750">
                <a:latin typeface="Arial"/>
                <a:cs typeface="Arial"/>
              </a:rPr>
              <a:t>23</a:t>
            </a:r>
            <a:endParaRPr baseline="-22222" sz="750">
              <a:latin typeface="Arial"/>
              <a:cs typeface="Arial"/>
            </a:endParaRPr>
          </a:p>
          <a:p>
            <a:pPr marL="210185" indent="-113030">
              <a:lnSpc>
                <a:spcPct val="100000"/>
              </a:lnSpc>
              <a:buAutoNum type="arabicPeriod"/>
              <a:tabLst>
                <a:tab pos="210820" algn="l"/>
              </a:tabLst>
            </a:pPr>
            <a:r>
              <a:rPr dirty="0" sz="800" spc="-5">
                <a:latin typeface="Arial"/>
                <a:cs typeface="Arial"/>
              </a:rPr>
              <a:t>Assert </a:t>
            </a:r>
            <a:r>
              <a:rPr dirty="0" sz="800" spc="-10">
                <a:latin typeface="Arial"/>
                <a:cs typeface="Arial"/>
              </a:rPr>
              <a:t>address </a:t>
            </a:r>
            <a:r>
              <a:rPr dirty="0" sz="800">
                <a:latin typeface="Arial"/>
                <a:cs typeface="Arial"/>
              </a:rPr>
              <a:t>strobe</a:t>
            </a:r>
            <a:r>
              <a:rPr dirty="0" sz="800" spc="3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AS*</a:t>
            </a:r>
            <a:endParaRPr sz="800">
              <a:latin typeface="Arial"/>
              <a:cs typeface="Arial"/>
            </a:endParaRPr>
          </a:p>
          <a:p>
            <a:pPr marL="210185" indent="-113030">
              <a:lnSpc>
                <a:spcPct val="100000"/>
              </a:lnSpc>
              <a:buAutoNum type="arabicPeriod"/>
              <a:tabLst>
                <a:tab pos="210820" algn="l"/>
              </a:tabLst>
            </a:pPr>
            <a:r>
              <a:rPr dirty="0" sz="800" spc="-5">
                <a:latin typeface="Arial"/>
                <a:cs typeface="Arial"/>
              </a:rPr>
              <a:t>Assert </a:t>
            </a:r>
            <a:r>
              <a:rPr dirty="0" sz="800" spc="-10">
                <a:latin typeface="Arial"/>
                <a:cs typeface="Arial"/>
              </a:rPr>
              <a:t>UDS* </a:t>
            </a:r>
            <a:r>
              <a:rPr dirty="0" sz="800" spc="-5">
                <a:latin typeface="Arial"/>
                <a:cs typeface="Arial"/>
              </a:rPr>
              <a:t>and</a:t>
            </a:r>
            <a:r>
              <a:rPr dirty="0" sz="800" spc="65">
                <a:latin typeface="Arial"/>
                <a:cs typeface="Arial"/>
              </a:rPr>
              <a:t> </a:t>
            </a:r>
            <a:r>
              <a:rPr dirty="0" sz="800" spc="-10">
                <a:latin typeface="Arial"/>
                <a:cs typeface="Arial"/>
              </a:rPr>
              <a:t>LDS*</a:t>
            </a:r>
            <a:endParaRPr sz="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484495" y="3893439"/>
            <a:ext cx="1752600" cy="152400"/>
          </a:xfrm>
          <a:prstGeom prst="rect">
            <a:avLst/>
          </a:prstGeom>
          <a:ln w="12192">
            <a:solidFill>
              <a:srgbClr val="000000"/>
            </a:solidFill>
          </a:ln>
        </p:spPr>
        <p:txBody>
          <a:bodyPr wrap="square" lIns="0" tIns="10795" rIns="0" bIns="0" rtlCol="0" vert="horz">
            <a:spAutoFit/>
          </a:bodyPr>
          <a:lstStyle/>
          <a:p>
            <a:pPr marL="474980">
              <a:lnSpc>
                <a:spcPct val="100000"/>
              </a:lnSpc>
              <a:spcBef>
                <a:spcPts val="85"/>
              </a:spcBef>
            </a:pPr>
            <a:r>
              <a:rPr dirty="0" sz="800" spc="-5" b="1">
                <a:latin typeface="Arial"/>
                <a:cs typeface="Arial"/>
              </a:rPr>
              <a:t>Acquire </a:t>
            </a:r>
            <a:r>
              <a:rPr dirty="0" sz="800" b="1">
                <a:latin typeface="Arial"/>
                <a:cs typeface="Arial"/>
              </a:rPr>
              <a:t>the</a:t>
            </a:r>
            <a:r>
              <a:rPr dirty="0" sz="800" spc="5" b="1">
                <a:latin typeface="Arial"/>
                <a:cs typeface="Arial"/>
              </a:rPr>
              <a:t> </a:t>
            </a:r>
            <a:r>
              <a:rPr dirty="0" sz="800" spc="-5" b="1">
                <a:latin typeface="Arial"/>
                <a:cs typeface="Arial"/>
              </a:rPr>
              <a:t>data</a:t>
            </a:r>
            <a:endParaRPr sz="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484495" y="4045839"/>
            <a:ext cx="1752600" cy="472440"/>
          </a:xfrm>
          <a:prstGeom prst="rect">
            <a:avLst/>
          </a:prstGeom>
          <a:ln w="12192">
            <a:solidFill>
              <a:srgbClr val="000000"/>
            </a:solidFill>
          </a:ln>
        </p:spPr>
        <p:txBody>
          <a:bodyPr wrap="square" lIns="0" tIns="47625" rIns="0" bIns="0" rtlCol="0" vert="horz">
            <a:spAutoFit/>
          </a:bodyPr>
          <a:lstStyle/>
          <a:p>
            <a:pPr marL="210185" indent="-113030">
              <a:lnSpc>
                <a:spcPct val="100000"/>
              </a:lnSpc>
              <a:spcBef>
                <a:spcPts val="375"/>
              </a:spcBef>
              <a:buAutoNum type="arabicPeriod"/>
              <a:tabLst>
                <a:tab pos="210820" algn="l"/>
              </a:tabLst>
            </a:pPr>
            <a:r>
              <a:rPr dirty="0" sz="800">
                <a:latin typeface="Arial"/>
                <a:cs typeface="Arial"/>
              </a:rPr>
              <a:t>Latch data</a:t>
            </a:r>
            <a:endParaRPr sz="800">
              <a:latin typeface="Arial"/>
              <a:cs typeface="Arial"/>
            </a:endParaRPr>
          </a:p>
          <a:p>
            <a:pPr marL="210185" indent="-113030">
              <a:lnSpc>
                <a:spcPct val="100000"/>
              </a:lnSpc>
              <a:buAutoNum type="arabicPeriod"/>
              <a:tabLst>
                <a:tab pos="210820" algn="l"/>
              </a:tabLst>
            </a:pPr>
            <a:r>
              <a:rPr dirty="0" sz="800">
                <a:latin typeface="Arial"/>
                <a:cs typeface="Arial"/>
              </a:rPr>
              <a:t>Negate UDS* </a:t>
            </a:r>
            <a:r>
              <a:rPr dirty="0" sz="800" spc="-5">
                <a:latin typeface="Arial"/>
                <a:cs typeface="Arial"/>
              </a:rPr>
              <a:t>and LDS*</a:t>
            </a:r>
            <a:endParaRPr sz="800">
              <a:latin typeface="Arial"/>
              <a:cs typeface="Arial"/>
            </a:endParaRPr>
          </a:p>
          <a:p>
            <a:pPr marL="210185" indent="-113030">
              <a:lnSpc>
                <a:spcPct val="100000"/>
              </a:lnSpc>
              <a:spcBef>
                <a:spcPts val="25"/>
              </a:spcBef>
              <a:buAutoNum type="arabicPeriod"/>
              <a:tabLst>
                <a:tab pos="210820" algn="l"/>
              </a:tabLst>
            </a:pPr>
            <a:r>
              <a:rPr dirty="0" sz="800">
                <a:latin typeface="Arial"/>
                <a:cs typeface="Arial"/>
              </a:rPr>
              <a:t>Negate </a:t>
            </a:r>
            <a:r>
              <a:rPr dirty="0" sz="800" spc="-5">
                <a:latin typeface="Arial"/>
                <a:cs typeface="Arial"/>
              </a:rPr>
              <a:t>address </a:t>
            </a:r>
            <a:r>
              <a:rPr dirty="0" sz="800">
                <a:latin typeface="Arial"/>
                <a:cs typeface="Arial"/>
              </a:rPr>
              <a:t>strobe</a:t>
            </a:r>
            <a:r>
              <a:rPr dirty="0" sz="800" spc="5">
                <a:latin typeface="Arial"/>
                <a:cs typeface="Arial"/>
              </a:rPr>
              <a:t> </a:t>
            </a:r>
            <a:r>
              <a:rPr dirty="0" sz="800" spc="-10">
                <a:latin typeface="Arial"/>
                <a:cs typeface="Arial"/>
              </a:rPr>
              <a:t>AS*</a:t>
            </a:r>
            <a:endParaRPr sz="8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484495" y="5432678"/>
            <a:ext cx="1752600" cy="152400"/>
          </a:xfrm>
          <a:custGeom>
            <a:avLst/>
            <a:gdLst/>
            <a:ahLst/>
            <a:cxnLst/>
            <a:rect l="l" t="t" r="r" b="b"/>
            <a:pathLst>
              <a:path w="1752600" h="152400">
                <a:moveTo>
                  <a:pt x="1752600" y="0"/>
                </a:moveTo>
                <a:lnTo>
                  <a:pt x="1752600" y="152400"/>
                </a:lnTo>
                <a:lnTo>
                  <a:pt x="0" y="152400"/>
                </a:lnTo>
                <a:lnTo>
                  <a:pt x="0" y="0"/>
                </a:lnTo>
                <a:lnTo>
                  <a:pt x="1752600" y="0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5484495" y="5432678"/>
            <a:ext cx="1752600" cy="152400"/>
          </a:xfrm>
          <a:prstGeom prst="rect">
            <a:avLst/>
          </a:prstGeom>
          <a:ln w="12192">
            <a:solidFill>
              <a:srgbClr val="000000"/>
            </a:solidFill>
          </a:ln>
        </p:spPr>
        <p:txBody>
          <a:bodyPr wrap="square" lIns="0" tIns="13970" rIns="0" bIns="0" rtlCol="0" vert="horz">
            <a:spAutoFit/>
          </a:bodyPr>
          <a:lstStyle/>
          <a:p>
            <a:pPr marL="408305">
              <a:lnSpc>
                <a:spcPct val="100000"/>
              </a:lnSpc>
              <a:spcBef>
                <a:spcPts val="110"/>
              </a:spcBef>
            </a:pPr>
            <a:r>
              <a:rPr dirty="0" sz="800" spc="-10" b="1">
                <a:latin typeface="Arial"/>
                <a:cs typeface="Arial"/>
              </a:rPr>
              <a:t>Start </a:t>
            </a:r>
            <a:r>
              <a:rPr dirty="0" sz="800" b="1">
                <a:latin typeface="Arial"/>
                <a:cs typeface="Arial"/>
              </a:rPr>
              <a:t>the next</a:t>
            </a:r>
            <a:r>
              <a:rPr dirty="0" sz="800" spc="10" b="1">
                <a:latin typeface="Arial"/>
                <a:cs typeface="Arial"/>
              </a:rPr>
              <a:t> </a:t>
            </a:r>
            <a:r>
              <a:rPr dirty="0" sz="800" spc="-5" b="1">
                <a:latin typeface="Arial"/>
                <a:cs typeface="Arial"/>
              </a:rPr>
              <a:t>cycle</a:t>
            </a:r>
            <a:endParaRPr sz="80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484495" y="5585078"/>
            <a:ext cx="1752600" cy="228600"/>
          </a:xfrm>
          <a:custGeom>
            <a:avLst/>
            <a:gdLst/>
            <a:ahLst/>
            <a:cxnLst/>
            <a:rect l="l" t="t" r="r" b="b"/>
            <a:pathLst>
              <a:path w="1752600" h="228600">
                <a:moveTo>
                  <a:pt x="1752600" y="0"/>
                </a:moveTo>
                <a:lnTo>
                  <a:pt x="1752600" y="228600"/>
                </a:lnTo>
                <a:lnTo>
                  <a:pt x="0" y="228600"/>
                </a:lnTo>
                <a:lnTo>
                  <a:pt x="0" y="0"/>
                </a:lnTo>
                <a:lnTo>
                  <a:pt x="1752600" y="0"/>
                </a:lnTo>
                <a:close/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6283071" y="2857119"/>
            <a:ext cx="1828800" cy="137160"/>
          </a:xfrm>
          <a:custGeom>
            <a:avLst/>
            <a:gdLst/>
            <a:ahLst/>
            <a:cxnLst/>
            <a:rect l="l" t="t" r="r" b="b"/>
            <a:pathLst>
              <a:path w="1828800" h="137160">
                <a:moveTo>
                  <a:pt x="0" y="0"/>
                </a:moveTo>
                <a:lnTo>
                  <a:pt x="0" y="97536"/>
                </a:lnTo>
                <a:lnTo>
                  <a:pt x="1828800" y="97536"/>
                </a:lnTo>
                <a:lnTo>
                  <a:pt x="1828800" y="13716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8078343" y="2988182"/>
            <a:ext cx="70485" cy="67310"/>
          </a:xfrm>
          <a:custGeom>
            <a:avLst/>
            <a:gdLst/>
            <a:ahLst/>
            <a:cxnLst/>
            <a:rect l="l" t="t" r="r" b="b"/>
            <a:pathLst>
              <a:path w="70484" h="67310">
                <a:moveTo>
                  <a:pt x="70103" y="0"/>
                </a:moveTo>
                <a:lnTo>
                  <a:pt x="0" y="0"/>
                </a:lnTo>
                <a:lnTo>
                  <a:pt x="33527" y="67056"/>
                </a:lnTo>
                <a:lnTo>
                  <a:pt x="7010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graphicFrame>
        <p:nvGraphicFramePr>
          <p:cNvPr id="13" name="object 13"/>
          <p:cNvGraphicFramePr>
            <a:graphicFrameLocks noGrp="1"/>
          </p:cNvGraphicFramePr>
          <p:nvPr/>
        </p:nvGraphicFramePr>
        <p:xfrm>
          <a:off x="6353175" y="3049142"/>
          <a:ext cx="2649220" cy="7442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77569"/>
                <a:gridCol w="874394"/>
                <a:gridCol w="877569"/>
              </a:tblGrid>
              <a:tr h="152400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 gridSpan="2">
                  <a:txBody>
                    <a:bodyPr/>
                    <a:lstStyle/>
                    <a:p>
                      <a:pPr marL="506095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dirty="0" sz="800" spc="-10" b="1">
                          <a:latin typeface="Arial"/>
                          <a:cs typeface="Arial"/>
                        </a:rPr>
                        <a:t>Output </a:t>
                      </a:r>
                      <a:r>
                        <a:rPr dirty="0" sz="800" b="1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800" spc="-5" b="1">
                          <a:latin typeface="Arial"/>
                          <a:cs typeface="Arial"/>
                        </a:rPr>
                        <a:t> data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079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47180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 gridSpan="2">
                  <a:txBody>
                    <a:bodyPr/>
                    <a:lstStyle/>
                    <a:p>
                      <a:pPr marL="216535" indent="-113030">
                        <a:lnSpc>
                          <a:spcPct val="100000"/>
                        </a:lnSpc>
                        <a:spcBef>
                          <a:spcPts val="375"/>
                        </a:spcBef>
                        <a:buAutoNum type="arabicPeriod"/>
                        <a:tabLst>
                          <a:tab pos="217170" algn="l"/>
                        </a:tabLst>
                      </a:pPr>
                      <a:r>
                        <a:rPr dirty="0" sz="800">
                          <a:latin typeface="Arial"/>
                          <a:cs typeface="Arial"/>
                        </a:rPr>
                        <a:t>Decode </a:t>
                      </a:r>
                      <a:r>
                        <a:rPr dirty="0" sz="800" spc="5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-10">
                          <a:latin typeface="Arial"/>
                          <a:cs typeface="Arial"/>
                        </a:rPr>
                        <a:t>address</a:t>
                      </a:r>
                      <a:endParaRPr sz="800">
                        <a:latin typeface="Arial"/>
                        <a:cs typeface="Arial"/>
                      </a:endParaRPr>
                    </a:p>
                    <a:p>
                      <a:pPr marL="216535" indent="-113030">
                        <a:lnSpc>
                          <a:spcPct val="100000"/>
                        </a:lnSpc>
                        <a:buAutoNum type="arabicPeriod"/>
                        <a:tabLst>
                          <a:tab pos="217170" algn="l"/>
                        </a:tabLst>
                      </a:pPr>
                      <a:r>
                        <a:rPr dirty="0" sz="800">
                          <a:latin typeface="Arial"/>
                          <a:cs typeface="Arial"/>
                        </a:rPr>
                        <a:t>Place data </a:t>
                      </a:r>
                      <a:r>
                        <a:rPr dirty="0" sz="800" spc="-10">
                          <a:latin typeface="Arial"/>
                          <a:cs typeface="Arial"/>
                        </a:rPr>
                        <a:t>on</a:t>
                      </a:r>
                      <a:r>
                        <a:rPr dirty="0" sz="8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D</a:t>
                      </a:r>
                      <a:r>
                        <a:rPr dirty="0" baseline="-22222" sz="750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-D</a:t>
                      </a:r>
                      <a:r>
                        <a:rPr dirty="0" baseline="-22222" sz="750">
                          <a:latin typeface="Arial"/>
                          <a:cs typeface="Arial"/>
                        </a:rPr>
                        <a:t>15</a:t>
                      </a:r>
                      <a:endParaRPr baseline="-22222" sz="750">
                        <a:latin typeface="Arial"/>
                        <a:cs typeface="Arial"/>
                      </a:endParaRPr>
                    </a:p>
                    <a:p>
                      <a:pPr marL="216535" indent="-113030">
                        <a:lnSpc>
                          <a:spcPct val="100000"/>
                        </a:lnSpc>
                        <a:spcBef>
                          <a:spcPts val="25"/>
                        </a:spcBef>
                        <a:buAutoNum type="arabicPeriod"/>
                        <a:tabLst>
                          <a:tab pos="217170" algn="l"/>
                        </a:tabLst>
                      </a:pPr>
                      <a:r>
                        <a:rPr dirty="0" sz="800" spc="-5">
                          <a:latin typeface="Arial"/>
                          <a:cs typeface="Arial"/>
                        </a:rPr>
                        <a:t>Assert</a:t>
                      </a:r>
                      <a:r>
                        <a:rPr dirty="0" sz="8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-5">
                          <a:latin typeface="Arial"/>
                          <a:cs typeface="Arial"/>
                        </a:rPr>
                        <a:t>DTACK*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4762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0668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sp>
        <p:nvSpPr>
          <p:cNvPr id="14" name="object 14"/>
          <p:cNvSpPr/>
          <p:nvPr/>
        </p:nvSpPr>
        <p:spPr>
          <a:xfrm>
            <a:off x="6325742" y="3826383"/>
            <a:ext cx="70485" cy="70485"/>
          </a:xfrm>
          <a:custGeom>
            <a:avLst/>
            <a:gdLst/>
            <a:ahLst/>
            <a:cxnLst/>
            <a:rect l="l" t="t" r="r" b="b"/>
            <a:pathLst>
              <a:path w="70485" h="70485">
                <a:moveTo>
                  <a:pt x="70104" y="0"/>
                </a:moveTo>
                <a:lnTo>
                  <a:pt x="0" y="0"/>
                </a:lnTo>
                <a:lnTo>
                  <a:pt x="36576" y="70103"/>
                </a:lnTo>
                <a:lnTo>
                  <a:pt x="7010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6359271" y="4518278"/>
            <a:ext cx="1752600" cy="121920"/>
          </a:xfrm>
          <a:custGeom>
            <a:avLst/>
            <a:gdLst/>
            <a:ahLst/>
            <a:cxnLst/>
            <a:rect l="l" t="t" r="r" b="b"/>
            <a:pathLst>
              <a:path w="1752600" h="121920">
                <a:moveTo>
                  <a:pt x="0" y="0"/>
                </a:moveTo>
                <a:lnTo>
                  <a:pt x="0" y="91440"/>
                </a:lnTo>
                <a:lnTo>
                  <a:pt x="1752600" y="91440"/>
                </a:lnTo>
                <a:lnTo>
                  <a:pt x="1752600" y="12192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8078343" y="4634103"/>
            <a:ext cx="70485" cy="67310"/>
          </a:xfrm>
          <a:custGeom>
            <a:avLst/>
            <a:gdLst/>
            <a:ahLst/>
            <a:cxnLst/>
            <a:rect l="l" t="t" r="r" b="b"/>
            <a:pathLst>
              <a:path w="70484" h="67310">
                <a:moveTo>
                  <a:pt x="70103" y="0"/>
                </a:moveTo>
                <a:lnTo>
                  <a:pt x="0" y="0"/>
                </a:lnTo>
                <a:lnTo>
                  <a:pt x="33527" y="67056"/>
                </a:lnTo>
                <a:lnTo>
                  <a:pt x="7010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graphicFrame>
        <p:nvGraphicFramePr>
          <p:cNvPr id="17" name="object 17"/>
          <p:cNvGraphicFramePr>
            <a:graphicFrameLocks noGrp="1"/>
          </p:cNvGraphicFramePr>
          <p:nvPr/>
        </p:nvGraphicFramePr>
        <p:xfrm>
          <a:off x="6353175" y="4695063"/>
          <a:ext cx="2649220" cy="6280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77569"/>
                <a:gridCol w="874394"/>
                <a:gridCol w="877569"/>
              </a:tblGrid>
              <a:tr h="152400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 gridSpan="2">
                  <a:txBody>
                    <a:bodyPr/>
                    <a:lstStyle/>
                    <a:p>
                      <a:pPr marL="405130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dirty="0" sz="800" spc="-5" b="1">
                          <a:latin typeface="Arial"/>
                          <a:cs typeface="Arial"/>
                        </a:rPr>
                        <a:t>Terminate </a:t>
                      </a:r>
                      <a:r>
                        <a:rPr dirty="0" sz="800" b="1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800" spc="-1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b="1">
                          <a:latin typeface="Arial"/>
                          <a:cs typeface="Arial"/>
                        </a:rPr>
                        <a:t>cycle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079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5052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 gridSpan="2">
                  <a:txBody>
                    <a:bodyPr/>
                    <a:lstStyle/>
                    <a:p>
                      <a:pPr marL="216535" indent="-113030">
                        <a:lnSpc>
                          <a:spcPct val="100000"/>
                        </a:lnSpc>
                        <a:spcBef>
                          <a:spcPts val="375"/>
                        </a:spcBef>
                        <a:buAutoNum type="arabicPeriod"/>
                        <a:tabLst>
                          <a:tab pos="217170" algn="l"/>
                        </a:tabLst>
                      </a:pPr>
                      <a:r>
                        <a:rPr dirty="0" sz="800" spc="-5">
                          <a:latin typeface="Arial"/>
                          <a:cs typeface="Arial"/>
                        </a:rPr>
                        <a:t>Remove 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data from</a:t>
                      </a:r>
                      <a:r>
                        <a:rPr dirty="0" sz="800" spc="-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D</a:t>
                      </a:r>
                      <a:r>
                        <a:rPr dirty="0" baseline="-22222" sz="750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-D</a:t>
                      </a:r>
                      <a:r>
                        <a:rPr dirty="0" baseline="-22222" sz="750">
                          <a:latin typeface="Arial"/>
                          <a:cs typeface="Arial"/>
                        </a:rPr>
                        <a:t>15</a:t>
                      </a:r>
                      <a:endParaRPr baseline="-22222" sz="750">
                        <a:latin typeface="Arial"/>
                        <a:cs typeface="Arial"/>
                      </a:endParaRPr>
                    </a:p>
                    <a:p>
                      <a:pPr marL="216535" indent="-113030">
                        <a:lnSpc>
                          <a:spcPct val="100000"/>
                        </a:lnSpc>
                        <a:spcBef>
                          <a:spcPts val="25"/>
                        </a:spcBef>
                        <a:buAutoNum type="arabicPeriod"/>
                        <a:tabLst>
                          <a:tab pos="217170" algn="l"/>
                        </a:tabLst>
                      </a:pPr>
                      <a:r>
                        <a:rPr dirty="0" sz="800">
                          <a:latin typeface="Arial"/>
                          <a:cs typeface="Arial"/>
                        </a:rPr>
                        <a:t>Negate</a:t>
                      </a:r>
                      <a:r>
                        <a:rPr dirty="0" sz="8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-5">
                          <a:latin typeface="Arial"/>
                          <a:cs typeface="Arial"/>
                        </a:rPr>
                        <a:t>DTACK*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4762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12395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sp>
        <p:nvSpPr>
          <p:cNvPr id="18" name="object 18"/>
          <p:cNvSpPr/>
          <p:nvPr/>
        </p:nvSpPr>
        <p:spPr>
          <a:xfrm>
            <a:off x="6325742" y="5365622"/>
            <a:ext cx="70485" cy="67310"/>
          </a:xfrm>
          <a:custGeom>
            <a:avLst/>
            <a:gdLst/>
            <a:ahLst/>
            <a:cxnLst/>
            <a:rect l="l" t="t" r="r" b="b"/>
            <a:pathLst>
              <a:path w="70485" h="67310">
                <a:moveTo>
                  <a:pt x="70104" y="0"/>
                </a:moveTo>
                <a:lnTo>
                  <a:pt x="0" y="0"/>
                </a:lnTo>
                <a:lnTo>
                  <a:pt x="36576" y="67055"/>
                </a:lnTo>
                <a:lnTo>
                  <a:pt x="7010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 txBox="1"/>
          <p:nvPr/>
        </p:nvSpPr>
        <p:spPr>
          <a:xfrm>
            <a:off x="5925946" y="1667891"/>
            <a:ext cx="717550" cy="1790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u="sng" sz="100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Bus</a:t>
            </a:r>
            <a:r>
              <a:rPr dirty="0" u="sng" sz="1000" spc="-6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1000" spc="-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master</a:t>
            </a:r>
            <a:endParaRPr sz="1000">
              <a:latin typeface="Arial"/>
              <a:cs typeface="Arial"/>
            </a:endParaRPr>
          </a:p>
        </p:txBody>
      </p:sp>
      <p:sp>
        <p:nvSpPr>
          <p:cNvPr id="21" name="object 21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5"/>
              </a:spcBef>
            </a:pPr>
            <a:r>
              <a:rPr dirty="0" spc="-5"/>
              <a:t>Microprocessor-based </a:t>
            </a:r>
            <a:r>
              <a:rPr dirty="0"/>
              <a:t>System </a:t>
            </a:r>
            <a:r>
              <a:rPr dirty="0" spc="-5"/>
              <a:t>Design  </a:t>
            </a:r>
            <a:r>
              <a:rPr dirty="0" spc="-5" i="1">
                <a:solidFill>
                  <a:srgbClr val="006600"/>
                </a:solidFill>
              </a:rPr>
              <a:t>Ricardo</a:t>
            </a:r>
            <a:r>
              <a:rPr dirty="0" spc="5" i="1">
                <a:solidFill>
                  <a:srgbClr val="006600"/>
                </a:solidFill>
              </a:rPr>
              <a:t> </a:t>
            </a:r>
            <a:r>
              <a:rPr dirty="0" i="1">
                <a:solidFill>
                  <a:srgbClr val="006600"/>
                </a:solidFill>
              </a:rPr>
              <a:t>Gutierrez-Osuna</a:t>
            </a:r>
          </a:p>
          <a:p>
            <a:pPr marL="12700">
              <a:lnSpc>
                <a:spcPct val="100000"/>
              </a:lnSpc>
            </a:pPr>
            <a:r>
              <a:rPr dirty="0" spc="-10"/>
              <a:t>Wright </a:t>
            </a:r>
            <a:r>
              <a:rPr dirty="0" spc="-5"/>
              <a:t>State</a:t>
            </a:r>
            <a:r>
              <a:rPr dirty="0" spc="20"/>
              <a:t> </a:t>
            </a:r>
            <a:r>
              <a:rPr dirty="0"/>
              <a:t>University</a:t>
            </a:r>
          </a:p>
        </p:txBody>
      </p:sp>
      <p:sp>
        <p:nvSpPr>
          <p:cNvPr id="22" name="object 22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dirty="0" spc="-5"/>
              <a:t>10</a:t>
            </a:fld>
          </a:p>
        </p:txBody>
      </p:sp>
      <p:sp>
        <p:nvSpPr>
          <p:cNvPr id="20" name="object 20"/>
          <p:cNvSpPr txBox="1"/>
          <p:nvPr/>
        </p:nvSpPr>
        <p:spPr>
          <a:xfrm>
            <a:off x="7730363" y="1667891"/>
            <a:ext cx="617220" cy="1790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u="sng" sz="100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Bus</a:t>
            </a:r>
            <a:r>
              <a:rPr dirty="0" u="sng" sz="1000" spc="-6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1000" spc="-1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slave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67435" y="793115"/>
            <a:ext cx="3432175" cy="36195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READ </a:t>
            </a:r>
            <a:r>
              <a:rPr dirty="0" spc="-5"/>
              <a:t>cycle </a:t>
            </a:r>
            <a:r>
              <a:rPr dirty="0" spc="-10"/>
              <a:t>timing</a:t>
            </a:r>
            <a:r>
              <a:rPr dirty="0" spc="20"/>
              <a:t> </a:t>
            </a:r>
            <a:r>
              <a:rPr dirty="0" spc="-5"/>
              <a:t>diagram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219835" y="1393571"/>
            <a:ext cx="3491229" cy="4419600"/>
          </a:xfrm>
          <a:prstGeom prst="rect">
            <a:avLst/>
          </a:prstGeom>
        </p:spPr>
        <p:txBody>
          <a:bodyPr wrap="square" lIns="0" tIns="33020" rIns="0" bIns="0" rtlCol="0" vert="horz">
            <a:spAutoFit/>
          </a:bodyPr>
          <a:lstStyle/>
          <a:p>
            <a:pPr marL="243840" marR="44450" indent="-231775">
              <a:lnSpc>
                <a:spcPts val="1300"/>
              </a:lnSpc>
              <a:spcBef>
                <a:spcPts val="260"/>
              </a:spcBef>
            </a:pPr>
            <a:r>
              <a:rPr dirty="0" sz="450" spc="370">
                <a:solidFill>
                  <a:srgbClr val="00664D"/>
                </a:solidFill>
                <a:latin typeface="Times New Roman"/>
                <a:cs typeface="Times New Roman"/>
              </a:rPr>
              <a:t>g </a:t>
            </a:r>
            <a:r>
              <a:rPr dirty="0" sz="1200" b="1">
                <a:solidFill>
                  <a:srgbClr val="00664D"/>
                </a:solidFill>
                <a:latin typeface="Arial"/>
                <a:cs typeface="Arial"/>
              </a:rPr>
              <a:t>Each </a:t>
            </a:r>
            <a:r>
              <a:rPr dirty="0" sz="1200" spc="-5" b="1">
                <a:solidFill>
                  <a:srgbClr val="00664D"/>
                </a:solidFill>
                <a:latin typeface="Arial"/>
                <a:cs typeface="Arial"/>
              </a:rPr>
              <a:t>bus cycle consists </a:t>
            </a:r>
            <a:r>
              <a:rPr dirty="0" sz="1200" b="1">
                <a:solidFill>
                  <a:srgbClr val="00664D"/>
                </a:solidFill>
                <a:latin typeface="Arial"/>
                <a:cs typeface="Arial"/>
              </a:rPr>
              <a:t>of a </a:t>
            </a:r>
            <a:r>
              <a:rPr dirty="0" sz="1200" spc="-5" b="1">
                <a:solidFill>
                  <a:srgbClr val="00664D"/>
                </a:solidFill>
                <a:latin typeface="Arial"/>
                <a:cs typeface="Arial"/>
              </a:rPr>
              <a:t>minimum </a:t>
            </a:r>
            <a:r>
              <a:rPr dirty="0" sz="1200" b="1">
                <a:solidFill>
                  <a:srgbClr val="00664D"/>
                </a:solidFill>
                <a:latin typeface="Arial"/>
                <a:cs typeface="Arial"/>
              </a:rPr>
              <a:t>of 4  clock cycles, </a:t>
            </a:r>
            <a:r>
              <a:rPr dirty="0" sz="1200" spc="-5" b="1">
                <a:solidFill>
                  <a:srgbClr val="00664D"/>
                </a:solidFill>
                <a:latin typeface="Arial"/>
                <a:cs typeface="Arial"/>
              </a:rPr>
              <a:t>divided </a:t>
            </a:r>
            <a:r>
              <a:rPr dirty="0" sz="1200" b="1">
                <a:solidFill>
                  <a:srgbClr val="00664D"/>
                </a:solidFill>
                <a:latin typeface="Arial"/>
                <a:cs typeface="Arial"/>
              </a:rPr>
              <a:t>into eight </a:t>
            </a:r>
            <a:r>
              <a:rPr dirty="0" sz="1200" spc="-5" b="1">
                <a:solidFill>
                  <a:srgbClr val="00664D"/>
                </a:solidFill>
                <a:latin typeface="Arial"/>
                <a:cs typeface="Arial"/>
              </a:rPr>
              <a:t>states</a:t>
            </a:r>
            <a:r>
              <a:rPr dirty="0" sz="1200" spc="-40" b="1">
                <a:solidFill>
                  <a:srgbClr val="00664D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00664D"/>
                </a:solidFill>
                <a:latin typeface="Arial"/>
                <a:cs typeface="Arial"/>
              </a:rPr>
              <a:t>S0-S7</a:t>
            </a:r>
            <a:endParaRPr sz="1200">
              <a:latin typeface="Arial"/>
              <a:cs typeface="Arial"/>
            </a:endParaRPr>
          </a:p>
          <a:p>
            <a:pPr marL="698500" marR="92075" indent="-226060">
              <a:lnSpc>
                <a:spcPts val="1080"/>
              </a:lnSpc>
              <a:spcBef>
                <a:spcPts val="240"/>
              </a:spcBef>
            </a:pPr>
            <a:r>
              <a:rPr dirty="0" sz="350" spc="325">
                <a:latin typeface="Times New Roman"/>
                <a:cs typeface="Times New Roman"/>
              </a:rPr>
              <a:t>n </a:t>
            </a:r>
            <a:r>
              <a:rPr dirty="0" sz="1000" spc="5">
                <a:latin typeface="Arial"/>
                <a:cs typeface="Arial"/>
              </a:rPr>
              <a:t>A </a:t>
            </a:r>
            <a:r>
              <a:rPr dirty="0" sz="1000" spc="-5">
                <a:latin typeface="Arial"/>
                <a:cs typeface="Arial"/>
              </a:rPr>
              <a:t>bus cycle starts in state </a:t>
            </a:r>
            <a:r>
              <a:rPr dirty="0" sz="1000">
                <a:latin typeface="Arial"/>
                <a:cs typeface="Arial"/>
              </a:rPr>
              <a:t>S0 </a:t>
            </a:r>
            <a:r>
              <a:rPr dirty="0" sz="1000" spc="-5">
                <a:latin typeface="Arial"/>
                <a:cs typeface="Arial"/>
              </a:rPr>
              <a:t>with </a:t>
            </a:r>
            <a:r>
              <a:rPr dirty="0" sz="1000">
                <a:latin typeface="Arial"/>
                <a:cs typeface="Arial"/>
              </a:rPr>
              <a:t>the </a:t>
            </a:r>
            <a:r>
              <a:rPr dirty="0" sz="1000" spc="-5">
                <a:latin typeface="Arial"/>
                <a:cs typeface="Arial"/>
              </a:rPr>
              <a:t>clock high  and ends in state </a:t>
            </a:r>
            <a:r>
              <a:rPr dirty="0" sz="1000">
                <a:latin typeface="Arial"/>
                <a:cs typeface="Arial"/>
              </a:rPr>
              <a:t>S7 </a:t>
            </a:r>
            <a:r>
              <a:rPr dirty="0" sz="1000" spc="-5">
                <a:latin typeface="Arial"/>
                <a:cs typeface="Arial"/>
              </a:rPr>
              <a:t>with </a:t>
            </a:r>
            <a:r>
              <a:rPr dirty="0" sz="1000">
                <a:latin typeface="Arial"/>
                <a:cs typeface="Arial"/>
              </a:rPr>
              <a:t>the </a:t>
            </a:r>
            <a:r>
              <a:rPr dirty="0" sz="1000" spc="-5">
                <a:latin typeface="Arial"/>
                <a:cs typeface="Arial"/>
              </a:rPr>
              <a:t>clock</a:t>
            </a:r>
            <a:r>
              <a:rPr dirty="0" sz="1000" spc="-10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low</a:t>
            </a:r>
            <a:endParaRPr sz="1000">
              <a:latin typeface="Arial"/>
              <a:cs typeface="Arial"/>
            </a:endParaRPr>
          </a:p>
          <a:p>
            <a:pPr marL="698500" marR="33020" indent="-226060">
              <a:lnSpc>
                <a:spcPts val="1060"/>
              </a:lnSpc>
              <a:spcBef>
                <a:spcPts val="254"/>
              </a:spcBef>
            </a:pPr>
            <a:r>
              <a:rPr dirty="0" sz="350" spc="325">
                <a:latin typeface="Times New Roman"/>
                <a:cs typeface="Times New Roman"/>
              </a:rPr>
              <a:t>n </a:t>
            </a:r>
            <a:r>
              <a:rPr dirty="0" sz="1000">
                <a:latin typeface="Arial"/>
                <a:cs typeface="Arial"/>
              </a:rPr>
              <a:t>This </a:t>
            </a:r>
            <a:r>
              <a:rPr dirty="0" sz="1000" spc="-5">
                <a:latin typeface="Arial"/>
                <a:cs typeface="Arial"/>
              </a:rPr>
              <a:t>basic cycle </a:t>
            </a:r>
            <a:r>
              <a:rPr dirty="0" sz="1000" spc="-10">
                <a:latin typeface="Arial"/>
                <a:cs typeface="Arial"/>
              </a:rPr>
              <a:t>can </a:t>
            </a:r>
            <a:r>
              <a:rPr dirty="0" sz="1000" spc="-5">
                <a:latin typeface="Arial"/>
                <a:cs typeface="Arial"/>
              </a:rPr>
              <a:t>be extended by </a:t>
            </a:r>
            <a:r>
              <a:rPr dirty="0" sz="1000">
                <a:latin typeface="Arial"/>
                <a:cs typeface="Arial"/>
              </a:rPr>
              <a:t>the </a:t>
            </a:r>
            <a:r>
              <a:rPr dirty="0" sz="1000" spc="-5">
                <a:latin typeface="Arial"/>
                <a:cs typeface="Arial"/>
              </a:rPr>
              <a:t>insertion  of wait states </a:t>
            </a:r>
            <a:r>
              <a:rPr dirty="0" sz="1000" spc="-10">
                <a:latin typeface="Arial"/>
                <a:cs typeface="Arial"/>
              </a:rPr>
              <a:t>between </a:t>
            </a:r>
            <a:r>
              <a:rPr dirty="0" sz="1000">
                <a:latin typeface="Arial"/>
                <a:cs typeface="Arial"/>
              </a:rPr>
              <a:t>S4 </a:t>
            </a:r>
            <a:r>
              <a:rPr dirty="0" sz="1000" spc="-5">
                <a:latin typeface="Arial"/>
                <a:cs typeface="Arial"/>
              </a:rPr>
              <a:t>and</a:t>
            </a:r>
            <a:r>
              <a:rPr dirty="0" sz="1000" spc="-40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S5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z="450" spc="370">
                <a:solidFill>
                  <a:srgbClr val="00664D"/>
                </a:solidFill>
                <a:latin typeface="Times New Roman"/>
                <a:cs typeface="Times New Roman"/>
              </a:rPr>
              <a:t>g</a:t>
            </a:r>
            <a:r>
              <a:rPr dirty="0" sz="450" spc="490">
                <a:solidFill>
                  <a:srgbClr val="00664D"/>
                </a:solidFill>
                <a:latin typeface="Times New Roman"/>
                <a:cs typeface="Times New Roman"/>
              </a:rPr>
              <a:t> </a:t>
            </a:r>
            <a:r>
              <a:rPr dirty="0" sz="1200" spc="-5" b="1">
                <a:solidFill>
                  <a:srgbClr val="00664D"/>
                </a:solidFill>
                <a:latin typeface="Arial"/>
                <a:cs typeface="Arial"/>
              </a:rPr>
              <a:t>Narrative</a:t>
            </a:r>
            <a:endParaRPr sz="1200">
              <a:latin typeface="Arial"/>
              <a:cs typeface="Arial"/>
            </a:endParaRPr>
          </a:p>
          <a:p>
            <a:pPr algn="just" marL="698500" marR="415290" indent="-226060">
              <a:lnSpc>
                <a:spcPts val="1080"/>
              </a:lnSpc>
              <a:spcBef>
                <a:spcPts val="240"/>
              </a:spcBef>
            </a:pPr>
            <a:r>
              <a:rPr dirty="0" sz="350" spc="325">
                <a:latin typeface="Times New Roman"/>
                <a:cs typeface="Times New Roman"/>
              </a:rPr>
              <a:t>n </a:t>
            </a:r>
            <a:r>
              <a:rPr dirty="0" sz="1000" spc="-5">
                <a:latin typeface="Arial"/>
                <a:cs typeface="Arial"/>
              </a:rPr>
              <a:t>During </a:t>
            </a:r>
            <a:r>
              <a:rPr dirty="0" sz="1000">
                <a:latin typeface="Arial"/>
                <a:cs typeface="Arial"/>
              </a:rPr>
              <a:t>S0 </a:t>
            </a:r>
            <a:r>
              <a:rPr dirty="0" sz="1000" spc="-5">
                <a:latin typeface="Arial"/>
                <a:cs typeface="Arial"/>
              </a:rPr>
              <a:t>all signals </a:t>
            </a:r>
            <a:r>
              <a:rPr dirty="0" sz="1000" spc="-10">
                <a:latin typeface="Arial"/>
                <a:cs typeface="Arial"/>
              </a:rPr>
              <a:t>are negated </a:t>
            </a:r>
            <a:r>
              <a:rPr dirty="0" sz="1000" spc="-5">
                <a:latin typeface="Arial"/>
                <a:cs typeface="Arial"/>
              </a:rPr>
              <a:t>with the  exception of R/W*, which becomes high </a:t>
            </a:r>
            <a:r>
              <a:rPr dirty="0" sz="1000" spc="5">
                <a:latin typeface="Arial"/>
                <a:cs typeface="Arial"/>
              </a:rPr>
              <a:t>to  </a:t>
            </a:r>
            <a:r>
              <a:rPr dirty="0" sz="1000" spc="-5">
                <a:latin typeface="Arial"/>
                <a:cs typeface="Arial"/>
              </a:rPr>
              <a:t>indicate </a:t>
            </a:r>
            <a:r>
              <a:rPr dirty="0" sz="1000">
                <a:latin typeface="Arial"/>
                <a:cs typeface="Arial"/>
              </a:rPr>
              <a:t>a </a:t>
            </a:r>
            <a:r>
              <a:rPr dirty="0" sz="1000" spc="-10">
                <a:latin typeface="Arial"/>
                <a:cs typeface="Arial"/>
              </a:rPr>
              <a:t>read</a:t>
            </a:r>
            <a:r>
              <a:rPr dirty="0" sz="100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operation</a:t>
            </a:r>
            <a:endParaRPr sz="1000">
              <a:latin typeface="Arial"/>
              <a:cs typeface="Arial"/>
            </a:endParaRPr>
          </a:p>
          <a:p>
            <a:pPr marL="698500" marR="123825" indent="-226060">
              <a:lnSpc>
                <a:spcPts val="1060"/>
              </a:lnSpc>
              <a:spcBef>
                <a:spcPts val="254"/>
              </a:spcBef>
            </a:pPr>
            <a:r>
              <a:rPr dirty="0" sz="350" spc="325">
                <a:latin typeface="Times New Roman"/>
                <a:cs typeface="Times New Roman"/>
              </a:rPr>
              <a:t>n </a:t>
            </a:r>
            <a:r>
              <a:rPr dirty="0" sz="1000" spc="5">
                <a:latin typeface="Arial"/>
                <a:cs typeface="Arial"/>
              </a:rPr>
              <a:t>In </a:t>
            </a:r>
            <a:r>
              <a:rPr dirty="0" sz="1000" spc="-10">
                <a:latin typeface="Arial"/>
                <a:cs typeface="Arial"/>
              </a:rPr>
              <a:t>state </a:t>
            </a:r>
            <a:r>
              <a:rPr dirty="0" sz="1000" spc="-5">
                <a:latin typeface="Arial"/>
                <a:cs typeface="Arial"/>
              </a:rPr>
              <a:t>S1, </a:t>
            </a:r>
            <a:r>
              <a:rPr dirty="0" sz="1000">
                <a:latin typeface="Arial"/>
                <a:cs typeface="Arial"/>
              </a:rPr>
              <a:t>the </a:t>
            </a:r>
            <a:r>
              <a:rPr dirty="0" sz="1000" spc="-10">
                <a:latin typeface="Arial"/>
                <a:cs typeface="Arial"/>
              </a:rPr>
              <a:t>address </a:t>
            </a:r>
            <a:r>
              <a:rPr dirty="0" sz="1000" spc="-5">
                <a:latin typeface="Arial"/>
                <a:cs typeface="Arial"/>
              </a:rPr>
              <a:t>on A</a:t>
            </a:r>
            <a:r>
              <a:rPr dirty="0" baseline="-23809" sz="1050" spc="-7">
                <a:latin typeface="Arial"/>
                <a:cs typeface="Arial"/>
              </a:rPr>
              <a:t>01</a:t>
            </a:r>
            <a:r>
              <a:rPr dirty="0" sz="1000" spc="-5">
                <a:latin typeface="Arial"/>
                <a:cs typeface="Arial"/>
              </a:rPr>
              <a:t>-A</a:t>
            </a:r>
            <a:r>
              <a:rPr dirty="0" baseline="-23809" sz="1050" spc="-7">
                <a:latin typeface="Arial"/>
                <a:cs typeface="Arial"/>
              </a:rPr>
              <a:t>23 </a:t>
            </a:r>
            <a:r>
              <a:rPr dirty="0" sz="1000" spc="-5">
                <a:latin typeface="Arial"/>
                <a:cs typeface="Arial"/>
              </a:rPr>
              <a:t>becomes  valid and remains so </a:t>
            </a:r>
            <a:r>
              <a:rPr dirty="0" sz="1000" spc="-10">
                <a:latin typeface="Arial"/>
                <a:cs typeface="Arial"/>
              </a:rPr>
              <a:t>until </a:t>
            </a:r>
            <a:r>
              <a:rPr dirty="0" sz="1000" spc="-5">
                <a:latin typeface="Arial"/>
                <a:cs typeface="Arial"/>
              </a:rPr>
              <a:t>state S0 of </a:t>
            </a:r>
            <a:r>
              <a:rPr dirty="0" sz="1000" spc="-10">
                <a:latin typeface="Arial"/>
                <a:cs typeface="Arial"/>
              </a:rPr>
              <a:t>next</a:t>
            </a:r>
            <a:r>
              <a:rPr dirty="0" sz="1000" spc="-4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cycle</a:t>
            </a:r>
            <a:endParaRPr sz="1000">
              <a:latin typeface="Arial"/>
              <a:cs typeface="Arial"/>
            </a:endParaRPr>
          </a:p>
          <a:p>
            <a:pPr marL="698500" marR="132715" indent="-226060">
              <a:lnSpc>
                <a:spcPts val="1080"/>
              </a:lnSpc>
              <a:spcBef>
                <a:spcPts val="240"/>
              </a:spcBef>
            </a:pPr>
            <a:r>
              <a:rPr dirty="0" sz="350" spc="325">
                <a:latin typeface="Times New Roman"/>
                <a:cs typeface="Times New Roman"/>
              </a:rPr>
              <a:t>n </a:t>
            </a:r>
            <a:r>
              <a:rPr dirty="0" sz="1000" spc="5">
                <a:latin typeface="Arial"/>
                <a:cs typeface="Arial"/>
              </a:rPr>
              <a:t>In </a:t>
            </a:r>
            <a:r>
              <a:rPr dirty="0" sz="1000" spc="-10">
                <a:latin typeface="Arial"/>
                <a:cs typeface="Arial"/>
              </a:rPr>
              <a:t>state </a:t>
            </a:r>
            <a:r>
              <a:rPr dirty="0" sz="1000">
                <a:latin typeface="Arial"/>
                <a:cs typeface="Arial"/>
              </a:rPr>
              <a:t>S2 the </a:t>
            </a:r>
            <a:r>
              <a:rPr dirty="0" sz="1000" spc="-10">
                <a:latin typeface="Arial"/>
                <a:cs typeface="Arial"/>
              </a:rPr>
              <a:t>address </a:t>
            </a:r>
            <a:r>
              <a:rPr dirty="0" sz="1000">
                <a:latin typeface="Arial"/>
                <a:cs typeface="Arial"/>
              </a:rPr>
              <a:t>strobe </a:t>
            </a:r>
            <a:r>
              <a:rPr dirty="0" sz="1000" spc="-10">
                <a:latin typeface="Arial"/>
                <a:cs typeface="Arial"/>
              </a:rPr>
              <a:t>AS* goes </a:t>
            </a:r>
            <a:r>
              <a:rPr dirty="0" sz="1000" spc="-5">
                <a:latin typeface="Arial"/>
                <a:cs typeface="Arial"/>
              </a:rPr>
              <a:t>active-  low, indicating that </a:t>
            </a:r>
            <a:r>
              <a:rPr dirty="0" sz="1000" spc="-10">
                <a:latin typeface="Arial"/>
                <a:cs typeface="Arial"/>
              </a:rPr>
              <a:t>the contents </a:t>
            </a:r>
            <a:r>
              <a:rPr dirty="0" sz="1000" spc="-5">
                <a:latin typeface="Arial"/>
                <a:cs typeface="Arial"/>
              </a:rPr>
              <a:t>of </a:t>
            </a:r>
            <a:r>
              <a:rPr dirty="0" sz="1000">
                <a:latin typeface="Arial"/>
                <a:cs typeface="Arial"/>
              </a:rPr>
              <a:t>the </a:t>
            </a:r>
            <a:r>
              <a:rPr dirty="0" sz="1000" spc="-5">
                <a:latin typeface="Arial"/>
                <a:cs typeface="Arial"/>
              </a:rPr>
              <a:t>address  bus </a:t>
            </a:r>
            <a:r>
              <a:rPr dirty="0" sz="1000">
                <a:latin typeface="Arial"/>
                <a:cs typeface="Arial"/>
              </a:rPr>
              <a:t>are</a:t>
            </a:r>
            <a:r>
              <a:rPr dirty="0" sz="1000" spc="-1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valid</a:t>
            </a:r>
            <a:endParaRPr sz="1000">
              <a:latin typeface="Arial"/>
              <a:cs typeface="Arial"/>
            </a:endParaRPr>
          </a:p>
          <a:p>
            <a:pPr marL="698500" marR="99060" indent="-226060">
              <a:lnSpc>
                <a:spcPts val="1080"/>
              </a:lnSpc>
              <a:spcBef>
                <a:spcPts val="215"/>
              </a:spcBef>
            </a:pPr>
            <a:r>
              <a:rPr dirty="0" sz="350" spc="325">
                <a:latin typeface="Times New Roman"/>
                <a:cs typeface="Times New Roman"/>
              </a:rPr>
              <a:t>n </a:t>
            </a:r>
            <a:r>
              <a:rPr dirty="0" sz="1000">
                <a:latin typeface="Arial"/>
                <a:cs typeface="Arial"/>
              </a:rPr>
              <a:t>At the same </a:t>
            </a:r>
            <a:r>
              <a:rPr dirty="0" sz="1000" spc="-5">
                <a:latin typeface="Arial"/>
                <a:cs typeface="Arial"/>
              </a:rPr>
              <a:t>time, UDS* and </a:t>
            </a:r>
            <a:r>
              <a:rPr dirty="0" sz="1000" spc="-10">
                <a:latin typeface="Arial"/>
                <a:cs typeface="Arial"/>
              </a:rPr>
              <a:t>LDS* </a:t>
            </a:r>
            <a:r>
              <a:rPr dirty="0" sz="1000" spc="-5">
                <a:latin typeface="Arial"/>
                <a:cs typeface="Arial"/>
              </a:rPr>
              <a:t>go active-low  and initiate </a:t>
            </a:r>
            <a:r>
              <a:rPr dirty="0" sz="1000">
                <a:latin typeface="Arial"/>
                <a:cs typeface="Arial"/>
              </a:rPr>
              <a:t>the memory</a:t>
            </a:r>
            <a:r>
              <a:rPr dirty="0" sz="1000" spc="-65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access</a:t>
            </a:r>
            <a:endParaRPr sz="1000">
              <a:latin typeface="Arial"/>
              <a:cs typeface="Arial"/>
            </a:endParaRPr>
          </a:p>
          <a:p>
            <a:pPr marL="472440">
              <a:lnSpc>
                <a:spcPct val="100000"/>
              </a:lnSpc>
              <a:spcBef>
                <a:spcPts val="105"/>
              </a:spcBef>
            </a:pPr>
            <a:r>
              <a:rPr dirty="0" sz="350" spc="325">
                <a:latin typeface="Times New Roman"/>
                <a:cs typeface="Times New Roman"/>
              </a:rPr>
              <a:t>n </a:t>
            </a:r>
            <a:r>
              <a:rPr dirty="0" sz="1000">
                <a:latin typeface="Arial"/>
                <a:cs typeface="Arial"/>
              </a:rPr>
              <a:t>At the </a:t>
            </a:r>
            <a:r>
              <a:rPr dirty="0" sz="1000" spc="-5">
                <a:latin typeface="Arial"/>
                <a:cs typeface="Arial"/>
              </a:rPr>
              <a:t>end of </a:t>
            </a:r>
            <a:r>
              <a:rPr dirty="0" sz="1000" spc="-10">
                <a:latin typeface="Arial"/>
                <a:cs typeface="Arial"/>
              </a:rPr>
              <a:t>S4, </a:t>
            </a:r>
            <a:r>
              <a:rPr dirty="0" sz="1000">
                <a:latin typeface="Arial"/>
                <a:cs typeface="Arial"/>
              </a:rPr>
              <a:t>the </a:t>
            </a:r>
            <a:r>
              <a:rPr dirty="0" sz="1000" spc="-10">
                <a:latin typeface="Arial"/>
                <a:cs typeface="Arial"/>
              </a:rPr>
              <a:t>CPU </a:t>
            </a:r>
            <a:r>
              <a:rPr dirty="0" sz="1000" spc="-5">
                <a:latin typeface="Arial"/>
                <a:cs typeface="Arial"/>
              </a:rPr>
              <a:t>tests</a:t>
            </a:r>
            <a:r>
              <a:rPr dirty="0" sz="1000" spc="14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DTACK*</a:t>
            </a:r>
            <a:endParaRPr sz="1000">
              <a:latin typeface="Arial"/>
              <a:cs typeface="Arial"/>
            </a:endParaRPr>
          </a:p>
          <a:p>
            <a:pPr marL="1152525" marR="10160" indent="-222885">
              <a:lnSpc>
                <a:spcPts val="960"/>
              </a:lnSpc>
              <a:spcBef>
                <a:spcPts val="229"/>
              </a:spcBef>
            </a:pPr>
            <a:r>
              <a:rPr dirty="0" sz="350" spc="325">
                <a:latin typeface="Times New Roman"/>
                <a:cs typeface="Times New Roman"/>
              </a:rPr>
              <a:t>g </a:t>
            </a:r>
            <a:r>
              <a:rPr dirty="0" sz="900" spc="5">
                <a:latin typeface="Arial"/>
                <a:cs typeface="Arial"/>
              </a:rPr>
              <a:t>If </a:t>
            </a:r>
            <a:r>
              <a:rPr dirty="0" sz="900" spc="-5">
                <a:latin typeface="Arial"/>
                <a:cs typeface="Arial"/>
              </a:rPr>
              <a:t>DTACK* is inactive, </a:t>
            </a:r>
            <a:r>
              <a:rPr dirty="0" sz="900" spc="5">
                <a:latin typeface="Arial"/>
                <a:cs typeface="Arial"/>
              </a:rPr>
              <a:t>the </a:t>
            </a:r>
            <a:r>
              <a:rPr dirty="0" sz="900">
                <a:latin typeface="Arial"/>
                <a:cs typeface="Arial"/>
              </a:rPr>
              <a:t>CPU </a:t>
            </a:r>
            <a:r>
              <a:rPr dirty="0" sz="900" spc="-5">
                <a:latin typeface="Arial"/>
                <a:cs typeface="Arial"/>
              </a:rPr>
              <a:t>inserts </a:t>
            </a:r>
            <a:r>
              <a:rPr dirty="0" sz="900" spc="-10">
                <a:latin typeface="Arial"/>
                <a:cs typeface="Arial"/>
              </a:rPr>
              <a:t>wait  </a:t>
            </a:r>
            <a:r>
              <a:rPr dirty="0" sz="900">
                <a:latin typeface="Arial"/>
                <a:cs typeface="Arial"/>
              </a:rPr>
              <a:t>states between </a:t>
            </a:r>
            <a:r>
              <a:rPr dirty="0" sz="900" spc="-15">
                <a:latin typeface="Arial"/>
                <a:cs typeface="Arial"/>
              </a:rPr>
              <a:t>S4 </a:t>
            </a:r>
            <a:r>
              <a:rPr dirty="0" sz="900" spc="-5">
                <a:latin typeface="Arial"/>
                <a:cs typeface="Arial"/>
              </a:rPr>
              <a:t>and </a:t>
            </a:r>
            <a:r>
              <a:rPr dirty="0" sz="900">
                <a:latin typeface="Arial"/>
                <a:cs typeface="Arial"/>
              </a:rPr>
              <a:t>S5 </a:t>
            </a:r>
            <a:r>
              <a:rPr dirty="0" sz="900" spc="-5">
                <a:latin typeface="Arial"/>
                <a:cs typeface="Arial"/>
              </a:rPr>
              <a:t>until DTACK* goes  active-low </a:t>
            </a:r>
            <a:r>
              <a:rPr dirty="0" sz="900">
                <a:latin typeface="Arial"/>
                <a:cs typeface="Arial"/>
              </a:rPr>
              <a:t>on </a:t>
            </a:r>
            <a:r>
              <a:rPr dirty="0" sz="900" spc="-5">
                <a:latin typeface="Arial"/>
                <a:cs typeface="Arial"/>
              </a:rPr>
              <a:t>the falling edge </a:t>
            </a:r>
            <a:r>
              <a:rPr dirty="0" sz="900" spc="-10">
                <a:latin typeface="Arial"/>
                <a:cs typeface="Arial"/>
              </a:rPr>
              <a:t>of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S4</a:t>
            </a:r>
            <a:endParaRPr sz="900">
              <a:latin typeface="Arial"/>
              <a:cs typeface="Arial"/>
            </a:endParaRPr>
          </a:p>
          <a:p>
            <a:pPr marL="472440">
              <a:lnSpc>
                <a:spcPct val="100000"/>
              </a:lnSpc>
              <a:spcBef>
                <a:spcPts val="105"/>
              </a:spcBef>
            </a:pPr>
            <a:r>
              <a:rPr dirty="0" sz="350" spc="325">
                <a:latin typeface="Times New Roman"/>
                <a:cs typeface="Times New Roman"/>
              </a:rPr>
              <a:t>n </a:t>
            </a:r>
            <a:r>
              <a:rPr dirty="0" sz="1000" spc="-5">
                <a:latin typeface="Arial"/>
                <a:cs typeface="Arial"/>
              </a:rPr>
              <a:t>During S7, </a:t>
            </a:r>
            <a:r>
              <a:rPr dirty="0" sz="1000">
                <a:latin typeface="Arial"/>
                <a:cs typeface="Arial"/>
              </a:rPr>
              <a:t>the</a:t>
            </a:r>
            <a:r>
              <a:rPr dirty="0" sz="1000" spc="18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CPU</a:t>
            </a:r>
            <a:endParaRPr sz="1000">
              <a:latin typeface="Arial"/>
              <a:cs typeface="Arial"/>
            </a:endParaRPr>
          </a:p>
          <a:p>
            <a:pPr marL="929640">
              <a:lnSpc>
                <a:spcPct val="100000"/>
              </a:lnSpc>
              <a:spcBef>
                <a:spcPts val="100"/>
              </a:spcBef>
            </a:pPr>
            <a:r>
              <a:rPr dirty="0" sz="350" spc="325">
                <a:latin typeface="Times New Roman"/>
                <a:cs typeface="Times New Roman"/>
              </a:rPr>
              <a:t>g </a:t>
            </a:r>
            <a:r>
              <a:rPr dirty="0" sz="900">
                <a:latin typeface="Arial"/>
                <a:cs typeface="Arial"/>
              </a:rPr>
              <a:t>negates </a:t>
            </a:r>
            <a:r>
              <a:rPr dirty="0" sz="900" spc="-5">
                <a:latin typeface="Arial"/>
                <a:cs typeface="Arial"/>
              </a:rPr>
              <a:t>AS*, UDS*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150">
                <a:latin typeface="Arial"/>
                <a:cs typeface="Arial"/>
              </a:rPr>
              <a:t> </a:t>
            </a:r>
            <a:r>
              <a:rPr dirty="0" sz="900" spc="-5">
                <a:latin typeface="Arial"/>
                <a:cs typeface="Arial"/>
              </a:rPr>
              <a:t>LDS*</a:t>
            </a:r>
            <a:endParaRPr sz="900">
              <a:latin typeface="Arial"/>
              <a:cs typeface="Arial"/>
            </a:endParaRPr>
          </a:p>
          <a:p>
            <a:pPr marL="929640">
              <a:lnSpc>
                <a:spcPct val="100000"/>
              </a:lnSpc>
              <a:spcBef>
                <a:spcPts val="95"/>
              </a:spcBef>
            </a:pPr>
            <a:r>
              <a:rPr dirty="0" sz="350" spc="325">
                <a:latin typeface="Times New Roman"/>
                <a:cs typeface="Times New Roman"/>
              </a:rPr>
              <a:t>g </a:t>
            </a:r>
            <a:r>
              <a:rPr dirty="0" sz="900">
                <a:latin typeface="Arial"/>
                <a:cs typeface="Arial"/>
              </a:rPr>
              <a:t>latches </a:t>
            </a:r>
            <a:r>
              <a:rPr dirty="0" sz="900" spc="-5">
                <a:latin typeface="Arial"/>
                <a:cs typeface="Arial"/>
              </a:rPr>
              <a:t>the data</a:t>
            </a:r>
            <a:r>
              <a:rPr dirty="0" sz="900" spc="-160">
                <a:latin typeface="Arial"/>
                <a:cs typeface="Arial"/>
              </a:rPr>
              <a:t> </a:t>
            </a:r>
            <a:r>
              <a:rPr dirty="0" sz="900" spc="-5">
                <a:latin typeface="Arial"/>
                <a:cs typeface="Arial"/>
              </a:rPr>
              <a:t>internally</a:t>
            </a:r>
            <a:endParaRPr sz="900">
              <a:latin typeface="Arial"/>
              <a:cs typeface="Arial"/>
            </a:endParaRPr>
          </a:p>
          <a:p>
            <a:pPr marL="698500" marR="5080" indent="-226060">
              <a:lnSpc>
                <a:spcPts val="1080"/>
              </a:lnSpc>
              <a:spcBef>
                <a:spcPts val="229"/>
              </a:spcBef>
            </a:pPr>
            <a:r>
              <a:rPr dirty="0" sz="350" spc="325">
                <a:latin typeface="Times New Roman"/>
                <a:cs typeface="Times New Roman"/>
              </a:rPr>
              <a:t>n </a:t>
            </a:r>
            <a:r>
              <a:rPr dirty="0" sz="1000">
                <a:latin typeface="Arial"/>
                <a:cs typeface="Arial"/>
              </a:rPr>
              <a:t>The </a:t>
            </a:r>
            <a:r>
              <a:rPr dirty="0" sz="1000" spc="-10">
                <a:latin typeface="Arial"/>
                <a:cs typeface="Arial"/>
              </a:rPr>
              <a:t>negation </a:t>
            </a:r>
            <a:r>
              <a:rPr dirty="0" sz="1000" spc="-15">
                <a:latin typeface="Arial"/>
                <a:cs typeface="Arial"/>
              </a:rPr>
              <a:t>of </a:t>
            </a:r>
            <a:r>
              <a:rPr dirty="0" sz="1000">
                <a:latin typeface="Arial"/>
                <a:cs typeface="Arial"/>
              </a:rPr>
              <a:t>the 3 strobes </a:t>
            </a:r>
            <a:r>
              <a:rPr dirty="0" sz="1000" spc="-5">
                <a:latin typeface="Arial"/>
                <a:cs typeface="Arial"/>
              </a:rPr>
              <a:t>causes </a:t>
            </a:r>
            <a:r>
              <a:rPr dirty="0" sz="1000">
                <a:latin typeface="Arial"/>
                <a:cs typeface="Arial"/>
              </a:rPr>
              <a:t>the memory  </a:t>
            </a:r>
            <a:r>
              <a:rPr dirty="0" sz="1000" spc="5">
                <a:latin typeface="Arial"/>
                <a:cs typeface="Arial"/>
              </a:rPr>
              <a:t>to</a:t>
            </a:r>
            <a:endParaRPr sz="1000">
              <a:latin typeface="Arial"/>
              <a:cs typeface="Arial"/>
            </a:endParaRPr>
          </a:p>
          <a:p>
            <a:pPr marL="1152525" marR="71755" indent="-222885">
              <a:lnSpc>
                <a:spcPts val="960"/>
              </a:lnSpc>
              <a:spcBef>
                <a:spcPts val="215"/>
              </a:spcBef>
            </a:pPr>
            <a:r>
              <a:rPr dirty="0" sz="350" spc="325">
                <a:latin typeface="Times New Roman"/>
                <a:cs typeface="Times New Roman"/>
              </a:rPr>
              <a:t>g </a:t>
            </a:r>
            <a:r>
              <a:rPr dirty="0" sz="900">
                <a:latin typeface="Arial"/>
                <a:cs typeface="Arial"/>
              </a:rPr>
              <a:t>return its </a:t>
            </a:r>
            <a:r>
              <a:rPr dirty="0" sz="900" spc="-5">
                <a:latin typeface="Arial"/>
                <a:cs typeface="Arial"/>
              </a:rPr>
              <a:t>data output pins </a:t>
            </a:r>
            <a:r>
              <a:rPr dirty="0" sz="900" spc="10">
                <a:latin typeface="Arial"/>
                <a:cs typeface="Arial"/>
              </a:rPr>
              <a:t>to </a:t>
            </a:r>
            <a:r>
              <a:rPr dirty="0" sz="900" spc="-5">
                <a:latin typeface="Arial"/>
                <a:cs typeface="Arial"/>
              </a:rPr>
              <a:t>high impedance  (floating)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state</a:t>
            </a:r>
            <a:endParaRPr sz="900">
              <a:latin typeface="Arial"/>
              <a:cs typeface="Arial"/>
            </a:endParaRPr>
          </a:p>
          <a:p>
            <a:pPr marL="929640">
              <a:lnSpc>
                <a:spcPct val="100000"/>
              </a:lnSpc>
              <a:spcBef>
                <a:spcPts val="85"/>
              </a:spcBef>
            </a:pPr>
            <a:r>
              <a:rPr dirty="0" sz="350" spc="325">
                <a:latin typeface="Times New Roman"/>
                <a:cs typeface="Times New Roman"/>
              </a:rPr>
              <a:t>g </a:t>
            </a:r>
            <a:r>
              <a:rPr dirty="0" sz="900">
                <a:latin typeface="Arial"/>
                <a:cs typeface="Arial"/>
              </a:rPr>
              <a:t>negate</a:t>
            </a:r>
            <a:r>
              <a:rPr dirty="0" sz="900" spc="200">
                <a:latin typeface="Arial"/>
                <a:cs typeface="Arial"/>
              </a:rPr>
              <a:t> </a:t>
            </a:r>
            <a:r>
              <a:rPr dirty="0" sz="900" spc="-5">
                <a:latin typeface="Arial"/>
                <a:cs typeface="Arial"/>
              </a:rPr>
              <a:t>DTACK*</a:t>
            </a:r>
            <a:endParaRPr sz="9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823954" y="1745658"/>
            <a:ext cx="4233130" cy="39185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5"/>
              </a:spcBef>
            </a:pPr>
            <a:r>
              <a:rPr dirty="0" spc="-5"/>
              <a:t>Microprocessor-based </a:t>
            </a:r>
            <a:r>
              <a:rPr dirty="0"/>
              <a:t>System </a:t>
            </a:r>
            <a:r>
              <a:rPr dirty="0" spc="-5"/>
              <a:t>Design  </a:t>
            </a:r>
            <a:r>
              <a:rPr dirty="0" spc="-5" i="1">
                <a:solidFill>
                  <a:srgbClr val="006600"/>
                </a:solidFill>
              </a:rPr>
              <a:t>Ricardo</a:t>
            </a:r>
            <a:r>
              <a:rPr dirty="0" spc="5" i="1">
                <a:solidFill>
                  <a:srgbClr val="006600"/>
                </a:solidFill>
              </a:rPr>
              <a:t> </a:t>
            </a:r>
            <a:r>
              <a:rPr dirty="0" i="1">
                <a:solidFill>
                  <a:srgbClr val="006600"/>
                </a:solidFill>
              </a:rPr>
              <a:t>Gutierrez-Osuna</a:t>
            </a:r>
          </a:p>
          <a:p>
            <a:pPr marL="12700">
              <a:lnSpc>
                <a:spcPct val="100000"/>
              </a:lnSpc>
            </a:pPr>
            <a:r>
              <a:rPr dirty="0" spc="-10"/>
              <a:t>Wright </a:t>
            </a:r>
            <a:r>
              <a:rPr dirty="0" spc="-5"/>
              <a:t>State</a:t>
            </a:r>
            <a:r>
              <a:rPr dirty="0" spc="20"/>
              <a:t> </a:t>
            </a:r>
            <a:r>
              <a:rPr dirty="0"/>
              <a:t>University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dirty="0" spc="-5"/>
              <a:t>10</a:t>
            </a:fld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67435" y="793115"/>
            <a:ext cx="2837815" cy="36195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WRITE </a:t>
            </a:r>
            <a:r>
              <a:rPr dirty="0" spc="-5"/>
              <a:t>cycle</a:t>
            </a:r>
            <a:r>
              <a:rPr dirty="0" spc="-40"/>
              <a:t> </a:t>
            </a:r>
            <a:r>
              <a:rPr dirty="0" spc="-5"/>
              <a:t>flowchart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67435" y="1329575"/>
            <a:ext cx="3841115" cy="133032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43840" marR="307340" indent="-231775">
              <a:lnSpc>
                <a:spcPct val="100000"/>
              </a:lnSpc>
              <a:spcBef>
                <a:spcPts val="90"/>
              </a:spcBef>
            </a:pPr>
            <a:r>
              <a:rPr dirty="0" sz="500" spc="445">
                <a:solidFill>
                  <a:srgbClr val="00664D"/>
                </a:solidFill>
                <a:latin typeface="Times New Roman"/>
                <a:cs typeface="Times New Roman"/>
              </a:rPr>
              <a:t>g </a:t>
            </a:r>
            <a:r>
              <a:rPr dirty="0" sz="1400" spc="-15" b="1">
                <a:solidFill>
                  <a:srgbClr val="00664D"/>
                </a:solidFill>
                <a:latin typeface="Arial"/>
                <a:cs typeface="Arial"/>
              </a:rPr>
              <a:t>The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asynchronous write cycle is </a:t>
            </a:r>
            <a:r>
              <a:rPr dirty="0" sz="1400" spc="-5" b="1">
                <a:solidFill>
                  <a:srgbClr val="00664D"/>
                </a:solidFill>
                <a:latin typeface="Arial"/>
                <a:cs typeface="Arial"/>
              </a:rPr>
              <a:t>very 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similar </a:t>
            </a:r>
            <a:r>
              <a:rPr dirty="0" sz="1400" b="1">
                <a:solidFill>
                  <a:srgbClr val="00664D"/>
                </a:solidFill>
                <a:latin typeface="Arial"/>
                <a:cs typeface="Arial"/>
              </a:rPr>
              <a:t>to </a:t>
            </a:r>
            <a:r>
              <a:rPr dirty="0" sz="1400" spc="-5" b="1">
                <a:solidFill>
                  <a:srgbClr val="00664D"/>
                </a:solidFill>
                <a:latin typeface="Arial"/>
                <a:cs typeface="Arial"/>
              </a:rPr>
              <a:t>the read cycle </a:t>
            </a:r>
            <a:r>
              <a:rPr dirty="0" sz="1400" spc="-15" b="1">
                <a:solidFill>
                  <a:srgbClr val="00664D"/>
                </a:solidFill>
                <a:latin typeface="Arial"/>
                <a:cs typeface="Arial"/>
              </a:rPr>
              <a:t>we saw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 </a:t>
            </a:r>
            <a:r>
              <a:rPr dirty="0" sz="1400" spc="-5" b="1">
                <a:solidFill>
                  <a:srgbClr val="00664D"/>
                </a:solidFill>
                <a:latin typeface="Arial"/>
                <a:cs typeface="Arial"/>
              </a:rPr>
              <a:t>before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35"/>
              </a:spcBef>
            </a:pPr>
            <a:r>
              <a:rPr dirty="0" sz="500" spc="445">
                <a:solidFill>
                  <a:srgbClr val="00664D"/>
                </a:solidFill>
                <a:latin typeface="Times New Roman"/>
                <a:cs typeface="Times New Roman"/>
              </a:rPr>
              <a:t>g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There </a:t>
            </a:r>
            <a:r>
              <a:rPr dirty="0" sz="1400" spc="-5" b="1">
                <a:solidFill>
                  <a:srgbClr val="00664D"/>
                </a:solidFill>
                <a:latin typeface="Arial"/>
                <a:cs typeface="Arial"/>
              </a:rPr>
              <a:t>are two</a:t>
            </a:r>
            <a:r>
              <a:rPr dirty="0" sz="1400" b="1">
                <a:solidFill>
                  <a:srgbClr val="00664D"/>
                </a:solidFill>
                <a:latin typeface="Arial"/>
                <a:cs typeface="Arial"/>
              </a:rPr>
              <a:t>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differences</a:t>
            </a:r>
            <a:endParaRPr sz="1400">
              <a:latin typeface="Arial"/>
              <a:cs typeface="Arial"/>
            </a:endParaRPr>
          </a:p>
          <a:p>
            <a:pPr marL="698500" marR="5080" indent="-226060">
              <a:lnSpc>
                <a:spcPct val="100000"/>
              </a:lnSpc>
              <a:spcBef>
                <a:spcPts val="295"/>
              </a:spcBef>
            </a:pPr>
            <a:r>
              <a:rPr dirty="0" sz="450" spc="370">
                <a:latin typeface="Times New Roman"/>
                <a:cs typeface="Times New Roman"/>
              </a:rPr>
              <a:t>n </a:t>
            </a:r>
            <a:r>
              <a:rPr dirty="0" sz="1200">
                <a:latin typeface="Arial"/>
                <a:cs typeface="Arial"/>
              </a:rPr>
              <a:t>The </a:t>
            </a:r>
            <a:r>
              <a:rPr dirty="0" sz="1200" spc="-5">
                <a:latin typeface="Arial"/>
                <a:cs typeface="Arial"/>
              </a:rPr>
              <a:t>CPU </a:t>
            </a:r>
            <a:r>
              <a:rPr dirty="0" sz="1200" spc="-10">
                <a:latin typeface="Arial"/>
                <a:cs typeface="Arial"/>
              </a:rPr>
              <a:t>provides data </a:t>
            </a:r>
            <a:r>
              <a:rPr dirty="0" sz="1200">
                <a:latin typeface="Arial"/>
                <a:cs typeface="Arial"/>
              </a:rPr>
              <a:t>at </a:t>
            </a:r>
            <a:r>
              <a:rPr dirty="0" sz="1200" spc="-10">
                <a:latin typeface="Arial"/>
                <a:cs typeface="Arial"/>
              </a:rPr>
              <a:t>the </a:t>
            </a:r>
            <a:r>
              <a:rPr dirty="0" sz="1200">
                <a:latin typeface="Arial"/>
                <a:cs typeface="Arial"/>
              </a:rPr>
              <a:t>start of the </a:t>
            </a:r>
            <a:r>
              <a:rPr dirty="0" sz="1200" spc="-15">
                <a:latin typeface="Arial"/>
                <a:cs typeface="Arial"/>
              </a:rPr>
              <a:t>write  </a:t>
            </a:r>
            <a:r>
              <a:rPr dirty="0" sz="1200" spc="-5">
                <a:latin typeface="Arial"/>
                <a:cs typeface="Arial"/>
              </a:rPr>
              <a:t>cycle</a:t>
            </a:r>
            <a:endParaRPr sz="1200">
              <a:latin typeface="Arial"/>
              <a:cs typeface="Arial"/>
            </a:endParaRPr>
          </a:p>
          <a:p>
            <a:pPr marL="472440">
              <a:lnSpc>
                <a:spcPct val="100000"/>
              </a:lnSpc>
              <a:spcBef>
                <a:spcPts val="290"/>
              </a:spcBef>
            </a:pPr>
            <a:r>
              <a:rPr dirty="0" sz="450" spc="370">
                <a:latin typeface="Times New Roman"/>
                <a:cs typeface="Times New Roman"/>
              </a:rPr>
              <a:t>n </a:t>
            </a:r>
            <a:r>
              <a:rPr dirty="0" sz="1200">
                <a:latin typeface="Arial"/>
                <a:cs typeface="Arial"/>
              </a:rPr>
              <a:t>The </a:t>
            </a:r>
            <a:r>
              <a:rPr dirty="0" sz="1200" spc="-10">
                <a:latin typeface="Arial"/>
                <a:cs typeface="Arial"/>
              </a:rPr>
              <a:t>bus slave </a:t>
            </a:r>
            <a:r>
              <a:rPr dirty="0" sz="1200" spc="-5">
                <a:latin typeface="Arial"/>
                <a:cs typeface="Arial"/>
              </a:rPr>
              <a:t>reads this</a:t>
            </a:r>
            <a:r>
              <a:rPr dirty="0" sz="1200" spc="114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data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408295" y="3905630"/>
            <a:ext cx="1752600" cy="152400"/>
          </a:xfrm>
          <a:custGeom>
            <a:avLst/>
            <a:gdLst/>
            <a:ahLst/>
            <a:cxnLst/>
            <a:rect l="l" t="t" r="r" b="b"/>
            <a:pathLst>
              <a:path w="1752600" h="152400">
                <a:moveTo>
                  <a:pt x="1752600" y="0"/>
                </a:moveTo>
                <a:lnTo>
                  <a:pt x="1752600" y="152400"/>
                </a:lnTo>
                <a:lnTo>
                  <a:pt x="0" y="152400"/>
                </a:lnTo>
                <a:lnTo>
                  <a:pt x="0" y="0"/>
                </a:lnTo>
                <a:lnTo>
                  <a:pt x="1752600" y="0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5408295" y="4061078"/>
            <a:ext cx="1752600" cy="591820"/>
          </a:xfrm>
          <a:custGeom>
            <a:avLst/>
            <a:gdLst/>
            <a:ahLst/>
            <a:cxnLst/>
            <a:rect l="l" t="t" r="r" b="b"/>
            <a:pathLst>
              <a:path w="1752600" h="591820">
                <a:moveTo>
                  <a:pt x="1752600" y="0"/>
                </a:moveTo>
                <a:lnTo>
                  <a:pt x="1752600" y="591312"/>
                </a:lnTo>
                <a:lnTo>
                  <a:pt x="0" y="591312"/>
                </a:lnTo>
                <a:lnTo>
                  <a:pt x="0" y="0"/>
                </a:lnTo>
                <a:lnTo>
                  <a:pt x="1752600" y="0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5414390" y="3905122"/>
            <a:ext cx="1740535" cy="70421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469265">
              <a:lnSpc>
                <a:spcPct val="100000"/>
              </a:lnSpc>
              <a:spcBef>
                <a:spcPts val="90"/>
              </a:spcBef>
            </a:pPr>
            <a:r>
              <a:rPr dirty="0" sz="800" spc="-5" b="1">
                <a:latin typeface="Arial"/>
                <a:cs typeface="Arial"/>
              </a:rPr>
              <a:t>Acquire </a:t>
            </a:r>
            <a:r>
              <a:rPr dirty="0" sz="800" b="1">
                <a:latin typeface="Arial"/>
                <a:cs typeface="Arial"/>
              </a:rPr>
              <a:t>the</a:t>
            </a:r>
            <a:r>
              <a:rPr dirty="0" sz="800" spc="5" b="1">
                <a:latin typeface="Arial"/>
                <a:cs typeface="Arial"/>
              </a:rPr>
              <a:t> </a:t>
            </a:r>
            <a:r>
              <a:rPr dirty="0" sz="800" spc="-5" b="1">
                <a:latin typeface="Arial"/>
                <a:cs typeface="Arial"/>
              </a:rPr>
              <a:t>data</a:t>
            </a:r>
            <a:endParaRPr sz="800">
              <a:latin typeface="Arial"/>
              <a:cs typeface="Arial"/>
            </a:endParaRPr>
          </a:p>
          <a:p>
            <a:pPr marL="203835" indent="-112395">
              <a:lnSpc>
                <a:spcPct val="100000"/>
              </a:lnSpc>
              <a:spcBef>
                <a:spcPts val="550"/>
              </a:spcBef>
              <a:buAutoNum type="arabicPeriod"/>
              <a:tabLst>
                <a:tab pos="204470" algn="l"/>
              </a:tabLst>
            </a:pPr>
            <a:r>
              <a:rPr dirty="0" sz="800">
                <a:latin typeface="Arial"/>
                <a:cs typeface="Arial"/>
              </a:rPr>
              <a:t>Negate UDS* </a:t>
            </a:r>
            <a:r>
              <a:rPr dirty="0" sz="800" spc="-5">
                <a:latin typeface="Arial"/>
                <a:cs typeface="Arial"/>
              </a:rPr>
              <a:t>and LDS*</a:t>
            </a:r>
            <a:endParaRPr sz="800">
              <a:latin typeface="Arial"/>
              <a:cs typeface="Arial"/>
            </a:endParaRPr>
          </a:p>
          <a:p>
            <a:pPr marL="203835" indent="-112395">
              <a:lnSpc>
                <a:spcPct val="100000"/>
              </a:lnSpc>
              <a:buAutoNum type="arabicPeriod"/>
              <a:tabLst>
                <a:tab pos="204470" algn="l"/>
              </a:tabLst>
            </a:pPr>
            <a:r>
              <a:rPr dirty="0" sz="800">
                <a:latin typeface="Arial"/>
                <a:cs typeface="Arial"/>
              </a:rPr>
              <a:t>Negate </a:t>
            </a:r>
            <a:r>
              <a:rPr dirty="0" sz="800" spc="-5">
                <a:latin typeface="Arial"/>
                <a:cs typeface="Arial"/>
              </a:rPr>
              <a:t>address </a:t>
            </a:r>
            <a:r>
              <a:rPr dirty="0" sz="800">
                <a:latin typeface="Arial"/>
                <a:cs typeface="Arial"/>
              </a:rPr>
              <a:t>strobe</a:t>
            </a:r>
            <a:r>
              <a:rPr dirty="0" sz="800" spc="5">
                <a:latin typeface="Arial"/>
                <a:cs typeface="Arial"/>
              </a:rPr>
              <a:t> </a:t>
            </a:r>
            <a:r>
              <a:rPr dirty="0" sz="800" spc="-10">
                <a:latin typeface="Arial"/>
                <a:cs typeface="Arial"/>
              </a:rPr>
              <a:t>AS*</a:t>
            </a:r>
            <a:endParaRPr sz="800">
              <a:latin typeface="Arial"/>
              <a:cs typeface="Arial"/>
            </a:endParaRPr>
          </a:p>
          <a:p>
            <a:pPr marL="203835" indent="-112395">
              <a:lnSpc>
                <a:spcPct val="100000"/>
              </a:lnSpc>
              <a:buAutoNum type="arabicPeriod"/>
              <a:tabLst>
                <a:tab pos="204470" algn="l"/>
              </a:tabLst>
            </a:pPr>
            <a:r>
              <a:rPr dirty="0" sz="800" spc="-5">
                <a:latin typeface="Arial"/>
                <a:cs typeface="Arial"/>
              </a:rPr>
              <a:t>Remove </a:t>
            </a:r>
            <a:r>
              <a:rPr dirty="0" sz="800">
                <a:latin typeface="Arial"/>
                <a:cs typeface="Arial"/>
              </a:rPr>
              <a:t>data from</a:t>
            </a:r>
            <a:r>
              <a:rPr dirty="0" sz="800" spc="-4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D00-D15</a:t>
            </a:r>
            <a:endParaRPr sz="800">
              <a:latin typeface="Arial"/>
              <a:cs typeface="Arial"/>
            </a:endParaRPr>
          </a:p>
          <a:p>
            <a:pPr marL="203835" indent="-112395">
              <a:lnSpc>
                <a:spcPct val="100000"/>
              </a:lnSpc>
              <a:buAutoNum type="arabicPeriod"/>
              <a:tabLst>
                <a:tab pos="204470" algn="l"/>
              </a:tabLst>
            </a:pPr>
            <a:r>
              <a:rPr dirty="0" sz="800" spc="-5">
                <a:latin typeface="Arial"/>
                <a:cs typeface="Arial"/>
              </a:rPr>
              <a:t>Set </a:t>
            </a:r>
            <a:r>
              <a:rPr dirty="0" sz="800" spc="10">
                <a:latin typeface="Arial"/>
                <a:cs typeface="Arial"/>
              </a:rPr>
              <a:t>R/W* </a:t>
            </a:r>
            <a:r>
              <a:rPr dirty="0" sz="800">
                <a:latin typeface="Arial"/>
                <a:cs typeface="Arial"/>
              </a:rPr>
              <a:t>to</a:t>
            </a:r>
            <a:r>
              <a:rPr dirty="0" sz="800" spc="-75">
                <a:latin typeface="Arial"/>
                <a:cs typeface="Arial"/>
              </a:rPr>
              <a:t> </a:t>
            </a:r>
            <a:r>
              <a:rPr dirty="0" sz="800" spc="-5">
                <a:latin typeface="Arial"/>
                <a:cs typeface="Arial"/>
              </a:rPr>
              <a:t>read</a:t>
            </a:r>
            <a:endParaRPr sz="8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7160894" y="4896230"/>
            <a:ext cx="1752600" cy="152400"/>
          </a:xfrm>
          <a:custGeom>
            <a:avLst/>
            <a:gdLst/>
            <a:ahLst/>
            <a:cxnLst/>
            <a:rect l="l" t="t" r="r" b="b"/>
            <a:pathLst>
              <a:path w="1752600" h="152400">
                <a:moveTo>
                  <a:pt x="1752600" y="0"/>
                </a:moveTo>
                <a:lnTo>
                  <a:pt x="1752600" y="152400"/>
                </a:lnTo>
                <a:lnTo>
                  <a:pt x="0" y="152400"/>
                </a:lnTo>
                <a:lnTo>
                  <a:pt x="0" y="0"/>
                </a:lnTo>
                <a:lnTo>
                  <a:pt x="1752600" y="0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7160894" y="5051678"/>
            <a:ext cx="1752600" cy="226060"/>
          </a:xfrm>
          <a:custGeom>
            <a:avLst/>
            <a:gdLst/>
            <a:ahLst/>
            <a:cxnLst/>
            <a:rect l="l" t="t" r="r" b="b"/>
            <a:pathLst>
              <a:path w="1752600" h="226060">
                <a:moveTo>
                  <a:pt x="1752600" y="0"/>
                </a:moveTo>
                <a:lnTo>
                  <a:pt x="1752600" y="225551"/>
                </a:lnTo>
                <a:lnTo>
                  <a:pt x="0" y="225551"/>
                </a:lnTo>
                <a:lnTo>
                  <a:pt x="0" y="0"/>
                </a:lnTo>
                <a:lnTo>
                  <a:pt x="1752600" y="0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7166991" y="4895722"/>
            <a:ext cx="1740535" cy="33845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93065">
              <a:lnSpc>
                <a:spcPct val="100000"/>
              </a:lnSpc>
              <a:spcBef>
                <a:spcPts val="90"/>
              </a:spcBef>
            </a:pPr>
            <a:r>
              <a:rPr dirty="0" sz="800" spc="-5" b="1">
                <a:latin typeface="Arial"/>
                <a:cs typeface="Arial"/>
              </a:rPr>
              <a:t>Terminate </a:t>
            </a:r>
            <a:r>
              <a:rPr dirty="0" sz="800" b="1">
                <a:latin typeface="Arial"/>
                <a:cs typeface="Arial"/>
              </a:rPr>
              <a:t>the</a:t>
            </a:r>
            <a:r>
              <a:rPr dirty="0" sz="800" spc="-15" b="1">
                <a:latin typeface="Arial"/>
                <a:cs typeface="Arial"/>
              </a:rPr>
              <a:t> </a:t>
            </a:r>
            <a:r>
              <a:rPr dirty="0" sz="800" b="1">
                <a:latin typeface="Arial"/>
                <a:cs typeface="Arial"/>
              </a:rPr>
              <a:t>cycle</a:t>
            </a:r>
            <a:endParaRPr sz="800">
              <a:latin typeface="Arial"/>
              <a:cs typeface="Arial"/>
            </a:endParaRPr>
          </a:p>
          <a:p>
            <a:pPr marL="90805">
              <a:lnSpc>
                <a:spcPct val="100000"/>
              </a:lnSpc>
              <a:spcBef>
                <a:spcPts val="550"/>
              </a:spcBef>
            </a:pPr>
            <a:r>
              <a:rPr dirty="0" sz="800" spc="-10">
                <a:latin typeface="Arial"/>
                <a:cs typeface="Arial"/>
              </a:rPr>
              <a:t>1. </a:t>
            </a:r>
            <a:r>
              <a:rPr dirty="0" sz="800">
                <a:latin typeface="Arial"/>
                <a:cs typeface="Arial"/>
              </a:rPr>
              <a:t>Negate</a:t>
            </a:r>
            <a:r>
              <a:rPr dirty="0" sz="800" spc="-5">
                <a:latin typeface="Arial"/>
                <a:cs typeface="Arial"/>
              </a:rPr>
              <a:t> DTACK*</a:t>
            </a:r>
            <a:endParaRPr sz="80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408295" y="5508878"/>
            <a:ext cx="1752600" cy="152400"/>
          </a:xfrm>
          <a:custGeom>
            <a:avLst/>
            <a:gdLst/>
            <a:ahLst/>
            <a:cxnLst/>
            <a:rect l="l" t="t" r="r" b="b"/>
            <a:pathLst>
              <a:path w="1752600" h="152400">
                <a:moveTo>
                  <a:pt x="1752600" y="0"/>
                </a:moveTo>
                <a:lnTo>
                  <a:pt x="1752600" y="152400"/>
                </a:lnTo>
                <a:lnTo>
                  <a:pt x="0" y="152400"/>
                </a:lnTo>
                <a:lnTo>
                  <a:pt x="0" y="0"/>
                </a:lnTo>
                <a:lnTo>
                  <a:pt x="1752600" y="0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5408295" y="5508878"/>
            <a:ext cx="1752600" cy="152400"/>
          </a:xfrm>
          <a:prstGeom prst="rect">
            <a:avLst/>
          </a:prstGeom>
          <a:ln w="12192">
            <a:solidFill>
              <a:srgbClr val="000000"/>
            </a:solidFill>
          </a:ln>
        </p:spPr>
        <p:txBody>
          <a:bodyPr wrap="square" lIns="0" tIns="10795" rIns="0" bIns="0" rtlCol="0" vert="horz">
            <a:spAutoFit/>
          </a:bodyPr>
          <a:lstStyle/>
          <a:p>
            <a:pPr marL="408305">
              <a:lnSpc>
                <a:spcPct val="100000"/>
              </a:lnSpc>
              <a:spcBef>
                <a:spcPts val="85"/>
              </a:spcBef>
            </a:pPr>
            <a:r>
              <a:rPr dirty="0" sz="800" spc="-10" b="1">
                <a:latin typeface="Arial"/>
                <a:cs typeface="Arial"/>
              </a:rPr>
              <a:t>Start </a:t>
            </a:r>
            <a:r>
              <a:rPr dirty="0" sz="800" b="1">
                <a:latin typeface="Arial"/>
                <a:cs typeface="Arial"/>
              </a:rPr>
              <a:t>the next</a:t>
            </a:r>
            <a:r>
              <a:rPr dirty="0" sz="800" spc="10" b="1">
                <a:latin typeface="Arial"/>
                <a:cs typeface="Arial"/>
              </a:rPr>
              <a:t> </a:t>
            </a:r>
            <a:r>
              <a:rPr dirty="0" sz="800" spc="-5" b="1">
                <a:latin typeface="Arial"/>
                <a:cs typeface="Arial"/>
              </a:rPr>
              <a:t>cycle</a:t>
            </a:r>
            <a:endParaRPr sz="80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5408295" y="5661278"/>
            <a:ext cx="1752600" cy="228600"/>
          </a:xfrm>
          <a:custGeom>
            <a:avLst/>
            <a:gdLst/>
            <a:ahLst/>
            <a:cxnLst/>
            <a:rect l="l" t="t" r="r" b="b"/>
            <a:pathLst>
              <a:path w="1752600" h="228600">
                <a:moveTo>
                  <a:pt x="1752600" y="0"/>
                </a:moveTo>
                <a:lnTo>
                  <a:pt x="1752600" y="228600"/>
                </a:lnTo>
                <a:lnTo>
                  <a:pt x="0" y="228600"/>
                </a:lnTo>
                <a:lnTo>
                  <a:pt x="0" y="0"/>
                </a:lnTo>
                <a:lnTo>
                  <a:pt x="1752600" y="0"/>
                </a:lnTo>
                <a:close/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8002143" y="2985135"/>
            <a:ext cx="70485" cy="70485"/>
          </a:xfrm>
          <a:custGeom>
            <a:avLst/>
            <a:gdLst/>
            <a:ahLst/>
            <a:cxnLst/>
            <a:rect l="l" t="t" r="r" b="b"/>
            <a:pathLst>
              <a:path w="70484" h="70485">
                <a:moveTo>
                  <a:pt x="70103" y="0"/>
                </a:moveTo>
                <a:lnTo>
                  <a:pt x="0" y="0"/>
                </a:lnTo>
                <a:lnTo>
                  <a:pt x="36575" y="70104"/>
                </a:lnTo>
                <a:lnTo>
                  <a:pt x="7010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graphicFrame>
        <p:nvGraphicFramePr>
          <p:cNvPr id="14" name="object 14"/>
          <p:cNvGraphicFramePr>
            <a:graphicFrameLocks noGrp="1"/>
          </p:cNvGraphicFramePr>
          <p:nvPr/>
        </p:nvGraphicFramePr>
        <p:xfrm>
          <a:off x="6276975" y="3046095"/>
          <a:ext cx="2649220" cy="7531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77569"/>
                <a:gridCol w="874394"/>
                <a:gridCol w="877569"/>
              </a:tblGrid>
              <a:tr h="152400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 gridSpan="2">
                  <a:txBody>
                    <a:bodyPr/>
                    <a:lstStyle/>
                    <a:p>
                      <a:pPr marL="548640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dirty="0" sz="800" spc="-10" b="1">
                          <a:latin typeface="Arial"/>
                          <a:cs typeface="Arial"/>
                        </a:rPr>
                        <a:t>Input </a:t>
                      </a:r>
                      <a:r>
                        <a:rPr dirty="0" sz="800" b="1">
                          <a:latin typeface="Arial"/>
                          <a:cs typeface="Arial"/>
                        </a:rPr>
                        <a:t>the data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397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47244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 gridSpan="2">
                  <a:txBody>
                    <a:bodyPr/>
                    <a:lstStyle/>
                    <a:p>
                      <a:pPr marL="216535" indent="-113030">
                        <a:lnSpc>
                          <a:spcPct val="100000"/>
                        </a:lnSpc>
                        <a:spcBef>
                          <a:spcPts val="400"/>
                        </a:spcBef>
                        <a:buAutoNum type="arabicPeriod"/>
                        <a:tabLst>
                          <a:tab pos="217170" algn="l"/>
                        </a:tabLst>
                      </a:pPr>
                      <a:r>
                        <a:rPr dirty="0" sz="800">
                          <a:latin typeface="Arial"/>
                          <a:cs typeface="Arial"/>
                        </a:rPr>
                        <a:t>Decode </a:t>
                      </a:r>
                      <a:r>
                        <a:rPr dirty="0" sz="800" spc="-5">
                          <a:latin typeface="Arial"/>
                          <a:cs typeface="Arial"/>
                        </a:rPr>
                        <a:t>address</a:t>
                      </a:r>
                      <a:r>
                        <a:rPr dirty="0" sz="800" spc="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A</a:t>
                      </a:r>
                      <a:r>
                        <a:rPr dirty="0" baseline="-22222" sz="750">
                          <a:latin typeface="Arial"/>
                          <a:cs typeface="Arial"/>
                        </a:rPr>
                        <a:t>01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-A</a:t>
                      </a:r>
                      <a:r>
                        <a:rPr dirty="0" baseline="-22222" sz="750">
                          <a:latin typeface="Arial"/>
                          <a:cs typeface="Arial"/>
                        </a:rPr>
                        <a:t>23</a:t>
                      </a:r>
                      <a:endParaRPr baseline="-22222" sz="750">
                        <a:latin typeface="Arial"/>
                        <a:cs typeface="Arial"/>
                      </a:endParaRPr>
                    </a:p>
                    <a:p>
                      <a:pPr marL="216535" indent="-113030">
                        <a:lnSpc>
                          <a:spcPct val="100000"/>
                        </a:lnSpc>
                        <a:buAutoNum type="arabicPeriod"/>
                        <a:tabLst>
                          <a:tab pos="217170" algn="l"/>
                        </a:tabLst>
                      </a:pPr>
                      <a:r>
                        <a:rPr dirty="0" sz="800">
                          <a:latin typeface="Arial"/>
                          <a:cs typeface="Arial"/>
                        </a:rPr>
                        <a:t>Store data from</a:t>
                      </a:r>
                      <a:r>
                        <a:rPr dirty="0" sz="800" spc="-4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D</a:t>
                      </a:r>
                      <a:r>
                        <a:rPr dirty="0" baseline="-22222" sz="750">
                          <a:latin typeface="Arial"/>
                          <a:cs typeface="Arial"/>
                        </a:rPr>
                        <a:t>00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-D</a:t>
                      </a:r>
                      <a:r>
                        <a:rPr dirty="0" baseline="-22222" sz="750">
                          <a:latin typeface="Arial"/>
                          <a:cs typeface="Arial"/>
                        </a:rPr>
                        <a:t>15</a:t>
                      </a:r>
                      <a:endParaRPr baseline="-22222" sz="750">
                        <a:latin typeface="Arial"/>
                        <a:cs typeface="Arial"/>
                      </a:endParaRPr>
                    </a:p>
                    <a:p>
                      <a:pPr marL="216535" indent="-113030">
                        <a:lnSpc>
                          <a:spcPct val="100000"/>
                        </a:lnSpc>
                        <a:buAutoNum type="arabicPeriod"/>
                        <a:tabLst>
                          <a:tab pos="217170" algn="l"/>
                        </a:tabLst>
                      </a:pPr>
                      <a:r>
                        <a:rPr dirty="0" sz="800" spc="-5">
                          <a:latin typeface="Arial"/>
                          <a:cs typeface="Arial"/>
                        </a:rPr>
                        <a:t>Assert</a:t>
                      </a:r>
                      <a:r>
                        <a:rPr dirty="0" sz="8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-5">
                          <a:latin typeface="Arial"/>
                          <a:cs typeface="Arial"/>
                        </a:rPr>
                        <a:t>DTACK*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5080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1557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sp>
        <p:nvSpPr>
          <p:cNvPr id="15" name="object 15"/>
          <p:cNvSpPr/>
          <p:nvPr/>
        </p:nvSpPr>
        <p:spPr>
          <a:xfrm>
            <a:off x="6249542" y="3838575"/>
            <a:ext cx="70485" cy="70485"/>
          </a:xfrm>
          <a:custGeom>
            <a:avLst/>
            <a:gdLst/>
            <a:ahLst/>
            <a:cxnLst/>
            <a:rect l="l" t="t" r="r" b="b"/>
            <a:pathLst>
              <a:path w="70485" h="70485">
                <a:moveTo>
                  <a:pt x="70104" y="0"/>
                </a:moveTo>
                <a:lnTo>
                  <a:pt x="0" y="0"/>
                </a:lnTo>
                <a:lnTo>
                  <a:pt x="33528" y="70103"/>
                </a:lnTo>
                <a:lnTo>
                  <a:pt x="7010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6283071" y="4652390"/>
            <a:ext cx="1752600" cy="182880"/>
          </a:xfrm>
          <a:custGeom>
            <a:avLst/>
            <a:gdLst/>
            <a:ahLst/>
            <a:cxnLst/>
            <a:rect l="l" t="t" r="r" b="b"/>
            <a:pathLst>
              <a:path w="1752600" h="182879">
                <a:moveTo>
                  <a:pt x="0" y="0"/>
                </a:moveTo>
                <a:lnTo>
                  <a:pt x="0" y="121920"/>
                </a:lnTo>
                <a:lnTo>
                  <a:pt x="1752600" y="121920"/>
                </a:lnTo>
                <a:lnTo>
                  <a:pt x="1752600" y="18288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8002143" y="4829175"/>
            <a:ext cx="70485" cy="67310"/>
          </a:xfrm>
          <a:custGeom>
            <a:avLst/>
            <a:gdLst/>
            <a:ahLst/>
            <a:cxnLst/>
            <a:rect l="l" t="t" r="r" b="b"/>
            <a:pathLst>
              <a:path w="70484" h="67310">
                <a:moveTo>
                  <a:pt x="70103" y="0"/>
                </a:moveTo>
                <a:lnTo>
                  <a:pt x="0" y="0"/>
                </a:lnTo>
                <a:lnTo>
                  <a:pt x="36575" y="67055"/>
                </a:lnTo>
                <a:lnTo>
                  <a:pt x="7010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6283071" y="5277230"/>
            <a:ext cx="1752600" cy="170815"/>
          </a:xfrm>
          <a:custGeom>
            <a:avLst/>
            <a:gdLst/>
            <a:ahLst/>
            <a:cxnLst/>
            <a:rect l="l" t="t" r="r" b="b"/>
            <a:pathLst>
              <a:path w="1752600" h="170814">
                <a:moveTo>
                  <a:pt x="1752600" y="0"/>
                </a:moveTo>
                <a:lnTo>
                  <a:pt x="1752600" y="115824"/>
                </a:lnTo>
                <a:lnTo>
                  <a:pt x="0" y="115824"/>
                </a:lnTo>
                <a:lnTo>
                  <a:pt x="0" y="170688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6249542" y="5441822"/>
            <a:ext cx="70485" cy="70485"/>
          </a:xfrm>
          <a:custGeom>
            <a:avLst/>
            <a:gdLst/>
            <a:ahLst/>
            <a:cxnLst/>
            <a:rect l="l" t="t" r="r" b="b"/>
            <a:pathLst>
              <a:path w="70485" h="70485">
                <a:moveTo>
                  <a:pt x="70104" y="0"/>
                </a:moveTo>
                <a:lnTo>
                  <a:pt x="0" y="0"/>
                </a:lnTo>
                <a:lnTo>
                  <a:pt x="33528" y="70103"/>
                </a:lnTo>
                <a:lnTo>
                  <a:pt x="7010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 txBox="1"/>
          <p:nvPr/>
        </p:nvSpPr>
        <p:spPr>
          <a:xfrm>
            <a:off x="5849746" y="1591691"/>
            <a:ext cx="717550" cy="1790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u="sng" sz="100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Bus</a:t>
            </a:r>
            <a:r>
              <a:rPr dirty="0" u="sng" sz="1000" spc="-6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1000" spc="-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master</a:t>
            </a:r>
            <a:endParaRPr sz="1000">
              <a:latin typeface="Arial"/>
              <a:cs typeface="Arial"/>
            </a:endParaRPr>
          </a:p>
        </p:txBody>
      </p:sp>
      <p:sp>
        <p:nvSpPr>
          <p:cNvPr id="23" name="object 23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5"/>
              </a:spcBef>
            </a:pPr>
            <a:r>
              <a:rPr dirty="0" spc="-5"/>
              <a:t>Microprocessor-based </a:t>
            </a:r>
            <a:r>
              <a:rPr dirty="0"/>
              <a:t>System </a:t>
            </a:r>
            <a:r>
              <a:rPr dirty="0" spc="-5"/>
              <a:t>Design  </a:t>
            </a:r>
            <a:r>
              <a:rPr dirty="0" spc="-5" i="1">
                <a:solidFill>
                  <a:srgbClr val="006600"/>
                </a:solidFill>
              </a:rPr>
              <a:t>Ricardo</a:t>
            </a:r>
            <a:r>
              <a:rPr dirty="0" spc="5" i="1">
                <a:solidFill>
                  <a:srgbClr val="006600"/>
                </a:solidFill>
              </a:rPr>
              <a:t> </a:t>
            </a:r>
            <a:r>
              <a:rPr dirty="0" i="1">
                <a:solidFill>
                  <a:srgbClr val="006600"/>
                </a:solidFill>
              </a:rPr>
              <a:t>Gutierrez-Osuna</a:t>
            </a:r>
          </a:p>
          <a:p>
            <a:pPr marL="12700">
              <a:lnSpc>
                <a:spcPct val="100000"/>
              </a:lnSpc>
            </a:pPr>
            <a:r>
              <a:rPr dirty="0" spc="-10"/>
              <a:t>Wright </a:t>
            </a:r>
            <a:r>
              <a:rPr dirty="0" spc="-5"/>
              <a:t>State</a:t>
            </a:r>
            <a:r>
              <a:rPr dirty="0" spc="20"/>
              <a:t> </a:t>
            </a:r>
            <a:r>
              <a:rPr dirty="0"/>
              <a:t>University</a:t>
            </a:r>
          </a:p>
        </p:txBody>
      </p:sp>
      <p:sp>
        <p:nvSpPr>
          <p:cNvPr id="24" name="object 2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dirty="0" spc="-5"/>
              <a:t>10</a:t>
            </a:fld>
          </a:p>
        </p:txBody>
      </p:sp>
      <p:sp>
        <p:nvSpPr>
          <p:cNvPr id="21" name="object 21"/>
          <p:cNvSpPr txBox="1"/>
          <p:nvPr/>
        </p:nvSpPr>
        <p:spPr>
          <a:xfrm>
            <a:off x="7654163" y="1591691"/>
            <a:ext cx="617220" cy="1790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u="sng" sz="100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Bus</a:t>
            </a:r>
            <a:r>
              <a:rPr dirty="0" u="sng" sz="1000" spc="-6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1000" spc="-1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slave</a:t>
            </a:r>
            <a:endParaRPr sz="1000">
              <a:latin typeface="Arial"/>
              <a:cs typeface="Arial"/>
            </a:endParaRPr>
          </a:p>
        </p:txBody>
      </p:sp>
      <p:graphicFrame>
        <p:nvGraphicFramePr>
          <p:cNvPr id="22" name="object 22"/>
          <p:cNvGraphicFramePr>
            <a:graphicFrameLocks noGrp="1"/>
          </p:cNvGraphicFramePr>
          <p:nvPr/>
        </p:nvGraphicFramePr>
        <p:xfrm>
          <a:off x="5325998" y="1845182"/>
          <a:ext cx="2710180" cy="11099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75030"/>
                <a:gridCol w="875030"/>
                <a:gridCol w="954405"/>
              </a:tblGrid>
              <a:tr h="152400">
                <a:tc gridSpan="2">
                  <a:txBody>
                    <a:bodyPr/>
                    <a:lstStyle/>
                    <a:p>
                      <a:pPr marL="444500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dirty="0" sz="800" spc="-5" b="1">
                          <a:latin typeface="Arial"/>
                          <a:cs typeface="Arial"/>
                        </a:rPr>
                        <a:t>Address </a:t>
                      </a:r>
                      <a:r>
                        <a:rPr dirty="0" sz="800" b="1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800" spc="-1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b="1">
                          <a:latin typeface="Arial"/>
                          <a:cs typeface="Arial"/>
                        </a:rPr>
                        <a:t>slave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079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</a:tcPr>
                </a:tc>
              </a:tr>
              <a:tr h="838200">
                <a:tc gridSpan="2">
                  <a:txBody>
                    <a:bodyPr/>
                    <a:lstStyle/>
                    <a:p>
                      <a:pPr marL="215900" indent="-112395">
                        <a:lnSpc>
                          <a:spcPct val="100000"/>
                        </a:lnSpc>
                        <a:spcBef>
                          <a:spcPts val="375"/>
                        </a:spcBef>
                        <a:buAutoNum type="arabicPeriod"/>
                        <a:tabLst>
                          <a:tab pos="216535" algn="l"/>
                        </a:tabLst>
                      </a:pPr>
                      <a:r>
                        <a:rPr dirty="0" sz="800">
                          <a:latin typeface="Arial"/>
                          <a:cs typeface="Arial"/>
                        </a:rPr>
                        <a:t>Place function </a:t>
                      </a:r>
                      <a:r>
                        <a:rPr dirty="0" sz="800" spc="5">
                          <a:latin typeface="Arial"/>
                          <a:cs typeface="Arial"/>
                        </a:rPr>
                        <a:t>code </a:t>
                      </a:r>
                      <a:r>
                        <a:rPr dirty="0" sz="800" spc="-10">
                          <a:latin typeface="Arial"/>
                          <a:cs typeface="Arial"/>
                        </a:rPr>
                        <a:t>on</a:t>
                      </a:r>
                      <a:r>
                        <a:rPr dirty="0" sz="800" spc="-4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-5">
                          <a:latin typeface="Arial"/>
                          <a:cs typeface="Arial"/>
                        </a:rPr>
                        <a:t>FC</a:t>
                      </a:r>
                      <a:r>
                        <a:rPr dirty="0" baseline="-22222" sz="750" spc="-7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800" spc="-5">
                          <a:latin typeface="Arial"/>
                          <a:cs typeface="Arial"/>
                        </a:rPr>
                        <a:t>-FC</a:t>
                      </a:r>
                      <a:r>
                        <a:rPr dirty="0" baseline="-22222" sz="750" spc="-7">
                          <a:latin typeface="Arial"/>
                          <a:cs typeface="Arial"/>
                        </a:rPr>
                        <a:t>2</a:t>
                      </a:r>
                      <a:endParaRPr baseline="-22222" sz="750">
                        <a:latin typeface="Arial"/>
                        <a:cs typeface="Arial"/>
                      </a:endParaRPr>
                    </a:p>
                    <a:p>
                      <a:pPr marL="215900" indent="-112395">
                        <a:lnSpc>
                          <a:spcPct val="100000"/>
                        </a:lnSpc>
                        <a:buAutoNum type="arabicPeriod"/>
                        <a:tabLst>
                          <a:tab pos="216535" algn="l"/>
                        </a:tabLst>
                      </a:pPr>
                      <a:r>
                        <a:rPr dirty="0" sz="800">
                          <a:latin typeface="Arial"/>
                          <a:cs typeface="Arial"/>
                        </a:rPr>
                        <a:t>Place </a:t>
                      </a:r>
                      <a:r>
                        <a:rPr dirty="0" sz="800" spc="-10">
                          <a:latin typeface="Arial"/>
                          <a:cs typeface="Arial"/>
                        </a:rPr>
                        <a:t>address on</a:t>
                      </a:r>
                      <a:r>
                        <a:rPr dirty="0" sz="800" spc="6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A</a:t>
                      </a:r>
                      <a:r>
                        <a:rPr dirty="0" baseline="-22222" sz="750">
                          <a:latin typeface="Arial"/>
                          <a:cs typeface="Arial"/>
                        </a:rPr>
                        <a:t>01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-A</a:t>
                      </a:r>
                      <a:r>
                        <a:rPr dirty="0" baseline="-22222" sz="750">
                          <a:latin typeface="Arial"/>
                          <a:cs typeface="Arial"/>
                        </a:rPr>
                        <a:t>23</a:t>
                      </a:r>
                      <a:endParaRPr baseline="-22222" sz="750">
                        <a:latin typeface="Arial"/>
                        <a:cs typeface="Arial"/>
                      </a:endParaRPr>
                    </a:p>
                    <a:p>
                      <a:pPr marL="215900" indent="-112395">
                        <a:lnSpc>
                          <a:spcPct val="100000"/>
                        </a:lnSpc>
                        <a:buAutoNum type="arabicPeriod"/>
                        <a:tabLst>
                          <a:tab pos="216535" algn="l"/>
                        </a:tabLst>
                      </a:pPr>
                      <a:r>
                        <a:rPr dirty="0" sz="800" spc="-5">
                          <a:latin typeface="Arial"/>
                          <a:cs typeface="Arial"/>
                        </a:rPr>
                        <a:t>Assert </a:t>
                      </a:r>
                      <a:r>
                        <a:rPr dirty="0" sz="800" spc="-10">
                          <a:latin typeface="Arial"/>
                          <a:cs typeface="Arial"/>
                        </a:rPr>
                        <a:t>address 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strobe</a:t>
                      </a:r>
                      <a:r>
                        <a:rPr dirty="0" sz="800" spc="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AS*</a:t>
                      </a:r>
                      <a:endParaRPr sz="800">
                        <a:latin typeface="Arial"/>
                        <a:cs typeface="Arial"/>
                      </a:endParaRPr>
                    </a:p>
                    <a:p>
                      <a:pPr marL="215900" indent="-112395">
                        <a:lnSpc>
                          <a:spcPct val="100000"/>
                        </a:lnSpc>
                        <a:buAutoNum type="arabicPeriod"/>
                        <a:tabLst>
                          <a:tab pos="216535" algn="l"/>
                        </a:tabLst>
                      </a:pPr>
                      <a:r>
                        <a:rPr dirty="0" sz="800" spc="-5">
                          <a:latin typeface="Arial"/>
                          <a:cs typeface="Arial"/>
                        </a:rPr>
                        <a:t>Set </a:t>
                      </a:r>
                      <a:r>
                        <a:rPr dirty="0" sz="800" spc="10">
                          <a:latin typeface="Arial"/>
                          <a:cs typeface="Arial"/>
                        </a:rPr>
                        <a:t>R/W* 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to</a:t>
                      </a:r>
                      <a:r>
                        <a:rPr dirty="0" sz="800" spc="-5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-10">
                          <a:latin typeface="Arial"/>
                          <a:cs typeface="Arial"/>
                        </a:rPr>
                        <a:t>write</a:t>
                      </a:r>
                      <a:endParaRPr sz="800">
                        <a:latin typeface="Arial"/>
                        <a:cs typeface="Arial"/>
                      </a:endParaRPr>
                    </a:p>
                    <a:p>
                      <a:pPr marL="215900" indent="-112395">
                        <a:lnSpc>
                          <a:spcPct val="100000"/>
                        </a:lnSpc>
                        <a:buAutoNum type="arabicPeriod"/>
                        <a:tabLst>
                          <a:tab pos="216535" algn="l"/>
                        </a:tabLst>
                      </a:pPr>
                      <a:r>
                        <a:rPr dirty="0" sz="800">
                          <a:latin typeface="Arial"/>
                          <a:cs typeface="Arial"/>
                        </a:rPr>
                        <a:t>Place data </a:t>
                      </a:r>
                      <a:r>
                        <a:rPr dirty="0" sz="800" spc="-10">
                          <a:latin typeface="Arial"/>
                          <a:cs typeface="Arial"/>
                        </a:rPr>
                        <a:t>on</a:t>
                      </a:r>
                      <a:r>
                        <a:rPr dirty="0" sz="8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-5">
                          <a:latin typeface="Arial"/>
                          <a:cs typeface="Arial"/>
                        </a:rPr>
                        <a:t>D</a:t>
                      </a:r>
                      <a:r>
                        <a:rPr dirty="0" baseline="-22222" sz="750" spc="-7">
                          <a:latin typeface="Arial"/>
                          <a:cs typeface="Arial"/>
                        </a:rPr>
                        <a:t>00</a:t>
                      </a:r>
                      <a:r>
                        <a:rPr dirty="0" sz="800" spc="-5">
                          <a:latin typeface="Arial"/>
                          <a:cs typeface="Arial"/>
                        </a:rPr>
                        <a:t>-D</a:t>
                      </a:r>
                      <a:r>
                        <a:rPr dirty="0" baseline="-22222" sz="750" spc="-7">
                          <a:latin typeface="Arial"/>
                          <a:cs typeface="Arial"/>
                        </a:rPr>
                        <a:t>15</a:t>
                      </a:r>
                      <a:endParaRPr baseline="-22222" sz="750">
                        <a:latin typeface="Arial"/>
                        <a:cs typeface="Arial"/>
                      </a:endParaRPr>
                    </a:p>
                    <a:p>
                      <a:pPr marL="215900" indent="-112395">
                        <a:lnSpc>
                          <a:spcPct val="100000"/>
                        </a:lnSpc>
                        <a:spcBef>
                          <a:spcPts val="25"/>
                        </a:spcBef>
                        <a:buAutoNum type="arabicPeriod"/>
                        <a:tabLst>
                          <a:tab pos="216535" algn="l"/>
                        </a:tabLst>
                      </a:pPr>
                      <a:r>
                        <a:rPr dirty="0" sz="800" spc="-5">
                          <a:latin typeface="Arial"/>
                          <a:cs typeface="Arial"/>
                        </a:rPr>
                        <a:t>Assert </a:t>
                      </a:r>
                      <a:r>
                        <a:rPr dirty="0" sz="800" spc="-10">
                          <a:latin typeface="Arial"/>
                          <a:cs typeface="Arial"/>
                        </a:rPr>
                        <a:t>UDS* </a:t>
                      </a:r>
                      <a:r>
                        <a:rPr dirty="0" sz="800" spc="-5">
                          <a:latin typeface="Arial"/>
                          <a:cs typeface="Arial"/>
                        </a:rPr>
                        <a:t>and</a:t>
                      </a:r>
                      <a:r>
                        <a:rPr dirty="0" sz="800" spc="6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-10">
                          <a:latin typeface="Arial"/>
                          <a:cs typeface="Arial"/>
                        </a:rPr>
                        <a:t>LDS*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4762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</a:tcPr>
                </a:tc>
              </a:tr>
              <a:tr h="10604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67435" y="793115"/>
            <a:ext cx="3554729" cy="36195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WRITE </a:t>
            </a:r>
            <a:r>
              <a:rPr dirty="0" spc="-5"/>
              <a:t>cycle </a:t>
            </a:r>
            <a:r>
              <a:rPr dirty="0"/>
              <a:t>timing</a:t>
            </a:r>
            <a:r>
              <a:rPr dirty="0" spc="-40"/>
              <a:t> </a:t>
            </a:r>
            <a:r>
              <a:rPr dirty="0" spc="-5"/>
              <a:t>diagram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67435" y="1282197"/>
            <a:ext cx="3413125" cy="4399280"/>
          </a:xfrm>
          <a:prstGeom prst="rect">
            <a:avLst/>
          </a:prstGeom>
        </p:spPr>
        <p:txBody>
          <a:bodyPr wrap="square" lIns="0" tIns="5905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64"/>
              </a:spcBef>
            </a:pPr>
            <a:r>
              <a:rPr dirty="0" sz="500" spc="445">
                <a:solidFill>
                  <a:srgbClr val="00664D"/>
                </a:solidFill>
                <a:latin typeface="Times New Roman"/>
                <a:cs typeface="Times New Roman"/>
              </a:rPr>
              <a:t>g</a:t>
            </a:r>
            <a:r>
              <a:rPr dirty="0" sz="500" spc="430">
                <a:solidFill>
                  <a:srgbClr val="00664D"/>
                </a:solidFill>
                <a:latin typeface="Times New Roman"/>
                <a:cs typeface="Times New Roman"/>
              </a:rPr>
              <a:t> </a:t>
            </a:r>
            <a:r>
              <a:rPr dirty="0" sz="1400" spc="-5" b="1">
                <a:solidFill>
                  <a:srgbClr val="00664D"/>
                </a:solidFill>
                <a:latin typeface="Arial"/>
                <a:cs typeface="Arial"/>
              </a:rPr>
              <a:t>Narrative</a:t>
            </a:r>
            <a:endParaRPr sz="1400">
              <a:latin typeface="Arial"/>
              <a:cs typeface="Arial"/>
            </a:endParaRPr>
          </a:p>
          <a:p>
            <a:pPr marL="698500" marR="103505" indent="-226060">
              <a:lnSpc>
                <a:spcPct val="100000"/>
              </a:lnSpc>
              <a:spcBef>
                <a:spcPts val="320"/>
              </a:spcBef>
            </a:pPr>
            <a:r>
              <a:rPr dirty="0" sz="450" spc="370">
                <a:latin typeface="Times New Roman"/>
                <a:cs typeface="Times New Roman"/>
              </a:rPr>
              <a:t>n </a:t>
            </a:r>
            <a:r>
              <a:rPr dirty="0" sz="1200" spc="-5">
                <a:latin typeface="Arial"/>
                <a:cs typeface="Arial"/>
              </a:rPr>
              <a:t>At </a:t>
            </a:r>
            <a:r>
              <a:rPr dirty="0" sz="1200">
                <a:latin typeface="Arial"/>
                <a:cs typeface="Arial"/>
              </a:rPr>
              <a:t>the start of a </a:t>
            </a:r>
            <a:r>
              <a:rPr dirty="0" sz="1200" spc="-5">
                <a:latin typeface="Arial"/>
                <a:cs typeface="Arial"/>
              </a:rPr>
              <a:t>cycle, </a:t>
            </a:r>
            <a:r>
              <a:rPr dirty="0" sz="1200">
                <a:latin typeface="Arial"/>
                <a:cs typeface="Arial"/>
              </a:rPr>
              <a:t>an </a:t>
            </a:r>
            <a:r>
              <a:rPr dirty="0" sz="1200" spc="-5">
                <a:latin typeface="Arial"/>
                <a:cs typeface="Arial"/>
              </a:rPr>
              <a:t>address </a:t>
            </a:r>
            <a:r>
              <a:rPr dirty="0" sz="1200">
                <a:latin typeface="Arial"/>
                <a:cs typeface="Arial"/>
              </a:rPr>
              <a:t>is  </a:t>
            </a:r>
            <a:r>
              <a:rPr dirty="0" sz="1200" spc="-5">
                <a:latin typeface="Arial"/>
                <a:cs typeface="Arial"/>
              </a:rPr>
              <a:t>placed </a:t>
            </a:r>
            <a:r>
              <a:rPr dirty="0" sz="1200">
                <a:latin typeface="Arial"/>
                <a:cs typeface="Arial"/>
              </a:rPr>
              <a:t>on </a:t>
            </a:r>
            <a:r>
              <a:rPr dirty="0" sz="1200" spc="-10">
                <a:latin typeface="Arial"/>
                <a:cs typeface="Arial"/>
              </a:rPr>
              <a:t>the address bus </a:t>
            </a:r>
            <a:r>
              <a:rPr dirty="0" sz="1200" spc="-5">
                <a:latin typeface="Arial"/>
                <a:cs typeface="Arial"/>
              </a:rPr>
              <a:t>A</a:t>
            </a:r>
            <a:r>
              <a:rPr dirty="0" baseline="-20833" sz="1200" spc="-7">
                <a:latin typeface="Arial"/>
                <a:cs typeface="Arial"/>
              </a:rPr>
              <a:t>01</a:t>
            </a:r>
            <a:r>
              <a:rPr dirty="0" sz="1200" spc="-5">
                <a:latin typeface="Arial"/>
                <a:cs typeface="Arial"/>
              </a:rPr>
              <a:t>-A</a:t>
            </a:r>
            <a:r>
              <a:rPr dirty="0" baseline="-20833" sz="1200" spc="-7">
                <a:latin typeface="Arial"/>
                <a:cs typeface="Arial"/>
              </a:rPr>
              <a:t>23</a:t>
            </a:r>
            <a:r>
              <a:rPr dirty="0" baseline="-20833" sz="1200" spc="37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and</a:t>
            </a:r>
            <a:endParaRPr sz="1200">
              <a:latin typeface="Arial"/>
              <a:cs typeface="Arial"/>
            </a:endParaRPr>
          </a:p>
          <a:p>
            <a:pPr marL="929640">
              <a:lnSpc>
                <a:spcPct val="100000"/>
              </a:lnSpc>
              <a:spcBef>
                <a:spcPts val="245"/>
              </a:spcBef>
            </a:pPr>
            <a:r>
              <a:rPr dirty="0" sz="350" spc="325">
                <a:latin typeface="Times New Roman"/>
                <a:cs typeface="Times New Roman"/>
              </a:rPr>
              <a:t>g </a:t>
            </a:r>
            <a:r>
              <a:rPr dirty="0" sz="1000">
                <a:latin typeface="Arial"/>
                <a:cs typeface="Arial"/>
              </a:rPr>
              <a:t>AS* </a:t>
            </a:r>
            <a:r>
              <a:rPr dirty="0" sz="1000" spc="-5">
                <a:latin typeface="Arial"/>
                <a:cs typeface="Arial"/>
              </a:rPr>
              <a:t>is asserted and R/W* </a:t>
            </a:r>
            <a:r>
              <a:rPr dirty="0" sz="1000" spc="-10">
                <a:latin typeface="Arial"/>
                <a:cs typeface="Arial"/>
              </a:rPr>
              <a:t>set </a:t>
            </a:r>
            <a:r>
              <a:rPr dirty="0" sz="1000" spc="5">
                <a:latin typeface="Arial"/>
                <a:cs typeface="Arial"/>
              </a:rPr>
              <a:t>to </a:t>
            </a:r>
            <a:r>
              <a:rPr dirty="0" sz="1000" spc="-5">
                <a:latin typeface="Arial"/>
                <a:cs typeface="Arial"/>
              </a:rPr>
              <a:t>logic</a:t>
            </a:r>
            <a:r>
              <a:rPr dirty="0" sz="1000" spc="13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0</a:t>
            </a:r>
            <a:endParaRPr sz="1000">
              <a:latin typeface="Arial"/>
              <a:cs typeface="Arial"/>
            </a:endParaRPr>
          </a:p>
          <a:p>
            <a:pPr marL="698500" marR="47625" indent="-226060">
              <a:lnSpc>
                <a:spcPct val="100000"/>
              </a:lnSpc>
              <a:spcBef>
                <a:spcPts val="254"/>
              </a:spcBef>
            </a:pPr>
            <a:r>
              <a:rPr dirty="0" sz="450" spc="370">
                <a:latin typeface="Times New Roman"/>
                <a:cs typeface="Times New Roman"/>
              </a:rPr>
              <a:t>n </a:t>
            </a:r>
            <a:r>
              <a:rPr dirty="0" sz="1200" spc="-5">
                <a:latin typeface="Arial"/>
                <a:cs typeface="Arial"/>
              </a:rPr>
              <a:t>After R/W* </a:t>
            </a:r>
            <a:r>
              <a:rPr dirty="0" sz="1200">
                <a:latin typeface="Arial"/>
                <a:cs typeface="Arial"/>
              </a:rPr>
              <a:t>has set low to </a:t>
            </a:r>
            <a:r>
              <a:rPr dirty="0" sz="1200" spc="-10">
                <a:latin typeface="Arial"/>
                <a:cs typeface="Arial"/>
              </a:rPr>
              <a:t>indicate </a:t>
            </a:r>
            <a:r>
              <a:rPr dirty="0" sz="1200">
                <a:latin typeface="Arial"/>
                <a:cs typeface="Arial"/>
              </a:rPr>
              <a:t>a  write cycle, </a:t>
            </a:r>
            <a:r>
              <a:rPr dirty="0" sz="1200" spc="-10">
                <a:latin typeface="Arial"/>
                <a:cs typeface="Arial"/>
              </a:rPr>
              <a:t>the </a:t>
            </a:r>
            <a:r>
              <a:rPr dirty="0" sz="1200" spc="-5">
                <a:latin typeface="Arial"/>
                <a:cs typeface="Arial"/>
              </a:rPr>
              <a:t>CPU places </a:t>
            </a:r>
            <a:r>
              <a:rPr dirty="0" sz="1200" spc="-10">
                <a:latin typeface="Arial"/>
                <a:cs typeface="Arial"/>
              </a:rPr>
              <a:t>data </a:t>
            </a:r>
            <a:r>
              <a:rPr dirty="0" sz="1200">
                <a:latin typeface="Arial"/>
                <a:cs typeface="Arial"/>
              </a:rPr>
              <a:t>on </a:t>
            </a:r>
            <a:r>
              <a:rPr dirty="0" sz="1200" spc="-10">
                <a:latin typeface="Arial"/>
                <a:cs typeface="Arial"/>
              </a:rPr>
              <a:t>the  </a:t>
            </a:r>
            <a:r>
              <a:rPr dirty="0" sz="1200">
                <a:latin typeface="Arial"/>
                <a:cs typeface="Arial"/>
              </a:rPr>
              <a:t>data </a:t>
            </a:r>
            <a:r>
              <a:rPr dirty="0" sz="1200" spc="-10">
                <a:latin typeface="Arial"/>
                <a:cs typeface="Arial"/>
              </a:rPr>
              <a:t>bus</a:t>
            </a:r>
            <a:endParaRPr sz="1200">
              <a:latin typeface="Arial"/>
              <a:cs typeface="Arial"/>
            </a:endParaRPr>
          </a:p>
          <a:p>
            <a:pPr marL="698500" marR="26670" indent="-226060">
              <a:lnSpc>
                <a:spcPct val="100000"/>
              </a:lnSpc>
              <a:spcBef>
                <a:spcPts val="290"/>
              </a:spcBef>
            </a:pPr>
            <a:r>
              <a:rPr dirty="0" sz="450" spc="370">
                <a:latin typeface="Times New Roman"/>
                <a:cs typeface="Times New Roman"/>
              </a:rPr>
              <a:t>n </a:t>
            </a:r>
            <a:r>
              <a:rPr dirty="0" sz="1200">
                <a:latin typeface="Arial"/>
                <a:cs typeface="Arial"/>
              </a:rPr>
              <a:t>Once the </a:t>
            </a:r>
            <a:r>
              <a:rPr dirty="0" sz="1200" spc="-10">
                <a:latin typeface="Arial"/>
                <a:cs typeface="Arial"/>
              </a:rPr>
              <a:t>contents </a:t>
            </a:r>
            <a:r>
              <a:rPr dirty="0" sz="1200">
                <a:latin typeface="Arial"/>
                <a:cs typeface="Arial"/>
              </a:rPr>
              <a:t>of </a:t>
            </a:r>
            <a:r>
              <a:rPr dirty="0" sz="1200" spc="-10">
                <a:latin typeface="Arial"/>
                <a:cs typeface="Arial"/>
              </a:rPr>
              <a:t>the data bus have  </a:t>
            </a:r>
            <a:r>
              <a:rPr dirty="0" sz="1200" spc="-5">
                <a:latin typeface="Arial"/>
                <a:cs typeface="Arial"/>
              </a:rPr>
              <a:t>stabilized, UDS* </a:t>
            </a:r>
            <a:r>
              <a:rPr dirty="0" sz="1200">
                <a:latin typeface="Arial"/>
                <a:cs typeface="Arial"/>
              </a:rPr>
              <a:t>and </a:t>
            </a:r>
            <a:r>
              <a:rPr dirty="0" sz="1200" spc="-5">
                <a:latin typeface="Arial"/>
                <a:cs typeface="Arial"/>
              </a:rPr>
              <a:t>LDS* </a:t>
            </a:r>
            <a:r>
              <a:rPr dirty="0" sz="1200">
                <a:latin typeface="Arial"/>
                <a:cs typeface="Arial"/>
              </a:rPr>
              <a:t>are </a:t>
            </a:r>
            <a:r>
              <a:rPr dirty="0" sz="1200" spc="-5">
                <a:latin typeface="Arial"/>
                <a:cs typeface="Arial"/>
              </a:rPr>
              <a:t>asserted  (approximately </a:t>
            </a:r>
            <a:r>
              <a:rPr dirty="0" sz="1200">
                <a:latin typeface="Arial"/>
                <a:cs typeface="Arial"/>
              </a:rPr>
              <a:t>1 cycle </a:t>
            </a:r>
            <a:r>
              <a:rPr dirty="0" sz="1200" spc="-5">
                <a:latin typeface="Arial"/>
                <a:cs typeface="Arial"/>
              </a:rPr>
              <a:t>after </a:t>
            </a:r>
            <a:r>
              <a:rPr dirty="0" sz="1200" spc="-10">
                <a:latin typeface="Arial"/>
                <a:cs typeface="Arial"/>
              </a:rPr>
              <a:t>AS*  </a:t>
            </a:r>
            <a:r>
              <a:rPr dirty="0" sz="1200" spc="-5">
                <a:latin typeface="Arial"/>
                <a:cs typeface="Arial"/>
              </a:rPr>
              <a:t>assertion)</a:t>
            </a:r>
            <a:endParaRPr sz="1200">
              <a:latin typeface="Arial"/>
              <a:cs typeface="Arial"/>
            </a:endParaRPr>
          </a:p>
          <a:p>
            <a:pPr marL="1152525" marR="187325" indent="-222885">
              <a:lnSpc>
                <a:spcPct val="100000"/>
              </a:lnSpc>
              <a:spcBef>
                <a:spcPts val="250"/>
              </a:spcBef>
            </a:pPr>
            <a:r>
              <a:rPr dirty="0" sz="350" spc="325">
                <a:latin typeface="Times New Roman"/>
                <a:cs typeface="Times New Roman"/>
              </a:rPr>
              <a:t>g </a:t>
            </a:r>
            <a:r>
              <a:rPr dirty="0" sz="1000">
                <a:latin typeface="Arial"/>
                <a:cs typeface="Arial"/>
              </a:rPr>
              <a:t>This </a:t>
            </a:r>
            <a:r>
              <a:rPr dirty="0" sz="1000" spc="-5">
                <a:latin typeface="Arial"/>
                <a:cs typeface="Arial"/>
              </a:rPr>
              <a:t>allows </a:t>
            </a:r>
            <a:r>
              <a:rPr dirty="0" sz="1000" spc="-10">
                <a:latin typeface="Arial"/>
                <a:cs typeface="Arial"/>
              </a:rPr>
              <a:t>the </a:t>
            </a:r>
            <a:r>
              <a:rPr dirty="0" sz="1000" spc="-5">
                <a:latin typeface="Arial"/>
                <a:cs typeface="Arial"/>
              </a:rPr>
              <a:t>memory </a:t>
            </a:r>
            <a:r>
              <a:rPr dirty="0" sz="1000" spc="5">
                <a:latin typeface="Arial"/>
                <a:cs typeface="Arial"/>
              </a:rPr>
              <a:t>to </a:t>
            </a:r>
            <a:r>
              <a:rPr dirty="0" sz="1000" spc="-10">
                <a:latin typeface="Arial"/>
                <a:cs typeface="Arial"/>
              </a:rPr>
              <a:t>use </a:t>
            </a:r>
            <a:r>
              <a:rPr dirty="0" sz="1000" spc="-5">
                <a:latin typeface="Arial"/>
                <a:cs typeface="Arial"/>
              </a:rPr>
              <a:t>UDS*  and LDS* </a:t>
            </a:r>
            <a:r>
              <a:rPr dirty="0" sz="1000" spc="5">
                <a:latin typeface="Arial"/>
                <a:cs typeface="Arial"/>
              </a:rPr>
              <a:t>to </a:t>
            </a:r>
            <a:r>
              <a:rPr dirty="0" sz="1000">
                <a:latin typeface="Arial"/>
                <a:cs typeface="Arial"/>
              </a:rPr>
              <a:t>latch data from the</a:t>
            </a:r>
            <a:r>
              <a:rPr dirty="0" sz="1000" spc="-195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bus</a:t>
            </a:r>
            <a:endParaRPr sz="1000">
              <a:latin typeface="Arial"/>
              <a:cs typeface="Arial"/>
            </a:endParaRPr>
          </a:p>
          <a:p>
            <a:pPr marL="698500" marR="5080" indent="-226060">
              <a:lnSpc>
                <a:spcPct val="99200"/>
              </a:lnSpc>
              <a:spcBef>
                <a:spcPts val="290"/>
              </a:spcBef>
            </a:pPr>
            <a:r>
              <a:rPr dirty="0" sz="450" spc="370">
                <a:latin typeface="Times New Roman"/>
                <a:cs typeface="Times New Roman"/>
              </a:rPr>
              <a:t>n </a:t>
            </a:r>
            <a:r>
              <a:rPr dirty="0" sz="1200" spc="-5">
                <a:latin typeface="Arial"/>
                <a:cs typeface="Arial"/>
              </a:rPr>
              <a:t>If DTACK* is asserted </a:t>
            </a:r>
            <a:r>
              <a:rPr dirty="0" sz="1200" spc="-10">
                <a:latin typeface="Arial"/>
                <a:cs typeface="Arial"/>
              </a:rPr>
              <a:t>before the falling  </a:t>
            </a:r>
            <a:r>
              <a:rPr dirty="0" sz="1200" spc="-5">
                <a:latin typeface="Arial"/>
                <a:cs typeface="Arial"/>
              </a:rPr>
              <a:t>edge </a:t>
            </a:r>
            <a:r>
              <a:rPr dirty="0" sz="1200">
                <a:latin typeface="Arial"/>
                <a:cs typeface="Arial"/>
              </a:rPr>
              <a:t>of </a:t>
            </a:r>
            <a:r>
              <a:rPr dirty="0" sz="1200" spc="-5">
                <a:latin typeface="Arial"/>
                <a:cs typeface="Arial"/>
              </a:rPr>
              <a:t>S4, </a:t>
            </a:r>
            <a:r>
              <a:rPr dirty="0" sz="1200">
                <a:latin typeface="Arial"/>
                <a:cs typeface="Arial"/>
              </a:rPr>
              <a:t>the </a:t>
            </a:r>
            <a:r>
              <a:rPr dirty="0" sz="1200" spc="-5">
                <a:latin typeface="Arial"/>
                <a:cs typeface="Arial"/>
              </a:rPr>
              <a:t>write </a:t>
            </a:r>
            <a:r>
              <a:rPr dirty="0" sz="1200" spc="-10">
                <a:latin typeface="Arial"/>
                <a:cs typeface="Arial"/>
              </a:rPr>
              <a:t>cycle </a:t>
            </a:r>
            <a:r>
              <a:rPr dirty="0" sz="1200">
                <a:latin typeface="Arial"/>
                <a:cs typeface="Arial"/>
              </a:rPr>
              <a:t>is </a:t>
            </a:r>
            <a:r>
              <a:rPr dirty="0" sz="1200" spc="-5">
                <a:latin typeface="Arial"/>
                <a:cs typeface="Arial"/>
              </a:rPr>
              <a:t>terminated  normally</a:t>
            </a:r>
            <a:endParaRPr sz="1200">
              <a:latin typeface="Arial"/>
              <a:cs typeface="Arial"/>
            </a:endParaRPr>
          </a:p>
          <a:p>
            <a:pPr marL="1152525" marR="81915" indent="-222885">
              <a:lnSpc>
                <a:spcPct val="100000"/>
              </a:lnSpc>
              <a:spcBef>
                <a:spcPts val="250"/>
              </a:spcBef>
            </a:pPr>
            <a:r>
              <a:rPr dirty="0" sz="350" spc="325">
                <a:latin typeface="Times New Roman"/>
                <a:cs typeface="Times New Roman"/>
              </a:rPr>
              <a:t>g </a:t>
            </a:r>
            <a:r>
              <a:rPr dirty="0" sz="1000">
                <a:latin typeface="Arial"/>
                <a:cs typeface="Arial"/>
              </a:rPr>
              <a:t>Otherwise </a:t>
            </a:r>
            <a:r>
              <a:rPr dirty="0" sz="1000" spc="-5">
                <a:latin typeface="Arial"/>
                <a:cs typeface="Arial"/>
              </a:rPr>
              <a:t>wait </a:t>
            </a:r>
            <a:r>
              <a:rPr dirty="0" sz="1000" spc="-10">
                <a:latin typeface="Arial"/>
                <a:cs typeface="Arial"/>
              </a:rPr>
              <a:t>states </a:t>
            </a:r>
            <a:r>
              <a:rPr dirty="0" sz="1000">
                <a:latin typeface="Arial"/>
                <a:cs typeface="Arial"/>
              </a:rPr>
              <a:t>are </a:t>
            </a:r>
            <a:r>
              <a:rPr dirty="0" sz="1000" spc="-5">
                <a:latin typeface="Arial"/>
                <a:cs typeface="Arial"/>
              </a:rPr>
              <a:t>inserted </a:t>
            </a:r>
            <a:r>
              <a:rPr dirty="0" sz="1000" spc="-10">
                <a:latin typeface="Arial"/>
                <a:cs typeface="Arial"/>
              </a:rPr>
              <a:t>until  </a:t>
            </a:r>
            <a:r>
              <a:rPr dirty="0" sz="1000">
                <a:latin typeface="Arial"/>
                <a:cs typeface="Arial"/>
              </a:rPr>
              <a:t>DTACK*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-2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asserted</a:t>
            </a:r>
            <a:endParaRPr sz="1000">
              <a:latin typeface="Arial"/>
              <a:cs typeface="Arial"/>
            </a:endParaRPr>
          </a:p>
          <a:p>
            <a:pPr marL="472440">
              <a:lnSpc>
                <a:spcPct val="100000"/>
              </a:lnSpc>
              <a:spcBef>
                <a:spcPts val="280"/>
              </a:spcBef>
            </a:pPr>
            <a:r>
              <a:rPr dirty="0" sz="450" spc="370">
                <a:latin typeface="Times New Roman"/>
                <a:cs typeface="Times New Roman"/>
              </a:rPr>
              <a:t>n </a:t>
            </a:r>
            <a:r>
              <a:rPr dirty="0" sz="1200" spc="-5">
                <a:latin typeface="Arial"/>
                <a:cs typeface="Arial"/>
              </a:rPr>
              <a:t>At </a:t>
            </a:r>
            <a:r>
              <a:rPr dirty="0" sz="1200">
                <a:latin typeface="Arial"/>
                <a:cs typeface="Arial"/>
              </a:rPr>
              <a:t>the end of the </a:t>
            </a:r>
            <a:r>
              <a:rPr dirty="0" sz="1200" spc="-5">
                <a:latin typeface="Arial"/>
                <a:cs typeface="Arial"/>
              </a:rPr>
              <a:t>write</a:t>
            </a:r>
            <a:r>
              <a:rPr dirty="0" sz="1200" spc="8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cycle</a:t>
            </a:r>
            <a:endParaRPr sz="1200">
              <a:latin typeface="Arial"/>
              <a:cs typeface="Arial"/>
            </a:endParaRPr>
          </a:p>
          <a:p>
            <a:pPr marL="1152525" marR="361950" indent="-222885">
              <a:lnSpc>
                <a:spcPct val="100000"/>
              </a:lnSpc>
              <a:spcBef>
                <a:spcPts val="245"/>
              </a:spcBef>
            </a:pPr>
            <a:r>
              <a:rPr dirty="0" sz="350" spc="325">
                <a:latin typeface="Times New Roman"/>
                <a:cs typeface="Times New Roman"/>
              </a:rPr>
              <a:t>g </a:t>
            </a:r>
            <a:r>
              <a:rPr dirty="0" sz="1000" spc="-5">
                <a:latin typeface="Arial"/>
                <a:cs typeface="Arial"/>
              </a:rPr>
              <a:t>AS*, UDS* and LDS* </a:t>
            </a:r>
            <a:r>
              <a:rPr dirty="0" sz="1000">
                <a:latin typeface="Arial"/>
                <a:cs typeface="Arial"/>
              </a:rPr>
              <a:t>are </a:t>
            </a:r>
            <a:r>
              <a:rPr dirty="0" sz="1000" spc="-10">
                <a:latin typeface="Arial"/>
                <a:cs typeface="Arial"/>
              </a:rPr>
              <a:t>negated  </a:t>
            </a:r>
            <a:r>
              <a:rPr dirty="0" sz="1000" spc="-5">
                <a:latin typeface="Arial"/>
                <a:cs typeface="Arial"/>
              </a:rPr>
              <a:t>simultaneously</a:t>
            </a:r>
            <a:endParaRPr sz="1000">
              <a:latin typeface="Arial"/>
              <a:cs typeface="Arial"/>
            </a:endParaRPr>
          </a:p>
          <a:p>
            <a:pPr marL="929640">
              <a:lnSpc>
                <a:spcPct val="100000"/>
              </a:lnSpc>
              <a:spcBef>
                <a:spcPts val="240"/>
              </a:spcBef>
            </a:pPr>
            <a:r>
              <a:rPr dirty="0" sz="350" spc="325">
                <a:latin typeface="Times New Roman"/>
                <a:cs typeface="Times New Roman"/>
              </a:rPr>
              <a:t>g </a:t>
            </a:r>
            <a:r>
              <a:rPr dirty="0" sz="1000">
                <a:latin typeface="Arial"/>
                <a:cs typeface="Arial"/>
              </a:rPr>
              <a:t>R/W* </a:t>
            </a:r>
            <a:r>
              <a:rPr dirty="0" sz="1000" spc="-5">
                <a:latin typeface="Arial"/>
                <a:cs typeface="Arial"/>
              </a:rPr>
              <a:t>is </a:t>
            </a:r>
            <a:r>
              <a:rPr dirty="0" sz="1000">
                <a:latin typeface="Arial"/>
                <a:cs typeface="Arial"/>
              </a:rPr>
              <a:t>set</a:t>
            </a:r>
            <a:r>
              <a:rPr dirty="0" sz="1000" spc="130">
                <a:latin typeface="Arial"/>
                <a:cs typeface="Arial"/>
              </a:rPr>
              <a:t> </a:t>
            </a:r>
            <a:r>
              <a:rPr dirty="0" sz="1000" spc="-10">
                <a:latin typeface="Arial"/>
                <a:cs typeface="Arial"/>
              </a:rPr>
              <a:t>high</a:t>
            </a:r>
            <a:endParaRPr sz="1000">
              <a:latin typeface="Arial"/>
              <a:cs typeface="Arial"/>
            </a:endParaRPr>
          </a:p>
          <a:p>
            <a:pPr marL="929640">
              <a:lnSpc>
                <a:spcPct val="100000"/>
              </a:lnSpc>
              <a:spcBef>
                <a:spcPts val="240"/>
              </a:spcBef>
            </a:pPr>
            <a:r>
              <a:rPr dirty="0" sz="350" spc="325">
                <a:latin typeface="Times New Roman"/>
                <a:cs typeface="Times New Roman"/>
              </a:rPr>
              <a:t>g </a:t>
            </a:r>
            <a:r>
              <a:rPr dirty="0" sz="1000">
                <a:latin typeface="Arial"/>
                <a:cs typeface="Arial"/>
              </a:rPr>
              <a:t>data </a:t>
            </a:r>
            <a:r>
              <a:rPr dirty="0" sz="1000" spc="-15">
                <a:latin typeface="Arial"/>
                <a:cs typeface="Arial"/>
              </a:rPr>
              <a:t>bus </a:t>
            </a:r>
            <a:r>
              <a:rPr dirty="0" sz="1000" spc="-5">
                <a:latin typeface="Arial"/>
                <a:cs typeface="Arial"/>
              </a:rPr>
              <a:t>is</a:t>
            </a:r>
            <a:r>
              <a:rPr dirty="0" sz="1000" spc="210">
                <a:latin typeface="Arial"/>
                <a:cs typeface="Arial"/>
              </a:rPr>
              <a:t> </a:t>
            </a:r>
            <a:r>
              <a:rPr dirty="0" sz="1000" spc="-5">
                <a:latin typeface="Arial"/>
                <a:cs typeface="Arial"/>
              </a:rPr>
              <a:t>floated</a:t>
            </a:r>
            <a:endParaRPr sz="10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759324" y="1950034"/>
            <a:ext cx="4296792" cy="365916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5"/>
              </a:spcBef>
            </a:pPr>
            <a:r>
              <a:rPr dirty="0" spc="-5"/>
              <a:t>Microprocessor-based </a:t>
            </a:r>
            <a:r>
              <a:rPr dirty="0"/>
              <a:t>System </a:t>
            </a:r>
            <a:r>
              <a:rPr dirty="0" spc="-5"/>
              <a:t>Design  </a:t>
            </a:r>
            <a:r>
              <a:rPr dirty="0" spc="-5" i="1">
                <a:solidFill>
                  <a:srgbClr val="006600"/>
                </a:solidFill>
              </a:rPr>
              <a:t>Ricardo</a:t>
            </a:r>
            <a:r>
              <a:rPr dirty="0" spc="5" i="1">
                <a:solidFill>
                  <a:srgbClr val="006600"/>
                </a:solidFill>
              </a:rPr>
              <a:t> </a:t>
            </a:r>
            <a:r>
              <a:rPr dirty="0" i="1">
                <a:solidFill>
                  <a:srgbClr val="006600"/>
                </a:solidFill>
              </a:rPr>
              <a:t>Gutierrez-Osuna</a:t>
            </a:r>
          </a:p>
          <a:p>
            <a:pPr marL="12700">
              <a:lnSpc>
                <a:spcPct val="100000"/>
              </a:lnSpc>
            </a:pPr>
            <a:r>
              <a:rPr dirty="0" spc="-10"/>
              <a:t>Wright </a:t>
            </a:r>
            <a:r>
              <a:rPr dirty="0" spc="-5"/>
              <a:t>State</a:t>
            </a:r>
            <a:r>
              <a:rPr dirty="0" spc="20"/>
              <a:t> </a:t>
            </a:r>
            <a:r>
              <a:rPr dirty="0"/>
              <a:t>University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dirty="0" spc="-5"/>
              <a:t>10</a:t>
            </a:fld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67435" y="793115"/>
            <a:ext cx="2482850" cy="36195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pc="-5"/>
              <a:t>DTACK*</a:t>
            </a:r>
            <a:r>
              <a:rPr dirty="0" spc="-50"/>
              <a:t> </a:t>
            </a:r>
            <a:r>
              <a:rPr dirty="0" spc="-5"/>
              <a:t>generation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67435" y="1358397"/>
            <a:ext cx="7901940" cy="2218690"/>
          </a:xfrm>
          <a:prstGeom prst="rect">
            <a:avLst/>
          </a:prstGeom>
        </p:spPr>
        <p:txBody>
          <a:bodyPr wrap="square" lIns="0" tIns="5905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64"/>
              </a:spcBef>
            </a:pPr>
            <a:r>
              <a:rPr dirty="0" sz="500" spc="445">
                <a:solidFill>
                  <a:srgbClr val="00664D"/>
                </a:solidFill>
                <a:latin typeface="Times New Roman"/>
                <a:cs typeface="Times New Roman"/>
              </a:rPr>
              <a:t>g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In </a:t>
            </a:r>
            <a:r>
              <a:rPr dirty="0" sz="1400" spc="-5" b="1">
                <a:solidFill>
                  <a:srgbClr val="00664D"/>
                </a:solidFill>
                <a:latin typeface="Arial"/>
                <a:cs typeface="Arial"/>
              </a:rPr>
              <a:t>the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previous </a:t>
            </a:r>
            <a:r>
              <a:rPr dirty="0" sz="1400" spc="-5" b="1">
                <a:solidFill>
                  <a:srgbClr val="00664D"/>
                </a:solidFill>
                <a:latin typeface="Arial"/>
                <a:cs typeface="Arial"/>
              </a:rPr>
              <a:t>slides </a:t>
            </a:r>
            <a:r>
              <a:rPr dirty="0" sz="1400" b="1">
                <a:solidFill>
                  <a:srgbClr val="00664D"/>
                </a:solidFill>
                <a:latin typeface="Arial"/>
                <a:cs typeface="Arial"/>
              </a:rPr>
              <a:t>we </a:t>
            </a:r>
            <a:r>
              <a:rPr dirty="0" sz="1400" spc="-5" b="1">
                <a:solidFill>
                  <a:srgbClr val="00664D"/>
                </a:solidFill>
                <a:latin typeface="Arial"/>
                <a:cs typeface="Arial"/>
              </a:rPr>
              <a:t>assumed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that DTACK* </a:t>
            </a:r>
            <a:r>
              <a:rPr dirty="0" sz="1400" spc="-15" b="1">
                <a:solidFill>
                  <a:srgbClr val="00664D"/>
                </a:solidFill>
                <a:latin typeface="Arial"/>
                <a:cs typeface="Arial"/>
              </a:rPr>
              <a:t>was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generated </a:t>
            </a:r>
            <a:r>
              <a:rPr dirty="0" sz="1400" spc="-15" b="1">
                <a:solidFill>
                  <a:srgbClr val="00664D"/>
                </a:solidFill>
                <a:latin typeface="Arial"/>
                <a:cs typeface="Arial"/>
              </a:rPr>
              <a:t>by </a:t>
            </a:r>
            <a:r>
              <a:rPr dirty="0" sz="1400" spc="-5" b="1">
                <a:solidFill>
                  <a:srgbClr val="00664D"/>
                </a:solidFill>
                <a:latin typeface="Arial"/>
                <a:cs typeface="Arial"/>
              </a:rPr>
              <a:t>the memory</a:t>
            </a:r>
            <a:r>
              <a:rPr dirty="0" sz="1400" spc="45" b="1">
                <a:solidFill>
                  <a:srgbClr val="00664D"/>
                </a:solidFill>
                <a:latin typeface="Arial"/>
                <a:cs typeface="Arial"/>
              </a:rPr>
              <a:t>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block</a:t>
            </a:r>
            <a:endParaRPr sz="1400">
              <a:latin typeface="Arial"/>
              <a:cs typeface="Arial"/>
            </a:endParaRPr>
          </a:p>
          <a:p>
            <a:pPr marL="698500" marR="5080" indent="-226060">
              <a:lnSpc>
                <a:spcPct val="100000"/>
              </a:lnSpc>
              <a:spcBef>
                <a:spcPts val="320"/>
              </a:spcBef>
            </a:pPr>
            <a:r>
              <a:rPr dirty="0" sz="450" spc="370">
                <a:latin typeface="Times New Roman"/>
                <a:cs typeface="Times New Roman"/>
              </a:rPr>
              <a:t>n </a:t>
            </a:r>
            <a:r>
              <a:rPr dirty="0" sz="1200">
                <a:latin typeface="Arial"/>
                <a:cs typeface="Arial"/>
              </a:rPr>
              <a:t>This is </a:t>
            </a:r>
            <a:r>
              <a:rPr dirty="0" sz="1200" spc="-5">
                <a:latin typeface="Arial"/>
                <a:cs typeface="Arial"/>
              </a:rPr>
              <a:t>true </a:t>
            </a:r>
            <a:r>
              <a:rPr dirty="0" sz="1200">
                <a:latin typeface="Arial"/>
                <a:cs typeface="Arial"/>
              </a:rPr>
              <a:t>for I/O </a:t>
            </a:r>
            <a:r>
              <a:rPr dirty="0" sz="1200" spc="-5">
                <a:latin typeface="Arial"/>
                <a:cs typeface="Arial"/>
              </a:rPr>
              <a:t>devices </a:t>
            </a:r>
            <a:r>
              <a:rPr dirty="0" sz="1200" spc="-10">
                <a:latin typeface="Arial"/>
                <a:cs typeface="Arial"/>
              </a:rPr>
              <a:t>such </a:t>
            </a:r>
            <a:r>
              <a:rPr dirty="0" sz="1200">
                <a:latin typeface="Arial"/>
                <a:cs typeface="Arial"/>
              </a:rPr>
              <a:t>as </a:t>
            </a:r>
            <a:r>
              <a:rPr dirty="0" sz="1200" spc="-10">
                <a:latin typeface="Arial"/>
                <a:cs typeface="Arial"/>
              </a:rPr>
              <a:t>the 68230 </a:t>
            </a:r>
            <a:r>
              <a:rPr dirty="0" sz="1200" spc="-5">
                <a:latin typeface="Arial"/>
                <a:cs typeface="Arial"/>
              </a:rPr>
              <a:t>PI/T </a:t>
            </a:r>
            <a:r>
              <a:rPr dirty="0" sz="1200">
                <a:latin typeface="Arial"/>
                <a:cs typeface="Arial"/>
              </a:rPr>
              <a:t>or the </a:t>
            </a:r>
            <a:r>
              <a:rPr dirty="0" sz="1200" spc="-10">
                <a:latin typeface="Arial"/>
                <a:cs typeface="Arial"/>
              </a:rPr>
              <a:t>68681 </a:t>
            </a:r>
            <a:r>
              <a:rPr dirty="0" sz="1200">
                <a:latin typeface="Arial"/>
                <a:cs typeface="Arial"/>
              </a:rPr>
              <a:t>DUART, </a:t>
            </a:r>
            <a:r>
              <a:rPr dirty="0" sz="1200" spc="-5">
                <a:latin typeface="Arial"/>
                <a:cs typeface="Arial"/>
              </a:rPr>
              <a:t>which </a:t>
            </a:r>
            <a:r>
              <a:rPr dirty="0" sz="1200" spc="-10">
                <a:latin typeface="Arial"/>
                <a:cs typeface="Arial"/>
              </a:rPr>
              <a:t>support asynchronous data  </a:t>
            </a:r>
            <a:r>
              <a:rPr dirty="0" sz="1200" spc="-5">
                <a:latin typeface="Arial"/>
                <a:cs typeface="Arial"/>
              </a:rPr>
              <a:t>transfers </a:t>
            </a:r>
            <a:r>
              <a:rPr dirty="0" sz="1200" spc="-10">
                <a:latin typeface="Arial"/>
                <a:cs typeface="Arial"/>
              </a:rPr>
              <a:t>and </a:t>
            </a:r>
            <a:r>
              <a:rPr dirty="0" sz="1200" spc="-5">
                <a:latin typeface="Arial"/>
                <a:cs typeface="Arial"/>
              </a:rPr>
              <a:t>have </a:t>
            </a:r>
            <a:r>
              <a:rPr dirty="0" sz="1200">
                <a:latin typeface="Arial"/>
                <a:cs typeface="Arial"/>
              </a:rPr>
              <a:t>a </a:t>
            </a:r>
            <a:r>
              <a:rPr dirty="0" sz="1200" spc="-10">
                <a:latin typeface="Arial"/>
                <a:cs typeface="Arial"/>
              </a:rPr>
              <a:t>DTACK* </a:t>
            </a:r>
            <a:r>
              <a:rPr dirty="0" sz="1200">
                <a:latin typeface="Arial"/>
                <a:cs typeface="Arial"/>
              </a:rPr>
              <a:t>output</a:t>
            </a:r>
            <a:r>
              <a:rPr dirty="0" sz="1200" spc="4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pin</a:t>
            </a:r>
            <a:endParaRPr sz="1200">
              <a:latin typeface="Arial"/>
              <a:cs typeface="Arial"/>
            </a:endParaRPr>
          </a:p>
          <a:p>
            <a:pPr marL="698500" marR="127635" indent="-226060">
              <a:lnSpc>
                <a:spcPts val="1420"/>
              </a:lnSpc>
              <a:spcBef>
                <a:spcPts val="350"/>
              </a:spcBef>
            </a:pPr>
            <a:r>
              <a:rPr dirty="0" sz="450" spc="370">
                <a:latin typeface="Times New Roman"/>
                <a:cs typeface="Times New Roman"/>
              </a:rPr>
              <a:t>n </a:t>
            </a:r>
            <a:r>
              <a:rPr dirty="0" sz="1200">
                <a:latin typeface="Arial"/>
                <a:cs typeface="Arial"/>
              </a:rPr>
              <a:t>For </a:t>
            </a:r>
            <a:r>
              <a:rPr dirty="0" sz="1200" spc="-5">
                <a:latin typeface="Arial"/>
                <a:cs typeface="Arial"/>
              </a:rPr>
              <a:t>devices </a:t>
            </a:r>
            <a:r>
              <a:rPr dirty="0" sz="1200" spc="-10">
                <a:latin typeface="Arial"/>
                <a:cs typeface="Arial"/>
              </a:rPr>
              <a:t>that do </a:t>
            </a:r>
            <a:r>
              <a:rPr dirty="0" sz="1200">
                <a:latin typeface="Arial"/>
                <a:cs typeface="Arial"/>
              </a:rPr>
              <a:t>not have </a:t>
            </a:r>
            <a:r>
              <a:rPr dirty="0" sz="1200" spc="-10">
                <a:latin typeface="Arial"/>
                <a:cs typeface="Arial"/>
              </a:rPr>
              <a:t>this </a:t>
            </a:r>
            <a:r>
              <a:rPr dirty="0" sz="1200" spc="-5">
                <a:latin typeface="Arial"/>
                <a:cs typeface="Arial"/>
              </a:rPr>
              <a:t>facility (such </a:t>
            </a:r>
            <a:r>
              <a:rPr dirty="0" sz="1200">
                <a:latin typeface="Arial"/>
                <a:cs typeface="Arial"/>
              </a:rPr>
              <a:t>as </a:t>
            </a:r>
            <a:r>
              <a:rPr dirty="0" sz="1200" spc="-5">
                <a:latin typeface="Arial"/>
                <a:cs typeface="Arial"/>
              </a:rPr>
              <a:t>memory ICs), </a:t>
            </a:r>
            <a:r>
              <a:rPr dirty="0" sz="1200" spc="-10">
                <a:latin typeface="Arial"/>
                <a:cs typeface="Arial"/>
              </a:rPr>
              <a:t>the </a:t>
            </a:r>
            <a:r>
              <a:rPr dirty="0" sz="1200" spc="-5">
                <a:latin typeface="Arial"/>
                <a:cs typeface="Arial"/>
              </a:rPr>
              <a:t>DTACK* signal </a:t>
            </a:r>
            <a:r>
              <a:rPr dirty="0" sz="1200">
                <a:latin typeface="Arial"/>
                <a:cs typeface="Arial"/>
              </a:rPr>
              <a:t>must be </a:t>
            </a:r>
            <a:r>
              <a:rPr dirty="0" sz="1200" spc="-5">
                <a:latin typeface="Arial"/>
                <a:cs typeface="Arial"/>
              </a:rPr>
              <a:t>generated </a:t>
            </a:r>
            <a:r>
              <a:rPr dirty="0" sz="1200">
                <a:latin typeface="Arial"/>
                <a:cs typeface="Arial"/>
              </a:rPr>
              <a:t>by  the systems </a:t>
            </a:r>
            <a:r>
              <a:rPr dirty="0" sz="1200" spc="-10">
                <a:latin typeface="Arial"/>
                <a:cs typeface="Arial"/>
              </a:rPr>
              <a:t>designer </a:t>
            </a:r>
            <a:r>
              <a:rPr dirty="0" sz="1200">
                <a:latin typeface="Arial"/>
                <a:cs typeface="Arial"/>
              </a:rPr>
              <a:t>with </a:t>
            </a:r>
            <a:r>
              <a:rPr dirty="0" sz="1200" spc="-5">
                <a:latin typeface="Arial"/>
                <a:cs typeface="Arial"/>
              </a:rPr>
              <a:t>additional</a:t>
            </a:r>
            <a:r>
              <a:rPr dirty="0" sz="1200" spc="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circuitry</a:t>
            </a:r>
            <a:endParaRPr sz="1200">
              <a:latin typeface="Arial"/>
              <a:cs typeface="Arial"/>
            </a:endParaRPr>
          </a:p>
          <a:p>
            <a:pPr marL="243840" marR="754380" indent="-231775">
              <a:lnSpc>
                <a:spcPct val="100000"/>
              </a:lnSpc>
              <a:spcBef>
                <a:spcPts val="254"/>
              </a:spcBef>
            </a:pPr>
            <a:r>
              <a:rPr dirty="0" sz="500" spc="445">
                <a:solidFill>
                  <a:srgbClr val="00664D"/>
                </a:solidFill>
                <a:latin typeface="Times New Roman"/>
                <a:cs typeface="Times New Roman"/>
              </a:rPr>
              <a:t>g </a:t>
            </a:r>
            <a:r>
              <a:rPr dirty="0" sz="1400" spc="-15" b="1">
                <a:solidFill>
                  <a:srgbClr val="00664D"/>
                </a:solidFill>
                <a:latin typeface="Arial"/>
                <a:cs typeface="Arial"/>
              </a:rPr>
              <a:t>The </a:t>
            </a:r>
            <a:r>
              <a:rPr dirty="0" sz="1400" spc="-5" b="1">
                <a:solidFill>
                  <a:srgbClr val="00664D"/>
                </a:solidFill>
                <a:latin typeface="Arial"/>
                <a:cs typeface="Arial"/>
              </a:rPr>
              <a:t>circuit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below </a:t>
            </a:r>
            <a:r>
              <a:rPr dirty="0" sz="1400" spc="-5" b="1">
                <a:solidFill>
                  <a:srgbClr val="00664D"/>
                </a:solidFill>
                <a:latin typeface="Arial"/>
                <a:cs typeface="Arial"/>
              </a:rPr>
              <a:t>can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be used </a:t>
            </a:r>
            <a:r>
              <a:rPr dirty="0" sz="1400" b="1">
                <a:solidFill>
                  <a:srgbClr val="00664D"/>
                </a:solidFill>
                <a:latin typeface="Arial"/>
                <a:cs typeface="Arial"/>
              </a:rPr>
              <a:t>to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generate </a:t>
            </a:r>
            <a:r>
              <a:rPr dirty="0" sz="1400" spc="-5" b="1">
                <a:solidFill>
                  <a:srgbClr val="00664D"/>
                </a:solidFill>
                <a:latin typeface="Arial"/>
                <a:cs typeface="Arial"/>
              </a:rPr>
              <a:t>the DTACK*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signal </a:t>
            </a:r>
            <a:r>
              <a:rPr dirty="0" sz="1400" spc="-5" b="1">
                <a:solidFill>
                  <a:srgbClr val="00664D"/>
                </a:solidFill>
                <a:latin typeface="Arial"/>
                <a:cs typeface="Arial"/>
              </a:rPr>
              <a:t>with different delays 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depending on </a:t>
            </a:r>
            <a:r>
              <a:rPr dirty="0" sz="1400" spc="-15" b="1">
                <a:solidFill>
                  <a:srgbClr val="00664D"/>
                </a:solidFill>
                <a:latin typeface="Arial"/>
                <a:cs typeface="Arial"/>
              </a:rPr>
              <a:t>the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speed of </a:t>
            </a:r>
            <a:r>
              <a:rPr dirty="0" sz="1400" spc="-5" b="1">
                <a:solidFill>
                  <a:srgbClr val="00664D"/>
                </a:solidFill>
                <a:latin typeface="Arial"/>
                <a:cs typeface="Arial"/>
              </a:rPr>
              <a:t>the device that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is being</a:t>
            </a:r>
            <a:r>
              <a:rPr dirty="0" sz="1400" spc="105" b="1">
                <a:solidFill>
                  <a:srgbClr val="00664D"/>
                </a:solidFill>
                <a:latin typeface="Arial"/>
                <a:cs typeface="Arial"/>
              </a:rPr>
              <a:t> </a:t>
            </a:r>
            <a:r>
              <a:rPr dirty="0" sz="1400" spc="-10" b="1">
                <a:solidFill>
                  <a:srgbClr val="00664D"/>
                </a:solidFill>
                <a:latin typeface="Arial"/>
                <a:cs typeface="Arial"/>
              </a:rPr>
              <a:t>accessed</a:t>
            </a:r>
            <a:endParaRPr sz="1400">
              <a:latin typeface="Arial"/>
              <a:cs typeface="Arial"/>
            </a:endParaRPr>
          </a:p>
          <a:p>
            <a:pPr marL="472440">
              <a:lnSpc>
                <a:spcPct val="100000"/>
              </a:lnSpc>
              <a:spcBef>
                <a:spcPts val="320"/>
              </a:spcBef>
            </a:pPr>
            <a:r>
              <a:rPr dirty="0" sz="450" spc="370">
                <a:latin typeface="Times New Roman"/>
                <a:cs typeface="Times New Roman"/>
              </a:rPr>
              <a:t>n </a:t>
            </a:r>
            <a:r>
              <a:rPr dirty="0" sz="1200" spc="-5">
                <a:latin typeface="Arial"/>
                <a:cs typeface="Arial"/>
              </a:rPr>
              <a:t>Q</a:t>
            </a:r>
            <a:r>
              <a:rPr dirty="0" baseline="-20833" sz="1200" spc="-7">
                <a:latin typeface="Arial"/>
                <a:cs typeface="Arial"/>
              </a:rPr>
              <a:t>A </a:t>
            </a:r>
            <a:r>
              <a:rPr dirty="0" sz="1200">
                <a:latin typeface="Arial"/>
                <a:cs typeface="Arial"/>
              </a:rPr>
              <a:t>can be </a:t>
            </a:r>
            <a:r>
              <a:rPr dirty="0" sz="1200" spc="-10">
                <a:latin typeface="Arial"/>
                <a:cs typeface="Arial"/>
              </a:rPr>
              <a:t>used for </a:t>
            </a:r>
            <a:r>
              <a:rPr dirty="0" sz="1200" spc="-5">
                <a:latin typeface="Arial"/>
                <a:cs typeface="Arial"/>
              </a:rPr>
              <a:t>devices that </a:t>
            </a:r>
            <a:r>
              <a:rPr dirty="0" sz="1200">
                <a:latin typeface="Arial"/>
                <a:cs typeface="Arial"/>
              </a:rPr>
              <a:t>can </a:t>
            </a:r>
            <a:r>
              <a:rPr dirty="0" sz="1200" spc="-5">
                <a:latin typeface="Arial"/>
                <a:cs typeface="Arial"/>
              </a:rPr>
              <a:t>operate </a:t>
            </a:r>
            <a:r>
              <a:rPr dirty="0" sz="1200" spc="-10">
                <a:latin typeface="Arial"/>
                <a:cs typeface="Arial"/>
              </a:rPr>
              <a:t>at </a:t>
            </a:r>
            <a:r>
              <a:rPr dirty="0" sz="1200" spc="-5">
                <a:latin typeface="Arial"/>
                <a:cs typeface="Arial"/>
              </a:rPr>
              <a:t>maximum </a:t>
            </a:r>
            <a:r>
              <a:rPr dirty="0" sz="1200" spc="-10">
                <a:latin typeface="Arial"/>
                <a:cs typeface="Arial"/>
              </a:rPr>
              <a:t>(no-wait-state) bus</a:t>
            </a:r>
            <a:r>
              <a:rPr dirty="0" sz="1200" spc="18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speed</a:t>
            </a:r>
            <a:endParaRPr sz="1200">
              <a:latin typeface="Arial"/>
              <a:cs typeface="Arial"/>
            </a:endParaRPr>
          </a:p>
          <a:p>
            <a:pPr marL="472440">
              <a:lnSpc>
                <a:spcPct val="100000"/>
              </a:lnSpc>
              <a:spcBef>
                <a:spcPts val="290"/>
              </a:spcBef>
            </a:pPr>
            <a:r>
              <a:rPr dirty="0" sz="450" spc="370">
                <a:latin typeface="Times New Roman"/>
                <a:cs typeface="Times New Roman"/>
              </a:rPr>
              <a:t>n </a:t>
            </a:r>
            <a:r>
              <a:rPr dirty="0" sz="1200" spc="-5">
                <a:latin typeface="Arial"/>
                <a:cs typeface="Arial"/>
              </a:rPr>
              <a:t>Q</a:t>
            </a:r>
            <a:r>
              <a:rPr dirty="0" baseline="-20833" sz="1200" spc="-7">
                <a:latin typeface="Arial"/>
                <a:cs typeface="Arial"/>
              </a:rPr>
              <a:t>B </a:t>
            </a:r>
            <a:r>
              <a:rPr dirty="0" sz="1200" spc="-5">
                <a:latin typeface="Arial"/>
                <a:cs typeface="Arial"/>
              </a:rPr>
              <a:t>can </a:t>
            </a:r>
            <a:r>
              <a:rPr dirty="0" sz="1200">
                <a:latin typeface="Arial"/>
                <a:cs typeface="Arial"/>
              </a:rPr>
              <a:t>be </a:t>
            </a:r>
            <a:r>
              <a:rPr dirty="0" sz="1200" spc="-10">
                <a:latin typeface="Arial"/>
                <a:cs typeface="Arial"/>
              </a:rPr>
              <a:t>used </a:t>
            </a:r>
            <a:r>
              <a:rPr dirty="0" sz="1200" spc="-5">
                <a:latin typeface="Arial"/>
                <a:cs typeface="Arial"/>
              </a:rPr>
              <a:t>to </a:t>
            </a:r>
            <a:r>
              <a:rPr dirty="0" sz="1200" spc="-10">
                <a:latin typeface="Arial"/>
                <a:cs typeface="Arial"/>
              </a:rPr>
              <a:t>delay </a:t>
            </a:r>
            <a:r>
              <a:rPr dirty="0" sz="1200" spc="-5">
                <a:latin typeface="Arial"/>
                <a:cs typeface="Arial"/>
              </a:rPr>
              <a:t>DTACK* for </a:t>
            </a:r>
            <a:r>
              <a:rPr dirty="0" sz="1200" spc="-10">
                <a:latin typeface="Arial"/>
                <a:cs typeface="Arial"/>
              </a:rPr>
              <a:t>one </a:t>
            </a:r>
            <a:r>
              <a:rPr dirty="0" sz="1200" spc="-5">
                <a:latin typeface="Arial"/>
                <a:cs typeface="Arial"/>
              </a:rPr>
              <a:t>wait state </a:t>
            </a:r>
            <a:r>
              <a:rPr dirty="0" sz="1200">
                <a:latin typeface="Arial"/>
                <a:cs typeface="Arial"/>
              </a:rPr>
              <a:t>(it </a:t>
            </a:r>
            <a:r>
              <a:rPr dirty="0" sz="1200" spc="-5">
                <a:latin typeface="Arial"/>
                <a:cs typeface="Arial"/>
              </a:rPr>
              <a:t>will </a:t>
            </a:r>
            <a:r>
              <a:rPr dirty="0" sz="1200" spc="-10">
                <a:latin typeface="Arial"/>
                <a:cs typeface="Arial"/>
              </a:rPr>
              <a:t>be </a:t>
            </a:r>
            <a:r>
              <a:rPr dirty="0" sz="1200" spc="-5">
                <a:latin typeface="Arial"/>
                <a:cs typeface="Arial"/>
              </a:rPr>
              <a:t>set </a:t>
            </a:r>
            <a:r>
              <a:rPr dirty="0" sz="1200" spc="-10">
                <a:latin typeface="Arial"/>
                <a:cs typeface="Arial"/>
              </a:rPr>
              <a:t>on </a:t>
            </a:r>
            <a:r>
              <a:rPr dirty="0" sz="1200" spc="-5">
                <a:latin typeface="Arial"/>
                <a:cs typeface="Arial"/>
              </a:rPr>
              <a:t>the </a:t>
            </a:r>
            <a:r>
              <a:rPr dirty="0" sz="1200" spc="-10">
                <a:latin typeface="Arial"/>
                <a:cs typeface="Arial"/>
              </a:rPr>
              <a:t>second rising edge </a:t>
            </a:r>
            <a:r>
              <a:rPr dirty="0" sz="1200">
                <a:latin typeface="Arial"/>
                <a:cs typeface="Arial"/>
              </a:rPr>
              <a:t>of </a:t>
            </a:r>
            <a:r>
              <a:rPr dirty="0" sz="1200" spc="-5">
                <a:latin typeface="Arial"/>
                <a:cs typeface="Arial"/>
              </a:rPr>
              <a:t>the</a:t>
            </a:r>
            <a:r>
              <a:rPr dirty="0" sz="1200" spc="31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clock)</a:t>
            </a:r>
            <a:endParaRPr sz="1200">
              <a:latin typeface="Arial"/>
              <a:cs typeface="Arial"/>
            </a:endParaRPr>
          </a:p>
          <a:p>
            <a:pPr marL="472440">
              <a:lnSpc>
                <a:spcPct val="100000"/>
              </a:lnSpc>
              <a:spcBef>
                <a:spcPts val="285"/>
              </a:spcBef>
            </a:pPr>
            <a:r>
              <a:rPr dirty="0" sz="450" spc="370">
                <a:latin typeface="Times New Roman"/>
                <a:cs typeface="Times New Roman"/>
              </a:rPr>
              <a:t>n </a:t>
            </a:r>
            <a:r>
              <a:rPr dirty="0" sz="1200" spc="-5">
                <a:latin typeface="Arial"/>
                <a:cs typeface="Arial"/>
              </a:rPr>
              <a:t>Q</a:t>
            </a:r>
            <a:r>
              <a:rPr dirty="0" baseline="-20833" sz="1200" spc="-7">
                <a:latin typeface="Arial"/>
                <a:cs typeface="Arial"/>
              </a:rPr>
              <a:t>C </a:t>
            </a:r>
            <a:r>
              <a:rPr dirty="0" sz="1200">
                <a:latin typeface="Arial"/>
                <a:cs typeface="Arial"/>
              </a:rPr>
              <a:t>can be </a:t>
            </a:r>
            <a:r>
              <a:rPr dirty="0" sz="1200" spc="-5">
                <a:latin typeface="Arial"/>
                <a:cs typeface="Arial"/>
              </a:rPr>
              <a:t>used </a:t>
            </a:r>
            <a:r>
              <a:rPr dirty="0" sz="1200">
                <a:latin typeface="Arial"/>
                <a:cs typeface="Arial"/>
              </a:rPr>
              <a:t>to </a:t>
            </a:r>
            <a:r>
              <a:rPr dirty="0" sz="1200" spc="-5">
                <a:latin typeface="Arial"/>
                <a:cs typeface="Arial"/>
              </a:rPr>
              <a:t>delay DTACK* </a:t>
            </a:r>
            <a:r>
              <a:rPr dirty="0" sz="1200">
                <a:latin typeface="Arial"/>
                <a:cs typeface="Arial"/>
              </a:rPr>
              <a:t>for </a:t>
            </a:r>
            <a:r>
              <a:rPr dirty="0" sz="1200" spc="-5">
                <a:latin typeface="Arial"/>
                <a:cs typeface="Arial"/>
              </a:rPr>
              <a:t>two </a:t>
            </a:r>
            <a:r>
              <a:rPr dirty="0" sz="1200" spc="-10">
                <a:latin typeface="Arial"/>
                <a:cs typeface="Arial"/>
              </a:rPr>
              <a:t>wait </a:t>
            </a:r>
            <a:r>
              <a:rPr dirty="0" sz="1200">
                <a:latin typeface="Arial"/>
                <a:cs typeface="Arial"/>
              </a:rPr>
              <a:t>states, </a:t>
            </a:r>
            <a:r>
              <a:rPr dirty="0" sz="1200" spc="-10">
                <a:latin typeface="Arial"/>
                <a:cs typeface="Arial"/>
              </a:rPr>
              <a:t>and </a:t>
            </a:r>
            <a:r>
              <a:rPr dirty="0" sz="1200">
                <a:latin typeface="Arial"/>
                <a:cs typeface="Arial"/>
              </a:rPr>
              <a:t>so</a:t>
            </a:r>
            <a:r>
              <a:rPr dirty="0" sz="1200" spc="135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on...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210175" y="4807839"/>
            <a:ext cx="533400" cy="1219200"/>
          </a:xfrm>
          <a:custGeom>
            <a:avLst/>
            <a:gdLst/>
            <a:ahLst/>
            <a:cxnLst/>
            <a:rect l="l" t="t" r="r" b="b"/>
            <a:pathLst>
              <a:path w="533400" h="1219200">
                <a:moveTo>
                  <a:pt x="533400" y="1219200"/>
                </a:moveTo>
                <a:lnTo>
                  <a:pt x="0" y="1219200"/>
                </a:lnTo>
                <a:lnTo>
                  <a:pt x="0" y="0"/>
                </a:lnTo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981575" y="4807839"/>
            <a:ext cx="762000" cy="838200"/>
          </a:xfrm>
          <a:custGeom>
            <a:avLst/>
            <a:gdLst/>
            <a:ahLst/>
            <a:cxnLst/>
            <a:rect l="l" t="t" r="r" b="b"/>
            <a:pathLst>
              <a:path w="762000" h="838200">
                <a:moveTo>
                  <a:pt x="762000" y="838200"/>
                </a:moveTo>
                <a:lnTo>
                  <a:pt x="0" y="838200"/>
                </a:lnTo>
                <a:lnTo>
                  <a:pt x="0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4752975" y="4807839"/>
            <a:ext cx="990600" cy="457200"/>
          </a:xfrm>
          <a:custGeom>
            <a:avLst/>
            <a:gdLst/>
            <a:ahLst/>
            <a:cxnLst/>
            <a:rect l="l" t="t" r="r" b="b"/>
            <a:pathLst>
              <a:path w="990600" h="457200">
                <a:moveTo>
                  <a:pt x="990600" y="457200"/>
                </a:moveTo>
                <a:lnTo>
                  <a:pt x="0" y="457200"/>
                </a:lnTo>
                <a:lnTo>
                  <a:pt x="0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5743575" y="5188839"/>
            <a:ext cx="304800" cy="304800"/>
          </a:xfrm>
          <a:custGeom>
            <a:avLst/>
            <a:gdLst/>
            <a:ahLst/>
            <a:cxnLst/>
            <a:rect l="l" t="t" r="r" b="b"/>
            <a:pathLst>
              <a:path w="304800" h="304800">
                <a:moveTo>
                  <a:pt x="152400" y="0"/>
                </a:moveTo>
                <a:lnTo>
                  <a:pt x="201021" y="7656"/>
                </a:lnTo>
                <a:lnTo>
                  <a:pt x="242913" y="29065"/>
                </a:lnTo>
                <a:lnTo>
                  <a:pt x="275734" y="61886"/>
                </a:lnTo>
                <a:lnTo>
                  <a:pt x="297143" y="103778"/>
                </a:lnTo>
                <a:lnTo>
                  <a:pt x="304800" y="152400"/>
                </a:lnTo>
                <a:lnTo>
                  <a:pt x="297143" y="201021"/>
                </a:lnTo>
                <a:lnTo>
                  <a:pt x="275734" y="242913"/>
                </a:lnTo>
                <a:lnTo>
                  <a:pt x="242913" y="275734"/>
                </a:lnTo>
                <a:lnTo>
                  <a:pt x="201021" y="297143"/>
                </a:lnTo>
                <a:lnTo>
                  <a:pt x="152400" y="304800"/>
                </a:lnTo>
                <a:lnTo>
                  <a:pt x="0" y="304800"/>
                </a:lnTo>
                <a:lnTo>
                  <a:pt x="0" y="0"/>
                </a:lnTo>
                <a:lnTo>
                  <a:pt x="152400" y="0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5743575" y="5569839"/>
            <a:ext cx="304800" cy="304800"/>
          </a:xfrm>
          <a:custGeom>
            <a:avLst/>
            <a:gdLst/>
            <a:ahLst/>
            <a:cxnLst/>
            <a:rect l="l" t="t" r="r" b="b"/>
            <a:pathLst>
              <a:path w="304800" h="304800">
                <a:moveTo>
                  <a:pt x="152400" y="0"/>
                </a:moveTo>
                <a:lnTo>
                  <a:pt x="201021" y="7656"/>
                </a:lnTo>
                <a:lnTo>
                  <a:pt x="242913" y="29065"/>
                </a:lnTo>
                <a:lnTo>
                  <a:pt x="275734" y="61886"/>
                </a:lnTo>
                <a:lnTo>
                  <a:pt x="297143" y="103778"/>
                </a:lnTo>
                <a:lnTo>
                  <a:pt x="304800" y="152400"/>
                </a:lnTo>
                <a:lnTo>
                  <a:pt x="297143" y="201021"/>
                </a:lnTo>
                <a:lnTo>
                  <a:pt x="275734" y="242913"/>
                </a:lnTo>
                <a:lnTo>
                  <a:pt x="242913" y="275734"/>
                </a:lnTo>
                <a:lnTo>
                  <a:pt x="201021" y="297143"/>
                </a:lnTo>
                <a:lnTo>
                  <a:pt x="152400" y="304800"/>
                </a:lnTo>
                <a:lnTo>
                  <a:pt x="0" y="304800"/>
                </a:lnTo>
                <a:lnTo>
                  <a:pt x="0" y="0"/>
                </a:lnTo>
                <a:lnTo>
                  <a:pt x="152400" y="0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5743575" y="5950839"/>
            <a:ext cx="304800" cy="304800"/>
          </a:xfrm>
          <a:custGeom>
            <a:avLst/>
            <a:gdLst/>
            <a:ahLst/>
            <a:cxnLst/>
            <a:rect l="l" t="t" r="r" b="b"/>
            <a:pathLst>
              <a:path w="304800" h="304800">
                <a:moveTo>
                  <a:pt x="152400" y="0"/>
                </a:moveTo>
                <a:lnTo>
                  <a:pt x="201021" y="7656"/>
                </a:lnTo>
                <a:lnTo>
                  <a:pt x="242913" y="29065"/>
                </a:lnTo>
                <a:lnTo>
                  <a:pt x="275734" y="61886"/>
                </a:lnTo>
                <a:lnTo>
                  <a:pt x="297143" y="103778"/>
                </a:lnTo>
                <a:lnTo>
                  <a:pt x="304800" y="152400"/>
                </a:lnTo>
                <a:lnTo>
                  <a:pt x="297143" y="201021"/>
                </a:lnTo>
                <a:lnTo>
                  <a:pt x="275734" y="242913"/>
                </a:lnTo>
                <a:lnTo>
                  <a:pt x="242913" y="275734"/>
                </a:lnTo>
                <a:lnTo>
                  <a:pt x="201021" y="297143"/>
                </a:lnTo>
                <a:lnTo>
                  <a:pt x="152400" y="304800"/>
                </a:lnTo>
                <a:lnTo>
                  <a:pt x="0" y="304800"/>
                </a:lnTo>
                <a:lnTo>
                  <a:pt x="0" y="0"/>
                </a:lnTo>
                <a:lnTo>
                  <a:pt x="152400" y="0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6048375" y="5341239"/>
            <a:ext cx="381000" cy="304800"/>
          </a:xfrm>
          <a:custGeom>
            <a:avLst/>
            <a:gdLst/>
            <a:ahLst/>
            <a:cxnLst/>
            <a:rect l="l" t="t" r="r" b="b"/>
            <a:pathLst>
              <a:path w="381000" h="304800">
                <a:moveTo>
                  <a:pt x="0" y="0"/>
                </a:moveTo>
                <a:lnTo>
                  <a:pt x="228600" y="0"/>
                </a:lnTo>
                <a:lnTo>
                  <a:pt x="228600" y="304800"/>
                </a:lnTo>
                <a:lnTo>
                  <a:pt x="381000" y="30480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6048375" y="5722239"/>
            <a:ext cx="381000" cy="3175"/>
          </a:xfrm>
          <a:custGeom>
            <a:avLst/>
            <a:gdLst/>
            <a:ahLst/>
            <a:cxnLst/>
            <a:rect l="l" t="t" r="r" b="b"/>
            <a:pathLst>
              <a:path w="381000" h="3175">
                <a:moveTo>
                  <a:pt x="0" y="0"/>
                </a:moveTo>
                <a:lnTo>
                  <a:pt x="381000" y="3048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6048375" y="5798439"/>
            <a:ext cx="381000" cy="304800"/>
          </a:xfrm>
          <a:custGeom>
            <a:avLst/>
            <a:gdLst/>
            <a:ahLst/>
            <a:cxnLst/>
            <a:rect l="l" t="t" r="r" b="b"/>
            <a:pathLst>
              <a:path w="381000" h="304800">
                <a:moveTo>
                  <a:pt x="0" y="304800"/>
                </a:moveTo>
                <a:lnTo>
                  <a:pt x="228600" y="304800"/>
                </a:lnTo>
                <a:lnTo>
                  <a:pt x="228599" y="0"/>
                </a:lnTo>
                <a:lnTo>
                  <a:pt x="380999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6374510" y="5569839"/>
            <a:ext cx="304800" cy="304800"/>
          </a:xfrm>
          <a:custGeom>
            <a:avLst/>
            <a:gdLst/>
            <a:ahLst/>
            <a:cxnLst/>
            <a:rect l="l" t="t" r="r" b="b"/>
            <a:pathLst>
              <a:path w="304800" h="304800">
                <a:moveTo>
                  <a:pt x="304799" y="152400"/>
                </a:moveTo>
                <a:lnTo>
                  <a:pt x="280749" y="92583"/>
                </a:lnTo>
                <a:lnTo>
                  <a:pt x="252561" y="66675"/>
                </a:lnTo>
                <a:lnTo>
                  <a:pt x="215264" y="44196"/>
                </a:lnTo>
                <a:lnTo>
                  <a:pt x="170110" y="25717"/>
                </a:lnTo>
                <a:lnTo>
                  <a:pt x="118348" y="11811"/>
                </a:lnTo>
                <a:lnTo>
                  <a:pt x="61227" y="3048"/>
                </a:lnTo>
                <a:lnTo>
                  <a:pt x="0" y="0"/>
                </a:lnTo>
                <a:lnTo>
                  <a:pt x="20002" y="37099"/>
                </a:lnTo>
                <a:lnTo>
                  <a:pt x="34289" y="75057"/>
                </a:lnTo>
                <a:lnTo>
                  <a:pt x="42862" y="113585"/>
                </a:lnTo>
                <a:lnTo>
                  <a:pt x="45719" y="152400"/>
                </a:lnTo>
                <a:lnTo>
                  <a:pt x="45719" y="302524"/>
                </a:lnTo>
                <a:lnTo>
                  <a:pt x="61227" y="301751"/>
                </a:lnTo>
                <a:lnTo>
                  <a:pt x="118348" y="292988"/>
                </a:lnTo>
                <a:lnTo>
                  <a:pt x="170110" y="279082"/>
                </a:lnTo>
                <a:lnTo>
                  <a:pt x="215264" y="260603"/>
                </a:lnTo>
                <a:lnTo>
                  <a:pt x="252561" y="238125"/>
                </a:lnTo>
                <a:lnTo>
                  <a:pt x="280749" y="212216"/>
                </a:lnTo>
                <a:lnTo>
                  <a:pt x="298578" y="183451"/>
                </a:lnTo>
                <a:lnTo>
                  <a:pt x="304799" y="152400"/>
                </a:lnTo>
                <a:close/>
              </a:path>
              <a:path w="304800" h="304800">
                <a:moveTo>
                  <a:pt x="45719" y="302524"/>
                </a:moveTo>
                <a:lnTo>
                  <a:pt x="45719" y="152400"/>
                </a:lnTo>
                <a:lnTo>
                  <a:pt x="42862" y="191214"/>
                </a:lnTo>
                <a:lnTo>
                  <a:pt x="34289" y="229743"/>
                </a:lnTo>
                <a:lnTo>
                  <a:pt x="20002" y="267700"/>
                </a:lnTo>
                <a:lnTo>
                  <a:pt x="0" y="304800"/>
                </a:lnTo>
                <a:lnTo>
                  <a:pt x="45719" y="3025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6374510" y="5569839"/>
            <a:ext cx="304800" cy="304800"/>
          </a:xfrm>
          <a:custGeom>
            <a:avLst/>
            <a:gdLst/>
            <a:ahLst/>
            <a:cxnLst/>
            <a:rect l="l" t="t" r="r" b="b"/>
            <a:pathLst>
              <a:path w="304800" h="304800">
                <a:moveTo>
                  <a:pt x="0" y="0"/>
                </a:moveTo>
                <a:lnTo>
                  <a:pt x="61227" y="3048"/>
                </a:lnTo>
                <a:lnTo>
                  <a:pt x="118348" y="11811"/>
                </a:lnTo>
                <a:lnTo>
                  <a:pt x="170110" y="25717"/>
                </a:lnTo>
                <a:lnTo>
                  <a:pt x="215264" y="44196"/>
                </a:lnTo>
                <a:lnTo>
                  <a:pt x="252561" y="66675"/>
                </a:lnTo>
                <a:lnTo>
                  <a:pt x="280749" y="92583"/>
                </a:lnTo>
                <a:lnTo>
                  <a:pt x="304799" y="152400"/>
                </a:lnTo>
                <a:lnTo>
                  <a:pt x="298578" y="183451"/>
                </a:lnTo>
                <a:lnTo>
                  <a:pt x="252561" y="238125"/>
                </a:lnTo>
                <a:lnTo>
                  <a:pt x="215264" y="260603"/>
                </a:lnTo>
                <a:lnTo>
                  <a:pt x="170110" y="279082"/>
                </a:lnTo>
                <a:lnTo>
                  <a:pt x="118348" y="292988"/>
                </a:lnTo>
                <a:lnTo>
                  <a:pt x="61227" y="301751"/>
                </a:lnTo>
                <a:lnTo>
                  <a:pt x="0" y="304800"/>
                </a:lnTo>
                <a:lnTo>
                  <a:pt x="20002" y="267700"/>
                </a:lnTo>
                <a:lnTo>
                  <a:pt x="34289" y="229743"/>
                </a:lnTo>
                <a:lnTo>
                  <a:pt x="42862" y="191214"/>
                </a:lnTo>
                <a:lnTo>
                  <a:pt x="45719" y="152400"/>
                </a:lnTo>
                <a:lnTo>
                  <a:pt x="42862" y="113585"/>
                </a:lnTo>
                <a:lnTo>
                  <a:pt x="34289" y="75057"/>
                </a:lnTo>
                <a:lnTo>
                  <a:pt x="20002" y="37099"/>
                </a:lnTo>
                <a:lnTo>
                  <a:pt x="0" y="0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6676263" y="5670422"/>
            <a:ext cx="313944" cy="10667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4600575" y="5417439"/>
            <a:ext cx="1143000" cy="0"/>
          </a:xfrm>
          <a:custGeom>
            <a:avLst/>
            <a:gdLst/>
            <a:ahLst/>
            <a:cxnLst/>
            <a:rect l="l" t="t" r="r" b="b"/>
            <a:pathLst>
              <a:path w="1143000" h="0">
                <a:moveTo>
                  <a:pt x="0" y="0"/>
                </a:moveTo>
                <a:lnTo>
                  <a:pt x="1143000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3956939" y="5337683"/>
            <a:ext cx="618490" cy="14668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800" spc="-10">
                <a:latin typeface="Arial"/>
                <a:cs typeface="Arial"/>
              </a:rPr>
              <a:t>Fast</a:t>
            </a:r>
            <a:r>
              <a:rPr dirty="0" sz="800" spc="-30">
                <a:latin typeface="Arial"/>
                <a:cs typeface="Arial"/>
              </a:rPr>
              <a:t> </a:t>
            </a:r>
            <a:r>
              <a:rPr dirty="0" sz="800" spc="-5">
                <a:latin typeface="Arial"/>
                <a:cs typeface="Arial"/>
              </a:rPr>
              <a:t>memory</a:t>
            </a:r>
            <a:endParaRPr sz="800">
              <a:latin typeface="Arial"/>
              <a:cs typeface="Arial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4600575" y="5816727"/>
            <a:ext cx="1143000" cy="0"/>
          </a:xfrm>
          <a:custGeom>
            <a:avLst/>
            <a:gdLst/>
            <a:ahLst/>
            <a:cxnLst/>
            <a:rect l="l" t="t" r="r" b="b"/>
            <a:pathLst>
              <a:path w="1143000" h="0">
                <a:moveTo>
                  <a:pt x="0" y="0"/>
                </a:moveTo>
                <a:lnTo>
                  <a:pt x="1143000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 txBox="1"/>
          <p:nvPr/>
        </p:nvSpPr>
        <p:spPr>
          <a:xfrm>
            <a:off x="3792346" y="5736970"/>
            <a:ext cx="783590" cy="14668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800" spc="-5">
                <a:latin typeface="Arial"/>
                <a:cs typeface="Arial"/>
              </a:rPr>
              <a:t>Medium</a:t>
            </a:r>
            <a:r>
              <a:rPr dirty="0" sz="800" spc="-35">
                <a:latin typeface="Arial"/>
                <a:cs typeface="Arial"/>
              </a:rPr>
              <a:t> </a:t>
            </a:r>
            <a:r>
              <a:rPr dirty="0" sz="800" spc="-5">
                <a:latin typeface="Arial"/>
                <a:cs typeface="Arial"/>
              </a:rPr>
              <a:t>memory</a:t>
            </a:r>
            <a:endParaRPr sz="800">
              <a:latin typeface="Arial"/>
              <a:cs typeface="Arial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4600575" y="6197727"/>
            <a:ext cx="1143000" cy="0"/>
          </a:xfrm>
          <a:custGeom>
            <a:avLst/>
            <a:gdLst/>
            <a:ahLst/>
            <a:cxnLst/>
            <a:rect l="l" t="t" r="r" b="b"/>
            <a:pathLst>
              <a:path w="1143000" h="0">
                <a:moveTo>
                  <a:pt x="0" y="0"/>
                </a:moveTo>
                <a:lnTo>
                  <a:pt x="1143000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3686175" y="5265039"/>
            <a:ext cx="76200" cy="1066800"/>
          </a:xfrm>
          <a:custGeom>
            <a:avLst/>
            <a:gdLst/>
            <a:ahLst/>
            <a:cxnLst/>
            <a:rect l="l" t="t" r="r" b="b"/>
            <a:pathLst>
              <a:path w="76200" h="1066800">
                <a:moveTo>
                  <a:pt x="76200" y="0"/>
                </a:moveTo>
                <a:lnTo>
                  <a:pt x="62769" y="6953"/>
                </a:lnTo>
                <a:lnTo>
                  <a:pt x="51053" y="25908"/>
                </a:lnTo>
                <a:lnTo>
                  <a:pt x="42767" y="54006"/>
                </a:lnTo>
                <a:lnTo>
                  <a:pt x="39624" y="88391"/>
                </a:lnTo>
                <a:lnTo>
                  <a:pt x="39624" y="445008"/>
                </a:lnTo>
                <a:lnTo>
                  <a:pt x="36433" y="479393"/>
                </a:lnTo>
                <a:lnTo>
                  <a:pt x="27812" y="507491"/>
                </a:lnTo>
                <a:lnTo>
                  <a:pt x="15192" y="526446"/>
                </a:lnTo>
                <a:lnTo>
                  <a:pt x="0" y="533400"/>
                </a:lnTo>
                <a:lnTo>
                  <a:pt x="15192" y="540353"/>
                </a:lnTo>
                <a:lnTo>
                  <a:pt x="27812" y="559308"/>
                </a:lnTo>
                <a:lnTo>
                  <a:pt x="36433" y="587406"/>
                </a:lnTo>
                <a:lnTo>
                  <a:pt x="39624" y="621791"/>
                </a:lnTo>
                <a:lnTo>
                  <a:pt x="39624" y="978408"/>
                </a:lnTo>
                <a:lnTo>
                  <a:pt x="42767" y="1012793"/>
                </a:lnTo>
                <a:lnTo>
                  <a:pt x="51054" y="1040891"/>
                </a:lnTo>
                <a:lnTo>
                  <a:pt x="62769" y="1059846"/>
                </a:lnTo>
                <a:lnTo>
                  <a:pt x="76200" y="106680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 txBox="1"/>
          <p:nvPr/>
        </p:nvSpPr>
        <p:spPr>
          <a:xfrm>
            <a:off x="3249805" y="5599810"/>
            <a:ext cx="389890" cy="26860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 marR="5080" indent="127635">
              <a:lnSpc>
                <a:spcPct val="100000"/>
              </a:lnSpc>
              <a:spcBef>
                <a:spcPts val="90"/>
              </a:spcBef>
            </a:pPr>
            <a:r>
              <a:rPr dirty="0" sz="800" spc="-10">
                <a:latin typeface="Arial"/>
                <a:cs typeface="Arial"/>
              </a:rPr>
              <a:t>F</a:t>
            </a:r>
            <a:r>
              <a:rPr dirty="0" sz="800" spc="15">
                <a:latin typeface="Arial"/>
                <a:cs typeface="Arial"/>
              </a:rPr>
              <a:t>r</a:t>
            </a:r>
            <a:r>
              <a:rPr dirty="0" sz="800" spc="-15">
                <a:latin typeface="Arial"/>
                <a:cs typeface="Arial"/>
              </a:rPr>
              <a:t>o</a:t>
            </a:r>
            <a:r>
              <a:rPr dirty="0" sz="800" spc="-5">
                <a:latin typeface="Arial"/>
                <a:cs typeface="Arial"/>
              </a:rPr>
              <a:t>m  </a:t>
            </a:r>
            <a:r>
              <a:rPr dirty="0" sz="800" spc="-15">
                <a:latin typeface="Arial"/>
                <a:cs typeface="Arial"/>
              </a:rPr>
              <a:t>a</a:t>
            </a:r>
            <a:r>
              <a:rPr dirty="0" sz="800" spc="10">
                <a:latin typeface="Arial"/>
                <a:cs typeface="Arial"/>
              </a:rPr>
              <a:t>d</a:t>
            </a:r>
            <a:r>
              <a:rPr dirty="0" sz="800" spc="-15">
                <a:latin typeface="Arial"/>
                <a:cs typeface="Arial"/>
              </a:rPr>
              <a:t>d</a:t>
            </a:r>
            <a:r>
              <a:rPr dirty="0" sz="800" spc="15">
                <a:latin typeface="Arial"/>
                <a:cs typeface="Arial"/>
              </a:rPr>
              <a:t>r</a:t>
            </a:r>
            <a:r>
              <a:rPr dirty="0" sz="800" spc="-15">
                <a:latin typeface="Arial"/>
                <a:cs typeface="Arial"/>
              </a:rPr>
              <a:t>e</a:t>
            </a:r>
            <a:r>
              <a:rPr dirty="0" sz="800" spc="5">
                <a:latin typeface="Arial"/>
                <a:cs typeface="Arial"/>
              </a:rPr>
              <a:t>s</a:t>
            </a:r>
            <a:r>
              <a:rPr dirty="0" sz="800" spc="-5">
                <a:latin typeface="Arial"/>
                <a:cs typeface="Arial"/>
              </a:rPr>
              <a:t>s</a:t>
            </a:r>
            <a:endParaRPr sz="8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271139" y="5843646"/>
            <a:ext cx="1304290" cy="42100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800" spc="-5">
                <a:latin typeface="Arial"/>
                <a:cs typeface="Arial"/>
              </a:rPr>
              <a:t>decoder</a:t>
            </a:r>
            <a:endParaRPr sz="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000">
              <a:latin typeface="Times New Roman"/>
              <a:cs typeface="Times New Roman"/>
            </a:endParaRPr>
          </a:p>
          <a:p>
            <a:pPr marL="676910">
              <a:lnSpc>
                <a:spcPct val="100000"/>
              </a:lnSpc>
            </a:pPr>
            <a:r>
              <a:rPr dirty="0" sz="800" spc="-5">
                <a:latin typeface="Arial"/>
                <a:cs typeface="Arial"/>
              </a:rPr>
              <a:t>Slow</a:t>
            </a:r>
            <a:r>
              <a:rPr dirty="0" sz="800" spc="-55">
                <a:latin typeface="Arial"/>
                <a:cs typeface="Arial"/>
              </a:rPr>
              <a:t> </a:t>
            </a:r>
            <a:r>
              <a:rPr dirty="0" sz="800" spc="-5">
                <a:latin typeface="Arial"/>
                <a:cs typeface="Arial"/>
              </a:rPr>
              <a:t>memory</a:t>
            </a:r>
            <a:endParaRPr sz="8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7050664" y="5651621"/>
            <a:ext cx="409575" cy="14668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800" spc="-10">
                <a:latin typeface="Arial"/>
                <a:cs typeface="Arial"/>
              </a:rPr>
              <a:t>D</a:t>
            </a:r>
            <a:r>
              <a:rPr dirty="0" sz="800" spc="15">
                <a:latin typeface="Arial"/>
                <a:cs typeface="Arial"/>
              </a:rPr>
              <a:t>T</a:t>
            </a:r>
            <a:r>
              <a:rPr dirty="0" sz="800" spc="-15">
                <a:latin typeface="Arial"/>
                <a:cs typeface="Arial"/>
              </a:rPr>
              <a:t>A</a:t>
            </a:r>
            <a:r>
              <a:rPr dirty="0" sz="800" spc="-10">
                <a:latin typeface="Arial"/>
                <a:cs typeface="Arial"/>
              </a:rPr>
              <a:t>C</a:t>
            </a:r>
            <a:r>
              <a:rPr dirty="0" sz="800" spc="-10">
                <a:latin typeface="Arial"/>
                <a:cs typeface="Arial"/>
              </a:rPr>
              <a:t>K*</a:t>
            </a:r>
            <a:endParaRPr sz="800">
              <a:latin typeface="Arial"/>
              <a:cs typeface="Arial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4371975" y="3969639"/>
            <a:ext cx="1524000" cy="609600"/>
          </a:xfrm>
          <a:custGeom>
            <a:avLst/>
            <a:gdLst/>
            <a:ahLst/>
            <a:cxnLst/>
            <a:rect l="l" t="t" r="r" b="b"/>
            <a:pathLst>
              <a:path w="1524000" h="609600">
                <a:moveTo>
                  <a:pt x="1524000" y="0"/>
                </a:moveTo>
                <a:lnTo>
                  <a:pt x="1524000" y="609600"/>
                </a:lnTo>
                <a:lnTo>
                  <a:pt x="0" y="609600"/>
                </a:lnTo>
                <a:lnTo>
                  <a:pt x="0" y="0"/>
                </a:lnTo>
                <a:lnTo>
                  <a:pt x="1524000" y="0"/>
                </a:lnTo>
                <a:close/>
              </a:path>
            </a:pathLst>
          </a:custGeom>
          <a:ln w="1219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 txBox="1"/>
          <p:nvPr/>
        </p:nvSpPr>
        <p:spPr>
          <a:xfrm>
            <a:off x="4408551" y="3959986"/>
            <a:ext cx="213995" cy="14668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800" spc="-10">
                <a:latin typeface="Arial"/>
                <a:cs typeface="Arial"/>
              </a:rPr>
              <a:t>C</a:t>
            </a:r>
            <a:r>
              <a:rPr dirty="0" sz="800" spc="-15">
                <a:latin typeface="Arial"/>
                <a:cs typeface="Arial"/>
              </a:rPr>
              <a:t>L</a:t>
            </a:r>
            <a:r>
              <a:rPr dirty="0" sz="800" spc="-10">
                <a:latin typeface="Arial"/>
                <a:cs typeface="Arial"/>
              </a:rPr>
              <a:t>R</a:t>
            </a:r>
            <a:endParaRPr sz="800">
              <a:latin typeface="Arial"/>
              <a:cs typeface="Arial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4371975" y="4350639"/>
            <a:ext cx="76200" cy="152400"/>
          </a:xfrm>
          <a:custGeom>
            <a:avLst/>
            <a:gdLst/>
            <a:ahLst/>
            <a:cxnLst/>
            <a:rect l="l" t="t" r="r" b="b"/>
            <a:pathLst>
              <a:path w="76200" h="152400">
                <a:moveTo>
                  <a:pt x="0" y="0"/>
                </a:moveTo>
                <a:lnTo>
                  <a:pt x="76200" y="76200"/>
                </a:lnTo>
                <a:lnTo>
                  <a:pt x="0" y="152400"/>
                </a:lnTo>
                <a:lnTo>
                  <a:pt x="0" y="0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3225926" y="4051934"/>
            <a:ext cx="1143000" cy="0"/>
          </a:xfrm>
          <a:custGeom>
            <a:avLst/>
            <a:gdLst/>
            <a:ahLst/>
            <a:cxnLst/>
            <a:rect l="l" t="t" r="r" b="b"/>
            <a:pathLst>
              <a:path w="1143000" h="0">
                <a:moveTo>
                  <a:pt x="0" y="0"/>
                </a:moveTo>
                <a:lnTo>
                  <a:pt x="1142999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 txBox="1"/>
          <p:nvPr/>
        </p:nvSpPr>
        <p:spPr>
          <a:xfrm>
            <a:off x="2999867" y="3972178"/>
            <a:ext cx="198755" cy="14668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800" spc="-10">
                <a:latin typeface="Arial"/>
                <a:cs typeface="Arial"/>
              </a:rPr>
              <a:t>AS*</a:t>
            </a:r>
            <a:endParaRPr sz="800">
              <a:latin typeface="Arial"/>
              <a:cs typeface="Arial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3908678" y="4003166"/>
            <a:ext cx="88392" cy="8839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3609975" y="3893439"/>
            <a:ext cx="304800" cy="304800"/>
          </a:xfrm>
          <a:custGeom>
            <a:avLst/>
            <a:gdLst/>
            <a:ahLst/>
            <a:cxnLst/>
            <a:rect l="l" t="t" r="r" b="b"/>
            <a:pathLst>
              <a:path w="304800" h="304800">
                <a:moveTo>
                  <a:pt x="304800" y="152400"/>
                </a:moveTo>
                <a:lnTo>
                  <a:pt x="0" y="0"/>
                </a:lnTo>
                <a:lnTo>
                  <a:pt x="0" y="304800"/>
                </a:lnTo>
                <a:lnTo>
                  <a:pt x="304800" y="1524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3609975" y="3893439"/>
            <a:ext cx="304800" cy="304800"/>
          </a:xfrm>
          <a:custGeom>
            <a:avLst/>
            <a:gdLst/>
            <a:ahLst/>
            <a:cxnLst/>
            <a:rect l="l" t="t" r="r" b="b"/>
            <a:pathLst>
              <a:path w="304800" h="304800">
                <a:moveTo>
                  <a:pt x="0" y="0"/>
                </a:moveTo>
                <a:lnTo>
                  <a:pt x="0" y="304800"/>
                </a:lnTo>
                <a:lnTo>
                  <a:pt x="304800" y="152400"/>
                </a:lnTo>
                <a:lnTo>
                  <a:pt x="0" y="0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3225926" y="4426839"/>
            <a:ext cx="1143000" cy="0"/>
          </a:xfrm>
          <a:custGeom>
            <a:avLst/>
            <a:gdLst/>
            <a:ahLst/>
            <a:cxnLst/>
            <a:rect l="l" t="t" r="r" b="b"/>
            <a:pathLst>
              <a:path w="1143000" h="0">
                <a:moveTo>
                  <a:pt x="0" y="0"/>
                </a:moveTo>
                <a:lnTo>
                  <a:pt x="1142999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 txBox="1"/>
          <p:nvPr/>
        </p:nvSpPr>
        <p:spPr>
          <a:xfrm>
            <a:off x="2576195" y="4347082"/>
            <a:ext cx="624840" cy="14668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800" spc="-10">
                <a:latin typeface="Arial"/>
                <a:cs typeface="Arial"/>
              </a:rPr>
              <a:t>System</a:t>
            </a:r>
            <a:r>
              <a:rPr dirty="0" sz="800" spc="-4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clock</a:t>
            </a:r>
            <a:endParaRPr sz="80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4695063" y="4145916"/>
            <a:ext cx="848360" cy="438784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algn="ctr" marL="31115">
              <a:lnSpc>
                <a:spcPct val="100000"/>
              </a:lnSpc>
              <a:spcBef>
                <a:spcPts val="90"/>
              </a:spcBef>
            </a:pPr>
            <a:r>
              <a:rPr dirty="0" sz="800" spc="-10">
                <a:latin typeface="Arial"/>
                <a:cs typeface="Arial"/>
              </a:rPr>
              <a:t>Shift</a:t>
            </a:r>
            <a:r>
              <a:rPr dirty="0" sz="800" spc="-5">
                <a:latin typeface="Arial"/>
                <a:cs typeface="Arial"/>
              </a:rPr>
              <a:t> register</a:t>
            </a:r>
            <a:endParaRPr sz="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150">
              <a:latin typeface="Times New Roman"/>
              <a:cs typeface="Times New Roman"/>
            </a:endParaRPr>
          </a:p>
          <a:p>
            <a:pPr algn="ctr" marR="5080">
              <a:lnSpc>
                <a:spcPct val="100000"/>
              </a:lnSpc>
            </a:pPr>
            <a:r>
              <a:rPr dirty="0" baseline="13888" sz="1200">
                <a:latin typeface="Arial"/>
                <a:cs typeface="Arial"/>
              </a:rPr>
              <a:t>Q</a:t>
            </a:r>
            <a:r>
              <a:rPr dirty="0" sz="500">
                <a:latin typeface="Arial"/>
                <a:cs typeface="Arial"/>
              </a:rPr>
              <a:t>A </a:t>
            </a:r>
            <a:r>
              <a:rPr dirty="0" baseline="13888" sz="1200">
                <a:latin typeface="Arial"/>
                <a:cs typeface="Arial"/>
              </a:rPr>
              <a:t>Q</a:t>
            </a:r>
            <a:r>
              <a:rPr dirty="0" sz="500">
                <a:latin typeface="Arial"/>
                <a:cs typeface="Arial"/>
              </a:rPr>
              <a:t>B </a:t>
            </a:r>
            <a:r>
              <a:rPr dirty="0" baseline="13888" sz="1200">
                <a:latin typeface="Arial"/>
                <a:cs typeface="Arial"/>
              </a:rPr>
              <a:t>Q</a:t>
            </a:r>
            <a:r>
              <a:rPr dirty="0" sz="500">
                <a:latin typeface="Arial"/>
                <a:cs typeface="Arial"/>
              </a:rPr>
              <a:t>C</a:t>
            </a:r>
            <a:r>
              <a:rPr dirty="0" sz="500" spc="95">
                <a:latin typeface="Arial"/>
                <a:cs typeface="Arial"/>
              </a:rPr>
              <a:t> </a:t>
            </a:r>
            <a:r>
              <a:rPr dirty="0" baseline="13888" sz="1200">
                <a:latin typeface="Arial"/>
                <a:cs typeface="Arial"/>
              </a:rPr>
              <a:t>Q</a:t>
            </a:r>
            <a:r>
              <a:rPr dirty="0" sz="500">
                <a:latin typeface="Arial"/>
                <a:cs typeface="Arial"/>
              </a:rPr>
              <a:t>D</a:t>
            </a:r>
            <a:endParaRPr sz="500">
              <a:latin typeface="Arial"/>
              <a:cs typeface="Arial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4716398" y="4807839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76200" y="36575"/>
                </a:moveTo>
                <a:lnTo>
                  <a:pt x="73009" y="21859"/>
                </a:lnTo>
                <a:lnTo>
                  <a:pt x="64388" y="10287"/>
                </a:lnTo>
                <a:lnTo>
                  <a:pt x="51768" y="2714"/>
                </a:lnTo>
                <a:lnTo>
                  <a:pt x="36575" y="0"/>
                </a:lnTo>
                <a:lnTo>
                  <a:pt x="21859" y="2714"/>
                </a:lnTo>
                <a:lnTo>
                  <a:pt x="10287" y="10287"/>
                </a:lnTo>
                <a:lnTo>
                  <a:pt x="2714" y="21859"/>
                </a:lnTo>
                <a:lnTo>
                  <a:pt x="0" y="36575"/>
                </a:lnTo>
                <a:lnTo>
                  <a:pt x="2714" y="51768"/>
                </a:lnTo>
                <a:lnTo>
                  <a:pt x="10287" y="64388"/>
                </a:lnTo>
                <a:lnTo>
                  <a:pt x="21859" y="73009"/>
                </a:lnTo>
                <a:lnTo>
                  <a:pt x="36575" y="76200"/>
                </a:lnTo>
                <a:lnTo>
                  <a:pt x="51768" y="73009"/>
                </a:lnTo>
                <a:lnTo>
                  <a:pt x="64388" y="64388"/>
                </a:lnTo>
                <a:lnTo>
                  <a:pt x="73009" y="51768"/>
                </a:lnTo>
                <a:lnTo>
                  <a:pt x="76200" y="3657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4716398" y="4807839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76200" y="36575"/>
                </a:moveTo>
                <a:lnTo>
                  <a:pt x="73009" y="21859"/>
                </a:lnTo>
                <a:lnTo>
                  <a:pt x="64388" y="10287"/>
                </a:lnTo>
                <a:lnTo>
                  <a:pt x="51768" y="2714"/>
                </a:lnTo>
                <a:lnTo>
                  <a:pt x="36575" y="0"/>
                </a:lnTo>
                <a:lnTo>
                  <a:pt x="21859" y="2714"/>
                </a:lnTo>
                <a:lnTo>
                  <a:pt x="10287" y="10287"/>
                </a:lnTo>
                <a:lnTo>
                  <a:pt x="2714" y="21859"/>
                </a:lnTo>
                <a:lnTo>
                  <a:pt x="0" y="36575"/>
                </a:lnTo>
                <a:lnTo>
                  <a:pt x="2714" y="51768"/>
                </a:lnTo>
                <a:lnTo>
                  <a:pt x="10287" y="64388"/>
                </a:lnTo>
                <a:lnTo>
                  <a:pt x="21859" y="73009"/>
                </a:lnTo>
                <a:lnTo>
                  <a:pt x="36575" y="76200"/>
                </a:lnTo>
                <a:lnTo>
                  <a:pt x="51768" y="73009"/>
                </a:lnTo>
                <a:lnTo>
                  <a:pt x="64388" y="64388"/>
                </a:lnTo>
                <a:lnTo>
                  <a:pt x="73009" y="51768"/>
                </a:lnTo>
                <a:lnTo>
                  <a:pt x="76200" y="36575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4944998" y="4807839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76200" y="36575"/>
                </a:moveTo>
                <a:lnTo>
                  <a:pt x="73009" y="21859"/>
                </a:lnTo>
                <a:lnTo>
                  <a:pt x="64388" y="10287"/>
                </a:lnTo>
                <a:lnTo>
                  <a:pt x="51768" y="2714"/>
                </a:lnTo>
                <a:lnTo>
                  <a:pt x="36575" y="0"/>
                </a:lnTo>
                <a:lnTo>
                  <a:pt x="21859" y="2714"/>
                </a:lnTo>
                <a:lnTo>
                  <a:pt x="10287" y="10287"/>
                </a:lnTo>
                <a:lnTo>
                  <a:pt x="2714" y="21859"/>
                </a:lnTo>
                <a:lnTo>
                  <a:pt x="0" y="36575"/>
                </a:lnTo>
                <a:lnTo>
                  <a:pt x="2714" y="51768"/>
                </a:lnTo>
                <a:lnTo>
                  <a:pt x="10287" y="64388"/>
                </a:lnTo>
                <a:lnTo>
                  <a:pt x="21859" y="73009"/>
                </a:lnTo>
                <a:lnTo>
                  <a:pt x="36575" y="76200"/>
                </a:lnTo>
                <a:lnTo>
                  <a:pt x="51768" y="73009"/>
                </a:lnTo>
                <a:lnTo>
                  <a:pt x="64388" y="64388"/>
                </a:lnTo>
                <a:lnTo>
                  <a:pt x="73009" y="51768"/>
                </a:lnTo>
                <a:lnTo>
                  <a:pt x="76200" y="3657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4944998" y="4807839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76200" y="36575"/>
                </a:moveTo>
                <a:lnTo>
                  <a:pt x="73009" y="21859"/>
                </a:lnTo>
                <a:lnTo>
                  <a:pt x="64388" y="10287"/>
                </a:lnTo>
                <a:lnTo>
                  <a:pt x="51768" y="2714"/>
                </a:lnTo>
                <a:lnTo>
                  <a:pt x="36575" y="0"/>
                </a:lnTo>
                <a:lnTo>
                  <a:pt x="21859" y="2714"/>
                </a:lnTo>
                <a:lnTo>
                  <a:pt x="10287" y="10287"/>
                </a:lnTo>
                <a:lnTo>
                  <a:pt x="2714" y="21859"/>
                </a:lnTo>
                <a:lnTo>
                  <a:pt x="0" y="36575"/>
                </a:lnTo>
                <a:lnTo>
                  <a:pt x="2714" y="51768"/>
                </a:lnTo>
                <a:lnTo>
                  <a:pt x="10287" y="64388"/>
                </a:lnTo>
                <a:lnTo>
                  <a:pt x="21859" y="73009"/>
                </a:lnTo>
                <a:lnTo>
                  <a:pt x="36575" y="76200"/>
                </a:lnTo>
                <a:lnTo>
                  <a:pt x="51768" y="73009"/>
                </a:lnTo>
                <a:lnTo>
                  <a:pt x="64388" y="64388"/>
                </a:lnTo>
                <a:lnTo>
                  <a:pt x="73009" y="51768"/>
                </a:lnTo>
                <a:lnTo>
                  <a:pt x="76200" y="36575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5173598" y="4807839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76200" y="36575"/>
                </a:moveTo>
                <a:lnTo>
                  <a:pt x="73009" y="21859"/>
                </a:lnTo>
                <a:lnTo>
                  <a:pt x="64388" y="10287"/>
                </a:lnTo>
                <a:lnTo>
                  <a:pt x="51768" y="2714"/>
                </a:lnTo>
                <a:lnTo>
                  <a:pt x="36575" y="0"/>
                </a:lnTo>
                <a:lnTo>
                  <a:pt x="21859" y="2714"/>
                </a:lnTo>
                <a:lnTo>
                  <a:pt x="10287" y="10287"/>
                </a:lnTo>
                <a:lnTo>
                  <a:pt x="2714" y="21859"/>
                </a:lnTo>
                <a:lnTo>
                  <a:pt x="0" y="36575"/>
                </a:lnTo>
                <a:lnTo>
                  <a:pt x="2714" y="51768"/>
                </a:lnTo>
                <a:lnTo>
                  <a:pt x="10287" y="64388"/>
                </a:lnTo>
                <a:lnTo>
                  <a:pt x="21859" y="73009"/>
                </a:lnTo>
                <a:lnTo>
                  <a:pt x="36575" y="76200"/>
                </a:lnTo>
                <a:lnTo>
                  <a:pt x="51768" y="73009"/>
                </a:lnTo>
                <a:lnTo>
                  <a:pt x="64388" y="64388"/>
                </a:lnTo>
                <a:lnTo>
                  <a:pt x="73009" y="51768"/>
                </a:lnTo>
                <a:lnTo>
                  <a:pt x="76200" y="3657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5173598" y="4807839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76200" y="36575"/>
                </a:moveTo>
                <a:lnTo>
                  <a:pt x="73009" y="21859"/>
                </a:lnTo>
                <a:lnTo>
                  <a:pt x="64388" y="10287"/>
                </a:lnTo>
                <a:lnTo>
                  <a:pt x="51768" y="2714"/>
                </a:lnTo>
                <a:lnTo>
                  <a:pt x="36575" y="0"/>
                </a:lnTo>
                <a:lnTo>
                  <a:pt x="21859" y="2714"/>
                </a:lnTo>
                <a:lnTo>
                  <a:pt x="10287" y="10287"/>
                </a:lnTo>
                <a:lnTo>
                  <a:pt x="2714" y="21859"/>
                </a:lnTo>
                <a:lnTo>
                  <a:pt x="0" y="36575"/>
                </a:lnTo>
                <a:lnTo>
                  <a:pt x="2714" y="51768"/>
                </a:lnTo>
                <a:lnTo>
                  <a:pt x="10287" y="64388"/>
                </a:lnTo>
                <a:lnTo>
                  <a:pt x="21859" y="73009"/>
                </a:lnTo>
                <a:lnTo>
                  <a:pt x="36575" y="76200"/>
                </a:lnTo>
                <a:lnTo>
                  <a:pt x="51768" y="73009"/>
                </a:lnTo>
                <a:lnTo>
                  <a:pt x="64388" y="64388"/>
                </a:lnTo>
                <a:lnTo>
                  <a:pt x="73009" y="51768"/>
                </a:lnTo>
                <a:lnTo>
                  <a:pt x="76200" y="36575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5402198" y="4807839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76200" y="36575"/>
                </a:moveTo>
                <a:lnTo>
                  <a:pt x="73009" y="21859"/>
                </a:lnTo>
                <a:lnTo>
                  <a:pt x="64388" y="10287"/>
                </a:lnTo>
                <a:lnTo>
                  <a:pt x="51768" y="2714"/>
                </a:lnTo>
                <a:lnTo>
                  <a:pt x="36575" y="0"/>
                </a:lnTo>
                <a:lnTo>
                  <a:pt x="21859" y="2714"/>
                </a:lnTo>
                <a:lnTo>
                  <a:pt x="10287" y="10287"/>
                </a:lnTo>
                <a:lnTo>
                  <a:pt x="2714" y="21859"/>
                </a:lnTo>
                <a:lnTo>
                  <a:pt x="0" y="36575"/>
                </a:lnTo>
                <a:lnTo>
                  <a:pt x="2714" y="51768"/>
                </a:lnTo>
                <a:lnTo>
                  <a:pt x="10287" y="64388"/>
                </a:lnTo>
                <a:lnTo>
                  <a:pt x="21859" y="73009"/>
                </a:lnTo>
                <a:lnTo>
                  <a:pt x="36575" y="76200"/>
                </a:lnTo>
                <a:lnTo>
                  <a:pt x="51768" y="73009"/>
                </a:lnTo>
                <a:lnTo>
                  <a:pt x="64388" y="64388"/>
                </a:lnTo>
                <a:lnTo>
                  <a:pt x="73009" y="51768"/>
                </a:lnTo>
                <a:lnTo>
                  <a:pt x="76200" y="36575"/>
                </a:lnTo>
                <a:close/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4710303" y="5030342"/>
            <a:ext cx="88392" cy="8839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4938903" y="5030342"/>
            <a:ext cx="88392" cy="8839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/>
          <p:nvPr/>
        </p:nvSpPr>
        <p:spPr>
          <a:xfrm>
            <a:off x="5167503" y="5030342"/>
            <a:ext cx="88392" cy="8839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/>
          <p:nvPr/>
        </p:nvSpPr>
        <p:spPr>
          <a:xfrm>
            <a:off x="5396103" y="5030342"/>
            <a:ext cx="88392" cy="8839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/>
          <p:nvPr/>
        </p:nvSpPr>
        <p:spPr>
          <a:xfrm>
            <a:off x="4752975" y="4585334"/>
            <a:ext cx="0" cy="228600"/>
          </a:xfrm>
          <a:custGeom>
            <a:avLst/>
            <a:gdLst/>
            <a:ahLst/>
            <a:cxnLst/>
            <a:rect l="l" t="t" r="r" b="b"/>
            <a:pathLst>
              <a:path w="0" h="228600">
                <a:moveTo>
                  <a:pt x="0" y="228600"/>
                </a:moveTo>
                <a:lnTo>
                  <a:pt x="0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/>
          <p:nvPr/>
        </p:nvSpPr>
        <p:spPr>
          <a:xfrm>
            <a:off x="4981575" y="4585334"/>
            <a:ext cx="0" cy="228600"/>
          </a:xfrm>
          <a:custGeom>
            <a:avLst/>
            <a:gdLst/>
            <a:ahLst/>
            <a:cxnLst/>
            <a:rect l="l" t="t" r="r" b="b"/>
            <a:pathLst>
              <a:path w="0" h="228600">
                <a:moveTo>
                  <a:pt x="0" y="228600"/>
                </a:moveTo>
                <a:lnTo>
                  <a:pt x="0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9" name="object 49"/>
          <p:cNvSpPr/>
          <p:nvPr/>
        </p:nvSpPr>
        <p:spPr>
          <a:xfrm>
            <a:off x="5210175" y="4585334"/>
            <a:ext cx="0" cy="228600"/>
          </a:xfrm>
          <a:custGeom>
            <a:avLst/>
            <a:gdLst/>
            <a:ahLst/>
            <a:cxnLst/>
            <a:rect l="l" t="t" r="r" b="b"/>
            <a:pathLst>
              <a:path w="0" h="228600">
                <a:moveTo>
                  <a:pt x="0" y="228600"/>
                </a:moveTo>
                <a:lnTo>
                  <a:pt x="0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0" name="object 50"/>
          <p:cNvSpPr/>
          <p:nvPr/>
        </p:nvSpPr>
        <p:spPr>
          <a:xfrm>
            <a:off x="5438775" y="4585334"/>
            <a:ext cx="0" cy="228600"/>
          </a:xfrm>
          <a:custGeom>
            <a:avLst/>
            <a:gdLst/>
            <a:ahLst/>
            <a:cxnLst/>
            <a:rect l="l" t="t" r="r" b="b"/>
            <a:pathLst>
              <a:path w="0" h="228600">
                <a:moveTo>
                  <a:pt x="0" y="228600"/>
                </a:moveTo>
                <a:lnTo>
                  <a:pt x="0" y="0"/>
                </a:lnTo>
              </a:path>
            </a:pathLst>
          </a:custGeom>
          <a:ln w="1219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1" name="object 51"/>
          <p:cNvSpPr txBox="1"/>
          <p:nvPr/>
        </p:nvSpPr>
        <p:spPr>
          <a:xfrm>
            <a:off x="4072763" y="4682363"/>
            <a:ext cx="1816100" cy="34163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817244" algn="l"/>
                <a:tab pos="1045844" algn="l"/>
                <a:tab pos="1274445" algn="l"/>
              </a:tabLst>
            </a:pPr>
            <a:r>
              <a:rPr dirty="0" sz="800">
                <a:latin typeface="Arial"/>
                <a:cs typeface="Arial"/>
              </a:rPr>
              <a:t>Wait</a:t>
            </a:r>
            <a:r>
              <a:rPr dirty="0" sz="800" spc="-15">
                <a:latin typeface="Arial"/>
                <a:cs typeface="Arial"/>
              </a:rPr>
              <a:t> </a:t>
            </a:r>
            <a:r>
              <a:rPr dirty="0" sz="800" spc="-5">
                <a:latin typeface="Arial"/>
                <a:cs typeface="Arial"/>
              </a:rPr>
              <a:t>states:</a:t>
            </a:r>
            <a:r>
              <a:rPr dirty="0" sz="800" spc="140">
                <a:latin typeface="Arial"/>
                <a:cs typeface="Arial"/>
              </a:rPr>
              <a:t> </a:t>
            </a:r>
            <a:r>
              <a:rPr dirty="0" sz="800" spc="-5">
                <a:latin typeface="Arial"/>
                <a:cs typeface="Arial"/>
              </a:rPr>
              <a:t>0	1	2	3</a:t>
            </a:r>
            <a:endParaRPr sz="800">
              <a:latin typeface="Arial"/>
              <a:cs typeface="Arial"/>
            </a:endParaRPr>
          </a:p>
          <a:p>
            <a:pPr algn="r" marR="5080">
              <a:lnSpc>
                <a:spcPct val="100000"/>
              </a:lnSpc>
              <a:spcBef>
                <a:spcPts val="575"/>
              </a:spcBef>
            </a:pPr>
            <a:r>
              <a:rPr dirty="0" sz="800" spc="5">
                <a:latin typeface="Arial"/>
                <a:cs typeface="Arial"/>
              </a:rPr>
              <a:t>J</a:t>
            </a:r>
            <a:r>
              <a:rPr dirty="0" sz="800" spc="-15">
                <a:latin typeface="Arial"/>
                <a:cs typeface="Arial"/>
              </a:rPr>
              <a:t>u</a:t>
            </a:r>
            <a:r>
              <a:rPr dirty="0" sz="800">
                <a:latin typeface="Arial"/>
                <a:cs typeface="Arial"/>
              </a:rPr>
              <a:t>mp</a:t>
            </a:r>
            <a:r>
              <a:rPr dirty="0" sz="800" spc="-40">
                <a:latin typeface="Arial"/>
                <a:cs typeface="Arial"/>
              </a:rPr>
              <a:t>e</a:t>
            </a:r>
            <a:r>
              <a:rPr dirty="0" sz="800" spc="-5">
                <a:latin typeface="Arial"/>
                <a:cs typeface="Arial"/>
              </a:rPr>
              <a:t>rs</a:t>
            </a:r>
            <a:endParaRPr sz="800">
              <a:latin typeface="Arial"/>
              <a:cs typeface="Arial"/>
            </a:endParaRPr>
          </a:p>
        </p:txBody>
      </p:sp>
      <p:sp>
        <p:nvSpPr>
          <p:cNvPr id="52" name="object 52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5"/>
              </a:spcBef>
            </a:pPr>
            <a:r>
              <a:rPr dirty="0" spc="-5"/>
              <a:t>Microprocessor-based </a:t>
            </a:r>
            <a:r>
              <a:rPr dirty="0"/>
              <a:t>System </a:t>
            </a:r>
            <a:r>
              <a:rPr dirty="0" spc="-5"/>
              <a:t>Design  </a:t>
            </a:r>
            <a:r>
              <a:rPr dirty="0" spc="-5" i="1">
                <a:solidFill>
                  <a:srgbClr val="006600"/>
                </a:solidFill>
              </a:rPr>
              <a:t>Ricardo</a:t>
            </a:r>
            <a:r>
              <a:rPr dirty="0" spc="5" i="1">
                <a:solidFill>
                  <a:srgbClr val="006600"/>
                </a:solidFill>
              </a:rPr>
              <a:t> </a:t>
            </a:r>
            <a:r>
              <a:rPr dirty="0" i="1">
                <a:solidFill>
                  <a:srgbClr val="006600"/>
                </a:solidFill>
              </a:rPr>
              <a:t>Gutierrez-Osuna</a:t>
            </a:r>
          </a:p>
          <a:p>
            <a:pPr marL="12700">
              <a:lnSpc>
                <a:spcPct val="100000"/>
              </a:lnSpc>
            </a:pPr>
            <a:r>
              <a:rPr dirty="0" spc="-10"/>
              <a:t>Wright </a:t>
            </a:r>
            <a:r>
              <a:rPr dirty="0" spc="-5"/>
              <a:t>State</a:t>
            </a:r>
            <a:r>
              <a:rPr dirty="0" spc="20"/>
              <a:t> </a:t>
            </a:r>
            <a:r>
              <a:rPr dirty="0"/>
              <a:t>University</a:t>
            </a:r>
          </a:p>
        </p:txBody>
      </p:sp>
      <p:sp>
        <p:nvSpPr>
          <p:cNvPr id="53" name="object 5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90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dirty="0" spc="-5"/>
              <a:t>10</a:t>
            </a:fld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2018-11-12T07:06:43Z</dcterms:created>
  <dcterms:modified xsi:type="dcterms:W3CDTF">2018-11-12T07:06:43Z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2000-03-27T00:00:00Z</vt:filetime>
  </property>
  <property fmtid="{D5CDD505-2E9C-101B-9397-08002B2CF9AE}" pid="3" name="LastSaved">
    <vt:filetime>2018-11-12T00:00:00Z</vt:filetime>
  </property>
</Properties>
</file>