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7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0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8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9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4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5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2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FF2C6-19F2-4EB1-8036-904E88B81AA8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29FF0-CB4C-4250-BA1D-49F2EC1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8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2031" y="1039614"/>
            <a:ext cx="6095744" cy="935441"/>
          </a:xfrm>
          <a:custGeom>
            <a:avLst/>
            <a:gdLst/>
            <a:ahLst/>
            <a:cxnLst/>
            <a:rect l="l" t="t" r="r" b="b"/>
            <a:pathLst>
              <a:path w="5037455" h="1458595">
                <a:moveTo>
                  <a:pt x="0" y="0"/>
                </a:moveTo>
                <a:lnTo>
                  <a:pt x="5037074" y="0"/>
                </a:lnTo>
                <a:lnTo>
                  <a:pt x="5037074" y="1458214"/>
                </a:lnTo>
                <a:lnTo>
                  <a:pt x="0" y="1458214"/>
                </a:lnTo>
                <a:lnTo>
                  <a:pt x="0" y="0"/>
                </a:lnTo>
                <a:close/>
              </a:path>
            </a:pathLst>
          </a:custGeom>
          <a:solidFill>
            <a:srgbClr val="EDE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2031" y="1039614"/>
            <a:ext cx="6095744" cy="935441"/>
          </a:xfrm>
          <a:custGeom>
            <a:avLst/>
            <a:gdLst/>
            <a:ahLst/>
            <a:cxnLst/>
            <a:rect l="l" t="t" r="r" b="b"/>
            <a:pathLst>
              <a:path w="5037455" h="1458595">
                <a:moveTo>
                  <a:pt x="0" y="0"/>
                </a:moveTo>
                <a:lnTo>
                  <a:pt x="5037074" y="0"/>
                </a:lnTo>
                <a:lnTo>
                  <a:pt x="5037074" y="1458214"/>
                </a:lnTo>
                <a:lnTo>
                  <a:pt x="0" y="145821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912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42031" y="1033098"/>
            <a:ext cx="6095744" cy="14383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260350" lvl="1" indent="15240">
              <a:lnSpc>
                <a:spcPct val="118000"/>
              </a:lnSpc>
              <a:buAutoNum type="arabicPeriod" startAt="9"/>
              <a:tabLst>
                <a:tab pos="455930" algn="l"/>
              </a:tabLst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What could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be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the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reasons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if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split-phase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motor fails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to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start and hums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loudly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 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could be due to the starting winding being open or grounded or burnt</a:t>
            </a:r>
            <a:r>
              <a:rPr sz="10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out.</a:t>
            </a:r>
            <a:endParaRPr sz="1000">
              <a:latin typeface="Times New Roman"/>
              <a:cs typeface="Times New Roman"/>
            </a:endParaRPr>
          </a:p>
          <a:p>
            <a:pPr marL="126364" marR="1120140" lvl="1" indent="-48895">
              <a:lnSpc>
                <a:spcPct val="115999"/>
              </a:lnSpc>
              <a:buAutoNum type="arabicPeriod" startAt="9"/>
              <a:tabLst>
                <a:tab pos="452755" algn="l"/>
              </a:tabLst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What could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be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the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reasons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if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split-phase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motor runs too slow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 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Any one of the following factors could be responsible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595630" lvl="2" indent="-14351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596265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wrong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voltage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frequency</a:t>
            </a:r>
            <a:endParaRPr sz="1000">
              <a:latin typeface="Times New Roman"/>
              <a:cs typeface="Times New Roman"/>
            </a:endParaRPr>
          </a:p>
          <a:p>
            <a:pPr marL="595630" lvl="2" indent="-143510">
              <a:lnSpc>
                <a:spcPct val="100000"/>
              </a:lnSpc>
              <a:spcBef>
                <a:spcPts val="190"/>
              </a:spcBef>
              <a:buAutoNum type="arabicPeriod"/>
              <a:tabLst>
                <a:tab pos="596265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overload</a:t>
            </a:r>
            <a:endParaRPr sz="1000">
              <a:latin typeface="Times New Roman"/>
              <a:cs typeface="Times New Roman"/>
            </a:endParaRPr>
          </a:p>
          <a:p>
            <a:pPr marL="595630" lvl="2" indent="-143510">
              <a:lnSpc>
                <a:spcPct val="100000"/>
              </a:lnSpc>
              <a:spcBef>
                <a:spcPts val="190"/>
              </a:spcBef>
              <a:buAutoNum type="arabicPeriod"/>
              <a:tabLst>
                <a:tab pos="596265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grounded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windings</a:t>
            </a:r>
            <a:endParaRPr sz="1000">
              <a:latin typeface="Times New Roman"/>
              <a:cs typeface="Times New Roman"/>
            </a:endParaRPr>
          </a:p>
          <a:p>
            <a:pPr marL="595630" lvl="2" indent="-14351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596265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short-circuited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circuit.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0793" y="2209873"/>
            <a:ext cx="277701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1.</a:t>
            </a:r>
            <a:r>
              <a:rPr sz="1000" b="1" spc="17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 is placed in</a:t>
            </a:r>
            <a:r>
              <a:rPr sz="10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2094" y="2423269"/>
            <a:ext cx="756877" cy="302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900" spc="1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5793" y="2423269"/>
            <a:ext cx="606270" cy="302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field.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1859" y="2632405"/>
            <a:ext cx="2767789" cy="137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 marR="5080" indent="-173355" algn="just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 startAt="2"/>
              <a:tabLst>
                <a:tab pos="18669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One of the characteristics of a single- phase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 is that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self-starting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 not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self-starting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requires only one</a:t>
            </a:r>
            <a:r>
              <a:rPr sz="9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can rotate in one direction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only.</a:t>
            </a:r>
            <a:endParaRPr sz="900">
              <a:latin typeface="Times New Roman"/>
              <a:cs typeface="Times New Roman"/>
            </a:endParaRPr>
          </a:p>
          <a:p>
            <a:pPr marL="186055" marR="5080" indent="-173355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2"/>
              <a:tabLst>
                <a:tab pos="18669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After the starting winding of a single- phase  induction motor is disconnected from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supply,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 continues to run only on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............winding.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2094" y="3521729"/>
            <a:ext cx="540188" cy="302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900" spc="1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25834" y="3521729"/>
            <a:ext cx="1067312" cy="302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compensating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01859" y="3728887"/>
            <a:ext cx="2772399" cy="315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 marR="8255" indent="-173355" algn="just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 startAt="4"/>
              <a:tabLst>
                <a:tab pos="18669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induction  motor is left in the circuit, it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draw excessive current and</a:t>
            </a:r>
            <a:r>
              <a:rPr sz="9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overheat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run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slower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run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faster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3848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spark at light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loads.</a:t>
            </a:r>
            <a:endParaRPr sz="900">
              <a:latin typeface="Times New Roman"/>
              <a:cs typeface="Times New Roman"/>
            </a:endParaRPr>
          </a:p>
          <a:p>
            <a:pPr marL="186055" marR="8255" indent="-173355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4"/>
              <a:tabLst>
                <a:tab pos="18669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direction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rotation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mo-  tor can be reversed</a:t>
            </a:r>
            <a:r>
              <a:rPr sz="9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reversing connections of both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windings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reversing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connections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using a reversing</a:t>
            </a:r>
            <a:r>
              <a:rPr sz="9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switch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reversing supply</a:t>
            </a:r>
            <a:r>
              <a:rPr sz="9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connections.</a:t>
            </a:r>
            <a:endParaRPr sz="900">
              <a:latin typeface="Times New Roman"/>
              <a:cs typeface="Times New Roman"/>
            </a:endParaRPr>
          </a:p>
          <a:p>
            <a:pPr marL="186055" marR="8255" indent="-173355" algn="just">
              <a:lnSpc>
                <a:spcPct val="100000"/>
              </a:lnSpc>
              <a:spcBef>
                <a:spcPts val="215"/>
              </a:spcBef>
              <a:buClr>
                <a:srgbClr val="EC008C"/>
              </a:buClr>
              <a:buFont typeface="Times New Roman"/>
              <a:buAutoNum type="arabicPeriod" startAt="4"/>
              <a:tabLst>
                <a:tab pos="18669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If a single-phase induction motor runs slower  than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normal,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more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likely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defect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improper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fuses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shorted running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3848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open starting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worn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bearings.</a:t>
            </a:r>
            <a:endParaRPr sz="900">
              <a:latin typeface="Times New Roman"/>
              <a:cs typeface="Times New Roman"/>
            </a:endParaRPr>
          </a:p>
          <a:p>
            <a:pPr marL="186055" marR="5080" indent="-173355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4"/>
              <a:tabLst>
                <a:tab pos="186690" algn="l"/>
              </a:tabLst>
            </a:pP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capacitor-start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induction-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run  </a:t>
            </a:r>
            <a:r>
              <a:rPr sz="900" spc="10" dirty="0">
                <a:solidFill>
                  <a:srgbClr val="231F20"/>
                </a:solidFill>
                <a:latin typeface="Times New Roman"/>
                <a:cs typeface="Times New Roman"/>
              </a:rPr>
              <a:t>ac </a:t>
            </a:r>
            <a:r>
              <a:rPr sz="900" spc="20" dirty="0">
                <a:solidFill>
                  <a:srgbClr val="231F20"/>
                </a:solidFill>
                <a:latin typeface="Times New Roman"/>
                <a:cs typeface="Times New Roman"/>
              </a:rPr>
              <a:t>motor </a:t>
            </a:r>
            <a:r>
              <a:rPr sz="900" spc="10" dirty="0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sz="900" spc="20" dirty="0">
                <a:solidFill>
                  <a:srgbClr val="231F20"/>
                </a:solidFill>
                <a:latin typeface="Times New Roman"/>
                <a:cs typeface="Times New Roman"/>
              </a:rPr>
              <a:t>connected </a:t>
            </a:r>
            <a:r>
              <a:rPr sz="900" spc="10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900" spc="20" dirty="0">
                <a:solidFill>
                  <a:srgbClr val="231F20"/>
                </a:solidFill>
                <a:latin typeface="Times New Roman"/>
                <a:cs typeface="Times New Roman"/>
              </a:rPr>
              <a:t>series </a:t>
            </a:r>
            <a:r>
              <a:rPr sz="900" spc="15" dirty="0">
                <a:solidFill>
                  <a:srgbClr val="231F20"/>
                </a:solidFill>
                <a:latin typeface="Times New Roman"/>
                <a:cs typeface="Times New Roman"/>
              </a:rPr>
              <a:t>with </a:t>
            </a:r>
            <a:r>
              <a:rPr sz="900" spc="25" dirty="0">
                <a:solidFill>
                  <a:srgbClr val="231F20"/>
                </a:solidFill>
                <a:latin typeface="Times New Roman"/>
                <a:cs typeface="Times New Roman"/>
              </a:rPr>
              <a:t>......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76686" y="2207828"/>
            <a:ext cx="184570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599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starting	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66452" y="2309501"/>
            <a:ext cx="2790841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>
              <a:lnSpc>
                <a:spcPct val="100000"/>
              </a:lnSpc>
              <a:tabLst>
                <a:tab pos="1109345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squirrel-cage	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compensating</a:t>
            </a:r>
            <a:endParaRPr sz="900">
              <a:latin typeface="Times New Roman"/>
              <a:cs typeface="Times New Roman"/>
            </a:endParaRPr>
          </a:p>
          <a:p>
            <a:pPr marL="186055" marR="12700" indent="-173355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8"/>
              <a:tabLst>
                <a:tab pos="18669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permanent-split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does not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centrifugal</a:t>
            </a:r>
            <a:r>
              <a:rPr sz="9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switch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3848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squirrel-cage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endParaRPr sz="900">
              <a:latin typeface="Times New Roman"/>
              <a:cs typeface="Times New Roman"/>
            </a:endParaRPr>
          </a:p>
          <a:p>
            <a:pPr marL="384175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848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 power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factor.</a:t>
            </a:r>
            <a:endParaRPr sz="900">
              <a:latin typeface="Times New Roman"/>
              <a:cs typeface="Times New Roman"/>
            </a:endParaRPr>
          </a:p>
          <a:p>
            <a:pPr marL="186055" marR="5080" indent="-173355" algn="just">
              <a:lnSpc>
                <a:spcPct val="100000"/>
              </a:lnSpc>
              <a:spcBef>
                <a:spcPts val="165"/>
              </a:spcBef>
              <a:buClr>
                <a:srgbClr val="EC008C"/>
              </a:buClr>
              <a:buFont typeface="Times New Roman"/>
              <a:buAutoNum type="arabicPeriod" startAt="8"/>
              <a:tabLst>
                <a:tab pos="186690" algn="l"/>
              </a:tabLst>
            </a:pPr>
            <a:r>
              <a:rPr sz="900" spc="35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900" spc="45" dirty="0">
                <a:solidFill>
                  <a:srgbClr val="231F20"/>
                </a:solidFill>
                <a:latin typeface="Times New Roman"/>
                <a:cs typeface="Times New Roman"/>
              </a:rPr>
              <a:t>starting torque </a:t>
            </a:r>
            <a:r>
              <a:rPr sz="900" spc="25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55" dirty="0">
                <a:solidFill>
                  <a:srgbClr val="231F20"/>
                </a:solidFill>
                <a:latin typeface="Times New Roman"/>
                <a:cs typeface="Times New Roman"/>
              </a:rPr>
              <a:t>capacitor-start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induction-run motor is directly related to the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angle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between its two winding currents by  the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relation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76686" y="3376880"/>
            <a:ext cx="579376" cy="302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 cos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 tan</a:t>
            </a:r>
            <a:r>
              <a:rPr sz="9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94391" y="3376880"/>
            <a:ext cx="725373" cy="302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  sin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sin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/2.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96742" y="3582132"/>
            <a:ext cx="2859229" cy="3431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10795" indent="-231140" algn="just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 startAt="10"/>
              <a:tabLst>
                <a:tab pos="244475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two-value capacitor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capacitor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used for running purposes is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a/an</a:t>
            </a:r>
            <a:endParaRPr sz="900">
              <a:latin typeface="Times New Roman"/>
              <a:cs typeface="Times New Roman"/>
            </a:endParaRPr>
          </a:p>
          <a:p>
            <a:pPr marL="441959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259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dry-type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electrolytic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endParaRPr sz="900">
              <a:latin typeface="Times New Roman"/>
              <a:cs typeface="Times New Roman"/>
            </a:endParaRPr>
          </a:p>
          <a:p>
            <a:pPr marL="441959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259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paper-spaced oil-filled</a:t>
            </a:r>
            <a:r>
              <a:rPr sz="9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endParaRPr sz="900">
              <a:latin typeface="Times New Roman"/>
              <a:cs typeface="Times New Roman"/>
            </a:endParaRPr>
          </a:p>
          <a:p>
            <a:pPr marL="441959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2595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air-capacitor</a:t>
            </a:r>
            <a:endParaRPr sz="900">
              <a:latin typeface="Times New Roman"/>
              <a:cs typeface="Times New Roman"/>
            </a:endParaRPr>
          </a:p>
          <a:p>
            <a:pPr marL="441959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259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ceramic</a:t>
            </a:r>
            <a:r>
              <a:rPr sz="9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type.</a:t>
            </a:r>
            <a:endParaRPr sz="900">
              <a:latin typeface="Times New Roman"/>
              <a:cs typeface="Times New Roman"/>
            </a:endParaRPr>
          </a:p>
          <a:p>
            <a:pPr marL="243840" marR="5080" indent="-225425" algn="just">
              <a:lnSpc>
                <a:spcPct val="100000"/>
              </a:lnSpc>
              <a:spcBef>
                <a:spcPts val="165"/>
              </a:spcBef>
              <a:buClr>
                <a:srgbClr val="EC008C"/>
              </a:buClr>
              <a:buFont typeface="Times New Roman"/>
              <a:buAutoNum type="arabicPeriod" startAt="10"/>
              <a:tabLst>
                <a:tab pos="244475" algn="l"/>
              </a:tabLst>
            </a:pPr>
            <a:r>
              <a:rPr sz="900" spc="20" dirty="0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sz="900" spc="3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centrifugal </a:t>
            </a:r>
            <a:r>
              <a:rPr sz="900" spc="35" dirty="0">
                <a:solidFill>
                  <a:srgbClr val="231F20"/>
                </a:solidFill>
                <a:latin typeface="Times New Roman"/>
                <a:cs typeface="Times New Roman"/>
              </a:rPr>
              <a:t>switch </a:t>
            </a:r>
            <a:r>
              <a:rPr sz="900" spc="20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45" dirty="0">
                <a:solidFill>
                  <a:srgbClr val="231F20"/>
                </a:solidFill>
                <a:latin typeface="Times New Roman"/>
                <a:cs typeface="Times New Roman"/>
              </a:rPr>
              <a:t>two-value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capacitor motor using two capacitors fails to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open,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then</a:t>
            </a:r>
            <a:endParaRPr sz="900">
              <a:latin typeface="Times New Roman"/>
              <a:cs typeface="Times New Roman"/>
            </a:endParaRPr>
          </a:p>
          <a:p>
            <a:pPr marL="441959" marR="13970" lvl="1" indent="-19812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259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electrolytic capacitor will, in all</a:t>
            </a:r>
            <a:r>
              <a:rPr sz="9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probabil- 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ity,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suffer</a:t>
            </a:r>
            <a:r>
              <a:rPr sz="9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breakdown</a:t>
            </a:r>
            <a:endParaRPr sz="900">
              <a:latin typeface="Times New Roman"/>
              <a:cs typeface="Times New Roman"/>
            </a:endParaRPr>
          </a:p>
          <a:p>
            <a:pPr marL="44259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323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 will not carry the</a:t>
            </a:r>
            <a:r>
              <a:rPr sz="900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load</a:t>
            </a:r>
            <a:endParaRPr sz="900">
              <a:latin typeface="Times New Roman"/>
              <a:cs typeface="Times New Roman"/>
            </a:endParaRPr>
          </a:p>
          <a:p>
            <a:pPr marL="44259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259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draw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excessively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high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endParaRPr sz="900">
              <a:latin typeface="Times New Roman"/>
              <a:cs typeface="Times New Roman"/>
            </a:endParaRPr>
          </a:p>
          <a:p>
            <a:pPr marL="44259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323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 will not come upto the rated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speed.</a:t>
            </a:r>
            <a:endParaRPr sz="900">
              <a:latin typeface="Times New Roman"/>
              <a:cs typeface="Times New Roman"/>
            </a:endParaRPr>
          </a:p>
          <a:p>
            <a:pPr marL="244475" marR="11430" indent="-231775" algn="just">
              <a:lnSpc>
                <a:spcPct val="100000"/>
              </a:lnSpc>
              <a:spcBef>
                <a:spcPts val="185"/>
              </a:spcBef>
              <a:buClr>
                <a:srgbClr val="EC008C"/>
              </a:buClr>
              <a:buFont typeface="Times New Roman"/>
              <a:buAutoNum type="arabicPeriod" startAt="10"/>
              <a:tabLst>
                <a:tab pos="2451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Each of the following statements regarding a  shaded-pole motor is true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except</a:t>
            </a:r>
            <a:endParaRPr sz="900">
              <a:latin typeface="Times New Roman"/>
              <a:cs typeface="Times New Roman"/>
            </a:endParaRPr>
          </a:p>
          <a:p>
            <a:pPr marL="442595" marR="1333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323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direction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rotation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un-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shaded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 shaded portion of the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endParaRPr sz="900">
              <a:latin typeface="Times New Roman"/>
              <a:cs typeface="Times New Roman"/>
            </a:endParaRPr>
          </a:p>
          <a:p>
            <a:pPr marL="44259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323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very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poor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efficiency</a:t>
            </a:r>
            <a:endParaRPr sz="900">
              <a:latin typeface="Times New Roman"/>
              <a:cs typeface="Times New Roman"/>
            </a:endParaRPr>
          </a:p>
          <a:p>
            <a:pPr marL="442595" lvl="1" indent="-198120">
              <a:lnSpc>
                <a:spcPct val="100000"/>
              </a:lnSpc>
              <a:spcBef>
                <a:spcPts val="185"/>
              </a:spcBef>
              <a:buAutoNum type="alphaLcParenBoth"/>
              <a:tabLst>
                <a:tab pos="44323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 has very poor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p.f.</a:t>
            </a:r>
            <a:endParaRPr sz="900">
              <a:latin typeface="Times New Roman"/>
              <a:cs typeface="Times New Roman"/>
            </a:endParaRPr>
          </a:p>
          <a:p>
            <a:pPr marL="442595" lvl="1" indent="-19812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44323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 has high starting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torque.</a:t>
            </a:r>
            <a:endParaRPr sz="900">
              <a:latin typeface="Times New Roman"/>
              <a:cs typeface="Times New Roman"/>
            </a:endParaRPr>
          </a:p>
          <a:p>
            <a:pPr marL="244475" marR="10160" indent="-231775" algn="just">
              <a:lnSpc>
                <a:spcPct val="100000"/>
              </a:lnSpc>
              <a:spcBef>
                <a:spcPts val="165"/>
              </a:spcBef>
              <a:buClr>
                <a:srgbClr val="EC008C"/>
              </a:buClr>
              <a:buFont typeface="Times New Roman"/>
              <a:buAutoNum type="arabicPeriod" startAt="10"/>
              <a:tabLst>
                <a:tab pos="2451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Compensating winding is employed in an ac  series motor in order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29123" y="2013417"/>
            <a:ext cx="6085755" cy="207108"/>
          </a:xfrm>
          <a:prstGeom prst="rect">
            <a:avLst/>
          </a:prstGeom>
          <a:solidFill>
            <a:srgbClr val="E1F4FD"/>
          </a:solidFill>
        </p:spPr>
        <p:txBody>
          <a:bodyPr vert="horz" wrap="square" lIns="0" tIns="37465" rIns="0" bIns="0" rtlCol="0">
            <a:spAutoFit/>
          </a:bodyPr>
          <a:lstStyle/>
          <a:p>
            <a:pPr marL="33020" algn="ctr">
              <a:lnSpc>
                <a:spcPct val="100000"/>
              </a:lnSpc>
              <a:spcBef>
                <a:spcPts val="295"/>
              </a:spcBef>
            </a:pPr>
            <a:r>
              <a:rPr sz="1100" b="1" spc="-5" dirty="0">
                <a:solidFill>
                  <a:srgbClr val="005AAA"/>
                </a:solidFill>
                <a:latin typeface="Arial"/>
                <a:cs typeface="Arial"/>
              </a:rPr>
              <a:t>OBJECTIVE TESTS </a:t>
            </a:r>
            <a:r>
              <a:rPr sz="1100" b="1" dirty="0">
                <a:solidFill>
                  <a:srgbClr val="005AAA"/>
                </a:solidFill>
                <a:latin typeface="Arial"/>
                <a:cs typeface="Arial"/>
              </a:rPr>
              <a:t>–</a:t>
            </a:r>
            <a:r>
              <a:rPr sz="1100" b="1" spc="-204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005AAA"/>
                </a:solidFill>
                <a:latin typeface="Arial"/>
                <a:cs typeface="Arial"/>
              </a:rPr>
              <a:t>36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97312" y="1037251"/>
            <a:ext cx="6140311" cy="0"/>
          </a:xfrm>
          <a:custGeom>
            <a:avLst/>
            <a:gdLst/>
            <a:ahLst/>
            <a:cxnLst/>
            <a:rect l="l" t="t" r="r" b="b"/>
            <a:pathLst>
              <a:path w="5074285">
                <a:moveTo>
                  <a:pt x="0" y="0"/>
                </a:moveTo>
                <a:lnTo>
                  <a:pt x="5074158" y="0"/>
                </a:lnTo>
              </a:path>
            </a:pathLst>
          </a:custGeom>
          <a:ln w="449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228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1295" y="5020838"/>
            <a:ext cx="6065776" cy="145386"/>
          </a:xfrm>
          <a:custGeom>
            <a:avLst/>
            <a:gdLst/>
            <a:ahLst/>
            <a:cxnLst/>
            <a:rect l="l" t="t" r="r" b="b"/>
            <a:pathLst>
              <a:path w="5012690" h="226695">
                <a:moveTo>
                  <a:pt x="0" y="0"/>
                </a:moveTo>
                <a:lnTo>
                  <a:pt x="5012308" y="0"/>
                </a:lnTo>
                <a:lnTo>
                  <a:pt x="5012308" y="226313"/>
                </a:lnTo>
                <a:lnTo>
                  <a:pt x="0" y="226313"/>
                </a:lnTo>
                <a:lnTo>
                  <a:pt x="0" y="0"/>
                </a:lnTo>
                <a:close/>
              </a:path>
            </a:pathLst>
          </a:custGeom>
          <a:solidFill>
            <a:srgbClr val="D8E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1295" y="5165410"/>
            <a:ext cx="6065776" cy="317244"/>
          </a:xfrm>
          <a:custGeom>
            <a:avLst/>
            <a:gdLst/>
            <a:ahLst/>
            <a:cxnLst/>
            <a:rect l="l" t="t" r="r" b="b"/>
            <a:pathLst>
              <a:path w="5012690" h="494665">
                <a:moveTo>
                  <a:pt x="0" y="0"/>
                </a:moveTo>
                <a:lnTo>
                  <a:pt x="5012308" y="0"/>
                </a:lnTo>
                <a:lnTo>
                  <a:pt x="5012308" y="494283"/>
                </a:lnTo>
                <a:lnTo>
                  <a:pt x="0" y="494283"/>
                </a:lnTo>
                <a:lnTo>
                  <a:pt x="0" y="0"/>
                </a:lnTo>
                <a:close/>
              </a:path>
            </a:pathLst>
          </a:custGeom>
          <a:solidFill>
            <a:srgbClr val="FFF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13708" y="1017786"/>
            <a:ext cx="2865376" cy="5668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5134" indent="-201295">
              <a:lnSpc>
                <a:spcPct val="100000"/>
              </a:lnSpc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compensate for decrease in field</a:t>
            </a:r>
            <a:r>
              <a:rPr sz="9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endParaRPr sz="900">
              <a:latin typeface="Times New Roman"/>
              <a:cs typeface="Times New Roman"/>
            </a:endParaRPr>
          </a:p>
          <a:p>
            <a:pPr marL="445134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increase the total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endParaRPr sz="900">
              <a:latin typeface="Times New Roman"/>
              <a:cs typeface="Times New Roman"/>
            </a:endParaRPr>
          </a:p>
          <a:p>
            <a:pPr marL="445134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reduce the sparking at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brushes</a:t>
            </a:r>
            <a:endParaRPr sz="900">
              <a:latin typeface="Times New Roman"/>
              <a:cs typeface="Times New Roman"/>
            </a:endParaRPr>
          </a:p>
          <a:p>
            <a:pPr marL="445134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reduce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effects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 armature</a:t>
            </a:r>
            <a:r>
              <a:rPr sz="900" spc="-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reaction.</a:t>
            </a:r>
            <a:endParaRPr sz="900">
              <a:latin typeface="Times New Roman"/>
              <a:cs typeface="Times New Roman"/>
            </a:endParaRPr>
          </a:p>
          <a:p>
            <a:pPr marL="244475" indent="-231775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14"/>
              <a:tabLst>
                <a:tab pos="24447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universal motor is one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endParaRPr sz="900">
              <a:latin typeface="Times New Roman"/>
              <a:cs typeface="Times New Roman"/>
            </a:endParaRPr>
          </a:p>
          <a:p>
            <a:pPr marL="445134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 available</a:t>
            </a:r>
            <a:r>
              <a:rPr sz="9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universally</a:t>
            </a:r>
            <a:endParaRPr sz="900">
              <a:latin typeface="Times New Roman"/>
              <a:cs typeface="Times New Roman"/>
            </a:endParaRPr>
          </a:p>
          <a:p>
            <a:pPr marL="445134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577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can be marketed</a:t>
            </a:r>
            <a:r>
              <a:rPr sz="9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internationally</a:t>
            </a:r>
            <a:endParaRPr sz="900">
              <a:latin typeface="Times New Roman"/>
              <a:cs typeface="Times New Roman"/>
            </a:endParaRPr>
          </a:p>
          <a:p>
            <a:pPr marL="445134" lvl="1" indent="-20066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can be operated either on dc or ac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runs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dangerously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no-load.</a:t>
            </a:r>
            <a:endParaRPr sz="900">
              <a:latin typeface="Times New Roman"/>
              <a:cs typeface="Times New Roman"/>
            </a:endParaRPr>
          </a:p>
          <a:p>
            <a:pPr marL="244475" marR="6350" indent="-231775" algn="just">
              <a:lnSpc>
                <a:spcPct val="100000"/>
              </a:lnSpc>
              <a:spcBef>
                <a:spcPts val="215"/>
              </a:spcBef>
              <a:buClr>
                <a:srgbClr val="EC008C"/>
              </a:buClr>
              <a:buFont typeface="Times New Roman"/>
              <a:buAutoNum type="arabicPeriod" startAt="14"/>
              <a:tabLst>
                <a:tab pos="2451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purpose  of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inductively-wound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compensating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is  to reduce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900">
              <a:latin typeface="Times New Roman"/>
              <a:cs typeface="Times New Roman"/>
            </a:endParaRPr>
          </a:p>
          <a:p>
            <a:pPr marL="445134" lvl="1" indent="-20066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reactance emf of</a:t>
            </a:r>
            <a:r>
              <a:rPr sz="9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commutation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rotational emf of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commutation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6405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transformer emf of</a:t>
            </a:r>
            <a:r>
              <a:rPr sz="900" spc="-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commutation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none of the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above.</a:t>
            </a:r>
            <a:endParaRPr sz="900">
              <a:latin typeface="Times New Roman"/>
              <a:cs typeface="Times New Roman"/>
            </a:endParaRPr>
          </a:p>
          <a:p>
            <a:pPr marL="476250">
              <a:lnSpc>
                <a:spcPct val="100000"/>
              </a:lnSpc>
              <a:spcBef>
                <a:spcPts val="190"/>
              </a:spcBef>
            </a:pP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(Power App.-II, Delhi </a:t>
            </a:r>
            <a:r>
              <a:rPr sz="9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Univ. 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Jan.  </a:t>
            </a:r>
            <a:r>
              <a:rPr sz="900" b="1" spc="1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1987)</a:t>
            </a:r>
            <a:endParaRPr sz="900">
              <a:latin typeface="Times New Roman"/>
              <a:cs typeface="Times New Roman"/>
            </a:endParaRPr>
          </a:p>
          <a:p>
            <a:pPr marL="244475" indent="-231775">
              <a:lnSpc>
                <a:spcPct val="100000"/>
              </a:lnSpc>
              <a:spcBef>
                <a:spcPts val="215"/>
              </a:spcBef>
              <a:buClr>
                <a:srgbClr val="EC008C"/>
              </a:buClr>
              <a:buFont typeface="Times New Roman"/>
              <a:buAutoNum type="arabicPeriod" startAt="16"/>
              <a:tabLst>
                <a:tab pos="2451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repulsion motor is equipped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commutator   (</a:t>
            </a: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spc="20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slip-rings</a:t>
            </a:r>
            <a:endParaRPr sz="900">
              <a:latin typeface="Times New Roman"/>
              <a:cs typeface="Times New Roman"/>
            </a:endParaRPr>
          </a:p>
          <a:p>
            <a:pPr marL="445770" indent="-201295">
              <a:lnSpc>
                <a:spcPct val="100000"/>
              </a:lnSpc>
              <a:spcBef>
                <a:spcPts val="190"/>
              </a:spcBef>
              <a:buAutoNum type="alphaLcParenBoth" startAt="3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repeller</a:t>
            </a:r>
            <a:endParaRPr sz="900">
              <a:latin typeface="Times New Roman"/>
              <a:cs typeface="Times New Roman"/>
            </a:endParaRPr>
          </a:p>
          <a:p>
            <a:pPr marL="445770" indent="-201295">
              <a:lnSpc>
                <a:spcPct val="100000"/>
              </a:lnSpc>
              <a:spcBef>
                <a:spcPts val="215"/>
              </a:spcBef>
              <a:buAutoNum type="alphaLcParenBoth" startAt="3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neither 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nor</a:t>
            </a:r>
            <a:r>
              <a:rPr sz="9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).</a:t>
            </a:r>
            <a:endParaRPr sz="900">
              <a:latin typeface="Times New Roman"/>
              <a:cs typeface="Times New Roman"/>
            </a:endParaRPr>
          </a:p>
          <a:p>
            <a:pPr marL="244475" marR="5080" indent="-231140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17"/>
              <a:tabLst>
                <a:tab pos="2451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repulsion-start induction-run single- phase  motor runs as an induction motor only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brushes are shifted to neutral</a:t>
            </a:r>
            <a:r>
              <a:rPr sz="9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plane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short-circuiter is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disconnected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commutator segments are short-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circuited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stator winding is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reversed.</a:t>
            </a:r>
            <a:endParaRPr sz="900">
              <a:latin typeface="Times New Roman"/>
              <a:cs typeface="Times New Roman"/>
            </a:endParaRPr>
          </a:p>
          <a:p>
            <a:pPr marL="245110" marR="5080" indent="-231775" algn="just">
              <a:lnSpc>
                <a:spcPct val="100000"/>
              </a:lnSpc>
              <a:spcBef>
                <a:spcPts val="215"/>
              </a:spcBef>
              <a:buClr>
                <a:srgbClr val="EC008C"/>
              </a:buClr>
              <a:buFont typeface="Times New Roman"/>
              <a:buAutoNum type="arabicPeriod" startAt="17"/>
              <a:tabLst>
                <a:tab pos="24574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dc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operated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supply,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have poor</a:t>
            </a:r>
            <a:r>
              <a:rPr sz="9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efficiency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have poor power</a:t>
            </a:r>
            <a:r>
              <a:rPr sz="9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factor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704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spark</a:t>
            </a:r>
            <a:r>
              <a:rPr sz="900" spc="-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excessively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all of the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above</a:t>
            </a:r>
            <a:endParaRPr sz="900">
              <a:latin typeface="Times New Roman"/>
              <a:cs typeface="Times New Roman"/>
            </a:endParaRPr>
          </a:p>
          <a:p>
            <a:pPr marL="446405" lvl="1" indent="-20066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none of the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above.</a:t>
            </a:r>
            <a:endParaRPr sz="900">
              <a:latin typeface="Times New Roman"/>
              <a:cs typeface="Times New Roman"/>
            </a:endParaRPr>
          </a:p>
          <a:p>
            <a:pPr marL="245745" marR="5080" indent="-231775" algn="just">
              <a:lnSpc>
                <a:spcPct val="100000"/>
              </a:lnSpc>
              <a:spcBef>
                <a:spcPts val="215"/>
              </a:spcBef>
              <a:buClr>
                <a:srgbClr val="EC008C"/>
              </a:buClr>
              <a:buFont typeface="Times New Roman"/>
              <a:buAutoNum type="arabicPeriod" startAt="17"/>
              <a:tabLst>
                <a:tab pos="246379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 outstanding feature of a universal motor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 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endParaRPr sz="900">
              <a:latin typeface="Times New Roman"/>
              <a:cs typeface="Times New Roman"/>
            </a:endParaRPr>
          </a:p>
          <a:p>
            <a:pPr marL="446405" lvl="1" indent="-20066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best performance at 50 Hz</a:t>
            </a:r>
            <a:r>
              <a:rPr sz="900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endParaRPr sz="900">
              <a:latin typeface="Times New Roman"/>
              <a:cs typeface="Times New Roman"/>
            </a:endParaRPr>
          </a:p>
          <a:p>
            <a:pPr marL="44704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67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slow speed at all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loads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69449" y="1019179"/>
            <a:ext cx="2873060" cy="584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5134" indent="-201295">
              <a:lnSpc>
                <a:spcPct val="100000"/>
              </a:lnSpc>
              <a:buAutoNum type="alphaLcParenBoth" startAt="3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excellent performance on dc.</a:t>
            </a:r>
            <a:r>
              <a:rPr sz="9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endParaRPr sz="900">
              <a:latin typeface="Times New Roman"/>
              <a:cs typeface="Times New Roman"/>
            </a:endParaRPr>
          </a:p>
          <a:p>
            <a:pPr marL="445134" indent="-201295">
              <a:lnSpc>
                <a:spcPct val="100000"/>
              </a:lnSpc>
              <a:spcBef>
                <a:spcPts val="190"/>
              </a:spcBef>
              <a:buAutoNum type="alphaLcParenBoth" startAt="3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highest output kW/kg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ratio.</a:t>
            </a:r>
            <a:endParaRPr sz="900">
              <a:latin typeface="Times New Roman"/>
              <a:cs typeface="Times New Roman"/>
            </a:endParaRPr>
          </a:p>
          <a:p>
            <a:pPr marL="243840" marR="11430" indent="-231140" algn="just">
              <a:lnSpc>
                <a:spcPct val="100000"/>
              </a:lnSpc>
              <a:spcBef>
                <a:spcPts val="215"/>
              </a:spcBef>
              <a:buClr>
                <a:srgbClr val="EC008C"/>
              </a:buClr>
              <a:buFont typeface="Times New Roman"/>
              <a:buAutoNum type="arabicPeriod" startAt="20"/>
              <a:tabLst>
                <a:tab pos="24447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direction of rotation of a hysteresis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  is determined by</a:t>
            </a:r>
            <a:r>
              <a:rPr sz="9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900">
              <a:latin typeface="Times New Roman"/>
              <a:cs typeface="Times New Roman"/>
            </a:endParaRPr>
          </a:p>
          <a:p>
            <a:pPr marL="445770" lvl="1" indent="-20193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retentivity of the rotor</a:t>
            </a:r>
            <a:r>
              <a:rPr sz="9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material</a:t>
            </a:r>
            <a:endParaRPr sz="900">
              <a:latin typeface="Times New Roman"/>
              <a:cs typeface="Times New Roman"/>
            </a:endParaRPr>
          </a:p>
          <a:p>
            <a:pPr marL="445134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577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amount of hysteresis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endParaRPr sz="900">
              <a:latin typeface="Times New Roman"/>
              <a:cs typeface="Times New Roman"/>
            </a:endParaRPr>
          </a:p>
          <a:p>
            <a:pPr marL="445134" lvl="1" indent="-200660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57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permeability of rotor</a:t>
            </a:r>
            <a:r>
              <a:rPr sz="9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material</a:t>
            </a:r>
            <a:endParaRPr sz="900">
              <a:latin typeface="Times New Roman"/>
              <a:cs typeface="Times New Roman"/>
            </a:endParaRPr>
          </a:p>
          <a:p>
            <a:pPr marL="445770" marR="1206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position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shaded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respect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pole.</a:t>
            </a:r>
            <a:endParaRPr sz="900">
              <a:latin typeface="Times New Roman"/>
              <a:cs typeface="Times New Roman"/>
            </a:endParaRPr>
          </a:p>
          <a:p>
            <a:pPr marL="244475" indent="-231775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20"/>
              <a:tabLst>
                <a:tab pos="24511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Speed of the universal motor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dependent on frequency of</a:t>
            </a:r>
            <a:r>
              <a:rPr sz="9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proportional to frequency of</a:t>
            </a:r>
            <a:r>
              <a:rPr sz="9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independent of frequency of</a:t>
            </a:r>
            <a:r>
              <a:rPr sz="9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endParaRPr sz="900">
              <a:latin typeface="Times New Roman"/>
              <a:cs typeface="Times New Roman"/>
            </a:endParaRPr>
          </a:p>
          <a:p>
            <a:pPr marL="445770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none of the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above.</a:t>
            </a:r>
            <a:endParaRPr sz="900">
              <a:latin typeface="Times New Roman"/>
              <a:cs typeface="Times New Roman"/>
            </a:endParaRPr>
          </a:p>
          <a:p>
            <a:pPr marL="396875">
              <a:lnSpc>
                <a:spcPct val="100000"/>
              </a:lnSpc>
              <a:spcBef>
                <a:spcPts val="190"/>
              </a:spcBef>
            </a:pP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(Elect. Machines, A.M.I.E. Sec. 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B,  </a:t>
            </a:r>
            <a:r>
              <a:rPr sz="9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1993)</a:t>
            </a:r>
            <a:endParaRPr sz="900">
              <a:latin typeface="Times New Roman"/>
              <a:cs typeface="Times New Roman"/>
            </a:endParaRPr>
          </a:p>
          <a:p>
            <a:pPr marL="244475" marR="12700" indent="-231140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22"/>
              <a:tabLst>
                <a:tab pos="24511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shaded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squirrel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cage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induction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flux in the shaded part</a:t>
            </a:r>
            <a:r>
              <a:rPr sz="9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always</a:t>
            </a:r>
            <a:endParaRPr sz="900">
              <a:latin typeface="Times New Roman"/>
              <a:cs typeface="Times New Roman"/>
            </a:endParaRPr>
          </a:p>
          <a:p>
            <a:pPr marL="445770" marR="5080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6405" algn="l"/>
              </a:tabLst>
            </a:pP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leads </a:t>
            </a:r>
            <a:r>
              <a:rPr sz="900" spc="3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900" spc="35" dirty="0">
                <a:solidFill>
                  <a:srgbClr val="231F20"/>
                </a:solidFill>
                <a:latin typeface="Times New Roman"/>
                <a:cs typeface="Times New Roman"/>
              </a:rPr>
              <a:t>flux </a:t>
            </a:r>
            <a:r>
              <a:rPr sz="900" spc="25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900" spc="3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unshaded </a:t>
            </a:r>
            <a:r>
              <a:rPr sz="900" spc="50" dirty="0">
                <a:solidFill>
                  <a:srgbClr val="231F20"/>
                </a:solidFill>
                <a:latin typeface="Times New Roman"/>
                <a:cs typeface="Times New Roman"/>
              </a:rPr>
              <a:t>pole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segment</a:t>
            </a:r>
            <a:endParaRPr sz="900">
              <a:latin typeface="Times New Roman"/>
              <a:cs typeface="Times New Roman"/>
            </a:endParaRPr>
          </a:p>
          <a:p>
            <a:pPr marL="445770" marR="1143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640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 in phase with the flux in the unshaded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9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segment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lags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unshaded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9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segment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none of the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above.</a:t>
            </a:r>
            <a:endParaRPr sz="900">
              <a:latin typeface="Times New Roman"/>
              <a:cs typeface="Times New Roman"/>
            </a:endParaRPr>
          </a:p>
          <a:p>
            <a:pPr marL="397510">
              <a:lnSpc>
                <a:spcPct val="100000"/>
              </a:lnSpc>
              <a:spcBef>
                <a:spcPts val="190"/>
              </a:spcBef>
            </a:pP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(Elect. Machines, A.M.I.E. Sec. 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B,  </a:t>
            </a:r>
            <a:r>
              <a:rPr sz="9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1993)</a:t>
            </a:r>
            <a:endParaRPr sz="900">
              <a:latin typeface="Times New Roman"/>
              <a:cs typeface="Times New Roman"/>
            </a:endParaRPr>
          </a:p>
          <a:p>
            <a:pPr marL="245110" marR="11430" indent="-231775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23"/>
              <a:tabLst>
                <a:tab pos="24574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following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interesting 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example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beneficially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utilizing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phenomenon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that is often considered undesirable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?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hysteresis</a:t>
            </a:r>
            <a:r>
              <a:rPr sz="9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reluctance</a:t>
            </a:r>
            <a:r>
              <a:rPr sz="9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stepper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endParaRPr sz="900">
              <a:latin typeface="Times New Roman"/>
              <a:cs typeface="Times New Roman"/>
            </a:endParaRPr>
          </a:p>
          <a:p>
            <a:pPr marL="446405" lvl="1" indent="-201295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shaded-pole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endParaRPr sz="900">
              <a:latin typeface="Times New Roman"/>
              <a:cs typeface="Times New Roman"/>
            </a:endParaRPr>
          </a:p>
          <a:p>
            <a:pPr marL="245745" marR="11430" indent="-231775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23"/>
              <a:tabLst>
                <a:tab pos="245745" algn="l"/>
              </a:tabLst>
            </a:pP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Usually, large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motors are more efficient than 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small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ones.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efficiency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tiny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used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wrist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watch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approximately..........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per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cent.</a:t>
            </a:r>
            <a:endParaRPr sz="900">
              <a:latin typeface="Times New Roman"/>
              <a:cs typeface="Times New Roman"/>
            </a:endParaRPr>
          </a:p>
          <a:p>
            <a:pPr marL="446405" lvl="1" indent="-20066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04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446405" lvl="1" indent="-200660">
              <a:lnSpc>
                <a:spcPct val="100000"/>
              </a:lnSpc>
              <a:spcBef>
                <a:spcPts val="215"/>
              </a:spcBef>
              <a:buAutoNum type="alphaLcParenBoth"/>
              <a:tabLst>
                <a:tab pos="447040" algn="l"/>
              </a:tabLst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10</a:t>
            </a:r>
            <a:endParaRPr sz="900">
              <a:latin typeface="Times New Roman"/>
              <a:cs typeface="Times New Roman"/>
            </a:endParaRPr>
          </a:p>
          <a:p>
            <a:pPr marL="44704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675" algn="l"/>
              </a:tabLst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50</a:t>
            </a:r>
            <a:endParaRPr sz="900">
              <a:latin typeface="Times New Roman"/>
              <a:cs typeface="Times New Roman"/>
            </a:endParaRPr>
          </a:p>
          <a:p>
            <a:pPr marL="447040" lvl="1" indent="-20129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447675" algn="l"/>
              </a:tabLst>
            </a:pP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80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5590" y="5042014"/>
            <a:ext cx="89442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005AAA"/>
                </a:solidFill>
                <a:latin typeface="Arial"/>
                <a:cs typeface="Arial"/>
              </a:rPr>
              <a:t>ANSWERS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69310" y="5192857"/>
            <a:ext cx="243122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11.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12.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13.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14.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15.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16.</a:t>
            </a:r>
            <a:r>
              <a:rPr sz="1000" b="1" spc="-7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1209" y="5192858"/>
            <a:ext cx="339019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2.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3.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4.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5.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6.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7.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8.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9.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10.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17.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18.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19.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20.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21.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22.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23.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24.</a:t>
            </a:r>
            <a:r>
              <a:rPr sz="1000" b="1" spc="9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232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On-screen Show (4:3)</PresentationFormat>
  <Paragraphs>139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First Course of Special Machine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Course of Special Machine </dc:title>
  <dc:creator>DR.Ahmed Saker 2o1O</dc:creator>
  <cp:lastModifiedBy>DR.Ahmed Saker 2o1O</cp:lastModifiedBy>
  <cp:revision>1</cp:revision>
  <dcterms:created xsi:type="dcterms:W3CDTF">2018-12-18T07:07:42Z</dcterms:created>
  <dcterms:modified xsi:type="dcterms:W3CDTF">2018-12-18T07:08:15Z</dcterms:modified>
</cp:coreProperties>
</file>