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B1A4B-BC15-4800-AE1D-9402FECB6D9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391506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1A4B-BC15-4800-AE1D-9402FECB6D9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70328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1A4B-BC15-4800-AE1D-9402FECB6D9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72242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B1A4B-BC15-4800-AE1D-9402FECB6D9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317808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4B1A4B-BC15-4800-AE1D-9402FECB6D9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67540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4B1A4B-BC15-4800-AE1D-9402FECB6D9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610398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4B1A4B-BC15-4800-AE1D-9402FECB6D97}"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74083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4B1A4B-BC15-4800-AE1D-9402FECB6D97}"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146496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B1A4B-BC15-4800-AE1D-9402FECB6D97}"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199237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B1A4B-BC15-4800-AE1D-9402FECB6D9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65057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B1A4B-BC15-4800-AE1D-9402FECB6D9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F06E2-6997-4F45-8B75-F964E5365295}" type="slidenum">
              <a:rPr lang="en-US" smtClean="0"/>
              <a:t>‹#›</a:t>
            </a:fld>
            <a:endParaRPr lang="en-US"/>
          </a:p>
        </p:txBody>
      </p:sp>
    </p:spTree>
    <p:extLst>
      <p:ext uri="{BB962C8B-B14F-4D97-AF65-F5344CB8AC3E}">
        <p14:creationId xmlns:p14="http://schemas.microsoft.com/office/powerpoint/2010/main" val="2333317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B1A4B-BC15-4800-AE1D-9402FECB6D97}"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F06E2-6997-4F45-8B75-F964E5365295}" type="slidenum">
              <a:rPr lang="en-US" smtClean="0"/>
              <a:t>‹#›</a:t>
            </a:fld>
            <a:endParaRPr lang="en-US"/>
          </a:p>
        </p:txBody>
      </p:sp>
    </p:spTree>
    <p:extLst>
      <p:ext uri="{BB962C8B-B14F-4D97-AF65-F5344CB8AC3E}">
        <p14:creationId xmlns:p14="http://schemas.microsoft.com/office/powerpoint/2010/main" val="4225146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677" y="692316"/>
            <a:ext cx="8198864" cy="289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57093" y="4793524"/>
            <a:ext cx="8458201" cy="394773"/>
          </a:xfrm>
        </p:spPr>
        <p:txBody>
          <a:bodyPr>
            <a:normAutofit fontScale="90000"/>
          </a:bodyPr>
          <a:lstStyle/>
          <a:p>
            <a:r>
              <a:rPr lang="en-AU" sz="4000" dirty="0" smtClean="0">
                <a:solidFill>
                  <a:srgbClr val="FF0000"/>
                </a:solidFill>
              </a:rPr>
              <a:t>First Course of Special Machine </a:t>
            </a:r>
            <a:endParaRPr lang="en-US" sz="4000" dirty="0">
              <a:solidFill>
                <a:srgbClr val="FF0000"/>
              </a:solidFill>
            </a:endParaRPr>
          </a:p>
        </p:txBody>
      </p:sp>
      <p:sp>
        <p:nvSpPr>
          <p:cNvPr id="3" name="Subtitle 2"/>
          <p:cNvSpPr>
            <a:spLocks noGrp="1"/>
          </p:cNvSpPr>
          <p:nvPr>
            <p:ph type="subTitle" idx="4294967295"/>
          </p:nvPr>
        </p:nvSpPr>
        <p:spPr>
          <a:xfrm>
            <a:off x="422622" y="3564155"/>
            <a:ext cx="6400800" cy="1184318"/>
          </a:xfrm>
          <a:prstGeom prst="rect">
            <a:avLst/>
          </a:prstGeom>
        </p:spPr>
        <p:txBody>
          <a:bodyPr/>
          <a:lstStyle/>
          <a:p>
            <a:r>
              <a:rPr lang="en-AU" sz="4000" dirty="0" smtClean="0"/>
              <a:t>Department of Electrical  Power and Machine Engineering </a:t>
            </a:r>
            <a:endParaRPr lang="en-US" sz="4000" dirty="0"/>
          </a:p>
        </p:txBody>
      </p:sp>
      <p:sp>
        <p:nvSpPr>
          <p:cNvPr id="4" name="TextBox 3"/>
          <p:cNvSpPr txBox="1"/>
          <p:nvPr/>
        </p:nvSpPr>
        <p:spPr>
          <a:xfrm>
            <a:off x="1990165" y="5237166"/>
            <a:ext cx="3036985" cy="369332"/>
          </a:xfrm>
          <a:prstGeom prst="rect">
            <a:avLst/>
          </a:prstGeom>
          <a:noFill/>
        </p:spPr>
        <p:txBody>
          <a:bodyPr wrap="none" rtlCol="0">
            <a:spAutoFit/>
          </a:bodyPr>
          <a:lstStyle/>
          <a:p>
            <a:r>
              <a:rPr lang="en-AU" dirty="0" smtClean="0"/>
              <a:t>By Qasim Al Azze               2018</a:t>
            </a:r>
            <a:endParaRPr lang="en-US" dirty="0"/>
          </a:p>
        </p:txBody>
      </p:sp>
      <p:sp>
        <p:nvSpPr>
          <p:cNvPr id="5" name="AutoShape 2" descr="Image result for machine electric"/>
          <p:cNvSpPr>
            <a:spLocks noChangeAspect="1" noChangeArrowheads="1"/>
          </p:cNvSpPr>
          <p:nvPr/>
        </p:nvSpPr>
        <p:spPr bwMode="auto">
          <a:xfrm>
            <a:off x="188259" y="-92648"/>
            <a:ext cx="368834" cy="1954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39692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05557" y="1356207"/>
            <a:ext cx="432611" cy="92852"/>
          </a:xfrm>
          <a:custGeom>
            <a:avLst/>
            <a:gdLst/>
            <a:ahLst/>
            <a:cxnLst/>
            <a:rect l="l" t="t" r="r" b="b"/>
            <a:pathLst>
              <a:path w="357505" h="144780">
                <a:moveTo>
                  <a:pt x="331640" y="0"/>
                </a:moveTo>
                <a:lnTo>
                  <a:pt x="25570" y="0"/>
                </a:lnTo>
                <a:lnTo>
                  <a:pt x="6392" y="32190"/>
                </a:lnTo>
                <a:lnTo>
                  <a:pt x="0" y="72325"/>
                </a:lnTo>
                <a:lnTo>
                  <a:pt x="6392" y="112459"/>
                </a:lnTo>
                <a:lnTo>
                  <a:pt x="25570" y="144650"/>
                </a:lnTo>
                <a:lnTo>
                  <a:pt x="331640" y="144650"/>
                </a:lnTo>
                <a:lnTo>
                  <a:pt x="350818" y="112459"/>
                </a:lnTo>
                <a:lnTo>
                  <a:pt x="357211" y="72325"/>
                </a:lnTo>
                <a:lnTo>
                  <a:pt x="350818" y="32190"/>
                </a:lnTo>
                <a:lnTo>
                  <a:pt x="331640" y="0"/>
                </a:lnTo>
                <a:close/>
              </a:path>
            </a:pathLst>
          </a:custGeom>
          <a:solidFill>
            <a:srgbClr val="FFD100"/>
          </a:solidFill>
        </p:spPr>
        <p:txBody>
          <a:bodyPr wrap="square" lIns="0" tIns="0" rIns="0" bIns="0" rtlCol="0"/>
          <a:lstStyle/>
          <a:p>
            <a:endParaRPr/>
          </a:p>
        </p:txBody>
      </p:sp>
      <p:sp>
        <p:nvSpPr>
          <p:cNvPr id="3" name="object 3"/>
          <p:cNvSpPr/>
          <p:nvPr/>
        </p:nvSpPr>
        <p:spPr>
          <a:xfrm>
            <a:off x="1506181" y="1262378"/>
            <a:ext cx="2897649" cy="92852"/>
          </a:xfrm>
          <a:custGeom>
            <a:avLst/>
            <a:gdLst/>
            <a:ahLst/>
            <a:cxnLst/>
            <a:rect l="l" t="t" r="r" b="b"/>
            <a:pathLst>
              <a:path w="2394585" h="144780">
                <a:moveTo>
                  <a:pt x="2368965" y="0"/>
                </a:moveTo>
                <a:lnTo>
                  <a:pt x="25054" y="2921"/>
                </a:lnTo>
                <a:lnTo>
                  <a:pt x="6263" y="34461"/>
                </a:lnTo>
                <a:lnTo>
                  <a:pt x="0" y="73785"/>
                </a:lnTo>
                <a:lnTo>
                  <a:pt x="6263" y="113109"/>
                </a:lnTo>
                <a:lnTo>
                  <a:pt x="25054" y="144650"/>
                </a:lnTo>
                <a:lnTo>
                  <a:pt x="2368965" y="144650"/>
                </a:lnTo>
                <a:lnTo>
                  <a:pt x="2388143" y="112459"/>
                </a:lnTo>
                <a:lnTo>
                  <a:pt x="2394536" y="72325"/>
                </a:lnTo>
                <a:lnTo>
                  <a:pt x="2388143" y="32190"/>
                </a:lnTo>
                <a:lnTo>
                  <a:pt x="2368965" y="0"/>
                </a:lnTo>
                <a:close/>
              </a:path>
            </a:pathLst>
          </a:custGeom>
          <a:solidFill>
            <a:srgbClr val="FFD100"/>
          </a:solidFill>
        </p:spPr>
        <p:txBody>
          <a:bodyPr wrap="square" lIns="0" tIns="0" rIns="0" bIns="0" rtlCol="0"/>
          <a:lstStyle/>
          <a:p>
            <a:endParaRPr/>
          </a:p>
        </p:txBody>
      </p:sp>
      <p:sp>
        <p:nvSpPr>
          <p:cNvPr id="4" name="object 4"/>
          <p:cNvSpPr/>
          <p:nvPr/>
        </p:nvSpPr>
        <p:spPr>
          <a:xfrm>
            <a:off x="1782807" y="1170422"/>
            <a:ext cx="5869833" cy="91223"/>
          </a:xfrm>
          <a:custGeom>
            <a:avLst/>
            <a:gdLst/>
            <a:ahLst/>
            <a:cxnLst/>
            <a:rect l="l" t="t" r="r" b="b"/>
            <a:pathLst>
              <a:path w="4850765" h="142239">
                <a:moveTo>
                  <a:pt x="4825686" y="0"/>
                </a:moveTo>
                <a:lnTo>
                  <a:pt x="25054" y="0"/>
                </a:lnTo>
                <a:lnTo>
                  <a:pt x="6263" y="31540"/>
                </a:lnTo>
                <a:lnTo>
                  <a:pt x="0" y="70864"/>
                </a:lnTo>
                <a:lnTo>
                  <a:pt x="6263" y="110188"/>
                </a:lnTo>
                <a:lnTo>
                  <a:pt x="25054" y="141729"/>
                </a:lnTo>
                <a:lnTo>
                  <a:pt x="4825686" y="141729"/>
                </a:lnTo>
                <a:lnTo>
                  <a:pt x="4844476" y="110188"/>
                </a:lnTo>
                <a:lnTo>
                  <a:pt x="4850739" y="70864"/>
                </a:lnTo>
                <a:lnTo>
                  <a:pt x="4844476" y="31540"/>
                </a:lnTo>
                <a:lnTo>
                  <a:pt x="4825686" y="0"/>
                </a:lnTo>
                <a:close/>
              </a:path>
            </a:pathLst>
          </a:custGeom>
          <a:solidFill>
            <a:srgbClr val="FFD100"/>
          </a:solidFill>
        </p:spPr>
        <p:txBody>
          <a:bodyPr wrap="square" lIns="0" tIns="0" rIns="0" bIns="0" rtlCol="0"/>
          <a:lstStyle/>
          <a:p>
            <a:endParaRPr/>
          </a:p>
        </p:txBody>
      </p:sp>
      <p:sp>
        <p:nvSpPr>
          <p:cNvPr id="5" name="object 5"/>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6" name="object 6"/>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7" name="object 7"/>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1381</a:t>
            </a:r>
            <a:endParaRPr sz="1200">
              <a:latin typeface="Arial"/>
              <a:cs typeface="Arial"/>
            </a:endParaRPr>
          </a:p>
        </p:txBody>
      </p:sp>
      <p:sp>
        <p:nvSpPr>
          <p:cNvPr id="8" name="object 8"/>
          <p:cNvSpPr/>
          <p:nvPr/>
        </p:nvSpPr>
        <p:spPr>
          <a:xfrm>
            <a:off x="4475643" y="1289173"/>
            <a:ext cx="3149685" cy="1086935"/>
          </a:xfrm>
          <a:custGeom>
            <a:avLst/>
            <a:gdLst/>
            <a:ahLst/>
            <a:cxnLst/>
            <a:rect l="l" t="t" r="r" b="b"/>
            <a:pathLst>
              <a:path w="2602865" h="1694814">
                <a:moveTo>
                  <a:pt x="0" y="0"/>
                </a:moveTo>
                <a:lnTo>
                  <a:pt x="2602738" y="0"/>
                </a:lnTo>
                <a:lnTo>
                  <a:pt x="2602738" y="1694688"/>
                </a:lnTo>
                <a:lnTo>
                  <a:pt x="0" y="1694688"/>
                </a:lnTo>
                <a:lnTo>
                  <a:pt x="0" y="0"/>
                </a:lnTo>
                <a:close/>
              </a:path>
            </a:pathLst>
          </a:custGeom>
          <a:solidFill>
            <a:srgbClr val="E3F2E7"/>
          </a:solidFill>
        </p:spPr>
        <p:txBody>
          <a:bodyPr wrap="square" lIns="0" tIns="0" rIns="0" bIns="0" rtlCol="0"/>
          <a:lstStyle/>
          <a:p>
            <a:endParaRPr/>
          </a:p>
        </p:txBody>
      </p:sp>
      <p:sp>
        <p:nvSpPr>
          <p:cNvPr id="9" name="object 9"/>
          <p:cNvSpPr/>
          <p:nvPr/>
        </p:nvSpPr>
        <p:spPr>
          <a:xfrm>
            <a:off x="1537267" y="2851364"/>
            <a:ext cx="6096512" cy="1151281"/>
          </a:xfrm>
          <a:custGeom>
            <a:avLst/>
            <a:gdLst/>
            <a:ahLst/>
            <a:cxnLst/>
            <a:rect l="l" t="t" r="r" b="b"/>
            <a:pathLst>
              <a:path w="5038090" h="1795145">
                <a:moveTo>
                  <a:pt x="0" y="0"/>
                </a:moveTo>
                <a:lnTo>
                  <a:pt x="5037963" y="0"/>
                </a:lnTo>
                <a:lnTo>
                  <a:pt x="5037963" y="1795017"/>
                </a:lnTo>
                <a:lnTo>
                  <a:pt x="0" y="1795017"/>
                </a:lnTo>
                <a:lnTo>
                  <a:pt x="0" y="0"/>
                </a:lnTo>
                <a:close/>
              </a:path>
            </a:pathLst>
          </a:custGeom>
          <a:solidFill>
            <a:srgbClr val="E3F2E7"/>
          </a:solidFill>
        </p:spPr>
        <p:txBody>
          <a:bodyPr wrap="square" lIns="0" tIns="0" rIns="0" bIns="0" rtlCol="0"/>
          <a:lstStyle/>
          <a:p>
            <a:endParaRPr/>
          </a:p>
        </p:txBody>
      </p:sp>
      <p:sp>
        <p:nvSpPr>
          <p:cNvPr id="10" name="object 10"/>
          <p:cNvSpPr/>
          <p:nvPr/>
        </p:nvSpPr>
        <p:spPr>
          <a:xfrm>
            <a:off x="3296496" y="2888676"/>
            <a:ext cx="2092654" cy="1074050"/>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1786153" y="3305303"/>
            <a:ext cx="1041297" cy="555754"/>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5583678" y="2915643"/>
            <a:ext cx="1856325" cy="916606"/>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6303597" y="3863688"/>
            <a:ext cx="1161825" cy="0"/>
          </a:xfrm>
          <a:custGeom>
            <a:avLst/>
            <a:gdLst/>
            <a:ahLst/>
            <a:cxnLst/>
            <a:rect l="l" t="t" r="r" b="b"/>
            <a:pathLst>
              <a:path w="960120">
                <a:moveTo>
                  <a:pt x="0" y="0"/>
                </a:moveTo>
                <a:lnTo>
                  <a:pt x="959954" y="0"/>
                </a:lnTo>
              </a:path>
            </a:pathLst>
          </a:custGeom>
          <a:ln w="35928">
            <a:solidFill>
              <a:srgbClr val="00AEEF"/>
            </a:solidFill>
          </a:ln>
        </p:spPr>
        <p:txBody>
          <a:bodyPr wrap="square" lIns="0" tIns="0" rIns="0" bIns="0" rtlCol="0"/>
          <a:lstStyle/>
          <a:p>
            <a:endParaRPr/>
          </a:p>
        </p:txBody>
      </p:sp>
      <p:sp>
        <p:nvSpPr>
          <p:cNvPr id="14" name="object 14"/>
          <p:cNvSpPr txBox="1"/>
          <p:nvPr/>
        </p:nvSpPr>
        <p:spPr>
          <a:xfrm>
            <a:off x="1521131" y="1015180"/>
            <a:ext cx="6116491" cy="387286"/>
          </a:xfrm>
          <a:prstGeom prst="rect">
            <a:avLst/>
          </a:prstGeom>
        </p:spPr>
        <p:txBody>
          <a:bodyPr vert="horz" wrap="square" lIns="0" tIns="0" rIns="0" bIns="0" rtlCol="0">
            <a:spAutoFit/>
          </a:bodyPr>
          <a:lstStyle/>
          <a:p>
            <a:pPr marL="12700">
              <a:lnSpc>
                <a:spcPct val="100000"/>
              </a:lnSpc>
              <a:tabLst>
                <a:tab pos="456565" algn="l"/>
              </a:tabLst>
            </a:pPr>
            <a:r>
              <a:rPr sz="1100" b="1" dirty="0">
                <a:solidFill>
                  <a:srgbClr val="ED1C24"/>
                </a:solidFill>
                <a:latin typeface="Arial"/>
                <a:cs typeface="Arial"/>
              </a:rPr>
              <a:t>36.8.	</a:t>
            </a:r>
            <a:r>
              <a:rPr sz="1100" b="1" spc="30" dirty="0">
                <a:solidFill>
                  <a:srgbClr val="ED1C24"/>
                </a:solidFill>
                <a:latin typeface="Arial"/>
                <a:cs typeface="Arial"/>
              </a:rPr>
              <a:t>Capacitor </a:t>
            </a:r>
            <a:r>
              <a:rPr sz="1100" b="1" dirty="0">
                <a:solidFill>
                  <a:srgbClr val="ED1C24"/>
                </a:solidFill>
                <a:latin typeface="Arial"/>
                <a:cs typeface="Arial"/>
              </a:rPr>
              <a:t>Start-and-Run</a:t>
            </a:r>
            <a:r>
              <a:rPr sz="1100" b="1" spc="-85"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a:p>
            <a:pPr marL="241300">
              <a:lnSpc>
                <a:spcPct val="100000"/>
              </a:lnSpc>
              <a:spcBef>
                <a:spcPts val="480"/>
              </a:spcBef>
            </a:pPr>
            <a:r>
              <a:rPr sz="1000" dirty="0">
                <a:solidFill>
                  <a:srgbClr val="231F20"/>
                </a:solidFill>
                <a:latin typeface="Times New Roman"/>
                <a:cs typeface="Times New Roman"/>
              </a:rPr>
              <a:t>This</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capacitor-start</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[Art.36.4</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ii</a:t>
            </a:r>
            <a:r>
              <a:rPr sz="1000" spc="-5" dirty="0">
                <a:solidFill>
                  <a:srgbClr val="231F20"/>
                </a:solidFill>
                <a:latin typeface="Times New Roman"/>
                <a:cs typeface="Times New Roman"/>
              </a:rPr>
              <a:t>)]</a:t>
            </a:r>
            <a:r>
              <a:rPr sz="1000" spc="-35" dirty="0">
                <a:solidFill>
                  <a:srgbClr val="231F20"/>
                </a:solidFill>
                <a:latin typeface="Times New Roman"/>
                <a:cs typeface="Times New Roman"/>
              </a:rPr>
              <a:t> </a:t>
            </a:r>
            <a:r>
              <a:rPr sz="1000" dirty="0">
                <a:solidFill>
                  <a:srgbClr val="231F20"/>
                </a:solidFill>
                <a:latin typeface="Times New Roman"/>
                <a:cs typeface="Times New Roman"/>
              </a:rPr>
              <a:t>except</a:t>
            </a:r>
            <a:r>
              <a:rPr sz="1000" spc="-3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p:txBody>
      </p:sp>
      <p:sp>
        <p:nvSpPr>
          <p:cNvPr id="15" name="object 15"/>
          <p:cNvSpPr txBox="1"/>
          <p:nvPr/>
        </p:nvSpPr>
        <p:spPr>
          <a:xfrm>
            <a:off x="1521132" y="1260047"/>
            <a:ext cx="2874597" cy="1625060"/>
          </a:xfrm>
          <a:prstGeom prst="rect">
            <a:avLst/>
          </a:prstGeom>
        </p:spPr>
        <p:txBody>
          <a:bodyPr vert="horz" wrap="square" lIns="0" tIns="0" rIns="0" bIns="0" rtlCol="0">
            <a:spAutoFit/>
          </a:bodyPr>
          <a:lstStyle/>
          <a:p>
            <a:pPr marL="12700" marR="5080" algn="just">
              <a:lnSpc>
                <a:spcPct val="95800"/>
              </a:lnSpc>
            </a:pP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are</a:t>
            </a:r>
            <a:r>
              <a:rPr sz="1000" spc="-5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50" dirty="0">
                <a:solidFill>
                  <a:srgbClr val="231F20"/>
                </a:solidFill>
                <a:latin typeface="Times New Roman"/>
                <a:cs typeface="Times New Roman"/>
              </a:rPr>
              <a:t> </a:t>
            </a: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50" dirty="0">
                <a:solidFill>
                  <a:srgbClr val="231F20"/>
                </a:solidFill>
                <a:latin typeface="Times New Roman"/>
                <a:cs typeface="Times New Roman"/>
              </a:rPr>
              <a:t> </a:t>
            </a:r>
            <a:r>
              <a:rPr sz="1000" dirty="0">
                <a:solidFill>
                  <a:srgbClr val="231F20"/>
                </a:solidFill>
                <a:latin typeface="Times New Roman"/>
                <a:cs typeface="Times New Roman"/>
              </a:rPr>
              <a:t>at</a:t>
            </a:r>
            <a:r>
              <a:rPr sz="1000" spc="-50" dirty="0">
                <a:solidFill>
                  <a:srgbClr val="231F20"/>
                </a:solidFill>
                <a:latin typeface="Times New Roman"/>
                <a:cs typeface="Times New Roman"/>
              </a:rPr>
              <a:t> </a:t>
            </a:r>
            <a:r>
              <a:rPr sz="1000" b="1" i="1" spc="-25" dirty="0">
                <a:solidFill>
                  <a:srgbClr val="EC008C"/>
                </a:solidFill>
                <a:latin typeface="Times New Roman"/>
                <a:cs typeface="Times New Roman"/>
              </a:rPr>
              <a:t>all  </a:t>
            </a:r>
            <a:r>
              <a:rPr sz="1000" b="1" i="1" spc="-5" dirty="0">
                <a:solidFill>
                  <a:srgbClr val="EC008C"/>
                </a:solidFill>
                <a:latin typeface="Times New Roman"/>
                <a:cs typeface="Times New Roman"/>
              </a:rPr>
              <a:t>times</a:t>
            </a:r>
            <a:r>
              <a:rPr sz="1000" spc="-5" dirty="0">
                <a:solidFill>
                  <a:srgbClr val="231F20"/>
                </a:solidFill>
                <a:latin typeface="Times New Roman"/>
                <a:cs typeface="Times New Roman"/>
              </a:rPr>
              <a:t>.</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advantages</a:t>
            </a:r>
            <a:r>
              <a:rPr sz="1000" spc="-45" dirty="0">
                <a:solidFill>
                  <a:srgbClr val="231F20"/>
                </a:solidFill>
                <a:latin typeface="Times New Roman"/>
                <a:cs typeface="Times New Roman"/>
              </a:rPr>
              <a:t> </a:t>
            </a:r>
            <a:r>
              <a:rPr sz="1000" dirty="0">
                <a:solidFill>
                  <a:srgbClr val="231F20"/>
                </a:solidFill>
                <a:latin typeface="Times New Roman"/>
                <a:cs typeface="Times New Roman"/>
              </a:rPr>
              <a:t>of</a:t>
            </a:r>
            <a:r>
              <a:rPr sz="1000" spc="-45" dirty="0">
                <a:solidFill>
                  <a:srgbClr val="231F20"/>
                </a:solidFill>
                <a:latin typeface="Times New Roman"/>
                <a:cs typeface="Times New Roman"/>
              </a:rPr>
              <a:t> </a:t>
            </a:r>
            <a:r>
              <a:rPr sz="1000" dirty="0">
                <a:solidFill>
                  <a:srgbClr val="231F20"/>
                </a:solidFill>
                <a:latin typeface="Times New Roman"/>
                <a:cs typeface="Times New Roman"/>
              </a:rPr>
              <a:t>leaving</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capacitor  permanently in circuit are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improvement of  </a:t>
            </a:r>
            <a:r>
              <a:rPr sz="1000" dirty="0">
                <a:solidFill>
                  <a:srgbClr val="231F20"/>
                </a:solidFill>
                <a:latin typeface="Times New Roman"/>
                <a:cs typeface="Times New Roman"/>
              </a:rPr>
              <a:t>over-load capacity of the motor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a:t>
            </a:r>
            <a:r>
              <a:rPr sz="1000" b="1" spc="-5" dirty="0">
                <a:solidFill>
                  <a:srgbClr val="EC008C"/>
                </a:solidFill>
                <a:latin typeface="Times New Roman"/>
                <a:cs typeface="Times New Roman"/>
              </a:rPr>
              <a:t>) </a:t>
            </a:r>
            <a:r>
              <a:rPr sz="1000" dirty="0">
                <a:solidFill>
                  <a:srgbClr val="231F20"/>
                </a:solidFill>
                <a:latin typeface="Times New Roman"/>
                <a:cs typeface="Times New Roman"/>
              </a:rPr>
              <a:t>a higher  power factor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iii</a:t>
            </a:r>
            <a:r>
              <a:rPr sz="1000" b="1" spc="5" dirty="0">
                <a:solidFill>
                  <a:srgbClr val="EC008C"/>
                </a:solidFill>
                <a:latin typeface="Times New Roman"/>
                <a:cs typeface="Times New Roman"/>
              </a:rPr>
              <a:t>) </a:t>
            </a:r>
            <a:r>
              <a:rPr sz="1000" spc="5" dirty="0">
                <a:solidFill>
                  <a:srgbClr val="231F20"/>
                </a:solidFill>
                <a:latin typeface="Times New Roman"/>
                <a:cs typeface="Times New Roman"/>
              </a:rPr>
              <a:t>higher efficiency and </a:t>
            </a:r>
            <a:r>
              <a:rPr sz="1000" b="1" spc="15" dirty="0">
                <a:solidFill>
                  <a:srgbClr val="EC008C"/>
                </a:solidFill>
                <a:latin typeface="Times New Roman"/>
                <a:cs typeface="Times New Roman"/>
              </a:rPr>
              <a:t>(</a:t>
            </a:r>
            <a:r>
              <a:rPr sz="1000" b="1" i="1" spc="15" dirty="0">
                <a:solidFill>
                  <a:srgbClr val="EC008C"/>
                </a:solidFill>
                <a:latin typeface="Times New Roman"/>
                <a:cs typeface="Times New Roman"/>
              </a:rPr>
              <a:t>iv</a:t>
            </a:r>
            <a:r>
              <a:rPr sz="1000" b="1" spc="15" dirty="0">
                <a:solidFill>
                  <a:srgbClr val="EC008C"/>
                </a:solidFill>
                <a:latin typeface="Times New Roman"/>
                <a:cs typeface="Times New Roman"/>
              </a:rPr>
              <a:t>)  </a:t>
            </a:r>
            <a:r>
              <a:rPr sz="1000" dirty="0">
                <a:solidFill>
                  <a:srgbClr val="231F20"/>
                </a:solidFill>
                <a:latin typeface="Times New Roman"/>
                <a:cs typeface="Times New Roman"/>
              </a:rPr>
              <a:t>quieter</a:t>
            </a:r>
            <a:r>
              <a:rPr sz="1000" spc="-3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so</a:t>
            </a:r>
            <a:r>
              <a:rPr sz="1000" spc="-30" dirty="0">
                <a:solidFill>
                  <a:srgbClr val="231F20"/>
                </a:solidFill>
                <a:latin typeface="Times New Roman"/>
                <a:cs typeface="Times New Roman"/>
              </a:rPr>
              <a:t> </a:t>
            </a:r>
            <a:r>
              <a:rPr sz="1000" dirty="0">
                <a:solidFill>
                  <a:srgbClr val="231F20"/>
                </a:solidFill>
                <a:latin typeface="Times New Roman"/>
                <a:cs typeface="Times New Roman"/>
              </a:rPr>
              <a:t>much  desirable</a:t>
            </a:r>
            <a:r>
              <a:rPr sz="1000" spc="-35" dirty="0">
                <a:solidFill>
                  <a:srgbClr val="231F20"/>
                </a:solidFill>
                <a:latin typeface="Times New Roman"/>
                <a:cs typeface="Times New Roman"/>
              </a:rPr>
              <a:t> </a:t>
            </a:r>
            <a:r>
              <a:rPr sz="1000" dirty="0">
                <a:solidFill>
                  <a:srgbClr val="231F20"/>
                </a:solidFill>
                <a:latin typeface="Times New Roman"/>
                <a:cs typeface="Times New Roman"/>
              </a:rPr>
              <a:t>for</a:t>
            </a:r>
            <a:r>
              <a:rPr sz="1000" spc="-35" dirty="0">
                <a:solidFill>
                  <a:srgbClr val="231F20"/>
                </a:solidFill>
                <a:latin typeface="Times New Roman"/>
                <a:cs typeface="Times New Roman"/>
              </a:rPr>
              <a:t> </a:t>
            </a:r>
            <a:r>
              <a:rPr sz="1000" dirty="0">
                <a:solidFill>
                  <a:srgbClr val="231F20"/>
                </a:solidFill>
                <a:latin typeface="Times New Roman"/>
                <a:cs typeface="Times New Roman"/>
              </a:rPr>
              <a:t>small</a:t>
            </a:r>
            <a:r>
              <a:rPr sz="1000" spc="-35" dirty="0">
                <a:solidFill>
                  <a:srgbClr val="231F20"/>
                </a:solidFill>
                <a:latin typeface="Times New Roman"/>
                <a:cs typeface="Times New Roman"/>
              </a:rPr>
              <a:t> </a:t>
            </a:r>
            <a:r>
              <a:rPr sz="1000" dirty="0">
                <a:solidFill>
                  <a:srgbClr val="231F20"/>
                </a:solidFill>
                <a:latin typeface="Times New Roman"/>
                <a:cs typeface="Times New Roman"/>
              </a:rPr>
              <a:t>power</a:t>
            </a:r>
            <a:r>
              <a:rPr sz="1000" spc="-35" dirty="0">
                <a:solidFill>
                  <a:srgbClr val="231F20"/>
                </a:solidFill>
                <a:latin typeface="Times New Roman"/>
                <a:cs typeface="Times New Roman"/>
              </a:rPr>
              <a:t> </a:t>
            </a:r>
            <a:r>
              <a:rPr sz="1000" dirty="0">
                <a:solidFill>
                  <a:srgbClr val="231F20"/>
                </a:solidFill>
                <a:latin typeface="Times New Roman"/>
                <a:cs typeface="Times New Roman"/>
              </a:rPr>
              <a:t>drives</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offices</a:t>
            </a:r>
            <a:r>
              <a:rPr sz="1000" spc="-35" dirty="0">
                <a:solidFill>
                  <a:srgbClr val="231F20"/>
                </a:solidFill>
                <a:latin typeface="Times New Roman"/>
                <a:cs typeface="Times New Roman"/>
              </a:rPr>
              <a:t> </a:t>
            </a:r>
            <a:r>
              <a:rPr sz="1000" dirty="0">
                <a:solidFill>
                  <a:srgbClr val="231F20"/>
                </a:solidFill>
                <a:latin typeface="Times New Roman"/>
                <a:cs typeface="Times New Roman"/>
              </a:rPr>
              <a:t>and  laboratories.</a:t>
            </a:r>
            <a:r>
              <a:rPr sz="1000" spc="105" dirty="0">
                <a:solidFill>
                  <a:srgbClr val="231F20"/>
                </a:solidFill>
                <a:latin typeface="Times New Roman"/>
                <a:cs typeface="Times New Roman"/>
              </a:rPr>
              <a:t> </a:t>
            </a:r>
            <a:r>
              <a:rPr sz="1000" dirty="0">
                <a:solidFill>
                  <a:srgbClr val="231F20"/>
                </a:solidFill>
                <a:latin typeface="Times New Roman"/>
                <a:cs typeface="Times New Roman"/>
              </a:rPr>
              <a:t>Some</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these</a:t>
            </a:r>
            <a:r>
              <a:rPr sz="1000" spc="-75"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75"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75" dirty="0">
                <a:solidFill>
                  <a:srgbClr val="231F20"/>
                </a:solidFill>
                <a:latin typeface="Times New Roman"/>
                <a:cs typeface="Times New Roman"/>
              </a:rPr>
              <a:t> </a:t>
            </a:r>
            <a:r>
              <a:rPr sz="1000" dirty="0">
                <a:solidFill>
                  <a:srgbClr val="231F20"/>
                </a:solidFill>
                <a:latin typeface="Times New Roman"/>
                <a:cs typeface="Times New Roman"/>
              </a:rPr>
              <a:t>start  and run with one value of capacitance in the  </a:t>
            </a:r>
            <a:r>
              <a:rPr sz="1000" spc="5" dirty="0">
                <a:solidFill>
                  <a:srgbClr val="231F20"/>
                </a:solidFill>
                <a:latin typeface="Times New Roman"/>
                <a:cs typeface="Times New Roman"/>
              </a:rPr>
              <a:t>circuit are called </a:t>
            </a:r>
            <a:r>
              <a:rPr sz="1000" b="1" i="1" dirty="0">
                <a:solidFill>
                  <a:srgbClr val="EC008C"/>
                </a:solidFill>
                <a:latin typeface="Times New Roman"/>
                <a:cs typeface="Times New Roman"/>
              </a:rPr>
              <a:t>single-value </a:t>
            </a:r>
            <a:r>
              <a:rPr sz="1000" spc="10" dirty="0">
                <a:solidFill>
                  <a:srgbClr val="231F20"/>
                </a:solidFill>
                <a:latin typeface="Times New Roman"/>
                <a:cs typeface="Times New Roman"/>
              </a:rPr>
              <a:t>capacitor-run  </a:t>
            </a:r>
            <a:r>
              <a:rPr sz="1000" dirty="0">
                <a:solidFill>
                  <a:srgbClr val="231F20"/>
                </a:solidFill>
                <a:latin typeface="Times New Roman"/>
                <a:cs typeface="Times New Roman"/>
              </a:rPr>
              <a:t>motors. Other which start with high value of  </a:t>
            </a:r>
            <a:r>
              <a:rPr sz="1000" spc="40" dirty="0">
                <a:solidFill>
                  <a:srgbClr val="231F20"/>
                </a:solidFill>
                <a:latin typeface="Times New Roman"/>
                <a:cs typeface="Times New Roman"/>
              </a:rPr>
              <a:t>capacitance </a:t>
            </a:r>
            <a:r>
              <a:rPr sz="1000" spc="30" dirty="0">
                <a:solidFill>
                  <a:srgbClr val="231F20"/>
                </a:solidFill>
                <a:latin typeface="Times New Roman"/>
                <a:cs typeface="Times New Roman"/>
              </a:rPr>
              <a:t>but  run  with  </a:t>
            </a:r>
            <a:r>
              <a:rPr sz="1000" dirty="0">
                <a:solidFill>
                  <a:srgbClr val="231F20"/>
                </a:solidFill>
                <a:latin typeface="Times New Roman"/>
                <a:cs typeface="Times New Roman"/>
              </a:rPr>
              <a:t>a  </a:t>
            </a:r>
            <a:r>
              <a:rPr sz="1000" spc="30" dirty="0">
                <a:solidFill>
                  <a:srgbClr val="231F20"/>
                </a:solidFill>
                <a:latin typeface="Times New Roman"/>
                <a:cs typeface="Times New Roman"/>
              </a:rPr>
              <a:t>low  </a:t>
            </a:r>
            <a:r>
              <a:rPr sz="1000" spc="3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spc="45" dirty="0">
                <a:solidFill>
                  <a:srgbClr val="231F20"/>
                </a:solidFill>
                <a:latin typeface="Times New Roman"/>
                <a:cs typeface="Times New Roman"/>
              </a:rPr>
              <a:t>of</a:t>
            </a:r>
            <a:endParaRPr sz="1000">
              <a:latin typeface="Times New Roman"/>
              <a:cs typeface="Times New Roman"/>
            </a:endParaRPr>
          </a:p>
        </p:txBody>
      </p:sp>
      <p:sp>
        <p:nvSpPr>
          <p:cNvPr id="16" name="object 16"/>
          <p:cNvSpPr txBox="1"/>
          <p:nvPr/>
        </p:nvSpPr>
        <p:spPr>
          <a:xfrm>
            <a:off x="1521132" y="2379938"/>
            <a:ext cx="6115722" cy="654025"/>
          </a:xfrm>
          <a:prstGeom prst="rect">
            <a:avLst/>
          </a:prstGeom>
        </p:spPr>
        <p:txBody>
          <a:bodyPr vert="horz" wrap="square" lIns="0" tIns="0" rIns="0" bIns="0" rtlCol="0">
            <a:spAutoFit/>
          </a:bodyPr>
          <a:lstStyle/>
          <a:p>
            <a:pPr marL="12700">
              <a:lnSpc>
                <a:spcPct val="100000"/>
              </a:lnSpc>
            </a:pPr>
            <a:r>
              <a:rPr sz="1000" dirty="0">
                <a:solidFill>
                  <a:srgbClr val="231F20"/>
                </a:solidFill>
                <a:latin typeface="Times New Roman"/>
                <a:cs typeface="Times New Roman"/>
              </a:rPr>
              <a:t>capacitance</a:t>
            </a:r>
            <a:r>
              <a:rPr sz="1000" spc="-40" dirty="0">
                <a:solidFill>
                  <a:srgbClr val="231F20"/>
                </a:solidFill>
                <a:latin typeface="Times New Roman"/>
                <a:cs typeface="Times New Roman"/>
              </a:rPr>
              <a:t> </a:t>
            </a:r>
            <a:r>
              <a:rPr sz="1000" dirty="0">
                <a:solidFill>
                  <a:srgbClr val="231F20"/>
                </a:solidFill>
                <a:latin typeface="Times New Roman"/>
                <a:cs typeface="Times New Roman"/>
              </a:rPr>
              <a:t>are</a:t>
            </a:r>
            <a:r>
              <a:rPr sz="1000" spc="-40" dirty="0">
                <a:solidFill>
                  <a:srgbClr val="231F20"/>
                </a:solidFill>
                <a:latin typeface="Times New Roman"/>
                <a:cs typeface="Times New Roman"/>
              </a:rPr>
              <a:t> </a:t>
            </a:r>
            <a:r>
              <a:rPr sz="1000" dirty="0">
                <a:solidFill>
                  <a:srgbClr val="231F20"/>
                </a:solidFill>
                <a:latin typeface="Times New Roman"/>
                <a:cs typeface="Times New Roman"/>
              </a:rPr>
              <a:t>known</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b="1" i="1" dirty="0">
                <a:solidFill>
                  <a:srgbClr val="EC008C"/>
                </a:solidFill>
                <a:latin typeface="Times New Roman"/>
                <a:cs typeface="Times New Roman"/>
              </a:rPr>
              <a:t>two-value</a:t>
            </a:r>
            <a:r>
              <a:rPr sz="1000" b="1" i="1" spc="-30" dirty="0">
                <a:solidFill>
                  <a:srgbClr val="EC008C"/>
                </a:solidFill>
                <a:latin typeface="Times New Roman"/>
                <a:cs typeface="Times New Roman"/>
              </a:rPr>
              <a:t> </a:t>
            </a:r>
            <a:r>
              <a:rPr sz="1000" dirty="0">
                <a:solidFill>
                  <a:srgbClr val="231F20"/>
                </a:solidFill>
                <a:latin typeface="Times New Roman"/>
                <a:cs typeface="Times New Roman"/>
              </a:rPr>
              <a:t>capacitor-run</a:t>
            </a:r>
            <a:r>
              <a:rPr sz="1000" spc="-45" dirty="0">
                <a:solidFill>
                  <a:srgbClr val="231F20"/>
                </a:solidFill>
                <a:latin typeface="Times New Roman"/>
                <a:cs typeface="Times New Roman"/>
              </a:rPr>
              <a:t> </a:t>
            </a:r>
            <a:r>
              <a:rPr sz="1000" dirty="0">
                <a:solidFill>
                  <a:srgbClr val="231F20"/>
                </a:solidFill>
                <a:latin typeface="Times New Roman"/>
                <a:cs typeface="Times New Roman"/>
              </a:rPr>
              <a:t>motors.</a:t>
            </a:r>
            <a:endParaRPr sz="1000">
              <a:latin typeface="Times New Roman"/>
              <a:cs typeface="Times New Roman"/>
            </a:endParaRPr>
          </a:p>
          <a:p>
            <a:pPr marL="262255">
              <a:lnSpc>
                <a:spcPct val="100000"/>
              </a:lnSpc>
              <a:spcBef>
                <a:spcPts val="145"/>
              </a:spcBef>
            </a:pPr>
            <a:r>
              <a:rPr sz="1000" b="1" dirty="0">
                <a:solidFill>
                  <a:srgbClr val="EC008C"/>
                </a:solidFill>
                <a:latin typeface="Times New Roman"/>
                <a:cs typeface="Times New Roman"/>
              </a:rPr>
              <a:t>(</a:t>
            </a:r>
            <a:r>
              <a:rPr sz="1000" b="1" i="1" dirty="0">
                <a:solidFill>
                  <a:srgbClr val="EC008C"/>
                </a:solidFill>
                <a:latin typeface="Times New Roman"/>
                <a:cs typeface="Times New Roman"/>
              </a:rPr>
              <a:t>i</a:t>
            </a:r>
            <a:r>
              <a:rPr sz="1000" b="1" dirty="0">
                <a:solidFill>
                  <a:srgbClr val="EC008C"/>
                </a:solidFill>
                <a:latin typeface="Times New Roman"/>
                <a:cs typeface="Times New Roman"/>
              </a:rPr>
              <a:t>)   </a:t>
            </a:r>
            <a:r>
              <a:rPr sz="1000" b="1" spc="-10" dirty="0">
                <a:solidFill>
                  <a:srgbClr val="EC008C"/>
                </a:solidFill>
                <a:latin typeface="Times New Roman"/>
                <a:cs typeface="Times New Roman"/>
              </a:rPr>
              <a:t>Single-value capacitor-Run</a:t>
            </a:r>
            <a:r>
              <a:rPr sz="1000" b="1" spc="85" dirty="0">
                <a:solidFill>
                  <a:srgbClr val="EC008C"/>
                </a:solidFill>
                <a:latin typeface="Times New Roman"/>
                <a:cs typeface="Times New Roman"/>
              </a:rPr>
              <a:t> </a:t>
            </a:r>
            <a:r>
              <a:rPr sz="1000" b="1" spc="-10" dirty="0">
                <a:solidFill>
                  <a:srgbClr val="EC008C"/>
                </a:solidFill>
                <a:latin typeface="Times New Roman"/>
                <a:cs typeface="Times New Roman"/>
              </a:rPr>
              <a:t>Motor</a:t>
            </a:r>
            <a:endParaRPr sz="1000">
              <a:latin typeface="Times New Roman"/>
              <a:cs typeface="Times New Roman"/>
            </a:endParaRPr>
          </a:p>
          <a:p>
            <a:pPr marL="241300">
              <a:lnSpc>
                <a:spcPts val="1190"/>
              </a:lnSpc>
              <a:spcBef>
                <a:spcPts val="165"/>
              </a:spcBef>
            </a:pPr>
            <a:r>
              <a:rPr sz="1000" dirty="0">
                <a:solidFill>
                  <a:srgbClr val="231F20"/>
                </a:solidFill>
                <a:latin typeface="Times New Roman"/>
                <a:cs typeface="Times New Roman"/>
              </a:rPr>
              <a:t>It</a:t>
            </a:r>
            <a:r>
              <a:rPr sz="1000" spc="-25" dirty="0">
                <a:solidFill>
                  <a:srgbClr val="231F20"/>
                </a:solidFill>
                <a:latin typeface="Times New Roman"/>
                <a:cs typeface="Times New Roman"/>
              </a:rPr>
              <a:t> </a:t>
            </a:r>
            <a:r>
              <a:rPr sz="1000" dirty="0">
                <a:solidFill>
                  <a:srgbClr val="231F20"/>
                </a:solidFill>
                <a:latin typeface="Times New Roman"/>
                <a:cs typeface="Times New Roman"/>
              </a:rPr>
              <a:t>has</a:t>
            </a:r>
            <a:r>
              <a:rPr sz="1000" spc="-25" dirty="0">
                <a:solidFill>
                  <a:srgbClr val="231F20"/>
                </a:solidFill>
                <a:latin typeface="Times New Roman"/>
                <a:cs typeface="Times New Roman"/>
              </a:rPr>
              <a:t> </a:t>
            </a:r>
            <a:r>
              <a:rPr sz="1000" dirty="0">
                <a:solidFill>
                  <a:srgbClr val="231F20"/>
                </a:solidFill>
                <a:latin typeface="Times New Roman"/>
                <a:cs typeface="Times New Roman"/>
              </a:rPr>
              <a:t>one</a:t>
            </a:r>
            <a:r>
              <a:rPr sz="1000" spc="-25"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one</a:t>
            </a:r>
            <a:r>
              <a:rPr sz="1000" spc="-2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25" dirty="0">
                <a:solidFill>
                  <a:srgbClr val="231F20"/>
                </a:solidFill>
                <a:latin typeface="Times New Roman"/>
                <a:cs typeface="Times New Roman"/>
              </a:rPr>
              <a:t> </a:t>
            </a:r>
            <a:r>
              <a:rPr sz="1000" dirty="0">
                <a:solidFill>
                  <a:srgbClr val="231F20"/>
                </a:solidFill>
                <a:latin typeface="Times New Roman"/>
                <a:cs typeface="Times New Roman"/>
              </a:rPr>
              <a:t>with</a:t>
            </a:r>
            <a:r>
              <a:rPr sz="1000" spc="-25" dirty="0">
                <a:solidFill>
                  <a:srgbClr val="231F20"/>
                </a:solidFill>
                <a:latin typeface="Times New Roman"/>
                <a:cs typeface="Times New Roman"/>
              </a:rPr>
              <a:t> </a:t>
            </a:r>
            <a:r>
              <a:rPr sz="1000" dirty="0">
                <a:solidFill>
                  <a:srgbClr val="231F20"/>
                </a:solidFill>
                <a:latin typeface="Times New Roman"/>
                <a:cs typeface="Times New Roman"/>
              </a:rPr>
              <a:t>a</a:t>
            </a:r>
            <a:r>
              <a:rPr sz="1000" spc="-25"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Fig.</a:t>
            </a:r>
            <a:endParaRPr sz="1000">
              <a:latin typeface="Times New Roman"/>
              <a:cs typeface="Times New Roman"/>
            </a:endParaRPr>
          </a:p>
          <a:p>
            <a:pPr marL="12700">
              <a:lnSpc>
                <a:spcPts val="1190"/>
              </a:lnSpc>
            </a:pPr>
            <a:r>
              <a:rPr sz="1000" spc="-10" dirty="0">
                <a:solidFill>
                  <a:srgbClr val="231F20"/>
                </a:solidFill>
                <a:latin typeface="Times New Roman"/>
                <a:cs typeface="Times New Roman"/>
              </a:rPr>
              <a:t>36.28. </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Since</a:t>
            </a:r>
            <a:r>
              <a:rPr sz="1000" spc="-80" dirty="0">
                <a:solidFill>
                  <a:srgbClr val="231F20"/>
                </a:solidFill>
                <a:latin typeface="Times New Roman"/>
                <a:cs typeface="Times New Roman"/>
              </a:rPr>
              <a:t> </a:t>
            </a:r>
            <a:r>
              <a:rPr sz="1000" spc="-15" dirty="0">
                <a:solidFill>
                  <a:srgbClr val="231F20"/>
                </a:solidFill>
                <a:latin typeface="Times New Roman"/>
                <a:cs typeface="Times New Roman"/>
              </a:rPr>
              <a:t>capacitor</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remains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circuit</a:t>
            </a:r>
            <a:r>
              <a:rPr sz="1000" spc="-80" dirty="0">
                <a:solidFill>
                  <a:srgbClr val="231F20"/>
                </a:solidFill>
                <a:latin typeface="Times New Roman"/>
                <a:cs typeface="Times New Roman"/>
              </a:rPr>
              <a:t> </a:t>
            </a:r>
            <a:r>
              <a:rPr sz="1000" spc="-15" dirty="0">
                <a:solidFill>
                  <a:srgbClr val="231F20"/>
                </a:solidFill>
                <a:latin typeface="Times New Roman"/>
                <a:cs typeface="Times New Roman"/>
              </a:rPr>
              <a:t>permanently,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this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often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referred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permanent-</a:t>
            </a:r>
            <a:endParaRPr sz="1000">
              <a:latin typeface="Times New Roman"/>
              <a:cs typeface="Times New Roman"/>
            </a:endParaRPr>
          </a:p>
        </p:txBody>
      </p:sp>
      <p:sp>
        <p:nvSpPr>
          <p:cNvPr id="17" name="object 17"/>
          <p:cNvSpPr txBox="1"/>
          <p:nvPr/>
        </p:nvSpPr>
        <p:spPr>
          <a:xfrm>
            <a:off x="1521132" y="4042147"/>
            <a:ext cx="6117259" cy="2482731"/>
          </a:xfrm>
          <a:prstGeom prst="rect">
            <a:avLst/>
          </a:prstGeom>
        </p:spPr>
        <p:txBody>
          <a:bodyPr vert="horz" wrap="square" lIns="0" tIns="0" rIns="0" bIns="0" rtlCol="0">
            <a:spAutoFit/>
          </a:bodyPr>
          <a:lstStyle/>
          <a:p>
            <a:pPr marL="664845">
              <a:lnSpc>
                <a:spcPct val="100000"/>
              </a:lnSpc>
              <a:tabLst>
                <a:tab pos="2524125" algn="l"/>
                <a:tab pos="4267200"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36.28	Fig.</a:t>
            </a:r>
            <a:r>
              <a:rPr sz="800" b="1" spc="5" dirty="0">
                <a:solidFill>
                  <a:srgbClr val="231F20"/>
                </a:solidFill>
                <a:latin typeface="Arial"/>
                <a:cs typeface="Arial"/>
              </a:rPr>
              <a:t> </a:t>
            </a:r>
            <a:r>
              <a:rPr sz="800" b="1" spc="-5" dirty="0">
                <a:solidFill>
                  <a:srgbClr val="231F20"/>
                </a:solidFill>
                <a:latin typeface="Arial"/>
                <a:cs typeface="Arial"/>
              </a:rPr>
              <a:t>36.29	Fig.</a:t>
            </a:r>
            <a:r>
              <a:rPr sz="800" b="1" spc="-90" dirty="0">
                <a:solidFill>
                  <a:srgbClr val="231F20"/>
                </a:solidFill>
                <a:latin typeface="Arial"/>
                <a:cs typeface="Arial"/>
              </a:rPr>
              <a:t> </a:t>
            </a:r>
            <a:r>
              <a:rPr sz="800" b="1" spc="-5" dirty="0">
                <a:solidFill>
                  <a:srgbClr val="231F20"/>
                </a:solidFill>
                <a:latin typeface="Arial"/>
                <a:cs typeface="Arial"/>
              </a:rPr>
              <a:t>36.30</a:t>
            </a:r>
            <a:endParaRPr sz="800">
              <a:latin typeface="Arial"/>
              <a:cs typeface="Arial"/>
            </a:endParaRPr>
          </a:p>
          <a:p>
            <a:pPr marL="12700" marR="5080" algn="just">
              <a:lnSpc>
                <a:spcPct val="100000"/>
              </a:lnSpc>
              <a:spcBef>
                <a:spcPts val="229"/>
              </a:spcBef>
            </a:pPr>
            <a:r>
              <a:rPr sz="1000" spc="-5" dirty="0">
                <a:solidFill>
                  <a:srgbClr val="231F20"/>
                </a:solidFill>
                <a:latin typeface="Times New Roman"/>
                <a:cs typeface="Times New Roman"/>
              </a:rPr>
              <a:t>split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capacitor-run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behaves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practically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like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unbalanced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2-phase</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motor.</a:t>
            </a:r>
            <a:r>
              <a:rPr sz="1000" spc="120" dirty="0">
                <a:solidFill>
                  <a:srgbClr val="231F20"/>
                </a:solidFill>
                <a:latin typeface="Times New Roman"/>
                <a:cs typeface="Times New Roman"/>
              </a:rPr>
              <a:t> </a:t>
            </a:r>
            <a:r>
              <a:rPr sz="1000" spc="-15" dirty="0">
                <a:solidFill>
                  <a:srgbClr val="231F20"/>
                </a:solidFill>
                <a:latin typeface="Times New Roman"/>
                <a:cs typeface="Times New Roman"/>
              </a:rPr>
              <a:t>Obviously,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there  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no</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need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use</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centrifugal</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which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was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necessary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case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capacitor-start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110" dirty="0">
                <a:solidFill>
                  <a:srgbClr val="231F20"/>
                </a:solidFill>
                <a:latin typeface="Times New Roman"/>
                <a:cs typeface="Times New Roman"/>
              </a:rPr>
              <a:t> </a:t>
            </a:r>
            <a:r>
              <a:rPr sz="1000" spc="-5" dirty="0">
                <a:solidFill>
                  <a:srgbClr val="231F20"/>
                </a:solidFill>
                <a:latin typeface="Times New Roman"/>
                <a:cs typeface="Times New Roman"/>
              </a:rPr>
              <a:t>Since  </a:t>
            </a:r>
            <a:r>
              <a:rPr sz="1000" dirty="0">
                <a:solidFill>
                  <a:srgbClr val="231F20"/>
                </a:solidFill>
                <a:latin typeface="Times New Roman"/>
                <a:cs typeface="Times New Roman"/>
              </a:rPr>
              <a:t>the same capacitor is used for starting and running, it is obvious that neither optimum starting nor  optimum</a:t>
            </a:r>
            <a:r>
              <a:rPr sz="1000" spc="-7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performance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can</a:t>
            </a:r>
            <a:r>
              <a:rPr sz="1000" spc="-70" dirty="0">
                <a:solidFill>
                  <a:srgbClr val="231F20"/>
                </a:solidFill>
                <a:latin typeface="Times New Roman"/>
                <a:cs typeface="Times New Roman"/>
              </a:rPr>
              <a:t> </a:t>
            </a:r>
            <a:r>
              <a:rPr sz="1000" dirty="0">
                <a:solidFill>
                  <a:srgbClr val="231F20"/>
                </a:solidFill>
                <a:latin typeface="Times New Roman"/>
                <a:cs typeface="Times New Roman"/>
              </a:rPr>
              <a:t>be</a:t>
            </a:r>
            <a:r>
              <a:rPr sz="1000" spc="-70" dirty="0">
                <a:solidFill>
                  <a:srgbClr val="231F20"/>
                </a:solidFill>
                <a:latin typeface="Times New Roman"/>
                <a:cs typeface="Times New Roman"/>
              </a:rPr>
              <a:t> </a:t>
            </a:r>
            <a:r>
              <a:rPr sz="1000" dirty="0">
                <a:solidFill>
                  <a:srgbClr val="231F20"/>
                </a:solidFill>
                <a:latin typeface="Times New Roman"/>
                <a:cs typeface="Times New Roman"/>
              </a:rPr>
              <a:t>obtained</a:t>
            </a:r>
            <a:r>
              <a:rPr sz="1000" spc="-70" dirty="0">
                <a:solidFill>
                  <a:srgbClr val="231F20"/>
                </a:solidFill>
                <a:latin typeface="Times New Roman"/>
                <a:cs typeface="Times New Roman"/>
              </a:rPr>
              <a:t> </a:t>
            </a:r>
            <a:r>
              <a:rPr sz="1000" dirty="0">
                <a:solidFill>
                  <a:srgbClr val="231F20"/>
                </a:solidFill>
                <a:latin typeface="Times New Roman"/>
                <a:cs typeface="Times New Roman"/>
              </a:rPr>
              <a:t>because</a:t>
            </a:r>
            <a:r>
              <a:rPr sz="1000" spc="-7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70" dirty="0">
                <a:solidFill>
                  <a:srgbClr val="231F20"/>
                </a:solidFill>
                <a:latin typeface="Times New Roman"/>
                <a:cs typeface="Times New Roman"/>
              </a:rPr>
              <a:t> </a:t>
            </a:r>
            <a:r>
              <a:rPr sz="1000" dirty="0">
                <a:solidFill>
                  <a:srgbClr val="231F20"/>
                </a:solidFill>
                <a:latin typeface="Times New Roman"/>
                <a:cs typeface="Times New Roman"/>
              </a:rPr>
              <a:t>must</a:t>
            </a:r>
            <a:r>
              <a:rPr sz="1000" spc="-70" dirty="0">
                <a:solidFill>
                  <a:srgbClr val="231F20"/>
                </a:solidFill>
                <a:latin typeface="Times New Roman"/>
                <a:cs typeface="Times New Roman"/>
              </a:rPr>
              <a:t> </a:t>
            </a:r>
            <a:r>
              <a:rPr sz="1000" dirty="0">
                <a:solidFill>
                  <a:srgbClr val="231F20"/>
                </a:solidFill>
                <a:latin typeface="Times New Roman"/>
                <a:cs typeface="Times New Roman"/>
              </a:rPr>
              <a:t>be</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dirty="0">
                <a:solidFill>
                  <a:srgbClr val="231F20"/>
                </a:solidFill>
                <a:latin typeface="Times New Roman"/>
                <a:cs typeface="Times New Roman"/>
              </a:rPr>
              <a:t>compro-  mise between the best value for starting and that for running. </a:t>
            </a:r>
            <a:r>
              <a:rPr sz="1000" spc="-10" dirty="0">
                <a:solidFill>
                  <a:srgbClr val="231F20"/>
                </a:solidFill>
                <a:latin typeface="Times New Roman"/>
                <a:cs typeface="Times New Roman"/>
              </a:rPr>
              <a:t>Generally, </a:t>
            </a:r>
            <a:r>
              <a:rPr sz="1000" dirty="0">
                <a:solidFill>
                  <a:srgbClr val="231F20"/>
                </a:solidFill>
                <a:latin typeface="Times New Roman"/>
                <a:cs typeface="Times New Roman"/>
              </a:rPr>
              <a:t>capacitors of 2 to 20 </a:t>
            </a:r>
            <a:r>
              <a:rPr sz="1000" dirty="0">
                <a:solidFill>
                  <a:srgbClr val="231F20"/>
                </a:solidFill>
                <a:latin typeface="Symbol"/>
                <a:cs typeface="Symbol"/>
              </a:rPr>
              <a:t></a:t>
            </a:r>
            <a:r>
              <a:rPr sz="1000" dirty="0">
                <a:solidFill>
                  <a:srgbClr val="231F20"/>
                </a:solidFill>
                <a:latin typeface="Times New Roman"/>
                <a:cs typeface="Times New Roman"/>
              </a:rPr>
              <a:t>F  capacitance</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employed</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more</a:t>
            </a:r>
            <a:r>
              <a:rPr sz="1000" spc="-25" dirty="0">
                <a:solidFill>
                  <a:srgbClr val="231F20"/>
                </a:solidFill>
                <a:latin typeface="Times New Roman"/>
                <a:cs typeface="Times New Roman"/>
              </a:rPr>
              <a:t> </a:t>
            </a:r>
            <a:r>
              <a:rPr sz="1000" dirty="0">
                <a:solidFill>
                  <a:srgbClr val="231F20"/>
                </a:solidFill>
                <a:latin typeface="Times New Roman"/>
                <a:cs typeface="Times New Roman"/>
              </a:rPr>
              <a:t>expensive</a:t>
            </a:r>
            <a:r>
              <a:rPr sz="1000" spc="-25" dirty="0">
                <a:solidFill>
                  <a:srgbClr val="231F20"/>
                </a:solidFill>
                <a:latin typeface="Times New Roman"/>
                <a:cs typeface="Times New Roman"/>
              </a:rPr>
              <a:t> </a:t>
            </a:r>
            <a:r>
              <a:rPr sz="1000" dirty="0">
                <a:solidFill>
                  <a:srgbClr val="231F20"/>
                </a:solidFill>
                <a:latin typeface="Times New Roman"/>
                <a:cs typeface="Times New Roman"/>
              </a:rPr>
              <a:t>oil</a:t>
            </a:r>
            <a:r>
              <a:rPr sz="1000" spc="-25" dirty="0">
                <a:solidFill>
                  <a:srgbClr val="231F20"/>
                </a:solidFill>
                <a:latin typeface="Times New Roman"/>
                <a:cs typeface="Times New Roman"/>
              </a:rPr>
              <a:t> </a:t>
            </a:r>
            <a:r>
              <a:rPr sz="1000" dirty="0">
                <a:solidFill>
                  <a:srgbClr val="231F20"/>
                </a:solidFill>
                <a:latin typeface="Times New Roman"/>
                <a:cs typeface="Times New Roman"/>
              </a:rPr>
              <a:t>or</a:t>
            </a:r>
            <a:r>
              <a:rPr sz="1000" spc="-25" dirty="0">
                <a:solidFill>
                  <a:srgbClr val="231F20"/>
                </a:solidFill>
                <a:latin typeface="Times New Roman"/>
                <a:cs typeface="Times New Roman"/>
              </a:rPr>
              <a:t> </a:t>
            </a:r>
            <a:r>
              <a:rPr sz="1000" dirty="0">
                <a:solidFill>
                  <a:srgbClr val="231F20"/>
                </a:solidFill>
                <a:latin typeface="Times New Roman"/>
                <a:cs typeface="Times New Roman"/>
              </a:rPr>
              <a:t>pyranol-insulated</a:t>
            </a:r>
            <a:r>
              <a:rPr sz="1000" spc="-25" dirty="0">
                <a:solidFill>
                  <a:srgbClr val="231F20"/>
                </a:solidFill>
                <a:latin typeface="Times New Roman"/>
                <a:cs typeface="Times New Roman"/>
              </a:rPr>
              <a:t> </a:t>
            </a:r>
            <a:r>
              <a:rPr sz="1000" dirty="0">
                <a:solidFill>
                  <a:srgbClr val="231F20"/>
                </a:solidFill>
                <a:latin typeface="Times New Roman"/>
                <a:cs typeface="Times New Roman"/>
              </a:rPr>
              <a:t>foil-paper</a:t>
            </a:r>
            <a:r>
              <a:rPr sz="1000" spc="-25" dirty="0">
                <a:solidFill>
                  <a:srgbClr val="231F20"/>
                </a:solidFill>
                <a:latin typeface="Times New Roman"/>
                <a:cs typeface="Times New Roman"/>
              </a:rPr>
              <a:t> </a:t>
            </a:r>
            <a:r>
              <a:rPr sz="1000" dirty="0">
                <a:solidFill>
                  <a:srgbClr val="231F20"/>
                </a:solidFill>
                <a:latin typeface="Times New Roman"/>
                <a:cs typeface="Times New Roman"/>
              </a:rPr>
              <a:t>capacitors</a:t>
            </a:r>
            <a:r>
              <a:rPr sz="1000" spc="-25" dirty="0">
                <a:solidFill>
                  <a:srgbClr val="231F20"/>
                </a:solidFill>
                <a:latin typeface="Times New Roman"/>
                <a:cs typeface="Times New Roman"/>
              </a:rPr>
              <a:t> </a:t>
            </a:r>
            <a:r>
              <a:rPr sz="1000" dirty="0">
                <a:solidFill>
                  <a:srgbClr val="231F20"/>
                </a:solidFill>
                <a:latin typeface="Times New Roman"/>
                <a:cs typeface="Times New Roman"/>
              </a:rPr>
              <a:t>be-  </a:t>
            </a:r>
            <a:r>
              <a:rPr sz="1000" spc="-5" dirty="0">
                <a:solidFill>
                  <a:srgbClr val="231F20"/>
                </a:solidFill>
                <a:latin typeface="Times New Roman"/>
                <a:cs typeface="Times New Roman"/>
              </a:rPr>
              <a:t>cause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continuous-duty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rating.</a:t>
            </a:r>
            <a:r>
              <a:rPr sz="1000" spc="114"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low</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results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small</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which  </a:t>
            </a:r>
            <a:r>
              <a:rPr sz="1000" dirty="0">
                <a:solidFill>
                  <a:srgbClr val="231F20"/>
                </a:solidFill>
                <a:latin typeface="Times New Roman"/>
                <a:cs typeface="Times New Roman"/>
              </a:rPr>
              <a:t>is about 50 to 100 per cent of the rated torque (Fig. 36.29). </a:t>
            </a:r>
            <a:r>
              <a:rPr sz="1000" spc="-10" dirty="0">
                <a:solidFill>
                  <a:srgbClr val="231F20"/>
                </a:solidFill>
                <a:latin typeface="Times New Roman"/>
                <a:cs typeface="Times New Roman"/>
              </a:rPr>
              <a:t>Consequently, </a:t>
            </a:r>
            <a:r>
              <a:rPr sz="1000" dirty="0">
                <a:solidFill>
                  <a:srgbClr val="231F20"/>
                </a:solidFill>
                <a:latin typeface="Times New Roman"/>
                <a:cs typeface="Times New Roman"/>
              </a:rPr>
              <a:t>these motors are used  </a:t>
            </a:r>
            <a:r>
              <a:rPr sz="1000" spc="-5" dirty="0">
                <a:solidFill>
                  <a:srgbClr val="231F20"/>
                </a:solidFill>
                <a:latin typeface="Times New Roman"/>
                <a:cs typeface="Times New Roman"/>
              </a:rPr>
              <a:t>where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required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low</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air</a:t>
            </a:r>
            <a:r>
              <a:rPr sz="1000" spc="-75" dirty="0">
                <a:solidFill>
                  <a:srgbClr val="231F20"/>
                </a:solidFill>
                <a:latin typeface="Times New Roman"/>
                <a:cs typeface="Times New Roman"/>
              </a:rPr>
              <a:t> </a:t>
            </a:r>
            <a:r>
              <a:rPr sz="1000" dirty="0">
                <a:solidFill>
                  <a:srgbClr val="231F20"/>
                </a:solidFill>
                <a:latin typeface="Times New Roman"/>
                <a:cs typeface="Times New Roman"/>
              </a:rPr>
              <a:t>-</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moving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equipment</a:t>
            </a:r>
            <a:r>
              <a:rPr sz="1000" spc="-70" dirty="0">
                <a:solidFill>
                  <a:srgbClr val="231F20"/>
                </a:solidFill>
                <a:latin typeface="Times New Roman"/>
                <a:cs typeface="Times New Roman"/>
              </a:rPr>
              <a:t>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fans,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blowers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voltage  </a:t>
            </a:r>
            <a:r>
              <a:rPr sz="1000" dirty="0">
                <a:solidFill>
                  <a:srgbClr val="231F20"/>
                </a:solidFill>
                <a:latin typeface="Times New Roman"/>
                <a:cs typeface="Times New Roman"/>
              </a:rPr>
              <a:t>regulators</a:t>
            </a:r>
            <a:r>
              <a:rPr sz="1000" spc="-30" dirty="0">
                <a:solidFill>
                  <a:srgbClr val="231F20"/>
                </a:solidFill>
                <a:latin typeface="Times New Roman"/>
                <a:cs typeface="Times New Roman"/>
              </a:rPr>
              <a:t> </a:t>
            </a:r>
            <a:r>
              <a:rPr sz="1000" dirty="0">
                <a:solidFill>
                  <a:srgbClr val="231F20"/>
                </a:solidFill>
                <a:latin typeface="Times New Roman"/>
                <a:cs typeface="Times New Roman"/>
              </a:rPr>
              <a:t>and</a:t>
            </a:r>
            <a:r>
              <a:rPr sz="1000" spc="-30" dirty="0">
                <a:solidFill>
                  <a:srgbClr val="231F20"/>
                </a:solidFill>
                <a:latin typeface="Times New Roman"/>
                <a:cs typeface="Times New Roman"/>
              </a:rPr>
              <a:t> </a:t>
            </a:r>
            <a:r>
              <a:rPr sz="1000" dirty="0">
                <a:solidFill>
                  <a:srgbClr val="231F20"/>
                </a:solidFill>
                <a:latin typeface="Times New Roman"/>
                <a:cs typeface="Times New Roman"/>
              </a:rPr>
              <a:t>also</a:t>
            </a:r>
            <a:r>
              <a:rPr sz="1000" spc="-30" dirty="0">
                <a:solidFill>
                  <a:srgbClr val="231F20"/>
                </a:solidFill>
                <a:latin typeface="Times New Roman"/>
                <a:cs typeface="Times New Roman"/>
              </a:rPr>
              <a:t> </a:t>
            </a:r>
            <a:r>
              <a:rPr sz="1000" dirty="0">
                <a:solidFill>
                  <a:srgbClr val="231F20"/>
                </a:solidFill>
                <a:latin typeface="Times New Roman"/>
                <a:cs typeface="Times New Roman"/>
              </a:rPr>
              <a:t>oil</a:t>
            </a:r>
            <a:r>
              <a:rPr sz="1000" spc="-30" dirty="0">
                <a:solidFill>
                  <a:srgbClr val="231F20"/>
                </a:solidFill>
                <a:latin typeface="Times New Roman"/>
                <a:cs typeface="Times New Roman"/>
              </a:rPr>
              <a:t> </a:t>
            </a:r>
            <a:r>
              <a:rPr sz="1000" dirty="0">
                <a:solidFill>
                  <a:srgbClr val="231F20"/>
                </a:solidFill>
                <a:latin typeface="Times New Roman"/>
                <a:cs typeface="Times New Roman"/>
              </a:rPr>
              <a:t>burners</a:t>
            </a:r>
            <a:r>
              <a:rPr sz="1000" spc="-30" dirty="0">
                <a:solidFill>
                  <a:srgbClr val="231F20"/>
                </a:solidFill>
                <a:latin typeface="Times New Roman"/>
                <a:cs typeface="Times New Roman"/>
              </a:rPr>
              <a:t> </a:t>
            </a:r>
            <a:r>
              <a:rPr sz="1000" dirty="0">
                <a:solidFill>
                  <a:srgbClr val="231F20"/>
                </a:solidFill>
                <a:latin typeface="Times New Roman"/>
                <a:cs typeface="Times New Roman"/>
              </a:rPr>
              <a:t>where</a:t>
            </a:r>
            <a:r>
              <a:rPr sz="1000" spc="-30" dirty="0">
                <a:solidFill>
                  <a:srgbClr val="231F20"/>
                </a:solidFill>
                <a:latin typeface="Times New Roman"/>
                <a:cs typeface="Times New Roman"/>
              </a:rPr>
              <a:t> </a:t>
            </a:r>
            <a:r>
              <a:rPr sz="1000" dirty="0">
                <a:solidFill>
                  <a:srgbClr val="231F20"/>
                </a:solidFill>
                <a:latin typeface="Times New Roman"/>
                <a:cs typeface="Times New Roman"/>
              </a:rPr>
              <a:t>quiet</a:t>
            </a:r>
            <a:r>
              <a:rPr sz="1000" spc="-30" dirty="0">
                <a:solidFill>
                  <a:srgbClr val="231F20"/>
                </a:solidFill>
                <a:latin typeface="Times New Roman"/>
                <a:cs typeface="Times New Roman"/>
              </a:rPr>
              <a:t> </a:t>
            </a:r>
            <a:r>
              <a:rPr sz="1000" dirty="0">
                <a:solidFill>
                  <a:srgbClr val="231F20"/>
                </a:solidFill>
                <a:latin typeface="Times New Roman"/>
                <a:cs typeface="Times New Roman"/>
              </a:rPr>
              <a:t>operation</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particularly</a:t>
            </a:r>
            <a:r>
              <a:rPr sz="1000" spc="-30" dirty="0">
                <a:solidFill>
                  <a:srgbClr val="231F20"/>
                </a:solidFill>
                <a:latin typeface="Times New Roman"/>
                <a:cs typeface="Times New Roman"/>
              </a:rPr>
              <a:t> </a:t>
            </a:r>
            <a:r>
              <a:rPr sz="1000" dirty="0">
                <a:solidFill>
                  <a:srgbClr val="231F20"/>
                </a:solidFill>
                <a:latin typeface="Times New Roman"/>
                <a:cs typeface="Times New Roman"/>
              </a:rPr>
              <a:t>desirable.</a:t>
            </a:r>
            <a:endParaRPr sz="1000">
              <a:latin typeface="Times New Roman"/>
              <a:cs typeface="Times New Roman"/>
            </a:endParaRPr>
          </a:p>
          <a:p>
            <a:pPr marL="12700" marR="5715" indent="228600" algn="just">
              <a:lnSpc>
                <a:spcPct val="100000"/>
              </a:lnSpc>
              <a:spcBef>
                <a:spcPts val="210"/>
              </a:spcBef>
            </a:pPr>
            <a:r>
              <a:rPr sz="1000" dirty="0">
                <a:solidFill>
                  <a:srgbClr val="231F20"/>
                </a:solidFill>
                <a:latin typeface="Times New Roman"/>
                <a:cs typeface="Times New Roman"/>
              </a:rPr>
              <a:t>One unique feature of this type of motor is that it can be easily reversed by an external switch  </a:t>
            </a:r>
            <a:r>
              <a:rPr sz="1000" spc="-5" dirty="0">
                <a:solidFill>
                  <a:srgbClr val="231F20"/>
                </a:solidFill>
                <a:latin typeface="Times New Roman"/>
                <a:cs typeface="Times New Roman"/>
              </a:rPr>
              <a:t>provided</a:t>
            </a:r>
            <a:r>
              <a:rPr sz="1000" spc="-30" dirty="0">
                <a:solidFill>
                  <a:srgbClr val="231F20"/>
                </a:solidFill>
                <a:latin typeface="Times New Roman"/>
                <a:cs typeface="Times New Roman"/>
              </a:rPr>
              <a:t> </a:t>
            </a:r>
            <a:r>
              <a:rPr sz="1000" spc="-5" dirty="0">
                <a:solidFill>
                  <a:srgbClr val="231F20"/>
                </a:solidFill>
                <a:latin typeface="Times New Roman"/>
                <a:cs typeface="Times New Roman"/>
              </a:rPr>
              <a:t>its</a:t>
            </a:r>
            <a:r>
              <a:rPr sz="1000" spc="-15" dirty="0">
                <a:solidFill>
                  <a:srgbClr val="231F20"/>
                </a:solidFill>
                <a:latin typeface="Times New Roman"/>
                <a:cs typeface="Times New Roman"/>
              </a:rPr>
              <a:t> </a:t>
            </a:r>
            <a:r>
              <a:rPr sz="1000" b="1" i="1" spc="-20" dirty="0">
                <a:solidFill>
                  <a:srgbClr val="EC008C"/>
                </a:solidFill>
                <a:latin typeface="Times New Roman"/>
                <a:cs typeface="Times New Roman"/>
              </a:rPr>
              <a:t>running</a:t>
            </a:r>
            <a:r>
              <a:rPr sz="1000" b="1" i="1" spc="-70" dirty="0">
                <a:solidFill>
                  <a:srgbClr val="EC008C"/>
                </a:solidFill>
                <a:latin typeface="Times New Roman"/>
                <a:cs typeface="Times New Roman"/>
              </a:rPr>
              <a:t> </a:t>
            </a:r>
            <a:r>
              <a:rPr sz="1000" b="1" i="1" spc="-15" dirty="0">
                <a:solidFill>
                  <a:srgbClr val="EC008C"/>
                </a:solidFill>
                <a:latin typeface="Times New Roman"/>
                <a:cs typeface="Times New Roman"/>
              </a:rPr>
              <a:t>and</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starting</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windings</a:t>
            </a:r>
            <a:r>
              <a:rPr sz="1000" b="1" i="1" spc="-70" dirty="0">
                <a:solidFill>
                  <a:srgbClr val="EC008C"/>
                </a:solidFill>
                <a:latin typeface="Times New Roman"/>
                <a:cs typeface="Times New Roman"/>
              </a:rPr>
              <a:t> </a:t>
            </a:r>
            <a:r>
              <a:rPr sz="1000" b="1" i="1" spc="-15" dirty="0">
                <a:solidFill>
                  <a:srgbClr val="EC008C"/>
                </a:solidFill>
                <a:latin typeface="Times New Roman"/>
                <a:cs typeface="Times New Roman"/>
              </a:rPr>
              <a:t>are</a:t>
            </a:r>
            <a:r>
              <a:rPr sz="1000" b="1" i="1" spc="-70" dirty="0">
                <a:solidFill>
                  <a:srgbClr val="EC008C"/>
                </a:solidFill>
                <a:latin typeface="Times New Roman"/>
                <a:cs typeface="Times New Roman"/>
              </a:rPr>
              <a:t> </a:t>
            </a:r>
            <a:r>
              <a:rPr sz="1000" b="1" i="1" spc="-20" dirty="0">
                <a:solidFill>
                  <a:srgbClr val="EC008C"/>
                </a:solidFill>
                <a:latin typeface="Times New Roman"/>
                <a:cs typeface="Times New Roman"/>
              </a:rPr>
              <a:t>identical</a:t>
            </a:r>
            <a:r>
              <a:rPr sz="1000" spc="-20" dirty="0">
                <a:solidFill>
                  <a:srgbClr val="231F20"/>
                </a:solidFill>
                <a:latin typeface="Times New Roman"/>
                <a:cs typeface="Times New Roman"/>
              </a:rPr>
              <a:t>.</a:t>
            </a:r>
            <a:r>
              <a:rPr sz="1000" spc="195" dirty="0">
                <a:solidFill>
                  <a:srgbClr val="231F20"/>
                </a:solidFill>
                <a:latin typeface="Times New Roman"/>
                <a:cs typeface="Times New Roman"/>
              </a:rPr>
              <a:t> </a:t>
            </a:r>
            <a:r>
              <a:rPr sz="1000" dirty="0">
                <a:solidFill>
                  <a:srgbClr val="231F20"/>
                </a:solidFill>
                <a:latin typeface="Times New Roman"/>
                <a:cs typeface="Times New Roman"/>
              </a:rPr>
              <a:t>One</a:t>
            </a:r>
            <a:r>
              <a:rPr sz="1000" spc="-30" dirty="0">
                <a:solidFill>
                  <a:srgbClr val="231F20"/>
                </a:solidFill>
                <a:latin typeface="Times New Roman"/>
                <a:cs typeface="Times New Roman"/>
              </a:rPr>
              <a:t> </a:t>
            </a:r>
            <a:r>
              <a:rPr sz="1000" dirty="0">
                <a:solidFill>
                  <a:srgbClr val="231F20"/>
                </a:solidFill>
                <a:latin typeface="Times New Roman"/>
                <a:cs typeface="Times New Roman"/>
              </a:rPr>
              <a:t>serves</a:t>
            </a:r>
            <a:r>
              <a:rPr sz="1000" spc="-30" dirty="0">
                <a:solidFill>
                  <a:srgbClr val="231F20"/>
                </a:solidFill>
                <a:latin typeface="Times New Roman"/>
                <a:cs typeface="Times New Roman"/>
              </a:rPr>
              <a:t> </a:t>
            </a:r>
            <a:r>
              <a:rPr sz="1000" dirty="0">
                <a:solidFill>
                  <a:srgbClr val="231F20"/>
                </a:solidFill>
                <a:latin typeface="Times New Roman"/>
                <a:cs typeface="Times New Roman"/>
              </a:rPr>
              <a:t>as</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and</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  other</a:t>
            </a:r>
            <a:r>
              <a:rPr sz="1000" spc="-55" dirty="0">
                <a:solidFill>
                  <a:srgbClr val="231F20"/>
                </a:solidFill>
                <a:latin typeface="Times New Roman"/>
                <a:cs typeface="Times New Roman"/>
              </a:rPr>
              <a:t> </a:t>
            </a:r>
            <a:r>
              <a:rPr sz="1000" dirty="0">
                <a:solidFill>
                  <a:srgbClr val="231F20"/>
                </a:solidFill>
                <a:latin typeface="Times New Roman"/>
                <a:cs typeface="Times New Roman"/>
              </a:rPr>
              <a:t>as</a:t>
            </a:r>
            <a:r>
              <a:rPr sz="1000" spc="-55" dirty="0">
                <a:solidFill>
                  <a:srgbClr val="231F20"/>
                </a:solidFill>
                <a:latin typeface="Times New Roman"/>
                <a:cs typeface="Times New Roman"/>
              </a:rPr>
              <a:t> </a:t>
            </a:r>
            <a:r>
              <a:rPr sz="1000" dirty="0">
                <a:solidFill>
                  <a:srgbClr val="231F20"/>
                </a:solidFill>
                <a:latin typeface="Times New Roman"/>
                <a:cs typeface="Times New Roman"/>
              </a:rPr>
              <a:t>a</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for</a:t>
            </a:r>
            <a:r>
              <a:rPr sz="1000" spc="-55" dirty="0">
                <a:solidFill>
                  <a:srgbClr val="231F20"/>
                </a:solidFill>
                <a:latin typeface="Times New Roman"/>
                <a:cs typeface="Times New Roman"/>
              </a:rPr>
              <a:t> </a:t>
            </a:r>
            <a:r>
              <a:rPr sz="1000" dirty="0">
                <a:solidFill>
                  <a:srgbClr val="231F20"/>
                </a:solidFill>
                <a:latin typeface="Times New Roman"/>
                <a:cs typeface="Times New Roman"/>
              </a:rPr>
              <a:t>one</a:t>
            </a:r>
            <a:r>
              <a:rPr sz="1000" spc="-5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150" dirty="0">
                <a:solidFill>
                  <a:srgbClr val="231F20"/>
                </a:solidFill>
                <a:latin typeface="Times New Roman"/>
                <a:cs typeface="Times New Roman"/>
              </a:rPr>
              <a:t> </a:t>
            </a:r>
            <a:r>
              <a:rPr sz="1000" dirty="0">
                <a:solidFill>
                  <a:srgbClr val="231F20"/>
                </a:solidFill>
                <a:latin typeface="Times New Roman"/>
                <a:cs typeface="Times New Roman"/>
              </a:rPr>
              <a:t>For</a:t>
            </a:r>
            <a:r>
              <a:rPr sz="1000" spc="-55" dirty="0">
                <a:solidFill>
                  <a:srgbClr val="231F20"/>
                </a:solidFill>
                <a:latin typeface="Times New Roman"/>
                <a:cs typeface="Times New Roman"/>
              </a:rPr>
              <a:t> </a:t>
            </a:r>
            <a:r>
              <a:rPr sz="1000" dirty="0">
                <a:solidFill>
                  <a:srgbClr val="231F20"/>
                </a:solidFill>
                <a:latin typeface="Times New Roman"/>
                <a:cs typeface="Times New Roman"/>
              </a:rPr>
              <a:t>reverse</a:t>
            </a:r>
            <a:r>
              <a:rPr sz="1000" spc="-5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one</a:t>
            </a:r>
            <a:r>
              <a:rPr sz="1000" spc="-5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55" dirty="0">
                <a:solidFill>
                  <a:srgbClr val="231F20"/>
                </a:solidFill>
                <a:latin typeface="Times New Roman"/>
                <a:cs typeface="Times New Roman"/>
              </a:rPr>
              <a:t> </a:t>
            </a:r>
            <a:r>
              <a:rPr sz="1000" dirty="0">
                <a:solidFill>
                  <a:srgbClr val="231F20"/>
                </a:solidFill>
                <a:latin typeface="Times New Roman"/>
                <a:cs typeface="Times New Roman"/>
              </a:rPr>
              <a:t>previously  </a:t>
            </a:r>
            <a:r>
              <a:rPr sz="1000" spc="-5" dirty="0">
                <a:solidFill>
                  <a:srgbClr val="231F20"/>
                </a:solidFill>
                <a:latin typeface="Times New Roman"/>
                <a:cs typeface="Times New Roman"/>
              </a:rPr>
              <a:t>served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becomes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while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former</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serves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as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dirty="0">
                <a:solidFill>
                  <a:srgbClr val="231F20"/>
                </a:solidFill>
                <a:latin typeface="Times New Roman"/>
                <a:cs typeface="Times New Roman"/>
              </a:rPr>
              <a:t>seen</a:t>
            </a:r>
            <a:r>
              <a:rPr sz="1000" spc="-4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r>
              <a:rPr sz="1000" spc="-40" dirty="0">
                <a:solidFill>
                  <a:srgbClr val="231F20"/>
                </a:solidFill>
                <a:latin typeface="Times New Roman"/>
                <a:cs typeface="Times New Roman"/>
              </a:rPr>
              <a:t> </a:t>
            </a:r>
            <a:r>
              <a:rPr sz="1000" dirty="0">
                <a:solidFill>
                  <a:srgbClr val="231F20"/>
                </a:solidFill>
                <a:latin typeface="Times New Roman"/>
                <a:cs typeface="Times New Roman"/>
              </a:rPr>
              <a:t>36.30</a:t>
            </a:r>
            <a:r>
              <a:rPr sz="1000" spc="-40" dirty="0">
                <a:solidFill>
                  <a:srgbClr val="231F20"/>
                </a:solidFill>
                <a:latin typeface="Times New Roman"/>
                <a:cs typeface="Times New Roman"/>
              </a:rPr>
              <a:t> </a:t>
            </a:r>
            <a:r>
              <a:rPr sz="1000" dirty="0">
                <a:solidFill>
                  <a:srgbClr val="231F20"/>
                </a:solidFill>
                <a:latin typeface="Times New Roman"/>
                <a:cs typeface="Times New Roman"/>
              </a:rPr>
              <a:t>when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forward</a:t>
            </a:r>
            <a:r>
              <a:rPr sz="1000" spc="-4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serves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i="1" dirty="0">
                <a:solidFill>
                  <a:srgbClr val="231F20"/>
                </a:solidFill>
                <a:latin typeface="Times New Roman"/>
                <a:cs typeface="Times New Roman"/>
              </a:rPr>
              <a:t>A</a:t>
            </a:r>
            <a:r>
              <a:rPr sz="1000" i="1" spc="4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When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‘reverse’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position,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65" dirty="0">
                <a:solidFill>
                  <a:srgbClr val="231F20"/>
                </a:solidFill>
                <a:latin typeface="Times New Roman"/>
                <a:cs typeface="Times New Roman"/>
              </a:rPr>
              <a:t> </a:t>
            </a:r>
            <a:r>
              <a:rPr sz="1000" i="1" dirty="0">
                <a:solidFill>
                  <a:srgbClr val="231F20"/>
                </a:solidFill>
                <a:latin typeface="Times New Roman"/>
                <a:cs typeface="Times New Roman"/>
              </a:rPr>
              <a:t>A  </a:t>
            </a:r>
            <a:r>
              <a:rPr sz="1000" dirty="0">
                <a:solidFill>
                  <a:srgbClr val="231F20"/>
                </a:solidFill>
                <a:latin typeface="Times New Roman"/>
                <a:cs typeface="Times New Roman"/>
              </a:rPr>
              <a:t>becomes</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and</a:t>
            </a:r>
            <a:r>
              <a:rPr sz="1000" spc="-55" dirty="0">
                <a:solidFill>
                  <a:srgbClr val="231F20"/>
                </a:solidFill>
                <a:latin typeface="Times New Roman"/>
                <a:cs typeface="Times New Roman"/>
              </a:rPr>
              <a:t> </a:t>
            </a:r>
            <a:r>
              <a:rPr sz="1000" i="1" dirty="0">
                <a:solidFill>
                  <a:srgbClr val="231F20"/>
                </a:solidFill>
                <a:latin typeface="Times New Roman"/>
                <a:cs typeface="Times New Roman"/>
              </a:rPr>
              <a:t>B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p:txBody>
      </p:sp>
      <p:sp>
        <p:nvSpPr>
          <p:cNvPr id="18" name="object 18"/>
          <p:cNvSpPr/>
          <p:nvPr/>
        </p:nvSpPr>
        <p:spPr>
          <a:xfrm>
            <a:off x="4555094" y="1321509"/>
            <a:ext cx="3042877" cy="908562"/>
          </a:xfrm>
          <a:prstGeom prst="rect">
            <a:avLst/>
          </a:prstGeom>
          <a:blipFill>
            <a:blip r:embed="rId5" cstate="print"/>
            <a:stretch>
              <a:fillRect/>
            </a:stretch>
          </a:blipFill>
        </p:spPr>
        <p:txBody>
          <a:bodyPr wrap="square" lIns="0" tIns="0" rIns="0" bIns="0" rtlCol="0"/>
          <a:lstStyle/>
          <a:p>
            <a:endParaRPr/>
          </a:p>
        </p:txBody>
      </p:sp>
      <p:sp>
        <p:nvSpPr>
          <p:cNvPr id="19" name="object 19"/>
          <p:cNvSpPr txBox="1"/>
          <p:nvPr/>
        </p:nvSpPr>
        <p:spPr>
          <a:xfrm>
            <a:off x="4475643" y="1289173"/>
            <a:ext cx="3149685" cy="1700466"/>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spcBef>
                <a:spcPts val="25"/>
              </a:spcBef>
            </a:pPr>
            <a:endParaRPr sz="1250">
              <a:latin typeface="Times New Roman"/>
              <a:cs typeface="Times New Roman"/>
            </a:endParaRPr>
          </a:p>
          <a:p>
            <a:pPr marL="487680">
              <a:lnSpc>
                <a:spcPct val="100000"/>
              </a:lnSpc>
              <a:spcBef>
                <a:spcPts val="5"/>
              </a:spcBef>
            </a:pPr>
            <a:r>
              <a:rPr sz="800" spc="-5" dirty="0">
                <a:solidFill>
                  <a:srgbClr val="231F20"/>
                </a:solidFill>
                <a:latin typeface="Arial"/>
                <a:cs typeface="Arial"/>
              </a:rPr>
              <a:t>Capacitor </a:t>
            </a:r>
            <a:r>
              <a:rPr sz="800" dirty="0">
                <a:solidFill>
                  <a:srgbClr val="231F20"/>
                </a:solidFill>
                <a:latin typeface="Arial"/>
                <a:cs typeface="Arial"/>
              </a:rPr>
              <a:t>starts </a:t>
            </a:r>
            <a:r>
              <a:rPr sz="800" spc="-5" dirty="0">
                <a:solidFill>
                  <a:srgbClr val="231F20"/>
                </a:solidFill>
                <a:latin typeface="Arial"/>
                <a:cs typeface="Arial"/>
              </a:rPr>
              <a:t>and run</a:t>
            </a:r>
            <a:r>
              <a:rPr sz="800" spc="30" dirty="0">
                <a:solidFill>
                  <a:srgbClr val="231F20"/>
                </a:solidFill>
                <a:latin typeface="Arial"/>
                <a:cs typeface="Arial"/>
              </a:rPr>
              <a:t> </a:t>
            </a:r>
            <a:r>
              <a:rPr sz="800" spc="-5" dirty="0">
                <a:solidFill>
                  <a:srgbClr val="231F20"/>
                </a:solidFill>
                <a:latin typeface="Arial"/>
                <a:cs typeface="Arial"/>
              </a:rPr>
              <a:t>motor</a:t>
            </a:r>
            <a:endParaRPr sz="800">
              <a:latin typeface="Arial"/>
              <a:cs typeface="Arial"/>
            </a:endParaRPr>
          </a:p>
        </p:txBody>
      </p:sp>
      <p:sp>
        <p:nvSpPr>
          <p:cNvPr id="20" name="object 20"/>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1" name="object 21"/>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2" name="object 22"/>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3" name="object 23"/>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4" name="object 24"/>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5" name="object 25"/>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6" name="object 26"/>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7" name="object 27"/>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536735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1382</a:t>
            </a:r>
            <a:endParaRPr sz="1200">
              <a:latin typeface="Arial"/>
              <a:cs typeface="Arial"/>
            </a:endParaRPr>
          </a:p>
        </p:txBody>
      </p:sp>
      <p:sp>
        <p:nvSpPr>
          <p:cNvPr id="3" name="object 3"/>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4" name="object 4"/>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5" name="object 5"/>
          <p:cNvSpPr/>
          <p:nvPr/>
        </p:nvSpPr>
        <p:spPr>
          <a:xfrm>
            <a:off x="1544950" y="4367943"/>
            <a:ext cx="3780545" cy="436566"/>
          </a:xfrm>
          <a:custGeom>
            <a:avLst/>
            <a:gdLst/>
            <a:ahLst/>
            <a:cxnLst/>
            <a:rect l="l" t="t" r="r" b="b"/>
            <a:pathLst>
              <a:path w="3124200" h="680720">
                <a:moveTo>
                  <a:pt x="0" y="0"/>
                </a:moveTo>
                <a:lnTo>
                  <a:pt x="3124072" y="0"/>
                </a:lnTo>
                <a:lnTo>
                  <a:pt x="3124072" y="680593"/>
                </a:lnTo>
                <a:lnTo>
                  <a:pt x="0" y="680593"/>
                </a:lnTo>
                <a:lnTo>
                  <a:pt x="0" y="0"/>
                </a:lnTo>
                <a:close/>
              </a:path>
            </a:pathLst>
          </a:custGeom>
          <a:solidFill>
            <a:srgbClr val="FDE8F1"/>
          </a:solidFill>
        </p:spPr>
        <p:txBody>
          <a:bodyPr wrap="square" lIns="0" tIns="0" rIns="0" bIns="0" rtlCol="0"/>
          <a:lstStyle/>
          <a:p>
            <a:endParaRPr/>
          </a:p>
        </p:txBody>
      </p:sp>
      <p:sp>
        <p:nvSpPr>
          <p:cNvPr id="6" name="object 6"/>
          <p:cNvSpPr/>
          <p:nvPr/>
        </p:nvSpPr>
        <p:spPr>
          <a:xfrm>
            <a:off x="1545720" y="1866239"/>
            <a:ext cx="6105733" cy="427607"/>
          </a:xfrm>
          <a:custGeom>
            <a:avLst/>
            <a:gdLst/>
            <a:ahLst/>
            <a:cxnLst/>
            <a:rect l="l" t="t" r="r" b="b"/>
            <a:pathLst>
              <a:path w="5045710" h="666750">
                <a:moveTo>
                  <a:pt x="0" y="0"/>
                </a:moveTo>
                <a:lnTo>
                  <a:pt x="5045583" y="0"/>
                </a:lnTo>
                <a:lnTo>
                  <a:pt x="5045583" y="666623"/>
                </a:lnTo>
                <a:lnTo>
                  <a:pt x="0" y="666623"/>
                </a:lnTo>
                <a:lnTo>
                  <a:pt x="0" y="0"/>
                </a:lnTo>
                <a:close/>
              </a:path>
            </a:pathLst>
          </a:custGeom>
          <a:solidFill>
            <a:srgbClr val="FDE8F1"/>
          </a:solidFill>
        </p:spPr>
        <p:txBody>
          <a:bodyPr wrap="square" lIns="0" tIns="0" rIns="0" bIns="0" rtlCol="0"/>
          <a:lstStyle/>
          <a:p>
            <a:endParaRPr/>
          </a:p>
        </p:txBody>
      </p:sp>
      <p:sp>
        <p:nvSpPr>
          <p:cNvPr id="7" name="object 7"/>
          <p:cNvSpPr/>
          <p:nvPr/>
        </p:nvSpPr>
        <p:spPr>
          <a:xfrm>
            <a:off x="5331642" y="3827122"/>
            <a:ext cx="2250652" cy="1220105"/>
          </a:xfrm>
          <a:custGeom>
            <a:avLst/>
            <a:gdLst/>
            <a:ahLst/>
            <a:cxnLst/>
            <a:rect l="l" t="t" r="r" b="b"/>
            <a:pathLst>
              <a:path w="1859914" h="1902459">
                <a:moveTo>
                  <a:pt x="0" y="0"/>
                </a:moveTo>
                <a:lnTo>
                  <a:pt x="1859788" y="0"/>
                </a:lnTo>
                <a:lnTo>
                  <a:pt x="1859788" y="1902333"/>
                </a:lnTo>
                <a:lnTo>
                  <a:pt x="0" y="1902333"/>
                </a:lnTo>
                <a:lnTo>
                  <a:pt x="0" y="0"/>
                </a:lnTo>
                <a:close/>
              </a:path>
            </a:pathLst>
          </a:custGeom>
          <a:solidFill>
            <a:srgbClr val="E3F2E7"/>
          </a:solidFill>
        </p:spPr>
        <p:txBody>
          <a:bodyPr wrap="square" lIns="0" tIns="0" rIns="0" bIns="0" rtlCol="0"/>
          <a:lstStyle/>
          <a:p>
            <a:endParaRPr/>
          </a:p>
        </p:txBody>
      </p:sp>
      <p:sp>
        <p:nvSpPr>
          <p:cNvPr id="8" name="object 8"/>
          <p:cNvSpPr txBox="1"/>
          <p:nvPr/>
        </p:nvSpPr>
        <p:spPr>
          <a:xfrm>
            <a:off x="1513755" y="1017460"/>
            <a:ext cx="6116491" cy="1667123"/>
          </a:xfrm>
          <a:prstGeom prst="rect">
            <a:avLst/>
          </a:prstGeom>
        </p:spPr>
        <p:txBody>
          <a:bodyPr vert="horz" wrap="square" lIns="0" tIns="0" rIns="0" bIns="0" rtlCol="0">
            <a:spAutoFit/>
          </a:bodyPr>
          <a:lstStyle/>
          <a:p>
            <a:pPr marL="12700" marR="5080" indent="228600" algn="just">
              <a:lnSpc>
                <a:spcPct val="100000"/>
              </a:lnSpc>
            </a:pPr>
            <a:r>
              <a:rPr sz="1000" dirty="0">
                <a:solidFill>
                  <a:srgbClr val="231F20"/>
                </a:solidFill>
                <a:latin typeface="Times New Roman"/>
                <a:cs typeface="Times New Roman"/>
              </a:rPr>
              <a:t>Such</a:t>
            </a:r>
            <a:r>
              <a:rPr sz="1000" spc="-20" dirty="0">
                <a:solidFill>
                  <a:srgbClr val="231F20"/>
                </a:solidFill>
                <a:latin typeface="Times New Roman"/>
                <a:cs typeface="Times New Roman"/>
              </a:rPr>
              <a:t> </a:t>
            </a:r>
            <a:r>
              <a:rPr sz="1000" dirty="0">
                <a:solidFill>
                  <a:srgbClr val="231F20"/>
                </a:solidFill>
                <a:latin typeface="Times New Roman"/>
                <a:cs typeface="Times New Roman"/>
              </a:rPr>
              <a:t>reversible</a:t>
            </a:r>
            <a:r>
              <a:rPr sz="1000" spc="-20"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20" dirty="0">
                <a:solidFill>
                  <a:srgbClr val="231F20"/>
                </a:solidFill>
                <a:latin typeface="Times New Roman"/>
                <a:cs typeface="Times New Roman"/>
              </a:rPr>
              <a:t> </a:t>
            </a:r>
            <a:r>
              <a:rPr sz="1000" dirty="0">
                <a:solidFill>
                  <a:srgbClr val="231F20"/>
                </a:solidFill>
                <a:latin typeface="Times New Roman"/>
                <a:cs typeface="Times New Roman"/>
              </a:rPr>
              <a:t>are</a:t>
            </a:r>
            <a:r>
              <a:rPr sz="1000" spc="-20" dirty="0">
                <a:solidFill>
                  <a:srgbClr val="231F20"/>
                </a:solidFill>
                <a:latin typeface="Times New Roman"/>
                <a:cs typeface="Times New Roman"/>
              </a:rPr>
              <a:t> </a:t>
            </a:r>
            <a:r>
              <a:rPr sz="1000" dirty="0">
                <a:solidFill>
                  <a:srgbClr val="231F20"/>
                </a:solidFill>
                <a:latin typeface="Times New Roman"/>
                <a:cs typeface="Times New Roman"/>
              </a:rPr>
              <a:t>often</a:t>
            </a:r>
            <a:r>
              <a:rPr sz="1000" spc="-2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20" dirty="0">
                <a:solidFill>
                  <a:srgbClr val="231F20"/>
                </a:solidFill>
                <a:latin typeface="Times New Roman"/>
                <a:cs typeface="Times New Roman"/>
              </a:rPr>
              <a:t> </a:t>
            </a:r>
            <a:r>
              <a:rPr sz="1000" dirty="0">
                <a:solidFill>
                  <a:srgbClr val="231F20"/>
                </a:solidFill>
                <a:latin typeface="Times New Roman"/>
                <a:cs typeface="Times New Roman"/>
              </a:rPr>
              <a:t>for</a:t>
            </a:r>
            <a:r>
              <a:rPr sz="1000" spc="-20" dirty="0">
                <a:solidFill>
                  <a:srgbClr val="231F20"/>
                </a:solidFill>
                <a:latin typeface="Times New Roman"/>
                <a:cs typeface="Times New Roman"/>
              </a:rPr>
              <a:t> </a:t>
            </a:r>
            <a:r>
              <a:rPr sz="1000" dirty="0">
                <a:solidFill>
                  <a:srgbClr val="231F20"/>
                </a:solidFill>
                <a:latin typeface="Times New Roman"/>
                <a:cs typeface="Times New Roman"/>
              </a:rPr>
              <a:t>operating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devices</a:t>
            </a:r>
            <a:r>
              <a:rPr sz="1000" spc="-2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20" dirty="0">
                <a:solidFill>
                  <a:srgbClr val="231F20"/>
                </a:solidFill>
                <a:latin typeface="Times New Roman"/>
                <a:cs typeface="Times New Roman"/>
              </a:rPr>
              <a:t> </a:t>
            </a:r>
            <a:r>
              <a:rPr sz="1000" dirty="0">
                <a:solidFill>
                  <a:srgbClr val="231F20"/>
                </a:solidFill>
                <a:latin typeface="Times New Roman"/>
                <a:cs typeface="Times New Roman"/>
              </a:rPr>
              <a:t>must</a:t>
            </a:r>
            <a:r>
              <a:rPr sz="1000" spc="-20" dirty="0">
                <a:solidFill>
                  <a:srgbClr val="231F20"/>
                </a:solidFill>
                <a:latin typeface="Times New Roman"/>
                <a:cs typeface="Times New Roman"/>
              </a:rPr>
              <a:t> </a:t>
            </a:r>
            <a:r>
              <a:rPr sz="1000" dirty="0">
                <a:solidFill>
                  <a:srgbClr val="231F20"/>
                </a:solidFill>
                <a:latin typeface="Times New Roman"/>
                <a:cs typeface="Times New Roman"/>
              </a:rPr>
              <a:t>be</a:t>
            </a:r>
            <a:r>
              <a:rPr sz="1000" spc="-20" dirty="0">
                <a:solidFill>
                  <a:srgbClr val="231F20"/>
                </a:solidFill>
                <a:latin typeface="Times New Roman"/>
                <a:cs typeface="Times New Roman"/>
              </a:rPr>
              <a:t> </a:t>
            </a:r>
            <a:r>
              <a:rPr sz="1000" dirty="0">
                <a:solidFill>
                  <a:srgbClr val="231F20"/>
                </a:solidFill>
                <a:latin typeface="Times New Roman"/>
                <a:cs typeface="Times New Roman"/>
              </a:rPr>
              <a:t>moved</a:t>
            </a:r>
            <a:r>
              <a:rPr sz="1000" spc="-20" dirty="0">
                <a:solidFill>
                  <a:srgbClr val="231F20"/>
                </a:solidFill>
                <a:latin typeface="Times New Roman"/>
                <a:cs typeface="Times New Roman"/>
              </a:rPr>
              <a:t> </a:t>
            </a:r>
            <a:r>
              <a:rPr sz="1000" dirty="0">
                <a:solidFill>
                  <a:srgbClr val="231F20"/>
                </a:solidFill>
                <a:latin typeface="Times New Roman"/>
                <a:cs typeface="Times New Roman"/>
              </a:rPr>
              <a:t>back</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0" dirty="0">
                <a:solidFill>
                  <a:srgbClr val="231F20"/>
                </a:solidFill>
                <a:latin typeface="Times New Roman"/>
                <a:cs typeface="Times New Roman"/>
              </a:rPr>
              <a:t> </a:t>
            </a:r>
            <a:r>
              <a:rPr sz="1000" dirty="0">
                <a:solidFill>
                  <a:srgbClr val="231F20"/>
                </a:solidFill>
                <a:latin typeface="Times New Roman"/>
                <a:cs typeface="Times New Roman"/>
              </a:rPr>
              <a:t>forth  very frequently such as rheostats, induction regulations, furnace controls, valves and arc-welding  </a:t>
            </a:r>
            <a:r>
              <a:rPr sz="1000" spc="-5" dirty="0">
                <a:solidFill>
                  <a:srgbClr val="231F20"/>
                </a:solidFill>
                <a:latin typeface="Times New Roman"/>
                <a:cs typeface="Times New Roman"/>
              </a:rPr>
              <a:t>controls.</a:t>
            </a:r>
            <a:endParaRPr sz="1000">
              <a:latin typeface="Times New Roman"/>
              <a:cs typeface="Times New Roman"/>
            </a:endParaRPr>
          </a:p>
          <a:p>
            <a:pPr marL="228600">
              <a:lnSpc>
                <a:spcPct val="100000"/>
              </a:lnSpc>
              <a:spcBef>
                <a:spcPts val="190"/>
              </a:spcBef>
            </a:pP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ii</a:t>
            </a:r>
            <a:r>
              <a:rPr sz="1000" b="1" spc="-5" dirty="0">
                <a:solidFill>
                  <a:srgbClr val="EC008C"/>
                </a:solidFill>
                <a:latin typeface="Times New Roman"/>
                <a:cs typeface="Times New Roman"/>
              </a:rPr>
              <a:t>)   </a:t>
            </a:r>
            <a:r>
              <a:rPr sz="1000" b="1" spc="-20" dirty="0">
                <a:solidFill>
                  <a:srgbClr val="EC008C"/>
                </a:solidFill>
                <a:latin typeface="Times New Roman"/>
                <a:cs typeface="Times New Roman"/>
              </a:rPr>
              <a:t>Two-value </a:t>
            </a:r>
            <a:r>
              <a:rPr sz="1000" b="1" spc="-10" dirty="0">
                <a:solidFill>
                  <a:srgbClr val="EC008C"/>
                </a:solidFill>
                <a:latin typeface="Times New Roman"/>
                <a:cs typeface="Times New Roman"/>
              </a:rPr>
              <a:t>capacitor-Run</a:t>
            </a:r>
            <a:r>
              <a:rPr sz="1000" b="1" spc="120" dirty="0">
                <a:solidFill>
                  <a:srgbClr val="EC008C"/>
                </a:solidFill>
                <a:latin typeface="Times New Roman"/>
                <a:cs typeface="Times New Roman"/>
              </a:rPr>
              <a:t> </a:t>
            </a:r>
            <a:r>
              <a:rPr sz="1000" b="1" spc="-10" dirty="0">
                <a:solidFill>
                  <a:srgbClr val="EC008C"/>
                </a:solidFill>
                <a:latin typeface="Times New Roman"/>
                <a:cs typeface="Times New Roman"/>
              </a:rPr>
              <a:t>Motor</a:t>
            </a:r>
            <a:endParaRPr sz="1000">
              <a:latin typeface="Times New Roman"/>
              <a:cs typeface="Times New Roman"/>
            </a:endParaRPr>
          </a:p>
          <a:p>
            <a:pPr marL="12700" marR="5080" indent="228600" algn="just">
              <a:lnSpc>
                <a:spcPct val="100000"/>
              </a:lnSpc>
              <a:spcBef>
                <a:spcPts val="190"/>
              </a:spcBef>
            </a:pPr>
            <a:r>
              <a:rPr sz="1000" dirty="0">
                <a:solidFill>
                  <a:srgbClr val="231F20"/>
                </a:solidFill>
                <a:latin typeface="Times New Roman"/>
                <a:cs typeface="Times New Roman"/>
              </a:rPr>
              <a:t>This motor starts with a high capacitor in series with the starting winding so that the starting  </a:t>
            </a:r>
            <a:r>
              <a:rPr sz="1000" spc="-5" dirty="0">
                <a:solidFill>
                  <a:srgbClr val="231F20"/>
                </a:solidFill>
                <a:latin typeface="Times New Roman"/>
                <a:cs typeface="Times New Roman"/>
              </a:rPr>
              <a:t>torque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high.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80" dirty="0">
                <a:solidFill>
                  <a:srgbClr val="231F20"/>
                </a:solidFill>
                <a:latin typeface="Times New Roman"/>
                <a:cs typeface="Times New Roman"/>
              </a:rPr>
              <a:t> </a:t>
            </a:r>
            <a:r>
              <a:rPr sz="1000" dirty="0">
                <a:solidFill>
                  <a:srgbClr val="231F20"/>
                </a:solidFill>
                <a:latin typeface="Times New Roman"/>
                <a:cs typeface="Times New Roman"/>
              </a:rPr>
              <a:t>a</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lower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substituted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by</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centrifugal</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switch.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Both</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running  </a:t>
            </a:r>
            <a:r>
              <a:rPr sz="1000" dirty="0">
                <a:solidFill>
                  <a:srgbClr val="231F20"/>
                </a:solidFill>
                <a:latin typeface="Times New Roman"/>
                <a:cs typeface="Times New Roman"/>
              </a:rPr>
              <a:t>and</a:t>
            </a:r>
            <a:r>
              <a:rPr sz="1000" spc="-5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5" dirty="0">
                <a:solidFill>
                  <a:srgbClr val="231F20"/>
                </a:solidFill>
                <a:latin typeface="Times New Roman"/>
                <a:cs typeface="Times New Roman"/>
              </a:rPr>
              <a:t> </a:t>
            </a:r>
            <a:r>
              <a:rPr sz="1000" dirty="0">
                <a:solidFill>
                  <a:srgbClr val="231F20"/>
                </a:solidFill>
                <a:latin typeface="Times New Roman"/>
                <a:cs typeface="Times New Roman"/>
              </a:rPr>
              <a:t>windings</a:t>
            </a:r>
            <a:r>
              <a:rPr sz="1000" spc="-55" dirty="0">
                <a:solidFill>
                  <a:srgbClr val="231F20"/>
                </a:solidFill>
                <a:latin typeface="Times New Roman"/>
                <a:cs typeface="Times New Roman"/>
              </a:rPr>
              <a:t> </a:t>
            </a:r>
            <a:r>
              <a:rPr sz="1000" dirty="0">
                <a:solidFill>
                  <a:srgbClr val="231F20"/>
                </a:solidFill>
                <a:latin typeface="Times New Roman"/>
                <a:cs typeface="Times New Roman"/>
              </a:rPr>
              <a:t>remain</a:t>
            </a:r>
            <a:r>
              <a:rPr sz="1000" spc="-55" dirty="0">
                <a:solidFill>
                  <a:srgbClr val="231F20"/>
                </a:solidFill>
                <a:latin typeface="Times New Roman"/>
                <a:cs typeface="Times New Roman"/>
              </a:rPr>
              <a:t> </a:t>
            </a:r>
            <a:r>
              <a:rPr sz="1000" dirty="0">
                <a:solidFill>
                  <a:srgbClr val="231F20"/>
                </a:solidFill>
                <a:latin typeface="Times New Roman"/>
                <a:cs typeface="Times New Roman"/>
              </a:rPr>
              <a:t>in</a:t>
            </a:r>
            <a:r>
              <a:rPr sz="1000" spc="-55" dirty="0">
                <a:solidFill>
                  <a:srgbClr val="231F20"/>
                </a:solidFill>
                <a:latin typeface="Times New Roman"/>
                <a:cs typeface="Times New Roman"/>
              </a:rPr>
              <a:t> </a:t>
            </a:r>
            <a:r>
              <a:rPr sz="1000" dirty="0">
                <a:solidFill>
                  <a:srgbClr val="231F20"/>
                </a:solidFill>
                <a:latin typeface="Times New Roman"/>
                <a:cs typeface="Times New Roman"/>
              </a:rPr>
              <a:t>circuit.</a:t>
            </a:r>
            <a:endParaRPr sz="1000">
              <a:latin typeface="Times New Roman"/>
              <a:cs typeface="Times New Roman"/>
            </a:endParaRPr>
          </a:p>
          <a:p>
            <a:pPr marL="241300">
              <a:lnSpc>
                <a:spcPct val="100000"/>
              </a:lnSpc>
              <a:spcBef>
                <a:spcPts val="215"/>
              </a:spcBef>
            </a:pP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two</a:t>
            </a:r>
            <a:r>
              <a:rPr sz="1000" spc="-30" dirty="0">
                <a:solidFill>
                  <a:srgbClr val="231F20"/>
                </a:solidFill>
                <a:latin typeface="Times New Roman"/>
                <a:cs typeface="Times New Roman"/>
              </a:rPr>
              <a:t> </a:t>
            </a:r>
            <a:r>
              <a:rPr sz="1000" dirty="0">
                <a:solidFill>
                  <a:srgbClr val="231F20"/>
                </a:solidFill>
                <a:latin typeface="Times New Roman"/>
                <a:cs typeface="Times New Roman"/>
              </a:rPr>
              <a:t>values</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30" dirty="0">
                <a:solidFill>
                  <a:srgbClr val="231F20"/>
                </a:solidFill>
                <a:latin typeface="Times New Roman"/>
                <a:cs typeface="Times New Roman"/>
              </a:rPr>
              <a:t> </a:t>
            </a:r>
            <a:r>
              <a:rPr sz="1000" dirty="0">
                <a:solidFill>
                  <a:srgbClr val="231F20"/>
                </a:solidFill>
                <a:latin typeface="Times New Roman"/>
                <a:cs typeface="Times New Roman"/>
              </a:rPr>
              <a:t>can</a:t>
            </a:r>
            <a:r>
              <a:rPr sz="1000" spc="-30" dirty="0">
                <a:solidFill>
                  <a:srgbClr val="231F20"/>
                </a:solidFill>
                <a:latin typeface="Times New Roman"/>
                <a:cs typeface="Times New Roman"/>
              </a:rPr>
              <a:t> </a:t>
            </a:r>
            <a:r>
              <a:rPr sz="1000" dirty="0">
                <a:solidFill>
                  <a:srgbClr val="231F20"/>
                </a:solidFill>
                <a:latin typeface="Times New Roman"/>
                <a:cs typeface="Times New Roman"/>
              </a:rPr>
              <a:t>be</a:t>
            </a:r>
            <a:r>
              <a:rPr sz="1000" spc="-30" dirty="0">
                <a:solidFill>
                  <a:srgbClr val="231F20"/>
                </a:solidFill>
                <a:latin typeface="Times New Roman"/>
                <a:cs typeface="Times New Roman"/>
              </a:rPr>
              <a:t> </a:t>
            </a:r>
            <a:r>
              <a:rPr sz="1000" dirty="0">
                <a:solidFill>
                  <a:srgbClr val="231F20"/>
                </a:solidFill>
                <a:latin typeface="Times New Roman"/>
                <a:cs typeface="Times New Roman"/>
              </a:rPr>
              <a:t>obtained</a:t>
            </a:r>
            <a:r>
              <a:rPr sz="1000" spc="-30" dirty="0">
                <a:solidFill>
                  <a:srgbClr val="231F20"/>
                </a:solidFill>
                <a:latin typeface="Times New Roman"/>
                <a:cs typeface="Times New Roman"/>
              </a:rPr>
              <a:t> </a:t>
            </a:r>
            <a:r>
              <a:rPr sz="1000" dirty="0">
                <a:solidFill>
                  <a:srgbClr val="231F20"/>
                </a:solidFill>
                <a:latin typeface="Times New Roman"/>
                <a:cs typeface="Times New Roman"/>
              </a:rPr>
              <a:t>as</a:t>
            </a:r>
            <a:r>
              <a:rPr sz="1000" spc="-30" dirty="0">
                <a:solidFill>
                  <a:srgbClr val="231F20"/>
                </a:solidFill>
                <a:latin typeface="Times New Roman"/>
                <a:cs typeface="Times New Roman"/>
              </a:rPr>
              <a:t> </a:t>
            </a:r>
            <a:r>
              <a:rPr sz="1000" dirty="0">
                <a:solidFill>
                  <a:srgbClr val="231F20"/>
                </a:solidFill>
                <a:latin typeface="Times New Roman"/>
                <a:cs typeface="Times New Roman"/>
              </a:rPr>
              <a:t>follows:</a:t>
            </a:r>
            <a:endParaRPr sz="1000">
              <a:latin typeface="Times New Roman"/>
              <a:cs typeface="Times New Roman"/>
            </a:endParaRPr>
          </a:p>
          <a:p>
            <a:pPr marL="469900" marR="5715"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by</a:t>
            </a:r>
            <a:r>
              <a:rPr sz="1000" spc="-60" dirty="0">
                <a:solidFill>
                  <a:srgbClr val="231F20"/>
                </a:solidFill>
                <a:latin typeface="Times New Roman"/>
                <a:cs typeface="Times New Roman"/>
              </a:rPr>
              <a:t> </a:t>
            </a:r>
            <a:r>
              <a:rPr sz="1000" dirty="0">
                <a:solidFill>
                  <a:srgbClr val="231F20"/>
                </a:solidFill>
                <a:latin typeface="Times New Roman"/>
                <a:cs typeface="Times New Roman"/>
              </a:rPr>
              <a:t>using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two</a:t>
            </a:r>
            <a:r>
              <a:rPr sz="1000" spc="-60" dirty="0">
                <a:solidFill>
                  <a:srgbClr val="231F20"/>
                </a:solidFill>
                <a:latin typeface="Times New Roman"/>
                <a:cs typeface="Times New Roman"/>
              </a:rPr>
              <a:t> </a:t>
            </a:r>
            <a:r>
              <a:rPr sz="1000" dirty="0">
                <a:solidFill>
                  <a:srgbClr val="231F20"/>
                </a:solidFill>
                <a:latin typeface="Times New Roman"/>
                <a:cs typeface="Times New Roman"/>
              </a:rPr>
              <a:t>capacitors</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parallel</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then</a:t>
            </a:r>
            <a:r>
              <a:rPr sz="1000" spc="-60" dirty="0">
                <a:solidFill>
                  <a:srgbClr val="231F20"/>
                </a:solidFill>
                <a:latin typeface="Times New Roman"/>
                <a:cs typeface="Times New Roman"/>
              </a:rPr>
              <a:t> </a:t>
            </a:r>
            <a:r>
              <a:rPr sz="1000" dirty="0">
                <a:solidFill>
                  <a:srgbClr val="231F20"/>
                </a:solidFill>
                <a:latin typeface="Times New Roman"/>
                <a:cs typeface="Times New Roman"/>
              </a:rPr>
              <a:t>switching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out</a:t>
            </a:r>
            <a:r>
              <a:rPr sz="1000" spc="-60" dirty="0">
                <a:solidFill>
                  <a:srgbClr val="231F20"/>
                </a:solidFill>
                <a:latin typeface="Times New Roman"/>
                <a:cs typeface="Times New Roman"/>
              </a:rPr>
              <a:t> </a:t>
            </a:r>
            <a:r>
              <a:rPr sz="1000" dirty="0">
                <a:solidFill>
                  <a:srgbClr val="231F20"/>
                </a:solidFill>
                <a:latin typeface="Times New Roman"/>
                <a:cs typeface="Times New Roman"/>
              </a:rPr>
              <a:t>one</a:t>
            </a:r>
            <a:r>
              <a:rPr sz="1000" spc="-60" dirty="0">
                <a:solidFill>
                  <a:srgbClr val="231F20"/>
                </a:solidFill>
                <a:latin typeface="Times New Roman"/>
                <a:cs typeface="Times New Roman"/>
              </a:rPr>
              <a:t> </a:t>
            </a:r>
            <a:r>
              <a:rPr sz="1000" dirty="0">
                <a:solidFill>
                  <a:srgbClr val="231F20"/>
                </a:solidFill>
                <a:latin typeface="Times New Roman"/>
                <a:cs typeface="Times New Roman"/>
              </a:rPr>
              <a:t>for</a:t>
            </a:r>
            <a:r>
              <a:rPr sz="1000" spc="-60" dirty="0">
                <a:solidFill>
                  <a:srgbClr val="231F20"/>
                </a:solidFill>
                <a:latin typeface="Times New Roman"/>
                <a:cs typeface="Times New Roman"/>
              </a:rPr>
              <a:t> </a:t>
            </a:r>
            <a:r>
              <a:rPr sz="1000" dirty="0">
                <a:solidFill>
                  <a:srgbClr val="231F20"/>
                </a:solidFill>
                <a:latin typeface="Times New Roman"/>
                <a:cs typeface="Times New Roman"/>
              </a:rPr>
              <a:t>low-value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  (Fig. 36.31)</a:t>
            </a:r>
            <a:r>
              <a:rPr sz="1000" spc="-90" dirty="0">
                <a:solidFill>
                  <a:srgbClr val="231F20"/>
                </a:solidFill>
                <a:latin typeface="Times New Roman"/>
                <a:cs typeface="Times New Roman"/>
              </a:rPr>
              <a:t> </a:t>
            </a:r>
            <a:r>
              <a:rPr sz="1000" dirty="0">
                <a:solidFill>
                  <a:srgbClr val="231F20"/>
                </a:solidFill>
                <a:latin typeface="Times New Roman"/>
                <a:cs typeface="Times New Roman"/>
              </a:rPr>
              <a:t>or</a:t>
            </a:r>
            <a:endParaRPr sz="1000">
              <a:latin typeface="Times New Roman"/>
              <a:cs typeface="Times New Roman"/>
            </a:endParaRPr>
          </a:p>
          <a:p>
            <a:pPr marL="469900" marR="508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by using a step-up auto-transformer in conjunction with one capacitor so that </a:t>
            </a:r>
            <a:r>
              <a:rPr sz="1000" spc="-5" dirty="0">
                <a:solidFill>
                  <a:srgbClr val="231F20"/>
                </a:solidFill>
                <a:latin typeface="Times New Roman"/>
                <a:cs typeface="Times New Roman"/>
              </a:rPr>
              <a:t>effective  </a:t>
            </a:r>
            <a:r>
              <a:rPr sz="1000" dirty="0">
                <a:solidFill>
                  <a:srgbClr val="231F20"/>
                </a:solidFill>
                <a:latin typeface="Times New Roman"/>
                <a:cs typeface="Times New Roman"/>
              </a:rPr>
              <a:t>capacitance</a:t>
            </a:r>
            <a:r>
              <a:rPr sz="1000" spc="-4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increased</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purposes.</a:t>
            </a:r>
            <a:endParaRPr sz="1000">
              <a:latin typeface="Times New Roman"/>
              <a:cs typeface="Times New Roman"/>
            </a:endParaRPr>
          </a:p>
        </p:txBody>
      </p:sp>
      <p:sp>
        <p:nvSpPr>
          <p:cNvPr id="9" name="object 9"/>
          <p:cNvSpPr txBox="1"/>
          <p:nvPr/>
        </p:nvSpPr>
        <p:spPr>
          <a:xfrm>
            <a:off x="1513755" y="2288259"/>
            <a:ext cx="1655909" cy="2000548"/>
          </a:xfrm>
          <a:prstGeom prst="rect">
            <a:avLst/>
          </a:prstGeom>
        </p:spPr>
        <p:txBody>
          <a:bodyPr vert="horz" wrap="square" lIns="0" tIns="0" rIns="0" bIns="0" rtlCol="0">
            <a:spAutoFit/>
          </a:bodyPr>
          <a:lstStyle/>
          <a:p>
            <a:pPr marL="12700" marR="5080" indent="228600" algn="just">
              <a:lnSpc>
                <a:spcPct val="99800"/>
              </a:lnSpc>
            </a:pPr>
            <a:r>
              <a:rPr sz="1000" dirty="0">
                <a:solidFill>
                  <a:srgbClr val="231F20"/>
                </a:solidFill>
                <a:latin typeface="Times New Roman"/>
                <a:cs typeface="Times New Roman"/>
              </a:rPr>
              <a:t>In Fig. 36.31,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is an  </a:t>
            </a:r>
            <a:r>
              <a:rPr sz="1000" spc="25" dirty="0">
                <a:solidFill>
                  <a:srgbClr val="231F20"/>
                </a:solidFill>
                <a:latin typeface="Times New Roman"/>
                <a:cs typeface="Times New Roman"/>
              </a:rPr>
              <a:t>electrolytic capacitor </a:t>
            </a:r>
            <a:r>
              <a:rPr sz="1000" spc="30" dirty="0">
                <a:solidFill>
                  <a:srgbClr val="231F20"/>
                </a:solidFill>
                <a:latin typeface="Times New Roman"/>
                <a:cs typeface="Times New Roman"/>
              </a:rPr>
              <a:t>of  </a:t>
            </a:r>
            <a:r>
              <a:rPr sz="1000" dirty="0">
                <a:solidFill>
                  <a:srgbClr val="231F20"/>
                </a:solidFill>
                <a:latin typeface="Times New Roman"/>
                <a:cs typeface="Times New Roman"/>
              </a:rPr>
              <a:t>high capacity (short duty)  </a:t>
            </a:r>
            <a:r>
              <a:rPr sz="1000" spc="-5" dirty="0">
                <a:solidFill>
                  <a:srgbClr val="231F20"/>
                </a:solidFill>
                <a:latin typeface="Times New Roman"/>
                <a:cs typeface="Times New Roman"/>
              </a:rPr>
              <a:t>and</a:t>
            </a:r>
            <a:r>
              <a:rPr sz="1000" spc="-75" dirty="0">
                <a:solidFill>
                  <a:srgbClr val="231F20"/>
                </a:solidFill>
                <a:latin typeface="Times New Roman"/>
                <a:cs typeface="Times New Roman"/>
              </a:rPr>
              <a:t> </a:t>
            </a:r>
            <a:r>
              <a:rPr sz="1000" i="1" dirty="0">
                <a:solidFill>
                  <a:srgbClr val="231F20"/>
                </a:solidFill>
                <a:latin typeface="Times New Roman"/>
                <a:cs typeface="Times New Roman"/>
              </a:rPr>
              <a:t>A</a:t>
            </a:r>
            <a:r>
              <a:rPr sz="1000" i="1" spc="25"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an</a:t>
            </a:r>
            <a:r>
              <a:rPr sz="1000" spc="-70" dirty="0">
                <a:solidFill>
                  <a:srgbClr val="231F20"/>
                </a:solidFill>
                <a:latin typeface="Times New Roman"/>
                <a:cs typeface="Times New Roman"/>
              </a:rPr>
              <a:t> </a:t>
            </a:r>
            <a:r>
              <a:rPr sz="1000" dirty="0">
                <a:solidFill>
                  <a:srgbClr val="231F20"/>
                </a:solidFill>
                <a:latin typeface="Times New Roman"/>
                <a:cs typeface="Times New Roman"/>
              </a:rPr>
              <a:t>oil</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of  </a:t>
            </a:r>
            <a:r>
              <a:rPr sz="1000" spc="40" dirty="0">
                <a:solidFill>
                  <a:srgbClr val="231F20"/>
                </a:solidFill>
                <a:latin typeface="Times New Roman"/>
                <a:cs typeface="Times New Roman"/>
              </a:rPr>
              <a:t>low </a:t>
            </a:r>
            <a:r>
              <a:rPr sz="1000" spc="45" dirty="0">
                <a:solidFill>
                  <a:srgbClr val="231F20"/>
                </a:solidFill>
                <a:latin typeface="Times New Roman"/>
                <a:cs typeface="Times New Roman"/>
              </a:rPr>
              <a:t>value </a:t>
            </a:r>
            <a:r>
              <a:rPr sz="1000" spc="60" dirty="0">
                <a:solidFill>
                  <a:srgbClr val="231F20"/>
                </a:solidFill>
                <a:latin typeface="Times New Roman"/>
                <a:cs typeface="Times New Roman"/>
              </a:rPr>
              <a:t>(continuous  </a:t>
            </a:r>
            <a:r>
              <a:rPr sz="1000" dirty="0">
                <a:solidFill>
                  <a:srgbClr val="231F20"/>
                </a:solidFill>
                <a:latin typeface="Times New Roman"/>
                <a:cs typeface="Times New Roman"/>
              </a:rPr>
              <a:t>duty). </a:t>
            </a:r>
            <a:r>
              <a:rPr sz="1000" spc="-10" dirty="0">
                <a:solidFill>
                  <a:srgbClr val="231F20"/>
                </a:solidFill>
                <a:latin typeface="Times New Roman"/>
                <a:cs typeface="Times New Roman"/>
              </a:rPr>
              <a:t>Generally, </a:t>
            </a:r>
            <a:r>
              <a:rPr sz="1000" dirty="0">
                <a:solidFill>
                  <a:srgbClr val="231F20"/>
                </a:solidFill>
                <a:latin typeface="Times New Roman"/>
                <a:cs typeface="Times New Roman"/>
              </a:rPr>
              <a:t>starting  </a:t>
            </a:r>
            <a:r>
              <a:rPr sz="1000" spc="30" dirty="0">
                <a:solidFill>
                  <a:srgbClr val="231F20"/>
                </a:solidFill>
                <a:latin typeface="Times New Roman"/>
                <a:cs typeface="Times New Roman"/>
              </a:rPr>
              <a:t>capacitor </a:t>
            </a:r>
            <a:r>
              <a:rPr sz="1000" i="1" dirty="0">
                <a:solidFill>
                  <a:srgbClr val="231F20"/>
                </a:solidFill>
                <a:latin typeface="Times New Roman"/>
                <a:cs typeface="Times New Roman"/>
              </a:rPr>
              <a:t>B </a:t>
            </a:r>
            <a:r>
              <a:rPr sz="1000" spc="15" dirty="0">
                <a:solidFill>
                  <a:srgbClr val="231F20"/>
                </a:solidFill>
                <a:latin typeface="Times New Roman"/>
                <a:cs typeface="Times New Roman"/>
              </a:rPr>
              <a:t>is 10 to </a:t>
            </a:r>
            <a:r>
              <a:rPr sz="1000" spc="35" dirty="0">
                <a:solidFill>
                  <a:srgbClr val="231F20"/>
                </a:solidFill>
                <a:latin typeface="Times New Roman"/>
                <a:cs typeface="Times New Roman"/>
              </a:rPr>
              <a:t>15  </a:t>
            </a:r>
            <a:r>
              <a:rPr sz="1000" spc="-10" dirty="0">
                <a:solidFill>
                  <a:srgbClr val="231F20"/>
                </a:solidFill>
                <a:latin typeface="Times New Roman"/>
                <a:cs typeface="Times New Roman"/>
              </a:rPr>
              <a:t>times</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running</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capacitor  </a:t>
            </a:r>
            <a:r>
              <a:rPr sz="1000" i="1" dirty="0">
                <a:solidFill>
                  <a:srgbClr val="231F20"/>
                </a:solidFill>
                <a:latin typeface="Times New Roman"/>
                <a:cs typeface="Times New Roman"/>
              </a:rPr>
              <a:t>A </a:t>
            </a:r>
            <a:r>
              <a:rPr sz="1000" dirty="0">
                <a:solidFill>
                  <a:srgbClr val="231F20"/>
                </a:solidFill>
                <a:latin typeface="Times New Roman"/>
                <a:cs typeface="Times New Roman"/>
              </a:rPr>
              <a:t>. At the start, when the  </a:t>
            </a:r>
            <a:r>
              <a:rPr sz="1000" spc="-20" dirty="0">
                <a:solidFill>
                  <a:srgbClr val="231F20"/>
                </a:solidFill>
                <a:latin typeface="Times New Roman"/>
                <a:cs typeface="Times New Roman"/>
              </a:rPr>
              <a:t>centrifugal</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switch</a:t>
            </a:r>
            <a:r>
              <a:rPr sz="1000" spc="-110" dirty="0">
                <a:solidFill>
                  <a:srgbClr val="231F20"/>
                </a:solidFill>
                <a:latin typeface="Times New Roman"/>
                <a:cs typeface="Times New Roman"/>
              </a:rPr>
              <a:t> </a:t>
            </a:r>
            <a:r>
              <a:rPr sz="1000" spc="-10" dirty="0">
                <a:solidFill>
                  <a:srgbClr val="231F20"/>
                </a:solidFill>
                <a:latin typeface="Times New Roman"/>
                <a:cs typeface="Times New Roman"/>
              </a:rPr>
              <a:t>is</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closed,  </a:t>
            </a:r>
            <a:r>
              <a:rPr sz="1000" dirty="0">
                <a:solidFill>
                  <a:srgbClr val="231F20"/>
                </a:solidFill>
                <a:latin typeface="Times New Roman"/>
                <a:cs typeface="Times New Roman"/>
              </a:rPr>
              <a:t>the two capacitors are put  </a:t>
            </a:r>
            <a:r>
              <a:rPr sz="1000" spc="15" dirty="0">
                <a:solidFill>
                  <a:srgbClr val="231F20"/>
                </a:solidFill>
                <a:latin typeface="Times New Roman"/>
                <a:cs typeface="Times New Roman"/>
              </a:rPr>
              <a:t>in </a:t>
            </a:r>
            <a:r>
              <a:rPr sz="1000" spc="25" dirty="0">
                <a:solidFill>
                  <a:srgbClr val="231F20"/>
                </a:solidFill>
                <a:latin typeface="Times New Roman"/>
                <a:cs typeface="Times New Roman"/>
              </a:rPr>
              <a:t>parallel, </a:t>
            </a:r>
            <a:r>
              <a:rPr sz="1000" spc="15" dirty="0">
                <a:solidFill>
                  <a:srgbClr val="231F20"/>
                </a:solidFill>
                <a:latin typeface="Times New Roman"/>
                <a:cs typeface="Times New Roman"/>
              </a:rPr>
              <a:t>so </a:t>
            </a:r>
            <a:r>
              <a:rPr sz="1000" spc="20" dirty="0">
                <a:solidFill>
                  <a:srgbClr val="231F20"/>
                </a:solidFill>
                <a:latin typeface="Times New Roman"/>
                <a:cs typeface="Times New Roman"/>
              </a:rPr>
              <a:t>that </a:t>
            </a:r>
            <a:r>
              <a:rPr sz="1000" spc="30" dirty="0">
                <a:solidFill>
                  <a:srgbClr val="231F20"/>
                </a:solidFill>
                <a:latin typeface="Times New Roman"/>
                <a:cs typeface="Times New Roman"/>
              </a:rPr>
              <a:t>their </a:t>
            </a:r>
            <a:r>
              <a:rPr sz="1000" spc="310" dirty="0">
                <a:solidFill>
                  <a:srgbClr val="231F20"/>
                </a:solidFill>
                <a:latin typeface="Times New Roman"/>
                <a:cs typeface="Times New Roman"/>
              </a:rPr>
              <a:t> </a:t>
            </a:r>
            <a:r>
              <a:rPr sz="1000" spc="15" dirty="0">
                <a:solidFill>
                  <a:srgbClr val="231F20"/>
                </a:solidFill>
                <a:latin typeface="Times New Roman"/>
                <a:cs typeface="Times New Roman"/>
              </a:rPr>
              <a:t>combined capacitance </a:t>
            </a:r>
            <a:r>
              <a:rPr sz="1000" spc="20" dirty="0">
                <a:solidFill>
                  <a:srgbClr val="231F20"/>
                </a:solidFill>
                <a:latin typeface="Times New Roman"/>
                <a:cs typeface="Times New Roman"/>
              </a:rPr>
              <a:t>is  </a:t>
            </a:r>
            <a:r>
              <a:rPr sz="1000" dirty="0">
                <a:solidFill>
                  <a:srgbClr val="231F20"/>
                </a:solidFill>
                <a:latin typeface="Times New Roman"/>
                <a:cs typeface="Times New Roman"/>
              </a:rPr>
              <a:t>the</a:t>
            </a:r>
            <a:r>
              <a:rPr sz="1000" spc="-55" dirty="0">
                <a:solidFill>
                  <a:srgbClr val="231F20"/>
                </a:solidFill>
                <a:latin typeface="Times New Roman"/>
                <a:cs typeface="Times New Roman"/>
              </a:rPr>
              <a:t> </a:t>
            </a:r>
            <a:r>
              <a:rPr sz="1000" dirty="0">
                <a:solidFill>
                  <a:srgbClr val="231F20"/>
                </a:solidFill>
                <a:latin typeface="Times New Roman"/>
                <a:cs typeface="Times New Roman"/>
              </a:rPr>
              <a:t>sum</a:t>
            </a:r>
            <a:r>
              <a:rPr sz="1000" spc="-55" dirty="0">
                <a:solidFill>
                  <a:srgbClr val="231F20"/>
                </a:solidFill>
                <a:latin typeface="Times New Roman"/>
                <a:cs typeface="Times New Roman"/>
              </a:rPr>
              <a:t> </a:t>
            </a:r>
            <a:r>
              <a:rPr sz="1000" dirty="0">
                <a:solidFill>
                  <a:srgbClr val="231F20"/>
                </a:solidFill>
                <a:latin typeface="Times New Roman"/>
                <a:cs typeface="Times New Roman"/>
              </a:rPr>
              <a:t>of</a:t>
            </a:r>
            <a:r>
              <a:rPr sz="1000" spc="-55" dirty="0">
                <a:solidFill>
                  <a:srgbClr val="231F20"/>
                </a:solidFill>
                <a:latin typeface="Times New Roman"/>
                <a:cs typeface="Times New Roman"/>
              </a:rPr>
              <a:t> </a:t>
            </a:r>
            <a:r>
              <a:rPr sz="1000" dirty="0">
                <a:solidFill>
                  <a:srgbClr val="231F20"/>
                </a:solidFill>
                <a:latin typeface="Times New Roman"/>
                <a:cs typeface="Times New Roman"/>
              </a:rPr>
              <a:t>their</a:t>
            </a:r>
            <a:r>
              <a:rPr sz="1000" spc="-55" dirty="0">
                <a:solidFill>
                  <a:srgbClr val="231F20"/>
                </a:solidFill>
                <a:latin typeface="Times New Roman"/>
                <a:cs typeface="Times New Roman"/>
              </a:rPr>
              <a:t> </a:t>
            </a:r>
            <a:r>
              <a:rPr sz="1000" dirty="0">
                <a:solidFill>
                  <a:srgbClr val="231F20"/>
                </a:solidFill>
                <a:latin typeface="Times New Roman"/>
                <a:cs typeface="Times New Roman"/>
              </a:rPr>
              <a:t>individual</a:t>
            </a:r>
            <a:endParaRPr sz="1000">
              <a:latin typeface="Times New Roman"/>
              <a:cs typeface="Times New Roman"/>
            </a:endParaRPr>
          </a:p>
        </p:txBody>
      </p:sp>
      <p:sp>
        <p:nvSpPr>
          <p:cNvPr id="10" name="object 10"/>
          <p:cNvSpPr txBox="1"/>
          <p:nvPr/>
        </p:nvSpPr>
        <p:spPr>
          <a:xfrm>
            <a:off x="1513755" y="3654450"/>
            <a:ext cx="6116491" cy="1641475"/>
          </a:xfrm>
          <a:prstGeom prst="rect">
            <a:avLst/>
          </a:prstGeom>
        </p:spPr>
        <p:txBody>
          <a:bodyPr vert="horz" wrap="square" lIns="0" tIns="0" rIns="0" bIns="0" rtlCol="0">
            <a:spAutoFit/>
          </a:bodyPr>
          <a:lstStyle/>
          <a:p>
            <a:pPr marL="12700" marR="5080">
              <a:lnSpc>
                <a:spcPct val="100000"/>
              </a:lnSpc>
            </a:pPr>
            <a:r>
              <a:rPr sz="1000" dirty="0">
                <a:solidFill>
                  <a:srgbClr val="231F20"/>
                </a:solidFill>
                <a:latin typeface="Times New Roman"/>
                <a:cs typeface="Times New Roman"/>
              </a:rPr>
              <a:t>capacitances. After the motor has reached 75 per cent full-load speed, the switch opens and only  capacitor </a:t>
            </a:r>
            <a:r>
              <a:rPr sz="1000" i="1" dirty="0">
                <a:solidFill>
                  <a:srgbClr val="231F20"/>
                </a:solidFill>
                <a:latin typeface="Times New Roman"/>
                <a:cs typeface="Times New Roman"/>
              </a:rPr>
              <a:t>A  </a:t>
            </a:r>
            <a:r>
              <a:rPr sz="1000" dirty="0">
                <a:solidFill>
                  <a:srgbClr val="231F20"/>
                </a:solidFill>
                <a:latin typeface="Times New Roman"/>
                <a:cs typeface="Times New Roman"/>
              </a:rPr>
              <a:t>remains in the starting winding circuit.   In </a:t>
            </a:r>
            <a:r>
              <a:rPr sz="1000" spc="150" dirty="0">
                <a:solidFill>
                  <a:srgbClr val="231F20"/>
                </a:solidFill>
                <a:latin typeface="Times New Roman"/>
                <a:cs typeface="Times New Roman"/>
              </a:rPr>
              <a:t> </a:t>
            </a:r>
            <a:r>
              <a:rPr sz="1000" dirty="0">
                <a:solidFill>
                  <a:srgbClr val="231F20"/>
                </a:solidFill>
                <a:latin typeface="Times New Roman"/>
                <a:cs typeface="Times New Roman"/>
              </a:rPr>
              <a:t>this</a:t>
            </a:r>
            <a:endParaRPr sz="1000">
              <a:latin typeface="Times New Roman"/>
              <a:cs typeface="Times New Roman"/>
            </a:endParaRPr>
          </a:p>
          <a:p>
            <a:pPr marL="12700" marR="1934845" algn="just">
              <a:lnSpc>
                <a:spcPct val="100000"/>
              </a:lnSpc>
            </a:pPr>
            <a:r>
              <a:rPr sz="1000" dirty="0">
                <a:solidFill>
                  <a:srgbClr val="231F20"/>
                </a:solidFill>
                <a:latin typeface="Times New Roman"/>
                <a:cs typeface="Times New Roman"/>
              </a:rPr>
              <a:t>way, </a:t>
            </a:r>
            <a:r>
              <a:rPr sz="1000" spc="15" dirty="0">
                <a:solidFill>
                  <a:srgbClr val="231F20"/>
                </a:solidFill>
                <a:latin typeface="Times New Roman"/>
                <a:cs typeface="Times New Roman"/>
              </a:rPr>
              <a:t>both optimum starting </a:t>
            </a:r>
            <a:r>
              <a:rPr sz="1000" spc="10" dirty="0">
                <a:solidFill>
                  <a:srgbClr val="231F20"/>
                </a:solidFill>
                <a:latin typeface="Times New Roman"/>
                <a:cs typeface="Times New Roman"/>
              </a:rPr>
              <a:t>and </a:t>
            </a:r>
            <a:r>
              <a:rPr sz="1000" spc="15" dirty="0">
                <a:solidFill>
                  <a:srgbClr val="231F20"/>
                </a:solidFill>
                <a:latin typeface="Times New Roman"/>
                <a:cs typeface="Times New Roman"/>
              </a:rPr>
              <a:t>running performance </a:t>
            </a:r>
            <a:r>
              <a:rPr sz="1000" spc="20" dirty="0">
                <a:solidFill>
                  <a:srgbClr val="231F20"/>
                </a:solidFill>
                <a:latin typeface="Times New Roman"/>
                <a:cs typeface="Times New Roman"/>
              </a:rPr>
              <a:t>is  </a:t>
            </a:r>
            <a:r>
              <a:rPr sz="1000" dirty="0">
                <a:solidFill>
                  <a:srgbClr val="231F20"/>
                </a:solidFill>
                <a:latin typeface="Times New Roman"/>
                <a:cs typeface="Times New Roman"/>
              </a:rPr>
              <a:t>achieved in such motors. If properly designed, such motors  have operating characteristics very closely resembling those  </a:t>
            </a:r>
            <a:r>
              <a:rPr sz="1000" spc="40" dirty="0">
                <a:solidFill>
                  <a:srgbClr val="231F20"/>
                </a:solidFill>
                <a:latin typeface="Times New Roman"/>
                <a:cs typeface="Times New Roman"/>
              </a:rPr>
              <a:t>displayed </a:t>
            </a:r>
            <a:r>
              <a:rPr sz="1000" spc="20" dirty="0">
                <a:solidFill>
                  <a:srgbClr val="231F20"/>
                </a:solidFill>
                <a:latin typeface="Times New Roman"/>
                <a:cs typeface="Times New Roman"/>
              </a:rPr>
              <a:t>by </a:t>
            </a:r>
            <a:r>
              <a:rPr sz="1000" spc="40" dirty="0">
                <a:solidFill>
                  <a:srgbClr val="231F20"/>
                </a:solidFill>
                <a:latin typeface="Times New Roman"/>
                <a:cs typeface="Times New Roman"/>
              </a:rPr>
              <a:t>two-phase </a:t>
            </a:r>
            <a:r>
              <a:rPr sz="1000" spc="35" dirty="0">
                <a:solidFill>
                  <a:srgbClr val="231F20"/>
                </a:solidFill>
                <a:latin typeface="Times New Roman"/>
                <a:cs typeface="Times New Roman"/>
              </a:rPr>
              <a:t>motors. Their </a:t>
            </a:r>
            <a:r>
              <a:rPr sz="1000" spc="40" dirty="0">
                <a:solidFill>
                  <a:srgbClr val="231F20"/>
                </a:solidFill>
                <a:latin typeface="Times New Roman"/>
                <a:cs typeface="Times New Roman"/>
              </a:rPr>
              <a:t>performance </a:t>
            </a:r>
            <a:r>
              <a:rPr sz="1000" spc="45" dirty="0">
                <a:solidFill>
                  <a:srgbClr val="231F20"/>
                </a:solidFill>
                <a:latin typeface="Times New Roman"/>
                <a:cs typeface="Times New Roman"/>
              </a:rPr>
              <a:t>is  </a:t>
            </a:r>
            <a:r>
              <a:rPr sz="1000" dirty="0">
                <a:solidFill>
                  <a:srgbClr val="231F20"/>
                </a:solidFill>
                <a:latin typeface="Times New Roman"/>
                <a:cs typeface="Times New Roman"/>
              </a:rPr>
              <a:t>characterised</a:t>
            </a:r>
            <a:r>
              <a:rPr sz="1000" spc="-135" dirty="0">
                <a:solidFill>
                  <a:srgbClr val="231F20"/>
                </a:solidFill>
                <a:latin typeface="Times New Roman"/>
                <a:cs typeface="Times New Roman"/>
              </a:rPr>
              <a:t> </a:t>
            </a:r>
            <a:r>
              <a:rPr sz="1000" dirty="0">
                <a:solidFill>
                  <a:srgbClr val="231F20"/>
                </a:solidFill>
                <a:latin typeface="Times New Roman"/>
                <a:cs typeface="Times New Roman"/>
              </a:rPr>
              <a:t>by</a:t>
            </a:r>
            <a:endParaRPr sz="1000">
              <a:latin typeface="Times New Roman"/>
              <a:cs typeface="Times New Roman"/>
            </a:endParaRPr>
          </a:p>
          <a:p>
            <a:pPr marL="469900" indent="-182880">
              <a:lnSpc>
                <a:spcPct val="100000"/>
              </a:lnSpc>
              <a:spcBef>
                <a:spcPts val="215"/>
              </a:spcBef>
              <a:buClr>
                <a:srgbClr val="EC008C"/>
              </a:buClr>
              <a:buFont typeface="Times New Roman"/>
              <a:buAutoNum type="arabicPeriod"/>
              <a:tabLst>
                <a:tab pos="469900" algn="l"/>
              </a:tabLst>
            </a:pPr>
            <a:r>
              <a:rPr sz="1000" dirty="0">
                <a:solidFill>
                  <a:srgbClr val="231F20"/>
                </a:solidFill>
                <a:latin typeface="Times New Roman"/>
                <a:cs typeface="Times New Roman"/>
              </a:rPr>
              <a:t>ability</a:t>
            </a:r>
            <a:r>
              <a:rPr sz="1000" spc="-50" dirty="0">
                <a:solidFill>
                  <a:srgbClr val="231F20"/>
                </a:solidFill>
                <a:latin typeface="Times New Roman"/>
                <a:cs typeface="Times New Roman"/>
              </a:rPr>
              <a:t> </a:t>
            </a:r>
            <a:r>
              <a:rPr sz="1000" dirty="0">
                <a:solidFill>
                  <a:srgbClr val="231F20"/>
                </a:solidFill>
                <a:latin typeface="Times New Roman"/>
                <a:cs typeface="Times New Roman"/>
              </a:rPr>
              <a:t>to</a:t>
            </a:r>
            <a:r>
              <a:rPr sz="1000" spc="-5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50" dirty="0">
                <a:solidFill>
                  <a:srgbClr val="231F20"/>
                </a:solidFill>
                <a:latin typeface="Times New Roman"/>
                <a:cs typeface="Times New Roman"/>
              </a:rPr>
              <a:t> </a:t>
            </a:r>
            <a:r>
              <a:rPr sz="1000" dirty="0">
                <a:solidFill>
                  <a:srgbClr val="231F20"/>
                </a:solidFill>
                <a:latin typeface="Times New Roman"/>
                <a:cs typeface="Times New Roman"/>
              </a:rPr>
              <a:t>heavy</a:t>
            </a:r>
            <a:r>
              <a:rPr sz="1000" spc="-50" dirty="0">
                <a:solidFill>
                  <a:srgbClr val="231F20"/>
                </a:solidFill>
                <a:latin typeface="Times New Roman"/>
                <a:cs typeface="Times New Roman"/>
              </a:rPr>
              <a:t> </a:t>
            </a:r>
            <a:r>
              <a:rPr sz="1000" dirty="0">
                <a:solidFill>
                  <a:srgbClr val="231F20"/>
                </a:solidFill>
                <a:latin typeface="Times New Roman"/>
                <a:cs typeface="Times New Roman"/>
              </a:rPr>
              <a:t>loads</a:t>
            </a:r>
            <a:endParaRPr sz="1000">
              <a:latin typeface="Times New Roman"/>
              <a:cs typeface="Times New Roman"/>
            </a:endParaRPr>
          </a:p>
          <a:p>
            <a:pPr marL="46990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extremely quiet</a:t>
            </a:r>
            <a:r>
              <a:rPr sz="1000" spc="-180" dirty="0">
                <a:solidFill>
                  <a:srgbClr val="231F20"/>
                </a:solidFill>
                <a:latin typeface="Times New Roman"/>
                <a:cs typeface="Times New Roman"/>
              </a:rPr>
              <a:t> </a:t>
            </a:r>
            <a:r>
              <a:rPr sz="1000" dirty="0">
                <a:solidFill>
                  <a:srgbClr val="231F20"/>
                </a:solidFill>
                <a:latin typeface="Times New Roman"/>
                <a:cs typeface="Times New Roman"/>
              </a:rPr>
              <a:t>operation</a:t>
            </a:r>
            <a:endParaRPr sz="1000">
              <a:latin typeface="Times New Roman"/>
              <a:cs typeface="Times New Roman"/>
            </a:endParaRPr>
          </a:p>
          <a:p>
            <a:pPr marL="469900" indent="-182880">
              <a:lnSpc>
                <a:spcPct val="100000"/>
              </a:lnSpc>
              <a:spcBef>
                <a:spcPts val="190"/>
              </a:spcBef>
              <a:buClr>
                <a:srgbClr val="EC008C"/>
              </a:buClr>
              <a:buFont typeface="Times New Roman"/>
              <a:buAutoNum type="arabicPeriod"/>
              <a:tabLst>
                <a:tab pos="469900" algn="l"/>
              </a:tabLst>
            </a:pPr>
            <a:r>
              <a:rPr sz="1000" dirty="0">
                <a:solidFill>
                  <a:srgbClr val="231F20"/>
                </a:solidFill>
                <a:latin typeface="Times New Roman"/>
                <a:cs typeface="Times New Roman"/>
              </a:rPr>
              <a:t>higher</a:t>
            </a:r>
            <a:r>
              <a:rPr sz="1000" spc="-50" dirty="0">
                <a:solidFill>
                  <a:srgbClr val="231F20"/>
                </a:solidFill>
                <a:latin typeface="Times New Roman"/>
                <a:cs typeface="Times New Roman"/>
              </a:rPr>
              <a:t> </a:t>
            </a:r>
            <a:r>
              <a:rPr sz="1000" spc="-5" dirty="0">
                <a:solidFill>
                  <a:srgbClr val="231F20"/>
                </a:solidFill>
                <a:latin typeface="Times New Roman"/>
                <a:cs typeface="Times New Roman"/>
              </a:rPr>
              <a:t>efficiency</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power</a:t>
            </a:r>
            <a:r>
              <a:rPr sz="1000" spc="-50" dirty="0">
                <a:solidFill>
                  <a:srgbClr val="231F20"/>
                </a:solidFill>
                <a:latin typeface="Times New Roman"/>
                <a:cs typeface="Times New Roman"/>
              </a:rPr>
              <a:t> </a:t>
            </a:r>
            <a:r>
              <a:rPr sz="1000" dirty="0">
                <a:solidFill>
                  <a:srgbClr val="231F20"/>
                </a:solidFill>
                <a:latin typeface="Times New Roman"/>
                <a:cs typeface="Times New Roman"/>
              </a:rPr>
              <a:t>factor</a:t>
            </a:r>
            <a:endParaRPr sz="1000">
              <a:latin typeface="Times New Roman"/>
              <a:cs typeface="Times New Roman"/>
            </a:endParaRPr>
          </a:p>
          <a:p>
            <a:pPr marL="469900" indent="-182880">
              <a:lnSpc>
                <a:spcPct val="100000"/>
              </a:lnSpc>
              <a:spcBef>
                <a:spcPts val="215"/>
              </a:spcBef>
              <a:buClr>
                <a:srgbClr val="EC008C"/>
              </a:buClr>
              <a:buFont typeface="Times New Roman"/>
              <a:buAutoNum type="arabicPeriod"/>
              <a:tabLst>
                <a:tab pos="469900" algn="l"/>
              </a:tabLst>
            </a:pPr>
            <a:r>
              <a:rPr sz="1000" dirty="0">
                <a:solidFill>
                  <a:srgbClr val="231F20"/>
                </a:solidFill>
                <a:latin typeface="Times New Roman"/>
                <a:cs typeface="Times New Roman"/>
              </a:rPr>
              <a:t>ability to develop 25 per cent overload</a:t>
            </a:r>
            <a:r>
              <a:rPr sz="1000" spc="-170" dirty="0">
                <a:solidFill>
                  <a:srgbClr val="231F20"/>
                </a:solidFill>
                <a:latin typeface="Times New Roman"/>
                <a:cs typeface="Times New Roman"/>
              </a:rPr>
              <a:t> </a:t>
            </a:r>
            <a:r>
              <a:rPr sz="1000" dirty="0">
                <a:solidFill>
                  <a:srgbClr val="231F20"/>
                </a:solidFill>
                <a:latin typeface="Times New Roman"/>
                <a:cs typeface="Times New Roman"/>
              </a:rPr>
              <a:t>capacity</a:t>
            </a:r>
            <a:endParaRPr sz="1000">
              <a:latin typeface="Times New Roman"/>
              <a:cs typeface="Times New Roman"/>
            </a:endParaRPr>
          </a:p>
        </p:txBody>
      </p:sp>
      <p:sp>
        <p:nvSpPr>
          <p:cNvPr id="11" name="object 11"/>
          <p:cNvSpPr txBox="1"/>
          <p:nvPr/>
        </p:nvSpPr>
        <p:spPr>
          <a:xfrm>
            <a:off x="1513755" y="4811677"/>
            <a:ext cx="3774397" cy="307777"/>
          </a:xfrm>
          <a:prstGeom prst="rect">
            <a:avLst/>
          </a:prstGeom>
        </p:spPr>
        <p:txBody>
          <a:bodyPr vert="horz" wrap="square" lIns="0" tIns="0" rIns="0" bIns="0" rtlCol="0">
            <a:spAutoFit/>
          </a:bodyPr>
          <a:lstStyle/>
          <a:p>
            <a:pPr marL="12700" marR="5080" indent="228600" algn="just">
              <a:lnSpc>
                <a:spcPct val="100000"/>
              </a:lnSpc>
            </a:pPr>
            <a:r>
              <a:rPr sz="1000" spc="-5" dirty="0">
                <a:solidFill>
                  <a:srgbClr val="231F20"/>
                </a:solidFill>
                <a:latin typeface="Times New Roman"/>
                <a:cs typeface="Times New Roman"/>
              </a:rPr>
              <a:t>Hence,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ideally</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suited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where</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load</a:t>
            </a:r>
            <a:r>
              <a:rPr sz="1000" spc="-75" dirty="0">
                <a:solidFill>
                  <a:srgbClr val="231F20"/>
                </a:solidFill>
                <a:latin typeface="Times New Roman"/>
                <a:cs typeface="Times New Roman"/>
              </a:rPr>
              <a:t> </a:t>
            </a:r>
            <a:r>
              <a:rPr sz="1000" spc="-5" dirty="0">
                <a:solidFill>
                  <a:srgbClr val="231F20"/>
                </a:solidFill>
                <a:latin typeface="Times New Roman"/>
                <a:cs typeface="Times New Roman"/>
              </a:rPr>
              <a:t>require-  ments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severe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case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compressors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fire</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strokers  </a:t>
            </a:r>
            <a:r>
              <a:rPr sz="1000" dirty="0">
                <a:solidFill>
                  <a:srgbClr val="231F20"/>
                </a:solidFill>
                <a:latin typeface="Times New Roman"/>
                <a:cs typeface="Times New Roman"/>
              </a:rPr>
              <a:t>etc.</a:t>
            </a:r>
            <a:endParaRPr sz="1000">
              <a:latin typeface="Times New Roman"/>
              <a:cs typeface="Times New Roman"/>
            </a:endParaRPr>
          </a:p>
        </p:txBody>
      </p:sp>
      <p:sp>
        <p:nvSpPr>
          <p:cNvPr id="12" name="object 12"/>
          <p:cNvSpPr txBox="1"/>
          <p:nvPr/>
        </p:nvSpPr>
        <p:spPr>
          <a:xfrm>
            <a:off x="1513755" y="5120531"/>
            <a:ext cx="6116491" cy="923330"/>
          </a:xfrm>
          <a:prstGeom prst="rect">
            <a:avLst/>
          </a:prstGeom>
        </p:spPr>
        <p:txBody>
          <a:bodyPr vert="horz" wrap="square" lIns="0" tIns="0" rIns="0" bIns="0" rtlCol="0">
            <a:spAutoFit/>
          </a:bodyPr>
          <a:lstStyle/>
          <a:p>
            <a:pPr marL="12700" marR="5080" indent="228600" algn="just">
              <a:lnSpc>
                <a:spcPct val="100000"/>
              </a:lnSpc>
            </a:pPr>
            <a:r>
              <a:rPr sz="1000" dirty="0">
                <a:solidFill>
                  <a:srgbClr val="231F20"/>
                </a:solidFill>
                <a:latin typeface="Times New Roman"/>
                <a:cs typeface="Times New Roman"/>
              </a:rPr>
              <a:t>The use of an auto-transformer and single oil-type capacitor is illustrated in Fig.36.32. The  transformer</a:t>
            </a:r>
            <a:r>
              <a:rPr sz="1000" spc="-45" dirty="0">
                <a:solidFill>
                  <a:srgbClr val="231F20"/>
                </a:solidFill>
                <a:latin typeface="Times New Roman"/>
                <a:cs typeface="Times New Roman"/>
              </a:rPr>
              <a:t> </a:t>
            </a:r>
            <a:r>
              <a:rPr sz="1000" dirty="0">
                <a:solidFill>
                  <a:srgbClr val="231F20"/>
                </a:solidFill>
                <a:latin typeface="Times New Roman"/>
                <a:cs typeface="Times New Roman"/>
              </a:rPr>
              <a:t>and</a:t>
            </a:r>
            <a:r>
              <a:rPr sz="1000" spc="-45"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45" dirty="0">
                <a:solidFill>
                  <a:srgbClr val="231F20"/>
                </a:solidFill>
                <a:latin typeface="Times New Roman"/>
                <a:cs typeface="Times New Roman"/>
              </a:rPr>
              <a:t> </a:t>
            </a:r>
            <a:r>
              <a:rPr sz="1000" dirty="0">
                <a:solidFill>
                  <a:srgbClr val="231F20"/>
                </a:solidFill>
                <a:latin typeface="Times New Roman"/>
                <a:cs typeface="Times New Roman"/>
              </a:rPr>
              <a:t>are</a:t>
            </a:r>
            <a:r>
              <a:rPr sz="1000" spc="-45" dirty="0">
                <a:solidFill>
                  <a:srgbClr val="231F20"/>
                </a:solidFill>
                <a:latin typeface="Times New Roman"/>
                <a:cs typeface="Times New Roman"/>
              </a:rPr>
              <a:t> </a:t>
            </a:r>
            <a:r>
              <a:rPr sz="1000" dirty="0">
                <a:solidFill>
                  <a:srgbClr val="231F20"/>
                </a:solidFill>
                <a:latin typeface="Times New Roman"/>
                <a:cs typeface="Times New Roman"/>
              </a:rPr>
              <a:t>sealed</a:t>
            </a:r>
            <a:r>
              <a:rPr sz="1000" spc="-45" dirty="0">
                <a:solidFill>
                  <a:srgbClr val="231F20"/>
                </a:solidFill>
                <a:latin typeface="Times New Roman"/>
                <a:cs typeface="Times New Roman"/>
              </a:rPr>
              <a:t> </a:t>
            </a:r>
            <a:r>
              <a:rPr sz="1000" dirty="0">
                <a:solidFill>
                  <a:srgbClr val="231F20"/>
                </a:solidFill>
                <a:latin typeface="Times New Roman"/>
                <a:cs typeface="Times New Roman"/>
              </a:rPr>
              <a:t>in</a:t>
            </a:r>
            <a:r>
              <a:rPr sz="1000" spc="-45" dirty="0">
                <a:solidFill>
                  <a:srgbClr val="231F20"/>
                </a:solidFill>
                <a:latin typeface="Times New Roman"/>
                <a:cs typeface="Times New Roman"/>
              </a:rPr>
              <a:t> </a:t>
            </a:r>
            <a:r>
              <a:rPr sz="1000" dirty="0">
                <a:solidFill>
                  <a:srgbClr val="231F20"/>
                </a:solidFill>
                <a:latin typeface="Times New Roman"/>
                <a:cs typeface="Times New Roman"/>
              </a:rPr>
              <a:t>a</a:t>
            </a:r>
            <a:r>
              <a:rPr sz="1000" spc="-45" dirty="0">
                <a:solidFill>
                  <a:srgbClr val="231F20"/>
                </a:solidFill>
                <a:latin typeface="Times New Roman"/>
                <a:cs typeface="Times New Roman"/>
              </a:rPr>
              <a:t> </a:t>
            </a:r>
            <a:r>
              <a:rPr sz="1000" dirty="0">
                <a:solidFill>
                  <a:srgbClr val="231F20"/>
                </a:solidFill>
                <a:latin typeface="Times New Roman"/>
                <a:cs typeface="Times New Roman"/>
              </a:rPr>
              <a:t>rectangular</a:t>
            </a:r>
            <a:r>
              <a:rPr sz="1000" spc="-45" dirty="0">
                <a:solidFill>
                  <a:srgbClr val="231F20"/>
                </a:solidFill>
                <a:latin typeface="Times New Roman"/>
                <a:cs typeface="Times New Roman"/>
              </a:rPr>
              <a:t> </a:t>
            </a:r>
            <a:r>
              <a:rPr sz="1000" dirty="0">
                <a:solidFill>
                  <a:srgbClr val="231F20"/>
                </a:solidFill>
                <a:latin typeface="Times New Roman"/>
                <a:cs typeface="Times New Roman"/>
              </a:rPr>
              <a:t>iron</a:t>
            </a:r>
            <a:r>
              <a:rPr sz="1000" spc="-45" dirty="0">
                <a:solidFill>
                  <a:srgbClr val="231F20"/>
                </a:solidFill>
                <a:latin typeface="Times New Roman"/>
                <a:cs typeface="Times New Roman"/>
              </a:rPr>
              <a:t> </a:t>
            </a:r>
            <a:r>
              <a:rPr sz="1000" dirty="0">
                <a:solidFill>
                  <a:srgbClr val="231F20"/>
                </a:solidFill>
                <a:latin typeface="Times New Roman"/>
                <a:cs typeface="Times New Roman"/>
              </a:rPr>
              <a:t>box</a:t>
            </a:r>
            <a:r>
              <a:rPr sz="1000" spc="-45" dirty="0">
                <a:solidFill>
                  <a:srgbClr val="231F20"/>
                </a:solidFill>
                <a:latin typeface="Times New Roman"/>
                <a:cs typeface="Times New Roman"/>
              </a:rPr>
              <a:t> </a:t>
            </a:r>
            <a:r>
              <a:rPr sz="1000" dirty="0">
                <a:solidFill>
                  <a:srgbClr val="231F20"/>
                </a:solidFill>
                <a:latin typeface="Times New Roman"/>
                <a:cs typeface="Times New Roman"/>
              </a:rPr>
              <a:t>and</a:t>
            </a:r>
            <a:r>
              <a:rPr sz="1000" spc="-45" dirty="0">
                <a:solidFill>
                  <a:srgbClr val="231F20"/>
                </a:solidFill>
                <a:latin typeface="Times New Roman"/>
                <a:cs typeface="Times New Roman"/>
              </a:rPr>
              <a:t> </a:t>
            </a:r>
            <a:r>
              <a:rPr sz="1000" dirty="0">
                <a:solidFill>
                  <a:srgbClr val="231F20"/>
                </a:solidFill>
                <a:latin typeface="Times New Roman"/>
                <a:cs typeface="Times New Roman"/>
              </a:rPr>
              <a:t>mounted</a:t>
            </a:r>
            <a:r>
              <a:rPr sz="1000" spc="-45" dirty="0">
                <a:solidFill>
                  <a:srgbClr val="231F20"/>
                </a:solidFill>
                <a:latin typeface="Times New Roman"/>
                <a:cs typeface="Times New Roman"/>
              </a:rPr>
              <a:t> </a:t>
            </a:r>
            <a:r>
              <a:rPr sz="1000" dirty="0">
                <a:solidFill>
                  <a:srgbClr val="231F20"/>
                </a:solidFill>
                <a:latin typeface="Times New Roman"/>
                <a:cs typeface="Times New Roman"/>
              </a:rPr>
              <a:t>on</a:t>
            </a:r>
            <a:r>
              <a:rPr sz="1000" spc="-45" dirty="0">
                <a:solidFill>
                  <a:srgbClr val="231F20"/>
                </a:solidFill>
                <a:latin typeface="Times New Roman"/>
                <a:cs typeface="Times New Roman"/>
              </a:rPr>
              <a:t> </a:t>
            </a:r>
            <a:r>
              <a:rPr sz="1000" dirty="0">
                <a:solidFill>
                  <a:srgbClr val="231F20"/>
                </a:solidFill>
                <a:latin typeface="Times New Roman"/>
                <a:cs typeface="Times New Roman"/>
              </a:rPr>
              <a:t>top</a:t>
            </a:r>
            <a:r>
              <a:rPr sz="1000" spc="-45" dirty="0">
                <a:solidFill>
                  <a:srgbClr val="231F20"/>
                </a:solidFill>
                <a:latin typeface="Times New Roman"/>
                <a:cs typeface="Times New Roman"/>
              </a:rPr>
              <a:t> </a:t>
            </a:r>
            <a:r>
              <a:rPr sz="1000" dirty="0">
                <a:solidFill>
                  <a:srgbClr val="231F20"/>
                </a:solidFill>
                <a:latin typeface="Times New Roman"/>
                <a:cs typeface="Times New Roman"/>
              </a:rPr>
              <a:t>of</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spc="-10" dirty="0">
                <a:solidFill>
                  <a:srgbClr val="231F20"/>
                </a:solidFill>
                <a:latin typeface="Times New Roman"/>
                <a:cs typeface="Times New Roman"/>
              </a:rPr>
              <a:t>motor.</a:t>
            </a:r>
            <a:r>
              <a:rPr sz="1000" spc="165" dirty="0">
                <a:solidFill>
                  <a:srgbClr val="231F20"/>
                </a:solidFill>
                <a:latin typeface="Times New Roman"/>
                <a:cs typeface="Times New Roman"/>
              </a:rPr>
              <a:t> </a:t>
            </a:r>
            <a:r>
              <a:rPr sz="1000" dirty="0">
                <a:solidFill>
                  <a:srgbClr val="231F20"/>
                </a:solidFill>
                <a:latin typeface="Times New Roman"/>
                <a:cs typeface="Times New Roman"/>
              </a:rPr>
              <a:t>The  </a:t>
            </a:r>
            <a:r>
              <a:rPr sz="1000" spc="-5" dirty="0">
                <a:solidFill>
                  <a:srgbClr val="231F20"/>
                </a:solidFill>
                <a:latin typeface="Times New Roman"/>
                <a:cs typeface="Times New Roman"/>
              </a:rPr>
              <a:t>idea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behind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using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combination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65" dirty="0">
                <a:solidFill>
                  <a:srgbClr val="231F20"/>
                </a:solidFill>
                <a:latin typeface="Times New Roman"/>
                <a:cs typeface="Times New Roman"/>
              </a:rPr>
              <a:t> </a:t>
            </a:r>
            <a:r>
              <a:rPr sz="1000" spc="-5" dirty="0">
                <a:solidFill>
                  <a:srgbClr val="231F20"/>
                </a:solidFill>
                <a:latin typeface="Times New Roman"/>
                <a:cs typeface="Times New Roman"/>
              </a:rPr>
              <a:t>connected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secondary</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step-  up</a:t>
            </a:r>
            <a:r>
              <a:rPr sz="1000" spc="-65" dirty="0">
                <a:solidFill>
                  <a:srgbClr val="231F20"/>
                </a:solidFill>
                <a:latin typeface="Times New Roman"/>
                <a:cs typeface="Times New Roman"/>
              </a:rPr>
              <a:t> </a:t>
            </a:r>
            <a:r>
              <a:rPr sz="1000" spc="-10" dirty="0">
                <a:solidFill>
                  <a:srgbClr val="231F20"/>
                </a:solidFill>
                <a:latin typeface="Times New Roman"/>
                <a:cs typeface="Times New Roman"/>
              </a:rPr>
              <a:t>transformer,</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appears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primary</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though</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had</a:t>
            </a:r>
            <a:r>
              <a:rPr sz="1000" spc="-65" dirty="0">
                <a:solidFill>
                  <a:srgbClr val="231F20"/>
                </a:solidFill>
                <a:latin typeface="Times New Roman"/>
                <a:cs typeface="Times New Roman"/>
              </a:rPr>
              <a:t> </a:t>
            </a:r>
            <a:r>
              <a:rPr sz="1000" dirty="0">
                <a:solidFill>
                  <a:srgbClr val="231F20"/>
                </a:solidFill>
                <a:latin typeface="Times New Roman"/>
                <a:cs typeface="Times New Roman"/>
              </a:rPr>
              <a:t>a</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i="1" spc="10" dirty="0">
                <a:solidFill>
                  <a:srgbClr val="231F20"/>
                </a:solidFill>
                <a:latin typeface="Times New Roman"/>
                <a:cs typeface="Times New Roman"/>
              </a:rPr>
              <a:t>K</a:t>
            </a:r>
            <a:r>
              <a:rPr sz="1050" spc="15" baseline="39682" dirty="0">
                <a:solidFill>
                  <a:srgbClr val="231F20"/>
                </a:solidFill>
                <a:latin typeface="Times New Roman"/>
                <a:cs typeface="Times New Roman"/>
              </a:rPr>
              <a:t>2</a:t>
            </a:r>
            <a:r>
              <a:rPr sz="1000" i="1" spc="10" dirty="0">
                <a:solidFill>
                  <a:srgbClr val="231F20"/>
                </a:solidFill>
                <a:latin typeface="Times New Roman"/>
                <a:cs typeface="Times New Roman"/>
              </a:rPr>
              <a:t>C</a:t>
            </a:r>
            <a:r>
              <a:rPr sz="1000" i="1" spc="-60" dirty="0">
                <a:solidFill>
                  <a:srgbClr val="231F20"/>
                </a:solidFill>
                <a:latin typeface="Times New Roman"/>
                <a:cs typeface="Times New Roman"/>
              </a:rPr>
              <a:t> </a:t>
            </a:r>
            <a:r>
              <a:rPr sz="1000" spc="-5" dirty="0">
                <a:solidFill>
                  <a:srgbClr val="231F20"/>
                </a:solidFill>
                <a:latin typeface="Times New Roman"/>
                <a:cs typeface="Times New Roman"/>
              </a:rPr>
              <a:t>where </a:t>
            </a:r>
            <a:r>
              <a:rPr sz="1000" i="1" dirty="0">
                <a:solidFill>
                  <a:srgbClr val="231F20"/>
                </a:solidFill>
                <a:latin typeface="Times New Roman"/>
                <a:cs typeface="Times New Roman"/>
              </a:rPr>
              <a:t>K</a:t>
            </a:r>
            <a:r>
              <a:rPr sz="1000" i="1" spc="-6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transforma-  </a:t>
            </a:r>
            <a:r>
              <a:rPr sz="1000" dirty="0">
                <a:solidFill>
                  <a:srgbClr val="231F20"/>
                </a:solidFill>
                <a:latin typeface="Times New Roman"/>
                <a:cs typeface="Times New Roman"/>
              </a:rPr>
              <a:t>tion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ratio.</a:t>
            </a:r>
            <a:r>
              <a:rPr sz="1000" spc="204" dirty="0">
                <a:solidFill>
                  <a:srgbClr val="231F20"/>
                </a:solidFill>
                <a:latin typeface="Times New Roman"/>
                <a:cs typeface="Times New Roman"/>
              </a:rPr>
              <a:t> </a:t>
            </a:r>
            <a:r>
              <a:rPr sz="1000" dirty="0">
                <a:solidFill>
                  <a:srgbClr val="231F20"/>
                </a:solidFill>
                <a:latin typeface="Times New Roman"/>
                <a:cs typeface="Times New Roman"/>
              </a:rPr>
              <a:t>For</a:t>
            </a:r>
            <a:r>
              <a:rPr sz="1000" spc="-25" dirty="0">
                <a:solidFill>
                  <a:srgbClr val="231F20"/>
                </a:solidFill>
                <a:latin typeface="Times New Roman"/>
                <a:cs typeface="Times New Roman"/>
              </a:rPr>
              <a:t> </a:t>
            </a:r>
            <a:r>
              <a:rPr sz="1000" dirty="0">
                <a:solidFill>
                  <a:srgbClr val="231F20"/>
                </a:solidFill>
                <a:latin typeface="Times New Roman"/>
                <a:cs typeface="Times New Roman"/>
              </a:rPr>
              <a:t>example,</a:t>
            </a:r>
            <a:r>
              <a:rPr sz="1000" spc="-25" dirty="0">
                <a:solidFill>
                  <a:srgbClr val="231F20"/>
                </a:solidFill>
                <a:latin typeface="Times New Roman"/>
                <a:cs typeface="Times New Roman"/>
              </a:rPr>
              <a:t> </a:t>
            </a:r>
            <a:r>
              <a:rPr sz="1000" dirty="0">
                <a:solidFill>
                  <a:srgbClr val="231F20"/>
                </a:solidFill>
                <a:latin typeface="Times New Roman"/>
                <a:cs typeface="Times New Roman"/>
              </a:rPr>
              <a:t>if</a:t>
            </a:r>
            <a:r>
              <a:rPr sz="1000" spc="-25" dirty="0">
                <a:solidFill>
                  <a:srgbClr val="231F20"/>
                </a:solidFill>
                <a:latin typeface="Times New Roman"/>
                <a:cs typeface="Times New Roman"/>
              </a:rPr>
              <a:t> </a:t>
            </a:r>
            <a:r>
              <a:rPr sz="1000" dirty="0">
                <a:solidFill>
                  <a:srgbClr val="231F20"/>
                </a:solidFill>
                <a:latin typeface="Times New Roman"/>
                <a:cs typeface="Times New Roman"/>
              </a:rPr>
              <a:t>actual</a:t>
            </a:r>
            <a:r>
              <a:rPr sz="1000" spc="-25"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0"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40" dirty="0">
                <a:solidFill>
                  <a:srgbClr val="231F20"/>
                </a:solidFill>
                <a:latin typeface="Times New Roman"/>
                <a:cs typeface="Times New Roman"/>
              </a:rPr>
              <a:t> </a:t>
            </a:r>
            <a:r>
              <a:rPr sz="1000" dirty="0">
                <a:solidFill>
                  <a:srgbClr val="231F20"/>
                </a:solidFill>
                <a:latin typeface="Times New Roman"/>
                <a:cs typeface="Times New Roman"/>
              </a:rPr>
              <a:t>=</a:t>
            </a:r>
            <a:r>
              <a:rPr sz="1000" spc="-20" dirty="0">
                <a:solidFill>
                  <a:srgbClr val="231F20"/>
                </a:solidFill>
                <a:latin typeface="Times New Roman"/>
                <a:cs typeface="Times New Roman"/>
              </a:rPr>
              <a:t> </a:t>
            </a:r>
            <a:r>
              <a:rPr sz="1000" dirty="0">
                <a:solidFill>
                  <a:srgbClr val="231F20"/>
                </a:solidFill>
                <a:latin typeface="Times New Roman"/>
                <a:cs typeface="Times New Roman"/>
              </a:rPr>
              <a:t>4</a:t>
            </a:r>
            <a:r>
              <a:rPr sz="1000" spc="-20" dirty="0">
                <a:solidFill>
                  <a:srgbClr val="231F20"/>
                </a:solidFill>
                <a:latin typeface="Times New Roman"/>
                <a:cs typeface="Times New Roman"/>
              </a:rPr>
              <a:t> </a:t>
            </a:r>
            <a:r>
              <a:rPr sz="1000" dirty="0">
                <a:solidFill>
                  <a:srgbClr val="231F20"/>
                </a:solidFill>
                <a:latin typeface="Symbol"/>
                <a:cs typeface="Symbol"/>
              </a:rPr>
              <a:t></a:t>
            </a:r>
            <a:r>
              <a:rPr sz="1000" dirty="0">
                <a:solidFill>
                  <a:srgbClr val="231F20"/>
                </a:solidFill>
                <a:latin typeface="Times New Roman"/>
                <a:cs typeface="Times New Roman"/>
              </a:rPr>
              <a:t>F</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i="1" dirty="0">
                <a:solidFill>
                  <a:srgbClr val="231F20"/>
                </a:solidFill>
                <a:latin typeface="Times New Roman"/>
                <a:cs typeface="Times New Roman"/>
              </a:rPr>
              <a:t>K</a:t>
            </a:r>
            <a:r>
              <a:rPr sz="1000" i="1" spc="25" dirty="0">
                <a:solidFill>
                  <a:srgbClr val="231F20"/>
                </a:solidFill>
                <a:latin typeface="Times New Roman"/>
                <a:cs typeface="Times New Roman"/>
              </a:rPr>
              <a:t> </a:t>
            </a:r>
            <a:r>
              <a:rPr sz="1000" dirty="0">
                <a:solidFill>
                  <a:srgbClr val="231F20"/>
                </a:solidFill>
                <a:latin typeface="Times New Roman"/>
                <a:cs typeface="Times New Roman"/>
              </a:rPr>
              <a:t>=</a:t>
            </a:r>
            <a:r>
              <a:rPr sz="1000" spc="-25" dirty="0">
                <a:solidFill>
                  <a:srgbClr val="231F20"/>
                </a:solidFill>
                <a:latin typeface="Times New Roman"/>
                <a:cs typeface="Times New Roman"/>
              </a:rPr>
              <a:t> </a:t>
            </a:r>
            <a:r>
              <a:rPr sz="1000" dirty="0">
                <a:solidFill>
                  <a:srgbClr val="231F20"/>
                </a:solidFill>
                <a:latin typeface="Times New Roman"/>
                <a:cs typeface="Times New Roman"/>
              </a:rPr>
              <a:t>6,</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then</a:t>
            </a:r>
            <a:r>
              <a:rPr sz="1000" spc="-25" dirty="0">
                <a:solidFill>
                  <a:srgbClr val="231F20"/>
                </a:solidFill>
                <a:latin typeface="Times New Roman"/>
                <a:cs typeface="Times New Roman"/>
              </a:rPr>
              <a:t> </a:t>
            </a:r>
            <a:r>
              <a:rPr sz="1000" dirty="0">
                <a:solidFill>
                  <a:srgbClr val="231F20"/>
                </a:solidFill>
                <a:latin typeface="Times New Roman"/>
                <a:cs typeface="Times New Roman"/>
              </a:rPr>
              <a:t>low-voltage</a:t>
            </a:r>
            <a:r>
              <a:rPr sz="1000" spc="-25" dirty="0">
                <a:solidFill>
                  <a:srgbClr val="231F20"/>
                </a:solidFill>
                <a:latin typeface="Times New Roman"/>
                <a:cs typeface="Times New Roman"/>
              </a:rPr>
              <a:t> </a:t>
            </a:r>
            <a:r>
              <a:rPr sz="1000" dirty="0">
                <a:solidFill>
                  <a:srgbClr val="231F20"/>
                </a:solidFill>
                <a:latin typeface="Times New Roman"/>
                <a:cs typeface="Times New Roman"/>
              </a:rPr>
              <a:t>primary</a:t>
            </a:r>
            <a:r>
              <a:rPr sz="1000" spc="-25" dirty="0">
                <a:solidFill>
                  <a:srgbClr val="231F20"/>
                </a:solidFill>
                <a:latin typeface="Times New Roman"/>
                <a:cs typeface="Times New Roman"/>
              </a:rPr>
              <a:t> </a:t>
            </a:r>
            <a:r>
              <a:rPr sz="1000" dirty="0">
                <a:solidFill>
                  <a:srgbClr val="231F20"/>
                </a:solidFill>
                <a:latin typeface="Times New Roman"/>
                <a:cs typeface="Times New Roman"/>
              </a:rPr>
              <a:t>acts</a:t>
            </a:r>
            <a:r>
              <a:rPr sz="1000" spc="-25" dirty="0">
                <a:solidFill>
                  <a:srgbClr val="231F20"/>
                </a:solidFill>
                <a:latin typeface="Times New Roman"/>
                <a:cs typeface="Times New Roman"/>
              </a:rPr>
              <a:t> </a:t>
            </a:r>
            <a:r>
              <a:rPr sz="1000" dirty="0">
                <a:solidFill>
                  <a:srgbClr val="231F20"/>
                </a:solidFill>
                <a:latin typeface="Times New Roman"/>
                <a:cs typeface="Times New Roman"/>
              </a:rPr>
              <a:t>as</a:t>
            </a:r>
            <a:r>
              <a:rPr sz="1000" spc="-25" dirty="0">
                <a:solidFill>
                  <a:srgbClr val="231F20"/>
                </a:solidFill>
                <a:latin typeface="Times New Roman"/>
                <a:cs typeface="Times New Roman"/>
              </a:rPr>
              <a:t> </a:t>
            </a:r>
            <a:r>
              <a:rPr sz="1000" dirty="0">
                <a:solidFill>
                  <a:srgbClr val="231F20"/>
                </a:solidFill>
                <a:latin typeface="Times New Roman"/>
                <a:cs typeface="Times New Roman"/>
              </a:rPr>
              <a:t>if</a:t>
            </a:r>
            <a:r>
              <a:rPr sz="1000" spc="-25" dirty="0">
                <a:solidFill>
                  <a:srgbClr val="231F20"/>
                </a:solidFill>
                <a:latin typeface="Times New Roman"/>
                <a:cs typeface="Times New Roman"/>
              </a:rPr>
              <a:t> </a:t>
            </a:r>
            <a:r>
              <a:rPr sz="1000" dirty="0">
                <a:solidFill>
                  <a:srgbClr val="231F20"/>
                </a:solidFill>
                <a:latin typeface="Times New Roman"/>
                <a:cs typeface="Times New Roman"/>
              </a:rPr>
              <a:t>it  </a:t>
            </a:r>
            <a:r>
              <a:rPr sz="1000" spc="-5" dirty="0">
                <a:solidFill>
                  <a:srgbClr val="231F20"/>
                </a:solidFill>
                <a:latin typeface="Times New Roman"/>
                <a:cs typeface="Times New Roman"/>
              </a:rPr>
              <a:t>had </a:t>
            </a:r>
            <a:r>
              <a:rPr sz="1000" dirty="0">
                <a:solidFill>
                  <a:srgbClr val="231F20"/>
                </a:solidFill>
                <a:latin typeface="Times New Roman"/>
                <a:cs typeface="Times New Roman"/>
              </a:rPr>
              <a:t>a </a:t>
            </a:r>
            <a:r>
              <a:rPr sz="1000" spc="-5" dirty="0">
                <a:solidFill>
                  <a:srgbClr val="231F20"/>
                </a:solidFill>
                <a:latin typeface="Times New Roman"/>
                <a:cs typeface="Times New Roman"/>
              </a:rPr>
              <a:t>144 </a:t>
            </a:r>
            <a:r>
              <a:rPr sz="1000" dirty="0">
                <a:solidFill>
                  <a:srgbClr val="231F20"/>
                </a:solidFill>
                <a:latin typeface="Symbol"/>
                <a:cs typeface="Symbol"/>
              </a:rPr>
              <a:t></a:t>
            </a:r>
            <a:r>
              <a:rPr sz="1000" dirty="0">
                <a:solidFill>
                  <a:srgbClr val="231F20"/>
                </a:solidFill>
                <a:latin typeface="Times New Roman"/>
                <a:cs typeface="Times New Roman"/>
              </a:rPr>
              <a:t>F ( = </a:t>
            </a:r>
            <a:r>
              <a:rPr sz="1000" spc="-15" dirty="0">
                <a:solidFill>
                  <a:srgbClr val="231F20"/>
                </a:solidFill>
                <a:latin typeface="Times New Roman"/>
                <a:cs typeface="Times New Roman"/>
              </a:rPr>
              <a:t>6</a:t>
            </a:r>
            <a:r>
              <a:rPr sz="1050" spc="-22" baseline="39682" dirty="0">
                <a:solidFill>
                  <a:srgbClr val="231F20"/>
                </a:solidFill>
                <a:latin typeface="Times New Roman"/>
                <a:cs typeface="Times New Roman"/>
              </a:rPr>
              <a:t>2 </a:t>
            </a:r>
            <a:r>
              <a:rPr sz="1000" dirty="0">
                <a:solidFill>
                  <a:srgbClr val="231F20"/>
                </a:solidFill>
                <a:latin typeface="Symbol"/>
                <a:cs typeface="Symbol"/>
              </a:rPr>
              <a:t></a:t>
            </a:r>
            <a:r>
              <a:rPr sz="1000" dirty="0">
                <a:solidFill>
                  <a:srgbClr val="231F20"/>
                </a:solidFill>
                <a:latin typeface="Times New Roman"/>
                <a:cs typeface="Times New Roman"/>
              </a:rPr>
              <a:t> 4) capacitor connected across its terminals. </a:t>
            </a:r>
            <a:r>
              <a:rPr sz="1000" spc="-10" dirty="0">
                <a:solidFill>
                  <a:srgbClr val="231F20"/>
                </a:solidFill>
                <a:latin typeface="Times New Roman"/>
                <a:cs typeface="Times New Roman"/>
              </a:rPr>
              <a:t>Obviously, </a:t>
            </a:r>
            <a:r>
              <a:rPr sz="1000" spc="-5" dirty="0">
                <a:solidFill>
                  <a:srgbClr val="231F20"/>
                </a:solidFill>
                <a:latin typeface="Times New Roman"/>
                <a:cs typeface="Times New Roman"/>
              </a:rPr>
              <a:t>effective </a:t>
            </a:r>
            <a:r>
              <a:rPr sz="1000" dirty="0">
                <a:solidFill>
                  <a:srgbClr val="231F20"/>
                </a:solidFill>
                <a:latin typeface="Times New Roman"/>
                <a:cs typeface="Times New Roman"/>
              </a:rPr>
              <a:t>value of  capacitance</a:t>
            </a:r>
            <a:r>
              <a:rPr sz="1000" spc="-75" dirty="0">
                <a:solidFill>
                  <a:srgbClr val="231F20"/>
                </a:solidFill>
                <a:latin typeface="Times New Roman"/>
                <a:cs typeface="Times New Roman"/>
              </a:rPr>
              <a:t> </a:t>
            </a:r>
            <a:r>
              <a:rPr sz="1000" dirty="0">
                <a:solidFill>
                  <a:srgbClr val="231F20"/>
                </a:solidFill>
                <a:latin typeface="Times New Roman"/>
                <a:cs typeface="Times New Roman"/>
              </a:rPr>
              <a:t>has</a:t>
            </a:r>
            <a:r>
              <a:rPr sz="1000" spc="-75" dirty="0">
                <a:solidFill>
                  <a:srgbClr val="231F20"/>
                </a:solidFill>
                <a:latin typeface="Times New Roman"/>
                <a:cs typeface="Times New Roman"/>
              </a:rPr>
              <a:t> </a:t>
            </a:r>
            <a:r>
              <a:rPr sz="1000" dirty="0">
                <a:solidFill>
                  <a:srgbClr val="231F20"/>
                </a:solidFill>
                <a:latin typeface="Times New Roman"/>
                <a:cs typeface="Times New Roman"/>
              </a:rPr>
              <a:t>increased</a:t>
            </a:r>
            <a:r>
              <a:rPr sz="1000" spc="-75" dirty="0">
                <a:solidFill>
                  <a:srgbClr val="231F20"/>
                </a:solidFill>
                <a:latin typeface="Times New Roman"/>
                <a:cs typeface="Times New Roman"/>
              </a:rPr>
              <a:t> </a:t>
            </a:r>
            <a:r>
              <a:rPr sz="1000" dirty="0">
                <a:solidFill>
                  <a:srgbClr val="231F20"/>
                </a:solidFill>
                <a:latin typeface="Times New Roman"/>
                <a:cs typeface="Times New Roman"/>
              </a:rPr>
              <a:t>36</a:t>
            </a:r>
            <a:r>
              <a:rPr sz="1000" spc="-75" dirty="0">
                <a:solidFill>
                  <a:srgbClr val="231F20"/>
                </a:solidFill>
                <a:latin typeface="Times New Roman"/>
                <a:cs typeface="Times New Roman"/>
              </a:rPr>
              <a:t> </a:t>
            </a:r>
            <a:r>
              <a:rPr sz="1000" dirty="0">
                <a:solidFill>
                  <a:srgbClr val="231F20"/>
                </a:solidFill>
                <a:latin typeface="Times New Roman"/>
                <a:cs typeface="Times New Roman"/>
              </a:rPr>
              <a:t>times.</a:t>
            </a:r>
            <a:r>
              <a:rPr sz="1000" spc="110"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75"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of</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connection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is</a:t>
            </a:r>
            <a:r>
              <a:rPr sz="1000" spc="-75" dirty="0">
                <a:solidFill>
                  <a:srgbClr val="231F20"/>
                </a:solidFill>
                <a:latin typeface="Times New Roman"/>
                <a:cs typeface="Times New Roman"/>
              </a:rPr>
              <a:t> </a:t>
            </a:r>
            <a:r>
              <a:rPr sz="1000" dirty="0">
                <a:solidFill>
                  <a:srgbClr val="231F20"/>
                </a:solidFill>
                <a:latin typeface="Times New Roman"/>
                <a:cs typeface="Times New Roman"/>
              </a:rPr>
              <a:t>made</a:t>
            </a:r>
            <a:r>
              <a:rPr sz="1000" spc="-75" dirty="0">
                <a:solidFill>
                  <a:srgbClr val="231F20"/>
                </a:solidFill>
                <a:latin typeface="Times New Roman"/>
                <a:cs typeface="Times New Roman"/>
              </a:rPr>
              <a:t> </a:t>
            </a:r>
            <a:r>
              <a:rPr sz="1000"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endParaRPr sz="1000">
              <a:latin typeface="Times New Roman"/>
              <a:cs typeface="Times New Roman"/>
            </a:endParaRPr>
          </a:p>
        </p:txBody>
      </p:sp>
      <p:sp>
        <p:nvSpPr>
          <p:cNvPr id="13" name="object 13"/>
          <p:cNvSpPr/>
          <p:nvPr/>
        </p:nvSpPr>
        <p:spPr>
          <a:xfrm>
            <a:off x="3248503" y="2370407"/>
            <a:ext cx="4532042" cy="1128068"/>
          </a:xfrm>
          <a:custGeom>
            <a:avLst/>
            <a:gdLst/>
            <a:ahLst/>
            <a:cxnLst/>
            <a:rect l="l" t="t" r="r" b="b"/>
            <a:pathLst>
              <a:path w="3745229" h="1758950">
                <a:moveTo>
                  <a:pt x="0" y="0"/>
                </a:moveTo>
                <a:lnTo>
                  <a:pt x="3745103" y="0"/>
                </a:lnTo>
                <a:lnTo>
                  <a:pt x="3745103" y="1758823"/>
                </a:lnTo>
                <a:lnTo>
                  <a:pt x="0" y="1758823"/>
                </a:lnTo>
                <a:lnTo>
                  <a:pt x="0" y="0"/>
                </a:lnTo>
                <a:close/>
              </a:path>
            </a:pathLst>
          </a:custGeom>
          <a:solidFill>
            <a:srgbClr val="E3F2E7"/>
          </a:solidFill>
        </p:spPr>
        <p:txBody>
          <a:bodyPr wrap="square" lIns="0" tIns="0" rIns="0" bIns="0" rtlCol="0"/>
          <a:lstStyle/>
          <a:p>
            <a:endParaRPr/>
          </a:p>
        </p:txBody>
      </p:sp>
      <p:sp>
        <p:nvSpPr>
          <p:cNvPr id="14" name="object 14"/>
          <p:cNvSpPr txBox="1"/>
          <p:nvPr/>
        </p:nvSpPr>
        <p:spPr>
          <a:xfrm>
            <a:off x="4088213" y="3528042"/>
            <a:ext cx="2911480" cy="123111"/>
          </a:xfrm>
          <a:prstGeom prst="rect">
            <a:avLst/>
          </a:prstGeom>
        </p:spPr>
        <p:txBody>
          <a:bodyPr vert="horz" wrap="square" lIns="0" tIns="0" rIns="0" bIns="0" rtlCol="0">
            <a:spAutoFit/>
          </a:bodyPr>
          <a:lstStyle/>
          <a:p>
            <a:pPr marL="12700">
              <a:lnSpc>
                <a:spcPct val="100000"/>
              </a:lnSpc>
              <a:tabLst>
                <a:tab pos="1953895" algn="l"/>
              </a:tabLst>
            </a:pPr>
            <a:r>
              <a:rPr sz="800" b="1" spc="-5" dirty="0">
                <a:solidFill>
                  <a:srgbClr val="231F20"/>
                </a:solidFill>
                <a:latin typeface="Arial"/>
                <a:cs typeface="Arial"/>
              </a:rPr>
              <a:t>Fig</a:t>
            </a:r>
            <a:r>
              <a:rPr sz="800" b="1" dirty="0">
                <a:solidFill>
                  <a:srgbClr val="231F20"/>
                </a:solidFill>
                <a:latin typeface="Arial"/>
                <a:cs typeface="Arial"/>
              </a:rPr>
              <a:t>.</a:t>
            </a:r>
            <a:r>
              <a:rPr sz="800" b="1" spc="5" dirty="0">
                <a:solidFill>
                  <a:srgbClr val="231F20"/>
                </a:solidFill>
                <a:latin typeface="Arial"/>
                <a:cs typeface="Arial"/>
              </a:rPr>
              <a:t> </a:t>
            </a:r>
            <a:r>
              <a:rPr sz="800" b="1" spc="-5" dirty="0">
                <a:solidFill>
                  <a:srgbClr val="231F20"/>
                </a:solidFill>
                <a:latin typeface="Arial"/>
                <a:cs typeface="Arial"/>
              </a:rPr>
              <a:t>36.3</a:t>
            </a:r>
            <a:r>
              <a:rPr sz="800" b="1" dirty="0">
                <a:solidFill>
                  <a:srgbClr val="231F20"/>
                </a:solidFill>
                <a:latin typeface="Arial"/>
                <a:cs typeface="Arial"/>
              </a:rPr>
              <a:t>1	Fig.36.32</a:t>
            </a:r>
            <a:endParaRPr sz="800">
              <a:latin typeface="Arial"/>
              <a:cs typeface="Arial"/>
            </a:endParaRPr>
          </a:p>
        </p:txBody>
      </p:sp>
      <p:sp>
        <p:nvSpPr>
          <p:cNvPr id="15" name="object 15"/>
          <p:cNvSpPr/>
          <p:nvPr/>
        </p:nvSpPr>
        <p:spPr>
          <a:xfrm>
            <a:off x="5454127" y="3855385"/>
            <a:ext cx="2060089" cy="1069424"/>
          </a:xfrm>
          <a:prstGeom prst="rect">
            <a:avLst/>
          </a:prstGeom>
          <a:blipFill>
            <a:blip r:embed="rId2" cstate="print"/>
            <a:stretch>
              <a:fillRect/>
            </a:stretch>
          </a:blipFill>
        </p:spPr>
        <p:txBody>
          <a:bodyPr wrap="square" lIns="0" tIns="0" rIns="0" bIns="0" rtlCol="0"/>
          <a:lstStyle/>
          <a:p>
            <a:endParaRPr/>
          </a:p>
        </p:txBody>
      </p:sp>
      <p:sp>
        <p:nvSpPr>
          <p:cNvPr id="16" name="object 16"/>
          <p:cNvSpPr txBox="1"/>
          <p:nvPr/>
        </p:nvSpPr>
        <p:spPr>
          <a:xfrm>
            <a:off x="5987706" y="4941343"/>
            <a:ext cx="953589" cy="123111"/>
          </a:xfrm>
          <a:prstGeom prst="rect">
            <a:avLst/>
          </a:prstGeom>
        </p:spPr>
        <p:txBody>
          <a:bodyPr vert="horz" wrap="square" lIns="0" tIns="0" rIns="0" bIns="0" rtlCol="0">
            <a:spAutoFit/>
          </a:bodyPr>
          <a:lstStyle/>
          <a:p>
            <a:pPr marL="12700">
              <a:lnSpc>
                <a:spcPct val="100000"/>
              </a:lnSpc>
            </a:pPr>
            <a:r>
              <a:rPr sz="800" spc="-5" dirty="0">
                <a:solidFill>
                  <a:srgbClr val="231F20"/>
                </a:solidFill>
                <a:latin typeface="Arial"/>
                <a:cs typeface="Arial"/>
              </a:rPr>
              <a:t>Auto-transformer</a:t>
            </a:r>
            <a:endParaRPr sz="800">
              <a:latin typeface="Arial"/>
              <a:cs typeface="Arial"/>
            </a:endParaRPr>
          </a:p>
        </p:txBody>
      </p:sp>
      <p:sp>
        <p:nvSpPr>
          <p:cNvPr id="17" name="object 17"/>
          <p:cNvSpPr/>
          <p:nvPr/>
        </p:nvSpPr>
        <p:spPr>
          <a:xfrm>
            <a:off x="3607962" y="2502280"/>
            <a:ext cx="1819532" cy="895028"/>
          </a:xfrm>
          <a:prstGeom prst="rect">
            <a:avLst/>
          </a:prstGeom>
          <a:blipFill>
            <a:blip r:embed="rId3" cstate="print"/>
            <a:stretch>
              <a:fillRect/>
            </a:stretch>
          </a:blipFill>
        </p:spPr>
        <p:txBody>
          <a:bodyPr wrap="square" lIns="0" tIns="0" rIns="0" bIns="0" rtlCol="0"/>
          <a:lstStyle/>
          <a:p>
            <a:endParaRPr/>
          </a:p>
        </p:txBody>
      </p:sp>
      <p:sp>
        <p:nvSpPr>
          <p:cNvPr id="18" name="object 18"/>
          <p:cNvSpPr/>
          <p:nvPr/>
        </p:nvSpPr>
        <p:spPr>
          <a:xfrm>
            <a:off x="5545244" y="2419065"/>
            <a:ext cx="1719087" cy="981598"/>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0" name="object 20"/>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1" name="object 21"/>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2" name="object 22"/>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3" name="object 23"/>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4" name="object 24"/>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5" name="object 25"/>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6" name="object 26"/>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7902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3" name="object 3"/>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4" name="object 4"/>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1383</a:t>
            </a:r>
            <a:endParaRPr sz="1200">
              <a:latin typeface="Arial"/>
              <a:cs typeface="Arial"/>
            </a:endParaRPr>
          </a:p>
        </p:txBody>
      </p:sp>
      <p:sp>
        <p:nvSpPr>
          <p:cNvPr id="5" name="object 5"/>
          <p:cNvSpPr/>
          <p:nvPr/>
        </p:nvSpPr>
        <p:spPr>
          <a:xfrm>
            <a:off x="4812970" y="1737957"/>
            <a:ext cx="2803135" cy="1050691"/>
          </a:xfrm>
          <a:custGeom>
            <a:avLst/>
            <a:gdLst/>
            <a:ahLst/>
            <a:cxnLst/>
            <a:rect l="l" t="t" r="r" b="b"/>
            <a:pathLst>
              <a:path w="2316479" h="1638300">
                <a:moveTo>
                  <a:pt x="0" y="0"/>
                </a:moveTo>
                <a:lnTo>
                  <a:pt x="2316353" y="0"/>
                </a:lnTo>
                <a:lnTo>
                  <a:pt x="2316353" y="1638173"/>
                </a:lnTo>
                <a:lnTo>
                  <a:pt x="0" y="1638173"/>
                </a:lnTo>
                <a:lnTo>
                  <a:pt x="0" y="0"/>
                </a:lnTo>
                <a:close/>
              </a:path>
            </a:pathLst>
          </a:custGeom>
          <a:solidFill>
            <a:srgbClr val="E3F2E7"/>
          </a:solidFill>
        </p:spPr>
        <p:txBody>
          <a:bodyPr wrap="square" lIns="0" tIns="0" rIns="0" bIns="0" rtlCol="0"/>
          <a:lstStyle/>
          <a:p>
            <a:endParaRPr/>
          </a:p>
        </p:txBody>
      </p:sp>
      <p:sp>
        <p:nvSpPr>
          <p:cNvPr id="6" name="object 6"/>
          <p:cNvSpPr/>
          <p:nvPr/>
        </p:nvSpPr>
        <p:spPr>
          <a:xfrm>
            <a:off x="1546027" y="3255106"/>
            <a:ext cx="6103428" cy="989605"/>
          </a:xfrm>
          <a:custGeom>
            <a:avLst/>
            <a:gdLst/>
            <a:ahLst/>
            <a:cxnLst/>
            <a:rect l="l" t="t" r="r" b="b"/>
            <a:pathLst>
              <a:path w="5043805" h="1543050">
                <a:moveTo>
                  <a:pt x="0" y="0"/>
                </a:moveTo>
                <a:lnTo>
                  <a:pt x="5043805" y="0"/>
                </a:lnTo>
                <a:lnTo>
                  <a:pt x="5043805" y="1543050"/>
                </a:lnTo>
                <a:lnTo>
                  <a:pt x="0" y="1543050"/>
                </a:lnTo>
                <a:lnTo>
                  <a:pt x="0" y="0"/>
                </a:lnTo>
                <a:close/>
              </a:path>
            </a:pathLst>
          </a:custGeom>
          <a:solidFill>
            <a:srgbClr val="E3F2E7"/>
          </a:solidFill>
        </p:spPr>
        <p:txBody>
          <a:bodyPr wrap="square" lIns="0" tIns="0" rIns="0" bIns="0" rtlCol="0"/>
          <a:lstStyle/>
          <a:p>
            <a:endParaRPr/>
          </a:p>
        </p:txBody>
      </p:sp>
      <p:sp>
        <p:nvSpPr>
          <p:cNvPr id="7" name="object 7"/>
          <p:cNvSpPr/>
          <p:nvPr/>
        </p:nvSpPr>
        <p:spPr>
          <a:xfrm>
            <a:off x="2361733" y="3343193"/>
            <a:ext cx="1813969" cy="823619"/>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4665253" y="3369269"/>
            <a:ext cx="2529952" cy="749432"/>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1513755" y="1013551"/>
            <a:ext cx="6116491" cy="1054135"/>
          </a:xfrm>
          <a:prstGeom prst="rect">
            <a:avLst/>
          </a:prstGeom>
        </p:spPr>
        <p:txBody>
          <a:bodyPr vert="horz" wrap="square" lIns="0" tIns="0" rIns="0" bIns="0" rtlCol="0">
            <a:spAutoFit/>
          </a:bodyPr>
          <a:lstStyle/>
          <a:p>
            <a:pPr marL="12700" marR="5080" algn="just">
              <a:lnSpc>
                <a:spcPct val="100000"/>
              </a:lnSpc>
            </a:pPr>
            <a:r>
              <a:rPr sz="1000" dirty="0">
                <a:solidFill>
                  <a:srgbClr val="231F20"/>
                </a:solidFill>
                <a:latin typeface="Times New Roman"/>
                <a:cs typeface="Times New Roman"/>
              </a:rPr>
              <a:t>mid-tap</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auto-transformer</a:t>
            </a:r>
            <a:r>
              <a:rPr sz="1000" spc="-70" dirty="0">
                <a:solidFill>
                  <a:srgbClr val="231F20"/>
                </a:solidFill>
                <a:latin typeface="Times New Roman"/>
                <a:cs typeface="Times New Roman"/>
              </a:rPr>
              <a:t> </a:t>
            </a:r>
            <a:r>
              <a:rPr sz="1000" dirty="0">
                <a:solidFill>
                  <a:srgbClr val="231F20"/>
                </a:solidFill>
                <a:latin typeface="Times New Roman"/>
                <a:cs typeface="Times New Roman"/>
              </a:rPr>
              <a:t>so</a:t>
            </a:r>
            <a:r>
              <a:rPr sz="1000" spc="-7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i="1" dirty="0">
                <a:solidFill>
                  <a:srgbClr val="231F20"/>
                </a:solidFill>
                <a:latin typeface="Times New Roman"/>
                <a:cs typeface="Times New Roman"/>
              </a:rPr>
              <a:t>K</a:t>
            </a:r>
            <a:r>
              <a:rPr sz="1000" i="1" spc="-20" dirty="0">
                <a:solidFill>
                  <a:srgbClr val="231F20"/>
                </a:solidFill>
                <a:latin typeface="Times New Roman"/>
                <a:cs typeface="Times New Roman"/>
              </a:rPr>
              <a:t> </a:t>
            </a:r>
            <a:r>
              <a:rPr sz="1000" dirty="0">
                <a:solidFill>
                  <a:srgbClr val="231F20"/>
                </a:solidFill>
                <a:latin typeface="Times New Roman"/>
                <a:cs typeface="Times New Roman"/>
              </a:rPr>
              <a:t>=</a:t>
            </a:r>
            <a:r>
              <a:rPr sz="1000" spc="-70" dirty="0">
                <a:solidFill>
                  <a:srgbClr val="231F20"/>
                </a:solidFill>
                <a:latin typeface="Times New Roman"/>
                <a:cs typeface="Times New Roman"/>
              </a:rPr>
              <a:t> </a:t>
            </a:r>
            <a:r>
              <a:rPr sz="1000" dirty="0">
                <a:solidFill>
                  <a:srgbClr val="231F20"/>
                </a:solidFill>
                <a:latin typeface="Times New Roman"/>
                <a:cs typeface="Times New Roman"/>
              </a:rPr>
              <a:t>2.</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Hence,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effective</a:t>
            </a:r>
            <a:r>
              <a:rPr sz="1000" spc="-7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capacitance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at</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4</a:t>
            </a:r>
            <a:r>
              <a:rPr sz="1000" spc="-70" dirty="0">
                <a:solidFill>
                  <a:srgbClr val="231F20"/>
                </a:solidFill>
                <a:latin typeface="Times New Roman"/>
                <a:cs typeface="Times New Roman"/>
              </a:rPr>
              <a:t> </a:t>
            </a:r>
            <a:r>
              <a:rPr sz="1000" dirty="0">
                <a:solidFill>
                  <a:srgbClr val="231F20"/>
                </a:solidFill>
                <a:latin typeface="Times New Roman"/>
                <a:cs typeface="Times New Roman"/>
              </a:rPr>
              <a:t>times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value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10" dirty="0">
                <a:solidFill>
                  <a:srgbClr val="231F20"/>
                </a:solidFill>
                <a:latin typeface="Times New Roman"/>
                <a:cs typeface="Times New Roman"/>
              </a:rPr>
              <a:t>sufficient</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give</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high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torque.</a:t>
            </a:r>
            <a:r>
              <a:rPr sz="1000" spc="120" dirty="0">
                <a:solidFill>
                  <a:srgbClr val="231F20"/>
                </a:solidFill>
                <a:latin typeface="Times New Roman"/>
                <a:cs typeface="Times New Roman"/>
              </a:rPr>
              <a:t> </a:t>
            </a:r>
            <a:r>
              <a:rPr sz="1000" spc="-5"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motor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speeds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up,</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centrifu-  </a:t>
            </a:r>
            <a:r>
              <a:rPr sz="1000" dirty="0">
                <a:solidFill>
                  <a:srgbClr val="231F20"/>
                </a:solidFill>
                <a:latin typeface="Times New Roman"/>
                <a:cs typeface="Times New Roman"/>
              </a:rPr>
              <a:t>gal</a:t>
            </a:r>
            <a:r>
              <a:rPr sz="1000" spc="-7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dirty="0">
                <a:solidFill>
                  <a:srgbClr val="231F20"/>
                </a:solidFill>
                <a:latin typeface="Times New Roman"/>
                <a:cs typeface="Times New Roman"/>
              </a:rPr>
              <a:t>shifts</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70" dirty="0">
                <a:solidFill>
                  <a:srgbClr val="231F20"/>
                </a:solidFill>
                <a:latin typeface="Times New Roman"/>
                <a:cs typeface="Times New Roman"/>
              </a:rPr>
              <a:t> </a:t>
            </a:r>
            <a:r>
              <a:rPr sz="1000" dirty="0">
                <a:solidFill>
                  <a:srgbClr val="231F20"/>
                </a:solidFill>
                <a:latin typeface="Times New Roman"/>
                <a:cs typeface="Times New Roman"/>
              </a:rPr>
              <a:t>one</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tap</a:t>
            </a:r>
            <a:r>
              <a:rPr sz="1000" spc="-70" dirty="0">
                <a:solidFill>
                  <a:srgbClr val="231F20"/>
                </a:solidFill>
                <a:latin typeface="Times New Roman"/>
                <a:cs typeface="Times New Roman"/>
              </a:rPr>
              <a:t> </a:t>
            </a:r>
            <a:r>
              <a:rPr sz="1000" dirty="0">
                <a:solidFill>
                  <a:srgbClr val="231F20"/>
                </a:solidFill>
                <a:latin typeface="Times New Roman"/>
                <a:cs typeface="Times New Roman"/>
              </a:rPr>
              <a:t>to</a:t>
            </a:r>
            <a:r>
              <a:rPr sz="1000" spc="-70" dirty="0">
                <a:solidFill>
                  <a:srgbClr val="231F20"/>
                </a:solidFill>
                <a:latin typeface="Times New Roman"/>
                <a:cs typeface="Times New Roman"/>
              </a:rPr>
              <a:t> </a:t>
            </a:r>
            <a:r>
              <a:rPr sz="1000" dirty="0">
                <a:solidFill>
                  <a:srgbClr val="231F20"/>
                </a:solidFill>
                <a:latin typeface="Times New Roman"/>
                <a:cs typeface="Times New Roman"/>
              </a:rPr>
              <a:t>another</a:t>
            </a:r>
            <a:r>
              <a:rPr sz="1000" spc="-70" dirty="0">
                <a:solidFill>
                  <a:srgbClr val="231F20"/>
                </a:solidFill>
                <a:latin typeface="Times New Roman"/>
                <a:cs typeface="Times New Roman"/>
              </a:rPr>
              <a:t> </a:t>
            </a:r>
            <a:r>
              <a:rPr sz="1000" dirty="0">
                <a:solidFill>
                  <a:srgbClr val="231F20"/>
                </a:solidFill>
                <a:latin typeface="Times New Roman"/>
                <a:cs typeface="Times New Roman"/>
              </a:rPr>
              <a:t>so</a:t>
            </a:r>
            <a:r>
              <a:rPr sz="1000" spc="-7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transformation</a:t>
            </a:r>
            <a:r>
              <a:rPr sz="1000" spc="-70" dirty="0">
                <a:solidFill>
                  <a:srgbClr val="231F20"/>
                </a:solidFill>
                <a:latin typeface="Times New Roman"/>
                <a:cs typeface="Times New Roman"/>
              </a:rPr>
              <a:t> </a:t>
            </a:r>
            <a:r>
              <a:rPr sz="1000" dirty="0">
                <a:solidFill>
                  <a:srgbClr val="231F20"/>
                </a:solidFill>
                <a:latin typeface="Times New Roman"/>
                <a:cs typeface="Times New Roman"/>
              </a:rPr>
              <a:t>ratio  changes</a:t>
            </a:r>
            <a:r>
              <a:rPr sz="1000" spc="-6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60" dirty="0">
                <a:solidFill>
                  <a:srgbClr val="231F20"/>
                </a:solidFill>
                <a:latin typeface="Times New Roman"/>
                <a:cs typeface="Times New Roman"/>
              </a:rPr>
              <a:t> </a:t>
            </a:r>
            <a:r>
              <a:rPr sz="1000" dirty="0">
                <a:solidFill>
                  <a:srgbClr val="231F20"/>
                </a:solidFill>
                <a:latin typeface="Times New Roman"/>
                <a:cs typeface="Times New Roman"/>
              </a:rPr>
              <a:t>higher</a:t>
            </a:r>
            <a:r>
              <a:rPr sz="1000" spc="-6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a</a:t>
            </a:r>
            <a:r>
              <a:rPr sz="1000" spc="-60" dirty="0">
                <a:solidFill>
                  <a:srgbClr val="231F20"/>
                </a:solidFill>
                <a:latin typeface="Times New Roman"/>
                <a:cs typeface="Times New Roman"/>
              </a:rPr>
              <a:t> </a:t>
            </a:r>
            <a:r>
              <a:rPr sz="1000" dirty="0">
                <a:solidFill>
                  <a:srgbClr val="231F20"/>
                </a:solidFill>
                <a:latin typeface="Times New Roman"/>
                <a:cs typeface="Times New Roman"/>
              </a:rPr>
              <a:t>lower</a:t>
            </a:r>
            <a:r>
              <a:rPr sz="1000" spc="-60" dirty="0">
                <a:solidFill>
                  <a:srgbClr val="231F20"/>
                </a:solidFill>
                <a:latin typeface="Times New Roman"/>
                <a:cs typeface="Times New Roman"/>
              </a:rPr>
              <a:t> </a:t>
            </a:r>
            <a:r>
              <a:rPr sz="1000" dirty="0">
                <a:solidFill>
                  <a:srgbClr val="231F20"/>
                </a:solidFill>
                <a:latin typeface="Times New Roman"/>
                <a:cs typeface="Times New Roman"/>
              </a:rPr>
              <a:t>value</a:t>
            </a:r>
            <a:r>
              <a:rPr sz="1000" spc="-60" dirty="0">
                <a:solidFill>
                  <a:srgbClr val="231F20"/>
                </a:solidFill>
                <a:latin typeface="Times New Roman"/>
                <a:cs typeface="Times New Roman"/>
              </a:rPr>
              <a:t> </a:t>
            </a:r>
            <a:r>
              <a:rPr sz="1000" dirty="0">
                <a:solidFill>
                  <a:srgbClr val="231F20"/>
                </a:solidFill>
                <a:latin typeface="Times New Roman"/>
                <a:cs typeface="Times New Roman"/>
              </a:rPr>
              <a:t>for</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6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actually</a:t>
            </a:r>
            <a:r>
              <a:rPr sz="1000" spc="-60" dirty="0">
                <a:solidFill>
                  <a:srgbClr val="231F20"/>
                </a:solidFill>
                <a:latin typeface="Times New Roman"/>
                <a:cs typeface="Times New Roman"/>
              </a:rPr>
              <a:t> </a:t>
            </a:r>
            <a:r>
              <a:rPr sz="1000" dirty="0">
                <a:solidFill>
                  <a:srgbClr val="231F20"/>
                </a:solidFill>
                <a:latin typeface="Times New Roman"/>
                <a:cs typeface="Times New Roman"/>
              </a:rPr>
              <a:t>of  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paper-tinfoil</a:t>
            </a:r>
            <a:r>
              <a:rPr sz="1000" spc="-35" dirty="0">
                <a:solidFill>
                  <a:srgbClr val="231F20"/>
                </a:solidFill>
                <a:latin typeface="Times New Roman"/>
                <a:cs typeface="Times New Roman"/>
              </a:rPr>
              <a:t> </a:t>
            </a:r>
            <a:r>
              <a:rPr sz="1000" dirty="0">
                <a:solidFill>
                  <a:srgbClr val="231F20"/>
                </a:solidFill>
                <a:latin typeface="Times New Roman"/>
                <a:cs typeface="Times New Roman"/>
              </a:rPr>
              <a:t>construction</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immersed</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high</a:t>
            </a:r>
            <a:r>
              <a:rPr sz="1000" spc="-35" dirty="0">
                <a:solidFill>
                  <a:srgbClr val="231F20"/>
                </a:solidFill>
                <a:latin typeface="Times New Roman"/>
                <a:cs typeface="Times New Roman"/>
              </a:rPr>
              <a:t> </a:t>
            </a:r>
            <a:r>
              <a:rPr sz="1000" dirty="0">
                <a:solidFill>
                  <a:srgbClr val="231F20"/>
                </a:solidFill>
                <a:latin typeface="Times New Roman"/>
                <a:cs typeface="Times New Roman"/>
              </a:rPr>
              <a:t>grade</a:t>
            </a:r>
            <a:r>
              <a:rPr sz="1000" spc="-35" dirty="0">
                <a:solidFill>
                  <a:srgbClr val="231F20"/>
                </a:solidFill>
                <a:latin typeface="Times New Roman"/>
                <a:cs typeface="Times New Roman"/>
              </a:rPr>
              <a:t> </a:t>
            </a:r>
            <a:r>
              <a:rPr sz="1000" dirty="0">
                <a:solidFill>
                  <a:srgbClr val="231F20"/>
                </a:solidFill>
                <a:latin typeface="Times New Roman"/>
                <a:cs typeface="Times New Roman"/>
              </a:rPr>
              <a:t>insulation</a:t>
            </a:r>
            <a:r>
              <a:rPr sz="1000" spc="-35" dirty="0">
                <a:solidFill>
                  <a:srgbClr val="231F20"/>
                </a:solidFill>
                <a:latin typeface="Times New Roman"/>
                <a:cs typeface="Times New Roman"/>
              </a:rPr>
              <a:t> </a:t>
            </a:r>
            <a:r>
              <a:rPr sz="1000" dirty="0">
                <a:solidFill>
                  <a:srgbClr val="231F20"/>
                </a:solidFill>
                <a:latin typeface="Times New Roman"/>
                <a:cs typeface="Times New Roman"/>
              </a:rPr>
              <a:t>like</a:t>
            </a:r>
            <a:r>
              <a:rPr sz="1000" spc="-35" dirty="0">
                <a:solidFill>
                  <a:srgbClr val="231F20"/>
                </a:solidFill>
                <a:latin typeface="Times New Roman"/>
                <a:cs typeface="Times New Roman"/>
              </a:rPr>
              <a:t> </a:t>
            </a:r>
            <a:r>
              <a:rPr sz="1000" dirty="0">
                <a:solidFill>
                  <a:srgbClr val="231F20"/>
                </a:solidFill>
                <a:latin typeface="Times New Roman"/>
                <a:cs typeface="Times New Roman"/>
              </a:rPr>
              <a:t>wax</a:t>
            </a:r>
            <a:r>
              <a:rPr sz="1000" spc="-35" dirty="0">
                <a:solidFill>
                  <a:srgbClr val="231F20"/>
                </a:solidFill>
                <a:latin typeface="Times New Roman"/>
                <a:cs typeface="Times New Roman"/>
              </a:rPr>
              <a:t> </a:t>
            </a:r>
            <a:r>
              <a:rPr sz="1000" dirty="0">
                <a:solidFill>
                  <a:srgbClr val="231F20"/>
                </a:solidFill>
                <a:latin typeface="Times New Roman"/>
                <a:cs typeface="Times New Roman"/>
              </a:rPr>
              <a: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mineral</a:t>
            </a:r>
            <a:r>
              <a:rPr sz="1000" spc="-35" dirty="0">
                <a:solidFill>
                  <a:srgbClr val="231F20"/>
                </a:solidFill>
                <a:latin typeface="Times New Roman"/>
                <a:cs typeface="Times New Roman"/>
              </a:rPr>
              <a:t> </a:t>
            </a:r>
            <a:r>
              <a:rPr sz="1000" dirty="0">
                <a:solidFill>
                  <a:srgbClr val="231F20"/>
                </a:solidFill>
                <a:latin typeface="Times New Roman"/>
                <a:cs typeface="Times New Roman"/>
              </a:rPr>
              <a:t>oil.</a:t>
            </a:r>
            <a:endParaRPr sz="1000">
              <a:latin typeface="Times New Roman"/>
              <a:cs typeface="Times New Roman"/>
            </a:endParaRPr>
          </a:p>
          <a:p>
            <a:pPr marL="12700" algn="just">
              <a:lnSpc>
                <a:spcPct val="100000"/>
              </a:lnSpc>
              <a:spcBef>
                <a:spcPts val="905"/>
              </a:spcBef>
            </a:pPr>
            <a:r>
              <a:rPr sz="1100" b="1" spc="5" dirty="0">
                <a:solidFill>
                  <a:srgbClr val="ED1C24"/>
                </a:solidFill>
                <a:latin typeface="Arial"/>
                <a:cs typeface="Arial"/>
              </a:rPr>
              <a:t>36.9. </a:t>
            </a:r>
            <a:r>
              <a:rPr sz="1100" b="1" spc="315" dirty="0">
                <a:solidFill>
                  <a:srgbClr val="ED1C24"/>
                </a:solidFill>
                <a:latin typeface="Arial"/>
                <a:cs typeface="Arial"/>
              </a:rPr>
              <a:t> </a:t>
            </a:r>
            <a:r>
              <a:rPr sz="1100" b="1" spc="35" dirty="0">
                <a:solidFill>
                  <a:srgbClr val="ED1C24"/>
                </a:solidFill>
                <a:latin typeface="Arial"/>
                <a:cs typeface="Arial"/>
              </a:rPr>
              <a:t>Shaded-pole </a:t>
            </a:r>
            <a:r>
              <a:rPr sz="1100" b="1" spc="-10" dirty="0">
                <a:solidFill>
                  <a:srgbClr val="ED1C24"/>
                </a:solidFill>
                <a:latin typeface="Arial"/>
                <a:cs typeface="Arial"/>
              </a:rPr>
              <a:t>Single- </a:t>
            </a:r>
            <a:r>
              <a:rPr sz="1100" b="1" spc="5" dirty="0">
                <a:solidFill>
                  <a:srgbClr val="ED1C24"/>
                </a:solidFill>
                <a:latin typeface="Arial"/>
                <a:cs typeface="Arial"/>
              </a:rPr>
              <a:t>phase</a:t>
            </a:r>
            <a:r>
              <a:rPr sz="1100" b="1" spc="10" dirty="0">
                <a:solidFill>
                  <a:srgbClr val="ED1C24"/>
                </a:solidFill>
                <a:latin typeface="Arial"/>
                <a:cs typeface="Arial"/>
              </a:rPr>
              <a:t> </a:t>
            </a:r>
            <a:r>
              <a:rPr sz="1100" b="1" dirty="0">
                <a:solidFill>
                  <a:srgbClr val="ED1C24"/>
                </a:solidFill>
                <a:latin typeface="Arial"/>
                <a:cs typeface="Arial"/>
              </a:rPr>
              <a:t>Motor</a:t>
            </a:r>
            <a:endParaRPr sz="1100">
              <a:latin typeface="Arial"/>
              <a:cs typeface="Arial"/>
            </a:endParaRPr>
          </a:p>
        </p:txBody>
      </p:sp>
      <p:sp>
        <p:nvSpPr>
          <p:cNvPr id="10" name="object 10"/>
          <p:cNvSpPr txBox="1"/>
          <p:nvPr/>
        </p:nvSpPr>
        <p:spPr>
          <a:xfrm>
            <a:off x="1513755" y="1725088"/>
            <a:ext cx="3257262" cy="1538883"/>
          </a:xfrm>
          <a:prstGeom prst="rect">
            <a:avLst/>
          </a:prstGeom>
        </p:spPr>
        <p:txBody>
          <a:bodyPr vert="horz" wrap="square" lIns="0" tIns="0" rIns="0" bIns="0" rtlCol="0">
            <a:spAutoFit/>
          </a:bodyPr>
          <a:lstStyle/>
          <a:p>
            <a:pPr marL="12700" marR="6985" indent="228600" algn="just">
              <a:lnSpc>
                <a:spcPct val="100000"/>
              </a:lnSpc>
            </a:pPr>
            <a:r>
              <a:rPr sz="1000" dirty="0">
                <a:solidFill>
                  <a:srgbClr val="231F20"/>
                </a:solidFill>
                <a:latin typeface="Times New Roman"/>
                <a:cs typeface="Times New Roman"/>
              </a:rPr>
              <a:t>In such motors, the necessary phase-splitting is  produced by induction. These motors have salient  poles</a:t>
            </a:r>
            <a:r>
              <a:rPr sz="1000" spc="-40" dirty="0">
                <a:solidFill>
                  <a:srgbClr val="231F20"/>
                </a:solidFill>
                <a:latin typeface="Times New Roman"/>
                <a:cs typeface="Times New Roman"/>
              </a:rPr>
              <a:t> </a:t>
            </a:r>
            <a:r>
              <a:rPr sz="1000" dirty="0">
                <a:solidFill>
                  <a:srgbClr val="231F20"/>
                </a:solidFill>
                <a:latin typeface="Times New Roman"/>
                <a:cs typeface="Times New Roman"/>
              </a:rPr>
              <a:t>on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dirty="0">
                <a:solidFill>
                  <a:srgbClr val="231F20"/>
                </a:solidFill>
                <a:latin typeface="Times New Roman"/>
                <a:cs typeface="Times New Roman"/>
              </a:rPr>
              <a:t>a</a:t>
            </a:r>
            <a:r>
              <a:rPr sz="1000" spc="-40" dirty="0">
                <a:solidFill>
                  <a:srgbClr val="231F20"/>
                </a:solidFill>
                <a:latin typeface="Times New Roman"/>
                <a:cs typeface="Times New Roman"/>
              </a:rPr>
              <a:t> </a:t>
            </a:r>
            <a:r>
              <a:rPr sz="1000" dirty="0">
                <a:solidFill>
                  <a:srgbClr val="231F20"/>
                </a:solidFill>
                <a:latin typeface="Times New Roman"/>
                <a:cs typeface="Times New Roman"/>
              </a:rPr>
              <a:t>squirrel-cage</a:t>
            </a:r>
            <a:r>
              <a:rPr sz="1000" spc="-4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endParaRPr sz="1000">
              <a:latin typeface="Times New Roman"/>
              <a:cs typeface="Times New Roman"/>
            </a:endParaRPr>
          </a:p>
          <a:p>
            <a:pPr marL="12700" marR="5080" algn="just">
              <a:lnSpc>
                <a:spcPct val="100000"/>
              </a:lnSpc>
            </a:pPr>
            <a:r>
              <a:rPr sz="1000" dirty="0">
                <a:solidFill>
                  <a:srgbClr val="231F20"/>
                </a:solidFill>
                <a:latin typeface="Times New Roman"/>
                <a:cs typeface="Times New Roman"/>
              </a:rPr>
              <a:t>36.33 shows a four-pole motor with the field poles  connected</a:t>
            </a:r>
            <a:r>
              <a:rPr sz="1000" spc="-50" dirty="0">
                <a:solidFill>
                  <a:srgbClr val="231F20"/>
                </a:solidFill>
                <a:latin typeface="Times New Roman"/>
                <a:cs typeface="Times New Roman"/>
              </a:rPr>
              <a:t> </a:t>
            </a: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50" dirty="0">
                <a:solidFill>
                  <a:srgbClr val="231F20"/>
                </a:solidFill>
                <a:latin typeface="Times New Roman"/>
                <a:cs typeface="Times New Roman"/>
              </a:rPr>
              <a:t> </a:t>
            </a:r>
            <a:r>
              <a:rPr sz="1000" dirty="0">
                <a:solidFill>
                  <a:srgbClr val="231F20"/>
                </a:solidFill>
                <a:latin typeface="Times New Roman"/>
                <a:cs typeface="Times New Roman"/>
              </a:rPr>
              <a:t>for</a:t>
            </a:r>
            <a:r>
              <a:rPr sz="1000" spc="-50" dirty="0">
                <a:solidFill>
                  <a:srgbClr val="231F20"/>
                </a:solidFill>
                <a:latin typeface="Times New Roman"/>
                <a:cs typeface="Times New Roman"/>
              </a:rPr>
              <a:t> </a:t>
            </a:r>
            <a:r>
              <a:rPr sz="1000" dirty="0">
                <a:solidFill>
                  <a:srgbClr val="231F20"/>
                </a:solidFill>
                <a:latin typeface="Times New Roman"/>
                <a:cs typeface="Times New Roman"/>
              </a:rPr>
              <a:t>alternate</a:t>
            </a:r>
            <a:r>
              <a:rPr sz="1000" spc="-50" dirty="0">
                <a:solidFill>
                  <a:srgbClr val="231F20"/>
                </a:solidFill>
                <a:latin typeface="Times New Roman"/>
                <a:cs typeface="Times New Roman"/>
              </a:rPr>
              <a:t> </a:t>
            </a:r>
            <a:r>
              <a:rPr sz="1000" spc="-10" dirty="0">
                <a:solidFill>
                  <a:srgbClr val="231F20"/>
                </a:solidFill>
                <a:latin typeface="Times New Roman"/>
                <a:cs typeface="Times New Roman"/>
              </a:rPr>
              <a:t>polarity.</a:t>
            </a:r>
            <a:r>
              <a:rPr sz="1000" spc="-50" dirty="0">
                <a:solidFill>
                  <a:srgbClr val="231F20"/>
                </a:solidFill>
                <a:latin typeface="Times New Roman"/>
                <a:cs typeface="Times New Roman"/>
              </a:rPr>
              <a:t> </a:t>
            </a:r>
            <a:r>
              <a:rPr sz="1000" dirty="0">
                <a:solidFill>
                  <a:srgbClr val="231F20"/>
                </a:solidFill>
                <a:latin typeface="Times New Roman"/>
                <a:cs typeface="Times New Roman"/>
              </a:rPr>
              <a:t>One</a:t>
            </a:r>
            <a:r>
              <a:rPr sz="1000" spc="-50" dirty="0">
                <a:solidFill>
                  <a:srgbClr val="231F20"/>
                </a:solidFill>
                <a:latin typeface="Times New Roman"/>
                <a:cs typeface="Times New Roman"/>
              </a:rPr>
              <a:t> </a:t>
            </a:r>
            <a:r>
              <a:rPr sz="1000" dirty="0">
                <a:solidFill>
                  <a:srgbClr val="231F20"/>
                </a:solidFill>
                <a:latin typeface="Times New Roman"/>
                <a:cs typeface="Times New Roman"/>
              </a:rPr>
              <a:t>pole</a:t>
            </a:r>
            <a:r>
              <a:rPr sz="1000" spc="-50" dirty="0">
                <a:solidFill>
                  <a:srgbClr val="231F20"/>
                </a:solidFill>
                <a:latin typeface="Times New Roman"/>
                <a:cs typeface="Times New Roman"/>
              </a:rPr>
              <a:t> </a:t>
            </a:r>
            <a:r>
              <a:rPr sz="1000" dirty="0">
                <a:solidFill>
                  <a:srgbClr val="231F20"/>
                </a:solidFill>
                <a:latin typeface="Times New Roman"/>
                <a:cs typeface="Times New Roman"/>
              </a:rPr>
              <a:t>of  such a motor is shown separately in Fig. 36.34. The  laminated pole has a slot cut across the laminations  </a:t>
            </a:r>
            <a:r>
              <a:rPr sz="1000" spc="10" dirty="0">
                <a:solidFill>
                  <a:srgbClr val="231F20"/>
                </a:solidFill>
                <a:latin typeface="Times New Roman"/>
                <a:cs typeface="Times New Roman"/>
              </a:rPr>
              <a:t>approximately one-third distance from one </a:t>
            </a:r>
            <a:r>
              <a:rPr sz="1000" spc="15" dirty="0">
                <a:solidFill>
                  <a:srgbClr val="231F20"/>
                </a:solidFill>
                <a:latin typeface="Times New Roman"/>
                <a:cs typeface="Times New Roman"/>
              </a:rPr>
              <a:t>edge.  </a:t>
            </a:r>
            <a:r>
              <a:rPr sz="1000" dirty="0">
                <a:solidFill>
                  <a:srgbClr val="231F20"/>
                </a:solidFill>
                <a:latin typeface="Times New Roman"/>
                <a:cs typeface="Times New Roman"/>
              </a:rPr>
              <a:t>Around the small part of the pole is placed a short-  circuited Cu coil known as </a:t>
            </a:r>
            <a:r>
              <a:rPr sz="1000" b="1" i="1" spc="-15" dirty="0">
                <a:solidFill>
                  <a:srgbClr val="EC008C"/>
                </a:solidFill>
                <a:latin typeface="Times New Roman"/>
                <a:cs typeface="Times New Roman"/>
              </a:rPr>
              <a:t>shading coil</a:t>
            </a:r>
            <a:r>
              <a:rPr sz="1000" spc="-15" dirty="0">
                <a:solidFill>
                  <a:srgbClr val="231F20"/>
                </a:solidFill>
                <a:latin typeface="Times New Roman"/>
                <a:cs typeface="Times New Roman"/>
              </a:rPr>
              <a:t>. </a:t>
            </a:r>
            <a:r>
              <a:rPr sz="1000" dirty="0">
                <a:solidFill>
                  <a:srgbClr val="231F20"/>
                </a:solidFill>
                <a:latin typeface="Times New Roman"/>
                <a:cs typeface="Times New Roman"/>
              </a:rPr>
              <a:t>This part</a:t>
            </a:r>
            <a:r>
              <a:rPr sz="1000" spc="-110" dirty="0">
                <a:solidFill>
                  <a:srgbClr val="231F20"/>
                </a:solidFill>
                <a:latin typeface="Times New Roman"/>
                <a:cs typeface="Times New Roman"/>
              </a:rPr>
              <a:t> </a:t>
            </a:r>
            <a:r>
              <a:rPr sz="1000" dirty="0">
                <a:solidFill>
                  <a:srgbClr val="231F20"/>
                </a:solidFill>
                <a:latin typeface="Times New Roman"/>
                <a:cs typeface="Times New Roman"/>
              </a:rPr>
              <a:t>of  the</a:t>
            </a:r>
            <a:r>
              <a:rPr sz="1000" spc="120" dirty="0">
                <a:solidFill>
                  <a:srgbClr val="231F20"/>
                </a:solidFill>
                <a:latin typeface="Times New Roman"/>
                <a:cs typeface="Times New Roman"/>
              </a:rPr>
              <a:t> </a:t>
            </a:r>
            <a:r>
              <a:rPr sz="1000" dirty="0">
                <a:solidFill>
                  <a:srgbClr val="231F20"/>
                </a:solidFill>
                <a:latin typeface="Times New Roman"/>
                <a:cs typeface="Times New Roman"/>
              </a:rPr>
              <a:t>pole</a:t>
            </a:r>
            <a:r>
              <a:rPr sz="1000" spc="120" dirty="0">
                <a:solidFill>
                  <a:srgbClr val="231F20"/>
                </a:solidFill>
                <a:latin typeface="Times New Roman"/>
                <a:cs typeface="Times New Roman"/>
              </a:rPr>
              <a:t> </a:t>
            </a:r>
            <a:r>
              <a:rPr sz="1000" dirty="0">
                <a:solidFill>
                  <a:srgbClr val="231F20"/>
                </a:solidFill>
                <a:latin typeface="Times New Roman"/>
                <a:cs typeface="Times New Roman"/>
              </a:rPr>
              <a:t>is</a:t>
            </a:r>
            <a:r>
              <a:rPr sz="1000" spc="120" dirty="0">
                <a:solidFill>
                  <a:srgbClr val="231F20"/>
                </a:solidFill>
                <a:latin typeface="Times New Roman"/>
                <a:cs typeface="Times New Roman"/>
              </a:rPr>
              <a:t> </a:t>
            </a:r>
            <a:r>
              <a:rPr sz="1000" dirty="0">
                <a:solidFill>
                  <a:srgbClr val="231F20"/>
                </a:solidFill>
                <a:latin typeface="Times New Roman"/>
                <a:cs typeface="Times New Roman"/>
              </a:rPr>
              <a:t>known</a:t>
            </a:r>
            <a:r>
              <a:rPr sz="1000" spc="120" dirty="0">
                <a:solidFill>
                  <a:srgbClr val="231F20"/>
                </a:solidFill>
                <a:latin typeface="Times New Roman"/>
                <a:cs typeface="Times New Roman"/>
              </a:rPr>
              <a:t> </a:t>
            </a:r>
            <a:r>
              <a:rPr sz="1000" dirty="0">
                <a:solidFill>
                  <a:srgbClr val="231F20"/>
                </a:solidFill>
                <a:latin typeface="Times New Roman"/>
                <a:cs typeface="Times New Roman"/>
              </a:rPr>
              <a:t>as</a:t>
            </a:r>
            <a:r>
              <a:rPr sz="1000" spc="120" dirty="0">
                <a:solidFill>
                  <a:srgbClr val="231F20"/>
                </a:solidFill>
                <a:latin typeface="Times New Roman"/>
                <a:cs typeface="Times New Roman"/>
              </a:rPr>
              <a:t> </a:t>
            </a:r>
            <a:r>
              <a:rPr sz="1000" b="1" i="1" spc="-25" dirty="0">
                <a:solidFill>
                  <a:srgbClr val="EC008C"/>
                </a:solidFill>
                <a:latin typeface="Times New Roman"/>
                <a:cs typeface="Times New Roman"/>
              </a:rPr>
              <a:t>shaded</a:t>
            </a:r>
            <a:r>
              <a:rPr sz="1000" b="1" i="1" spc="120" dirty="0">
                <a:solidFill>
                  <a:srgbClr val="EC008C"/>
                </a:solidFill>
                <a:latin typeface="Times New Roman"/>
                <a:cs typeface="Times New Roman"/>
              </a:rPr>
              <a:t> </a:t>
            </a:r>
            <a:r>
              <a:rPr sz="1000" dirty="0">
                <a:solidFill>
                  <a:srgbClr val="231F20"/>
                </a:solidFill>
                <a:latin typeface="Times New Roman"/>
                <a:cs typeface="Times New Roman"/>
              </a:rPr>
              <a:t>part</a:t>
            </a:r>
            <a:r>
              <a:rPr sz="1000" spc="1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1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120" dirty="0">
                <a:solidFill>
                  <a:srgbClr val="231F20"/>
                </a:solidFill>
                <a:latin typeface="Times New Roman"/>
                <a:cs typeface="Times New Roman"/>
              </a:rPr>
              <a:t> </a:t>
            </a:r>
            <a:r>
              <a:rPr sz="1000" dirty="0">
                <a:solidFill>
                  <a:srgbClr val="231F20"/>
                </a:solidFill>
                <a:latin typeface="Times New Roman"/>
                <a:cs typeface="Times New Roman"/>
              </a:rPr>
              <a:t>other</a:t>
            </a:r>
            <a:r>
              <a:rPr sz="1000" spc="120" dirty="0">
                <a:solidFill>
                  <a:srgbClr val="231F20"/>
                </a:solidFill>
                <a:latin typeface="Times New Roman"/>
                <a:cs typeface="Times New Roman"/>
              </a:rPr>
              <a:t> </a:t>
            </a:r>
            <a:r>
              <a:rPr sz="1000" dirty="0">
                <a:solidFill>
                  <a:srgbClr val="231F20"/>
                </a:solidFill>
                <a:latin typeface="Times New Roman"/>
                <a:cs typeface="Times New Roman"/>
              </a:rPr>
              <a:t>as</a:t>
            </a:r>
            <a:endParaRPr sz="1000">
              <a:latin typeface="Times New Roman"/>
              <a:cs typeface="Times New Roman"/>
            </a:endParaRPr>
          </a:p>
        </p:txBody>
      </p:sp>
      <p:sp>
        <p:nvSpPr>
          <p:cNvPr id="11" name="object 11"/>
          <p:cNvSpPr txBox="1"/>
          <p:nvPr/>
        </p:nvSpPr>
        <p:spPr>
          <a:xfrm>
            <a:off x="1513754" y="2800213"/>
            <a:ext cx="6118028" cy="615553"/>
          </a:xfrm>
          <a:prstGeom prst="rect">
            <a:avLst/>
          </a:prstGeom>
        </p:spPr>
        <p:txBody>
          <a:bodyPr vert="horz" wrap="square" lIns="0" tIns="0" rIns="0" bIns="0" rtlCol="0">
            <a:spAutoFit/>
          </a:bodyPr>
          <a:lstStyle/>
          <a:p>
            <a:pPr marL="12700" marR="5080" algn="just">
              <a:lnSpc>
                <a:spcPct val="100000"/>
              </a:lnSpc>
            </a:pPr>
            <a:r>
              <a:rPr sz="1000" b="1" i="1" spc="-25" dirty="0">
                <a:solidFill>
                  <a:srgbClr val="EC008C"/>
                </a:solidFill>
                <a:latin typeface="Times New Roman"/>
                <a:cs typeface="Times New Roman"/>
              </a:rPr>
              <a:t>unshaded </a:t>
            </a:r>
            <a:r>
              <a:rPr sz="1000" dirty="0">
                <a:solidFill>
                  <a:srgbClr val="231F20"/>
                </a:solidFill>
                <a:latin typeface="Times New Roman"/>
                <a:cs typeface="Times New Roman"/>
              </a:rPr>
              <a:t>part. When an alternating current is passed through the exciting (or field) </a:t>
            </a:r>
            <a:r>
              <a:rPr sz="1000" spc="5" dirty="0">
                <a:solidFill>
                  <a:srgbClr val="231F20"/>
                </a:solidFill>
                <a:latin typeface="Times New Roman"/>
                <a:cs typeface="Times New Roman"/>
              </a:rPr>
              <a:t>winding  </a:t>
            </a:r>
            <a:r>
              <a:rPr sz="1000" dirty="0">
                <a:solidFill>
                  <a:srgbClr val="231F20"/>
                </a:solidFill>
                <a:latin typeface="Times New Roman"/>
                <a:cs typeface="Times New Roman"/>
              </a:rPr>
              <a:t>surrounding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whole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axis</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shifts</a:t>
            </a:r>
            <a:r>
              <a:rPr sz="1000" spc="-35" dirty="0">
                <a:solidFill>
                  <a:srgbClr val="231F20"/>
                </a:solidFill>
                <a:latin typeface="Times New Roman"/>
                <a:cs typeface="Times New Roman"/>
              </a:rPr>
              <a:t> </a:t>
            </a:r>
            <a:r>
              <a:rPr sz="1000" dirty="0">
                <a:solidFill>
                  <a:srgbClr val="231F20"/>
                </a:solidFill>
                <a:latin typeface="Times New Roman"/>
                <a:cs typeface="Times New Roman"/>
              </a:rPr>
              <a:t>from</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unshaded</a:t>
            </a:r>
            <a:r>
              <a:rPr sz="1000" spc="-35"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shaded</a:t>
            </a:r>
            <a:r>
              <a:rPr sz="1000" spc="-35"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5" dirty="0">
                <a:solidFill>
                  <a:srgbClr val="231F20"/>
                </a:solidFill>
                <a:latin typeface="Times New Roman"/>
                <a:cs typeface="Times New Roman"/>
              </a:rPr>
              <a:t> </a:t>
            </a:r>
            <a:r>
              <a:rPr sz="1000" i="1" dirty="0">
                <a:solidFill>
                  <a:srgbClr val="231F20"/>
                </a:solidFill>
                <a:latin typeface="Times New Roman"/>
                <a:cs typeface="Times New Roman"/>
              </a:rPr>
              <a:t>b</a:t>
            </a:r>
            <a:r>
              <a:rPr sz="1000" dirty="0">
                <a:solidFill>
                  <a:srgbClr val="231F20"/>
                </a:solidFill>
                <a:latin typeface="Times New Roman"/>
                <a:cs typeface="Times New Roman"/>
              </a:rPr>
              <a:t>.  </a:t>
            </a:r>
            <a:r>
              <a:rPr sz="1000" spc="-5" dirty="0">
                <a:solidFill>
                  <a:srgbClr val="231F20"/>
                </a:solidFill>
                <a:latin typeface="Times New Roman"/>
                <a:cs typeface="Times New Roman"/>
              </a:rPr>
              <a:t>This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shifting</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magnetic</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axis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65" dirty="0">
                <a:solidFill>
                  <a:srgbClr val="231F20"/>
                </a:solidFill>
                <a:latin typeface="Times New Roman"/>
                <a:cs typeface="Times New Roman"/>
              </a:rPr>
              <a:t> </a:t>
            </a:r>
            <a:r>
              <a:rPr sz="1000" spc="-10" dirty="0">
                <a:solidFill>
                  <a:srgbClr val="231F20"/>
                </a:solidFill>
                <a:latin typeface="Times New Roman"/>
                <a:cs typeface="Times New Roman"/>
              </a:rPr>
              <a:t>effect,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equivalent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actual</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physical</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movement</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5" dirty="0">
                <a:solidFill>
                  <a:srgbClr val="231F20"/>
                </a:solidFill>
                <a:latin typeface="Times New Roman"/>
                <a:cs typeface="Times New Roman"/>
              </a:rPr>
              <a:t> </a:t>
            </a:r>
            <a:r>
              <a:rPr sz="1000" spc="-5" dirty="0">
                <a:solidFill>
                  <a:srgbClr val="231F20"/>
                </a:solidFill>
                <a:latin typeface="Times New Roman"/>
                <a:cs typeface="Times New Roman"/>
              </a:rPr>
              <a:t>pole.  </a:t>
            </a:r>
            <a:r>
              <a:rPr sz="1000" dirty="0">
                <a:solidFill>
                  <a:srgbClr val="231F20"/>
                </a:solidFill>
                <a:latin typeface="Times New Roman"/>
                <a:cs typeface="Times New Roman"/>
              </a:rPr>
              <a:t>Hence,</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rotor</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starts</a:t>
            </a:r>
            <a:r>
              <a:rPr sz="1000" spc="-60" dirty="0">
                <a:solidFill>
                  <a:srgbClr val="231F20"/>
                </a:solidFill>
                <a:latin typeface="Times New Roman"/>
                <a:cs typeface="Times New Roman"/>
              </a:rPr>
              <a:t> </a:t>
            </a:r>
            <a:r>
              <a:rPr sz="1000" dirty="0">
                <a:solidFill>
                  <a:srgbClr val="231F20"/>
                </a:solidFill>
                <a:latin typeface="Times New Roman"/>
                <a:cs typeface="Times New Roman"/>
              </a:rPr>
              <a:t>rotating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shift</a:t>
            </a:r>
            <a:r>
              <a:rPr sz="1000" spc="-55" dirty="0">
                <a:solidFill>
                  <a:srgbClr val="231F20"/>
                </a:solidFill>
                <a:latin typeface="Times New Roman"/>
                <a:cs typeface="Times New Roman"/>
              </a:rPr>
              <a:t>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a:t>
            </a:r>
            <a:r>
              <a:rPr sz="1000" spc="-6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60" dirty="0">
                <a:solidFill>
                  <a:srgbClr val="231F20"/>
                </a:solidFill>
                <a:latin typeface="Times New Roman"/>
                <a:cs typeface="Times New Roman"/>
              </a:rPr>
              <a:t> </a:t>
            </a:r>
            <a:r>
              <a:rPr sz="1000" dirty="0">
                <a:solidFill>
                  <a:srgbClr val="231F20"/>
                </a:solidFill>
                <a:latin typeface="Times New Roman"/>
                <a:cs typeface="Times New Roman"/>
              </a:rPr>
              <a:t>unshaded</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shaded</a:t>
            </a:r>
            <a:r>
              <a:rPr sz="1000" spc="-60" dirty="0">
                <a:solidFill>
                  <a:srgbClr val="231F20"/>
                </a:solidFill>
                <a:latin typeface="Times New Roman"/>
                <a:cs typeface="Times New Roman"/>
              </a:rPr>
              <a:t> </a:t>
            </a:r>
            <a:r>
              <a:rPr sz="1000" dirty="0">
                <a:solidFill>
                  <a:srgbClr val="231F20"/>
                </a:solidFill>
                <a:latin typeface="Times New Roman"/>
                <a:cs typeface="Times New Roman"/>
              </a:rPr>
              <a:t>part.</a:t>
            </a:r>
            <a:endParaRPr sz="1000">
              <a:latin typeface="Times New Roman"/>
              <a:cs typeface="Times New Roman"/>
            </a:endParaRPr>
          </a:p>
        </p:txBody>
      </p:sp>
      <p:sp>
        <p:nvSpPr>
          <p:cNvPr id="12" name="object 12"/>
          <p:cNvSpPr txBox="1"/>
          <p:nvPr/>
        </p:nvSpPr>
        <p:spPr>
          <a:xfrm>
            <a:off x="1513754" y="4263037"/>
            <a:ext cx="6118028" cy="2136482"/>
          </a:xfrm>
          <a:prstGeom prst="rect">
            <a:avLst/>
          </a:prstGeom>
        </p:spPr>
        <p:txBody>
          <a:bodyPr vert="horz" wrap="square" lIns="0" tIns="0" rIns="0" bIns="0" rtlCol="0">
            <a:spAutoFit/>
          </a:bodyPr>
          <a:lstStyle/>
          <a:p>
            <a:pPr marL="1125220">
              <a:lnSpc>
                <a:spcPct val="100000"/>
              </a:lnSpc>
              <a:tabLst>
                <a:tab pos="352361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36.33	Fig.</a:t>
            </a:r>
            <a:r>
              <a:rPr sz="800" b="1" spc="-90" dirty="0">
                <a:solidFill>
                  <a:srgbClr val="231F20"/>
                </a:solidFill>
                <a:latin typeface="Arial"/>
                <a:cs typeface="Arial"/>
              </a:rPr>
              <a:t> </a:t>
            </a:r>
            <a:r>
              <a:rPr sz="800" b="1" spc="-5" dirty="0">
                <a:solidFill>
                  <a:srgbClr val="231F20"/>
                </a:solidFill>
                <a:latin typeface="Arial"/>
                <a:cs typeface="Arial"/>
              </a:rPr>
              <a:t>36.34</a:t>
            </a:r>
            <a:endParaRPr sz="800">
              <a:latin typeface="Arial"/>
              <a:cs typeface="Arial"/>
            </a:endParaRPr>
          </a:p>
          <a:p>
            <a:pPr marL="12700" marR="5080" indent="228600" algn="just">
              <a:lnSpc>
                <a:spcPts val="1150"/>
              </a:lnSpc>
              <a:spcBef>
                <a:spcPts val="95"/>
              </a:spcBef>
            </a:pPr>
            <a:r>
              <a:rPr sz="1000" dirty="0">
                <a:solidFill>
                  <a:srgbClr val="231F20"/>
                </a:solidFill>
                <a:latin typeface="Times New Roman"/>
                <a:cs typeface="Times New Roman"/>
              </a:rPr>
              <a:t>Let</a:t>
            </a:r>
            <a:r>
              <a:rPr sz="1000" spc="-30" dirty="0">
                <a:solidFill>
                  <a:srgbClr val="231F20"/>
                </a:solidFill>
                <a:latin typeface="Times New Roman"/>
                <a:cs typeface="Times New Roman"/>
              </a:rPr>
              <a:t> </a:t>
            </a:r>
            <a:r>
              <a:rPr sz="1000" dirty="0">
                <a:solidFill>
                  <a:srgbClr val="231F20"/>
                </a:solidFill>
                <a:latin typeface="Times New Roman"/>
                <a:cs typeface="Times New Roman"/>
              </a:rPr>
              <a:t>us</a:t>
            </a:r>
            <a:r>
              <a:rPr sz="1000" spc="-30" dirty="0">
                <a:solidFill>
                  <a:srgbClr val="231F20"/>
                </a:solidFill>
                <a:latin typeface="Times New Roman"/>
                <a:cs typeface="Times New Roman"/>
              </a:rPr>
              <a:t> </a:t>
            </a:r>
            <a:r>
              <a:rPr sz="1000" dirty="0">
                <a:solidFill>
                  <a:srgbClr val="231F20"/>
                </a:solidFill>
                <a:latin typeface="Times New Roman"/>
                <a:cs typeface="Times New Roman"/>
              </a:rPr>
              <a:t>now</a:t>
            </a:r>
            <a:r>
              <a:rPr sz="1000" spc="-30" dirty="0">
                <a:solidFill>
                  <a:srgbClr val="231F20"/>
                </a:solidFill>
                <a:latin typeface="Times New Roman"/>
                <a:cs typeface="Times New Roman"/>
              </a:rPr>
              <a:t> </a:t>
            </a:r>
            <a:r>
              <a:rPr sz="1000" dirty="0">
                <a:solidFill>
                  <a:srgbClr val="231F20"/>
                </a:solidFill>
                <a:latin typeface="Times New Roman"/>
                <a:cs typeface="Times New Roman"/>
              </a:rPr>
              <a:t>discuss</a:t>
            </a:r>
            <a:r>
              <a:rPr sz="1000" spc="-30" dirty="0">
                <a:solidFill>
                  <a:srgbClr val="231F20"/>
                </a:solidFill>
                <a:latin typeface="Times New Roman"/>
                <a:cs typeface="Times New Roman"/>
              </a:rPr>
              <a:t> </a:t>
            </a:r>
            <a:r>
              <a:rPr sz="1000" dirty="0">
                <a:solidFill>
                  <a:srgbClr val="231F20"/>
                </a:solidFill>
                <a:latin typeface="Times New Roman"/>
                <a:cs typeface="Times New Roman"/>
              </a:rPr>
              <a:t>why</a:t>
            </a:r>
            <a:r>
              <a:rPr sz="1000" spc="-30" dirty="0">
                <a:solidFill>
                  <a:srgbClr val="231F20"/>
                </a:solidFill>
                <a:latin typeface="Times New Roman"/>
                <a:cs typeface="Times New Roman"/>
              </a:rPr>
              <a:t> </a:t>
            </a:r>
            <a:r>
              <a:rPr sz="1000" dirty="0">
                <a:solidFill>
                  <a:srgbClr val="231F20"/>
                </a:solidFill>
                <a:latin typeface="Times New Roman"/>
                <a:cs typeface="Times New Roman"/>
              </a:rPr>
              <a:t>shifting</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magnetic</a:t>
            </a:r>
            <a:r>
              <a:rPr sz="1000" spc="-30" dirty="0">
                <a:solidFill>
                  <a:srgbClr val="231F20"/>
                </a:solidFill>
                <a:latin typeface="Times New Roman"/>
                <a:cs typeface="Times New Roman"/>
              </a:rPr>
              <a:t> </a:t>
            </a:r>
            <a:r>
              <a:rPr sz="1000" dirty="0">
                <a:solidFill>
                  <a:srgbClr val="231F20"/>
                </a:solidFill>
                <a:latin typeface="Times New Roman"/>
                <a:cs typeface="Times New Roman"/>
              </a:rPr>
              <a:t>axis</a:t>
            </a:r>
            <a:r>
              <a:rPr sz="1000" spc="-30" dirty="0">
                <a:solidFill>
                  <a:srgbClr val="231F20"/>
                </a:solidFill>
                <a:latin typeface="Times New Roman"/>
                <a:cs typeface="Times New Roman"/>
              </a:rPr>
              <a:t> </a:t>
            </a:r>
            <a:r>
              <a:rPr sz="1000" dirty="0">
                <a:solidFill>
                  <a:srgbClr val="231F20"/>
                </a:solidFill>
                <a:latin typeface="Times New Roman"/>
                <a:cs typeface="Times New Roman"/>
              </a:rPr>
              <a:t>takes</a:t>
            </a:r>
            <a:r>
              <a:rPr sz="1000" spc="-30" dirty="0">
                <a:solidFill>
                  <a:srgbClr val="231F20"/>
                </a:solidFill>
                <a:latin typeface="Times New Roman"/>
                <a:cs typeface="Times New Roman"/>
              </a:rPr>
              <a:t> </a:t>
            </a:r>
            <a:r>
              <a:rPr sz="1000" dirty="0">
                <a:solidFill>
                  <a:srgbClr val="231F20"/>
                </a:solidFill>
                <a:latin typeface="Times New Roman"/>
                <a:cs typeface="Times New Roman"/>
              </a:rPr>
              <a:t>place.</a:t>
            </a:r>
            <a:r>
              <a:rPr sz="1000" spc="-30" dirty="0">
                <a:solidFill>
                  <a:srgbClr val="231F20"/>
                </a:solidFill>
                <a:latin typeface="Times New Roman"/>
                <a:cs typeface="Times New Roman"/>
              </a:rPr>
              <a:t> </a:t>
            </a:r>
            <a:r>
              <a:rPr sz="1000" dirty="0">
                <a:solidFill>
                  <a:srgbClr val="231F20"/>
                </a:solidFill>
                <a:latin typeface="Times New Roman"/>
                <a:cs typeface="Times New Roman"/>
              </a:rPr>
              <a:t>It</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helpful</a:t>
            </a:r>
            <a:r>
              <a:rPr sz="1000" spc="-30" dirty="0">
                <a:solidFill>
                  <a:srgbClr val="231F20"/>
                </a:solidFill>
                <a:latin typeface="Times New Roman"/>
                <a:cs typeface="Times New Roman"/>
              </a:rPr>
              <a:t> </a:t>
            </a:r>
            <a:r>
              <a:rPr sz="1000" dirty="0">
                <a:solidFill>
                  <a:srgbClr val="231F20"/>
                </a:solidFill>
                <a:latin typeface="Times New Roman"/>
                <a:cs typeface="Times New Roman"/>
              </a:rPr>
              <a:t>to</a:t>
            </a:r>
            <a:r>
              <a:rPr sz="1000" spc="-30" dirty="0">
                <a:solidFill>
                  <a:srgbClr val="231F20"/>
                </a:solidFill>
                <a:latin typeface="Times New Roman"/>
                <a:cs typeface="Times New Roman"/>
              </a:rPr>
              <a:t> </a:t>
            </a:r>
            <a:r>
              <a:rPr sz="1000" dirty="0">
                <a:solidFill>
                  <a:srgbClr val="231F20"/>
                </a:solidFill>
                <a:latin typeface="Times New Roman"/>
                <a:cs typeface="Times New Roman"/>
              </a:rPr>
              <a:t>remember</a:t>
            </a:r>
            <a:r>
              <a:rPr sz="1000" spc="-30" dirty="0">
                <a:solidFill>
                  <a:srgbClr val="231F20"/>
                </a:solidFill>
                <a:latin typeface="Times New Roman"/>
                <a:cs typeface="Times New Roman"/>
              </a:rPr>
              <a:t> </a:t>
            </a:r>
            <a:r>
              <a:rPr sz="1000" dirty="0">
                <a:solidFill>
                  <a:srgbClr val="231F20"/>
                </a:solidFill>
                <a:latin typeface="Times New Roman"/>
                <a:cs typeface="Times New Roman"/>
              </a:rPr>
              <a:t>that  the shading coil is highly inductive. When the alternating current through exciting coil tends to  increase,</a:t>
            </a:r>
            <a:r>
              <a:rPr sz="1000" spc="-75" dirty="0">
                <a:solidFill>
                  <a:srgbClr val="231F20"/>
                </a:solidFill>
                <a:latin typeface="Times New Roman"/>
                <a:cs typeface="Times New Roman"/>
              </a:rPr>
              <a:t> </a:t>
            </a:r>
            <a:r>
              <a:rPr sz="1000" dirty="0">
                <a:solidFill>
                  <a:srgbClr val="231F20"/>
                </a:solidFill>
                <a:latin typeface="Times New Roman"/>
                <a:cs typeface="Times New Roman"/>
              </a:rPr>
              <a:t>it</a:t>
            </a:r>
            <a:r>
              <a:rPr sz="1000" spc="-75" dirty="0">
                <a:solidFill>
                  <a:srgbClr val="231F20"/>
                </a:solidFill>
                <a:latin typeface="Times New Roman"/>
                <a:cs typeface="Times New Roman"/>
              </a:rPr>
              <a:t> </a:t>
            </a:r>
            <a:r>
              <a:rPr sz="1000" dirty="0">
                <a:solidFill>
                  <a:srgbClr val="231F20"/>
                </a:solidFill>
                <a:latin typeface="Times New Roman"/>
                <a:cs typeface="Times New Roman"/>
              </a:rPr>
              <a:t>induces</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75"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the</a:t>
            </a:r>
            <a:r>
              <a:rPr sz="1000" spc="-7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7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75" dirty="0">
                <a:solidFill>
                  <a:srgbClr val="231F20"/>
                </a:solidFill>
                <a:latin typeface="Times New Roman"/>
                <a:cs typeface="Times New Roman"/>
              </a:rPr>
              <a:t> </a:t>
            </a:r>
            <a:r>
              <a:rPr sz="1000" dirty="0">
                <a:solidFill>
                  <a:srgbClr val="231F20"/>
                </a:solidFill>
                <a:latin typeface="Times New Roman"/>
                <a:cs typeface="Times New Roman"/>
              </a:rPr>
              <a:t>by</a:t>
            </a:r>
            <a:r>
              <a:rPr sz="1000" spc="-75" dirty="0">
                <a:solidFill>
                  <a:srgbClr val="231F20"/>
                </a:solidFill>
                <a:latin typeface="Times New Roman"/>
                <a:cs typeface="Times New Roman"/>
              </a:rPr>
              <a:t> </a:t>
            </a:r>
            <a:r>
              <a:rPr sz="1000" dirty="0">
                <a:solidFill>
                  <a:srgbClr val="231F20"/>
                </a:solidFill>
                <a:latin typeface="Times New Roman"/>
                <a:cs typeface="Times New Roman"/>
              </a:rPr>
              <a:t>transformer</a:t>
            </a:r>
            <a:r>
              <a:rPr sz="1000" spc="-75" dirty="0">
                <a:solidFill>
                  <a:srgbClr val="231F20"/>
                </a:solidFill>
                <a:latin typeface="Times New Roman"/>
                <a:cs typeface="Times New Roman"/>
              </a:rPr>
              <a:t> </a:t>
            </a:r>
            <a:r>
              <a:rPr sz="1000" dirty="0">
                <a:solidFill>
                  <a:srgbClr val="231F20"/>
                </a:solidFill>
                <a:latin typeface="Times New Roman"/>
                <a:cs typeface="Times New Roman"/>
              </a:rPr>
              <a:t>action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in</a:t>
            </a:r>
            <a:r>
              <a:rPr sz="1000" spc="-75" dirty="0">
                <a:solidFill>
                  <a:srgbClr val="231F20"/>
                </a:solidFill>
                <a:latin typeface="Times New Roman"/>
                <a:cs typeface="Times New Roman"/>
              </a:rPr>
              <a:t> </a:t>
            </a:r>
            <a:r>
              <a:rPr sz="1000" dirty="0">
                <a:solidFill>
                  <a:srgbClr val="231F20"/>
                </a:solidFill>
                <a:latin typeface="Times New Roman"/>
                <a:cs typeface="Times New Roman"/>
              </a:rPr>
              <a:t>such</a:t>
            </a:r>
            <a:r>
              <a:rPr sz="1000" spc="-75" dirty="0">
                <a:solidFill>
                  <a:srgbClr val="231F20"/>
                </a:solidFill>
                <a:latin typeface="Times New Roman"/>
                <a:cs typeface="Times New Roman"/>
              </a:rPr>
              <a:t> </a:t>
            </a:r>
            <a:r>
              <a:rPr sz="1000" dirty="0">
                <a:solidFill>
                  <a:srgbClr val="231F20"/>
                </a:solidFill>
                <a:latin typeface="Times New Roman"/>
                <a:cs typeface="Times New Roman"/>
              </a:rPr>
              <a:t>a</a:t>
            </a:r>
            <a:r>
              <a:rPr sz="1000" spc="-7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75" dirty="0">
                <a:solidFill>
                  <a:srgbClr val="231F20"/>
                </a:solidFill>
                <a:latin typeface="Times New Roman"/>
                <a:cs typeface="Times New Roman"/>
              </a:rPr>
              <a:t> </a:t>
            </a:r>
            <a:r>
              <a:rPr sz="1000" dirty="0">
                <a:solidFill>
                  <a:srgbClr val="231F20"/>
                </a:solidFill>
                <a:latin typeface="Times New Roman"/>
                <a:cs typeface="Times New Roman"/>
              </a:rPr>
              <a:t>as</a:t>
            </a:r>
            <a:r>
              <a:rPr sz="1000" spc="-75" dirty="0">
                <a:solidFill>
                  <a:srgbClr val="231F20"/>
                </a:solidFill>
                <a:latin typeface="Times New Roman"/>
                <a:cs typeface="Times New Roman"/>
              </a:rPr>
              <a:t> </a:t>
            </a:r>
            <a:r>
              <a:rPr sz="1000" dirty="0">
                <a:solidFill>
                  <a:srgbClr val="231F20"/>
                </a:solidFill>
                <a:latin typeface="Times New Roman"/>
                <a:cs typeface="Times New Roman"/>
              </a:rPr>
              <a:t>to</a:t>
            </a:r>
            <a:r>
              <a:rPr sz="1000" spc="-75" dirty="0">
                <a:solidFill>
                  <a:srgbClr val="231F20"/>
                </a:solidFill>
                <a:latin typeface="Times New Roman"/>
                <a:cs typeface="Times New Roman"/>
              </a:rPr>
              <a:t> </a:t>
            </a:r>
            <a:r>
              <a:rPr sz="1000" dirty="0">
                <a:solidFill>
                  <a:srgbClr val="231F20"/>
                </a:solidFill>
                <a:latin typeface="Times New Roman"/>
                <a:cs typeface="Times New Roman"/>
              </a:rPr>
              <a:t>oppose  </a:t>
            </a:r>
            <a:r>
              <a:rPr sz="1000" spc="-10" dirty="0">
                <a:solidFill>
                  <a:srgbClr val="231F20"/>
                </a:solidFill>
                <a:latin typeface="Times New Roman"/>
                <a:cs typeface="Times New Roman"/>
              </a:rPr>
              <a:t>its</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growth.</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Hence,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flux</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density</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decreases</a:t>
            </a:r>
            <a:r>
              <a:rPr sz="1000" spc="-8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the</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shaded</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part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when</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exciting</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current</a:t>
            </a:r>
            <a:r>
              <a:rPr sz="1000" spc="-80" dirty="0">
                <a:solidFill>
                  <a:srgbClr val="231F20"/>
                </a:solidFill>
                <a:latin typeface="Times New Roman"/>
                <a:cs typeface="Times New Roman"/>
              </a:rPr>
              <a:t> </a:t>
            </a:r>
            <a:r>
              <a:rPr sz="1000" spc="-10" dirty="0">
                <a:solidFill>
                  <a:srgbClr val="231F20"/>
                </a:solidFill>
                <a:latin typeface="Times New Roman"/>
                <a:cs typeface="Times New Roman"/>
              </a:rPr>
              <a:t>increases.</a:t>
            </a:r>
            <a:r>
              <a:rPr sz="1000" spc="100" dirty="0">
                <a:solidFill>
                  <a:srgbClr val="231F20"/>
                </a:solidFill>
                <a:latin typeface="Times New Roman"/>
                <a:cs typeface="Times New Roman"/>
              </a:rPr>
              <a:t> </a:t>
            </a:r>
            <a:r>
              <a:rPr sz="1000" spc="-15" dirty="0">
                <a:solidFill>
                  <a:srgbClr val="231F20"/>
                </a:solidFill>
                <a:latin typeface="Times New Roman"/>
                <a:cs typeface="Times New Roman"/>
              </a:rPr>
              <a:t>However,  </a:t>
            </a:r>
            <a:r>
              <a:rPr sz="1000" dirty="0">
                <a:solidFill>
                  <a:srgbClr val="231F20"/>
                </a:solidFill>
                <a:latin typeface="Times New Roman"/>
                <a:cs typeface="Times New Roman"/>
              </a:rPr>
              <a:t>flux density increases in the shaded part when exciting current starts decreasing (it being assumed  that</a:t>
            </a:r>
            <a:r>
              <a:rPr sz="1000" spc="-60"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sinusoidal).</a:t>
            </a:r>
            <a:endParaRPr sz="1000">
              <a:latin typeface="Times New Roman"/>
              <a:cs typeface="Times New Roman"/>
            </a:endParaRPr>
          </a:p>
          <a:p>
            <a:pPr marL="12700" indent="228600" algn="just">
              <a:lnSpc>
                <a:spcPts val="1075"/>
              </a:lnSpc>
            </a:pPr>
            <a:r>
              <a:rPr sz="1000" spc="-5" dirty="0">
                <a:solidFill>
                  <a:srgbClr val="231F20"/>
                </a:solidFill>
                <a:latin typeface="Times New Roman"/>
                <a:cs typeface="Times New Roman"/>
              </a:rPr>
              <a:t>In Fig. 36.35 </a:t>
            </a:r>
            <a:r>
              <a:rPr sz="1000" spc="-20" dirty="0">
                <a:solidFill>
                  <a:srgbClr val="231F20"/>
                </a:solidFill>
                <a:latin typeface="Times New Roman"/>
                <a:cs typeface="Times New Roman"/>
              </a:rPr>
              <a:t>(</a:t>
            </a:r>
            <a:r>
              <a:rPr sz="1000" i="1" spc="-20" dirty="0">
                <a:solidFill>
                  <a:srgbClr val="231F20"/>
                </a:solidFill>
                <a:latin typeface="Times New Roman"/>
                <a:cs typeface="Times New Roman"/>
              </a:rPr>
              <a:t>a</a:t>
            </a:r>
            <a:r>
              <a:rPr sz="1000" spc="-20" dirty="0">
                <a:solidFill>
                  <a:srgbClr val="231F20"/>
                </a:solidFill>
                <a:latin typeface="Times New Roman"/>
                <a:cs typeface="Times New Roman"/>
              </a:rPr>
              <a:t>) </a:t>
            </a:r>
            <a:r>
              <a:rPr sz="1000" dirty="0">
                <a:solidFill>
                  <a:srgbClr val="231F20"/>
                </a:solidFill>
                <a:latin typeface="Times New Roman"/>
                <a:cs typeface="Times New Roman"/>
              </a:rPr>
              <a:t>exciting current is rapidly increasing along </a:t>
            </a:r>
            <a:r>
              <a:rPr sz="1000" i="1" spc="50" dirty="0">
                <a:solidFill>
                  <a:srgbClr val="231F20"/>
                </a:solidFill>
                <a:latin typeface="Times New Roman"/>
                <a:cs typeface="Times New Roman"/>
              </a:rPr>
              <a:t>OA </a:t>
            </a:r>
            <a:r>
              <a:rPr sz="1000" dirty="0">
                <a:solidFill>
                  <a:srgbClr val="231F20"/>
                </a:solidFill>
                <a:latin typeface="Times New Roman"/>
                <a:cs typeface="Times New Roman"/>
              </a:rPr>
              <a:t>(shown by dots).   This  </a:t>
            </a:r>
            <a:r>
              <a:rPr sz="1000" spc="235" dirty="0">
                <a:solidFill>
                  <a:srgbClr val="231F20"/>
                </a:solidFill>
                <a:latin typeface="Times New Roman"/>
                <a:cs typeface="Times New Roman"/>
              </a:rPr>
              <a:t> </a:t>
            </a:r>
            <a:r>
              <a:rPr sz="1000" dirty="0">
                <a:solidFill>
                  <a:srgbClr val="231F20"/>
                </a:solidFill>
                <a:latin typeface="Times New Roman"/>
                <a:cs typeface="Times New Roman"/>
              </a:rPr>
              <a:t>will</a:t>
            </a:r>
            <a:endParaRPr sz="1000">
              <a:latin typeface="Times New Roman"/>
              <a:cs typeface="Times New Roman"/>
            </a:endParaRPr>
          </a:p>
          <a:p>
            <a:pPr marL="12700" marR="6985" algn="just">
              <a:lnSpc>
                <a:spcPts val="1150"/>
              </a:lnSpc>
              <a:spcBef>
                <a:spcPts val="55"/>
              </a:spcBef>
            </a:pPr>
            <a:r>
              <a:rPr sz="1000" dirty="0">
                <a:solidFill>
                  <a:srgbClr val="231F20"/>
                </a:solidFill>
                <a:latin typeface="Times New Roman"/>
                <a:cs typeface="Times New Roman"/>
              </a:rPr>
              <a:t>produce</a:t>
            </a:r>
            <a:r>
              <a:rPr sz="1000" spc="-35" dirty="0">
                <a:solidFill>
                  <a:srgbClr val="231F20"/>
                </a:solidFill>
                <a:latin typeface="Times New Roman"/>
                <a:cs typeface="Times New Roman"/>
              </a:rPr>
              <a:t> </a:t>
            </a:r>
            <a:r>
              <a:rPr sz="1000" dirty="0">
                <a:solidFill>
                  <a:srgbClr val="231F20"/>
                </a:solidFill>
                <a:latin typeface="Times New Roman"/>
                <a:cs typeface="Times New Roman"/>
              </a:rPr>
              <a:t>an</a:t>
            </a:r>
            <a:r>
              <a:rPr sz="1000" spc="-35" dirty="0">
                <a:solidFill>
                  <a:srgbClr val="231F20"/>
                </a:solidFill>
                <a:latin typeface="Times New Roman"/>
                <a:cs typeface="Times New Roman"/>
              </a:rPr>
              <a:t> </a:t>
            </a:r>
            <a:r>
              <a:rPr sz="1000" dirty="0">
                <a:solidFill>
                  <a:srgbClr val="231F20"/>
                </a:solidFill>
                <a:latin typeface="Times New Roman"/>
                <a:cs typeface="Times New Roman"/>
              </a:rPr>
              <a:t>e.m.f.</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180" dirty="0">
                <a:solidFill>
                  <a:srgbClr val="231F20"/>
                </a:solidFill>
                <a:latin typeface="Times New Roman"/>
                <a:cs typeface="Times New Roman"/>
              </a:rPr>
              <a:t> </a:t>
            </a:r>
            <a:r>
              <a:rPr sz="1000" dirty="0">
                <a:solidFill>
                  <a:srgbClr val="231F20"/>
                </a:solidFill>
                <a:latin typeface="Times New Roman"/>
                <a:cs typeface="Times New Roman"/>
              </a:rPr>
              <a:t>As</a:t>
            </a:r>
            <a:r>
              <a:rPr sz="1000" spc="-35" dirty="0">
                <a:solidFill>
                  <a:srgbClr val="231F20"/>
                </a:solidFill>
                <a:latin typeface="Times New Roman"/>
                <a:cs typeface="Times New Roman"/>
              </a:rPr>
              <a:t> </a:t>
            </a:r>
            <a:r>
              <a:rPr sz="1000" dirty="0">
                <a:solidFill>
                  <a:srgbClr val="231F20"/>
                </a:solidFill>
                <a:latin typeface="Times New Roman"/>
                <a:cs typeface="Times New Roman"/>
              </a:rPr>
              <a:t>shading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low</a:t>
            </a:r>
            <a:r>
              <a:rPr sz="1000" spc="-35" dirty="0">
                <a:solidFill>
                  <a:srgbClr val="231F20"/>
                </a:solidFill>
                <a:latin typeface="Times New Roman"/>
                <a:cs typeface="Times New Roman"/>
              </a:rPr>
              <a:t> </a:t>
            </a:r>
            <a:r>
              <a:rPr sz="1000" dirty="0">
                <a:solidFill>
                  <a:srgbClr val="231F20"/>
                </a:solidFill>
                <a:latin typeface="Times New Roman"/>
                <a:cs typeface="Times New Roman"/>
              </a:rPr>
              <a:t>resistance,</a:t>
            </a:r>
            <a:r>
              <a:rPr sz="1000" spc="-35" dirty="0">
                <a:solidFill>
                  <a:srgbClr val="231F20"/>
                </a:solidFill>
                <a:latin typeface="Times New Roman"/>
                <a:cs typeface="Times New Roman"/>
              </a:rPr>
              <a:t> </a:t>
            </a:r>
            <a:r>
              <a:rPr sz="1000" dirty="0">
                <a:solidFill>
                  <a:srgbClr val="231F20"/>
                </a:solidFill>
                <a:latin typeface="Times New Roman"/>
                <a:cs typeface="Times New Roman"/>
              </a:rPr>
              <a:t>a</a:t>
            </a:r>
            <a:r>
              <a:rPr sz="1000" spc="-35" dirty="0">
                <a:solidFill>
                  <a:srgbClr val="231F20"/>
                </a:solidFill>
                <a:latin typeface="Times New Roman"/>
                <a:cs typeface="Times New Roman"/>
              </a:rPr>
              <a:t> </a:t>
            </a:r>
            <a:r>
              <a:rPr sz="1000" dirty="0">
                <a:solidFill>
                  <a:srgbClr val="231F20"/>
                </a:solidFill>
                <a:latin typeface="Times New Roman"/>
                <a:cs typeface="Times New Roman"/>
              </a:rPr>
              <a:t>large</a:t>
            </a:r>
            <a:r>
              <a:rPr sz="1000" spc="-3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35" dirty="0">
                <a:solidFill>
                  <a:srgbClr val="231F20"/>
                </a:solidFill>
                <a:latin typeface="Times New Roman"/>
                <a:cs typeface="Times New Roman"/>
              </a:rPr>
              <a:t> </a:t>
            </a:r>
            <a:r>
              <a:rPr sz="1000" dirty="0">
                <a:solidFill>
                  <a:srgbClr val="231F20"/>
                </a:solidFill>
                <a:latin typeface="Times New Roman"/>
                <a:cs typeface="Times New Roman"/>
              </a:rPr>
              <a:t>will</a:t>
            </a:r>
            <a:r>
              <a:rPr sz="1000" spc="-35" dirty="0">
                <a:solidFill>
                  <a:srgbClr val="231F20"/>
                </a:solidFill>
                <a:latin typeface="Times New Roman"/>
                <a:cs typeface="Times New Roman"/>
              </a:rPr>
              <a:t> </a:t>
            </a:r>
            <a:r>
              <a:rPr sz="1000" dirty="0">
                <a:solidFill>
                  <a:srgbClr val="231F20"/>
                </a:solidFill>
                <a:latin typeface="Times New Roman"/>
                <a:cs typeface="Times New Roman"/>
              </a:rPr>
              <a:t>be</a:t>
            </a:r>
            <a:r>
              <a:rPr sz="1000" spc="-35" dirty="0">
                <a:solidFill>
                  <a:srgbClr val="231F20"/>
                </a:solidFill>
                <a:latin typeface="Times New Roman"/>
                <a:cs typeface="Times New Roman"/>
              </a:rPr>
              <a:t> </a:t>
            </a:r>
            <a:r>
              <a:rPr sz="1000" dirty="0">
                <a:solidFill>
                  <a:srgbClr val="231F20"/>
                </a:solidFill>
                <a:latin typeface="Times New Roman"/>
                <a:cs typeface="Times New Roman"/>
              </a:rPr>
              <a:t>set  up in such a direction (according to </a:t>
            </a:r>
            <a:r>
              <a:rPr sz="1000" spc="-10" dirty="0">
                <a:solidFill>
                  <a:srgbClr val="231F20"/>
                </a:solidFill>
                <a:latin typeface="Times New Roman"/>
                <a:cs typeface="Times New Roman"/>
              </a:rPr>
              <a:t>Lenz’s </a:t>
            </a:r>
            <a:r>
              <a:rPr sz="1000" dirty="0">
                <a:solidFill>
                  <a:srgbClr val="231F20"/>
                </a:solidFill>
                <a:latin typeface="Times New Roman"/>
                <a:cs typeface="Times New Roman"/>
              </a:rPr>
              <a:t>law) as to oppose the rise of exciting current (which is  responsible for its production). Hence, the flux mostly shifts to the unshaded part and the</a:t>
            </a:r>
            <a:r>
              <a:rPr sz="1000" spc="-90" dirty="0">
                <a:solidFill>
                  <a:srgbClr val="231F20"/>
                </a:solidFill>
                <a:latin typeface="Times New Roman"/>
                <a:cs typeface="Times New Roman"/>
              </a:rPr>
              <a:t> </a:t>
            </a:r>
            <a:r>
              <a:rPr sz="1000" dirty="0">
                <a:solidFill>
                  <a:srgbClr val="231F20"/>
                </a:solidFill>
                <a:latin typeface="Times New Roman"/>
                <a:cs typeface="Times New Roman"/>
              </a:rPr>
              <a:t>magnetic  axis</a:t>
            </a:r>
            <a:r>
              <a:rPr sz="1000" spc="-30" dirty="0">
                <a:solidFill>
                  <a:srgbClr val="231F20"/>
                </a:solidFill>
                <a:latin typeface="Times New Roman"/>
                <a:cs typeface="Times New Roman"/>
              </a:rPr>
              <a:t> </a:t>
            </a:r>
            <a:r>
              <a:rPr sz="1000" dirty="0">
                <a:solidFill>
                  <a:srgbClr val="231F20"/>
                </a:solidFill>
                <a:latin typeface="Times New Roman"/>
                <a:cs typeface="Times New Roman"/>
              </a:rPr>
              <a:t>lies</a:t>
            </a:r>
            <a:r>
              <a:rPr sz="1000" spc="-30" dirty="0">
                <a:solidFill>
                  <a:srgbClr val="231F20"/>
                </a:solidFill>
                <a:latin typeface="Times New Roman"/>
                <a:cs typeface="Times New Roman"/>
              </a:rPr>
              <a:t> </a:t>
            </a:r>
            <a:r>
              <a:rPr sz="1000" dirty="0">
                <a:solidFill>
                  <a:srgbClr val="231F20"/>
                </a:solidFill>
                <a:latin typeface="Times New Roman"/>
                <a:cs typeface="Times New Roman"/>
              </a:rPr>
              <a:t>along</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middle</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30" dirty="0">
                <a:solidFill>
                  <a:srgbClr val="231F20"/>
                </a:solidFill>
                <a:latin typeface="Times New Roman"/>
                <a:cs typeface="Times New Roman"/>
              </a:rPr>
              <a:t> </a:t>
            </a:r>
            <a:r>
              <a:rPr sz="1000" dirty="0">
                <a:solidFill>
                  <a:srgbClr val="231F20"/>
                </a:solidFill>
                <a:latin typeface="Times New Roman"/>
                <a:cs typeface="Times New Roman"/>
              </a:rPr>
              <a:t>part</a:t>
            </a:r>
            <a:r>
              <a:rPr sz="1000" spc="-30" dirty="0">
                <a:solidFill>
                  <a:srgbClr val="231F20"/>
                </a:solidFill>
                <a:latin typeface="Times New Roman"/>
                <a:cs typeface="Times New Roman"/>
              </a:rPr>
              <a:t> </a:t>
            </a:r>
            <a:r>
              <a:rPr sz="1000" i="1" dirty="0">
                <a:solidFill>
                  <a:srgbClr val="231F20"/>
                </a:solidFill>
                <a:latin typeface="Times New Roman"/>
                <a:cs typeface="Times New Roman"/>
              </a:rPr>
              <a:t>i</a:t>
            </a:r>
            <a:r>
              <a:rPr sz="1000" dirty="0">
                <a:solidFill>
                  <a:srgbClr val="231F20"/>
                </a:solidFill>
                <a:latin typeface="Times New Roman"/>
                <a:cs typeface="Times New Roman"/>
              </a:rPr>
              <a:t>.</a:t>
            </a:r>
            <a:r>
              <a:rPr sz="1000" i="1" dirty="0">
                <a:solidFill>
                  <a:srgbClr val="231F20"/>
                </a:solidFill>
                <a:latin typeface="Times New Roman"/>
                <a:cs typeface="Times New Roman"/>
              </a:rPr>
              <a:t>e</a:t>
            </a:r>
            <a:r>
              <a:rPr sz="1000" dirty="0">
                <a:solidFill>
                  <a:srgbClr val="231F20"/>
                </a:solidFill>
                <a:latin typeface="Times New Roman"/>
                <a:cs typeface="Times New Roman"/>
              </a:rPr>
              <a:t>.</a:t>
            </a:r>
            <a:r>
              <a:rPr sz="1000" spc="-35" dirty="0">
                <a:solidFill>
                  <a:srgbClr val="231F20"/>
                </a:solidFill>
                <a:latin typeface="Times New Roman"/>
                <a:cs typeface="Times New Roman"/>
              </a:rPr>
              <a:t> </a:t>
            </a:r>
            <a:r>
              <a:rPr sz="1000" spc="-5" dirty="0">
                <a:solidFill>
                  <a:srgbClr val="231F20"/>
                </a:solidFill>
                <a:latin typeface="Times New Roman"/>
                <a:cs typeface="Times New Roman"/>
              </a:rPr>
              <a:t>along</a:t>
            </a:r>
            <a:r>
              <a:rPr sz="1000" spc="-35" dirty="0">
                <a:solidFill>
                  <a:srgbClr val="231F20"/>
                </a:solidFill>
                <a:latin typeface="Times New Roman"/>
                <a:cs typeface="Times New Roman"/>
              </a:rPr>
              <a:t> </a:t>
            </a:r>
            <a:r>
              <a:rPr sz="1000" i="1" spc="15" dirty="0">
                <a:solidFill>
                  <a:srgbClr val="231F20"/>
                </a:solidFill>
                <a:latin typeface="Times New Roman"/>
                <a:cs typeface="Times New Roman"/>
              </a:rPr>
              <a:t>NC</a:t>
            </a:r>
            <a:r>
              <a:rPr sz="1000" spc="15" dirty="0">
                <a:solidFill>
                  <a:srgbClr val="231F20"/>
                </a:solidFill>
                <a:latin typeface="Times New Roman"/>
                <a:cs typeface="Times New Roman"/>
              </a:rPr>
              <a:t>.</a:t>
            </a:r>
            <a:endParaRPr sz="1000">
              <a:latin typeface="Times New Roman"/>
              <a:cs typeface="Times New Roman"/>
            </a:endParaRPr>
          </a:p>
          <a:p>
            <a:pPr marL="12700" marR="6350" indent="228600" algn="just">
              <a:lnSpc>
                <a:spcPts val="1150"/>
              </a:lnSpc>
            </a:pPr>
            <a:r>
              <a:rPr sz="1000" dirty="0">
                <a:solidFill>
                  <a:srgbClr val="231F20"/>
                </a:solidFill>
                <a:latin typeface="Times New Roman"/>
                <a:cs typeface="Times New Roman"/>
              </a:rPr>
              <a:t>Next, consider the moment when exciting current is near its peak value </a:t>
            </a:r>
            <a:r>
              <a:rPr sz="1000" i="1" spc="-5" dirty="0">
                <a:solidFill>
                  <a:srgbClr val="231F20"/>
                </a:solidFill>
                <a:latin typeface="Times New Roman"/>
                <a:cs typeface="Times New Roman"/>
              </a:rPr>
              <a:t>i</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e</a:t>
            </a:r>
            <a:r>
              <a:rPr sz="1000" spc="-5" dirty="0">
                <a:solidFill>
                  <a:srgbClr val="231F20"/>
                </a:solidFill>
                <a:latin typeface="Times New Roman"/>
                <a:cs typeface="Times New Roman"/>
              </a:rPr>
              <a:t>. from point </a:t>
            </a:r>
            <a:r>
              <a:rPr sz="1000" i="1" dirty="0">
                <a:solidFill>
                  <a:srgbClr val="231F20"/>
                </a:solidFill>
                <a:latin typeface="Times New Roman"/>
                <a:cs typeface="Times New Roman"/>
              </a:rPr>
              <a:t>A </a:t>
            </a:r>
            <a:r>
              <a:rPr sz="1000" dirty="0">
                <a:solidFill>
                  <a:srgbClr val="231F20"/>
                </a:solidFill>
                <a:latin typeface="Times New Roman"/>
                <a:cs typeface="Times New Roman"/>
              </a:rPr>
              <a:t>to </a:t>
            </a:r>
            <a:r>
              <a:rPr sz="1000" i="1" dirty="0">
                <a:solidFill>
                  <a:srgbClr val="231F20"/>
                </a:solidFill>
                <a:latin typeface="Times New Roman"/>
                <a:cs typeface="Times New Roman"/>
              </a:rPr>
              <a:t>B  </a:t>
            </a:r>
            <a:r>
              <a:rPr sz="1000" spc="-5" dirty="0">
                <a:solidFill>
                  <a:srgbClr val="231F20"/>
                </a:solidFill>
                <a:latin typeface="Times New Roman"/>
                <a:cs typeface="Times New Roman"/>
              </a:rPr>
              <a:t>[Fig.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36.35</a:t>
            </a:r>
            <a:r>
              <a:rPr sz="1000" spc="-70" dirty="0">
                <a:solidFill>
                  <a:srgbClr val="231F20"/>
                </a:solidFill>
                <a:latin typeface="Times New Roman"/>
                <a:cs typeface="Times New Roman"/>
              </a:rPr>
              <a:t> </a:t>
            </a:r>
            <a:r>
              <a:rPr sz="1000" dirty="0">
                <a:solidFill>
                  <a:srgbClr val="231F20"/>
                </a:solidFill>
                <a:latin typeface="Times New Roman"/>
                <a:cs typeface="Times New Roman"/>
              </a:rPr>
              <a:t>(</a:t>
            </a:r>
            <a:r>
              <a:rPr sz="1000" i="1" dirty="0">
                <a:solidFill>
                  <a:srgbClr val="231F20"/>
                </a:solidFill>
                <a:latin typeface="Times New Roman"/>
                <a:cs typeface="Times New Roman"/>
              </a:rPr>
              <a:t>b</a:t>
            </a:r>
            <a:r>
              <a:rPr sz="1000" dirty="0">
                <a:solidFill>
                  <a:srgbClr val="231F20"/>
                </a:solidFill>
                <a:latin typeface="Times New Roman"/>
                <a:cs typeface="Times New Roman"/>
              </a:rPr>
              <a:t>)].</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Here,</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change</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exciting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very</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slow.</a:t>
            </a:r>
            <a:r>
              <a:rPr sz="1000" spc="114" dirty="0">
                <a:solidFill>
                  <a:srgbClr val="231F20"/>
                </a:solidFill>
                <a:latin typeface="Times New Roman"/>
                <a:cs typeface="Times New Roman"/>
              </a:rPr>
              <a:t> </a:t>
            </a:r>
            <a:r>
              <a:rPr sz="1000" dirty="0">
                <a:solidFill>
                  <a:srgbClr val="231F20"/>
                </a:solidFill>
                <a:latin typeface="Times New Roman"/>
                <a:cs typeface="Times New Roman"/>
              </a:rPr>
              <a:t>Hence,</a:t>
            </a:r>
            <a:r>
              <a:rPr sz="1000" spc="-70" dirty="0">
                <a:solidFill>
                  <a:srgbClr val="231F20"/>
                </a:solidFill>
                <a:latin typeface="Times New Roman"/>
                <a:cs typeface="Times New Roman"/>
              </a:rPr>
              <a:t> </a:t>
            </a:r>
            <a:r>
              <a:rPr sz="1000" dirty="0">
                <a:solidFill>
                  <a:srgbClr val="231F20"/>
                </a:solidFill>
                <a:latin typeface="Times New Roman"/>
                <a:cs typeface="Times New Roman"/>
              </a:rPr>
              <a:t>practically</a:t>
            </a:r>
            <a:r>
              <a:rPr sz="1000" spc="-70" dirty="0">
                <a:solidFill>
                  <a:srgbClr val="231F20"/>
                </a:solidFill>
                <a:latin typeface="Times New Roman"/>
                <a:cs typeface="Times New Roman"/>
              </a:rPr>
              <a:t> </a:t>
            </a:r>
            <a:r>
              <a:rPr sz="1000" dirty="0">
                <a:solidFill>
                  <a:srgbClr val="231F20"/>
                </a:solidFill>
                <a:latin typeface="Times New Roman"/>
                <a:cs typeface="Times New Roman"/>
              </a:rPr>
              <a:t>no</a:t>
            </a:r>
            <a:r>
              <a:rPr sz="1000" spc="-70"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70" dirty="0">
                <a:solidFill>
                  <a:srgbClr val="231F20"/>
                </a:solidFill>
                <a:latin typeface="Times New Roman"/>
                <a:cs typeface="Times New Roman"/>
              </a:rPr>
              <a:t> </a:t>
            </a:r>
            <a:r>
              <a:rPr sz="1000" dirty="0">
                <a:solidFill>
                  <a:srgbClr val="231F20"/>
                </a:solidFill>
                <a:latin typeface="Times New Roman"/>
                <a:cs typeface="Times New Roman"/>
              </a:rPr>
              <a:t>and,  therefore, no current is induced in the shading coil. The flux produced by exciting current is at its  maximum value and is uniformly distributed over the pole face. So the magnetic axis shifts to the  centre</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pole</a:t>
            </a:r>
            <a:r>
              <a:rPr sz="1000" spc="-35" dirty="0">
                <a:solidFill>
                  <a:srgbClr val="231F20"/>
                </a:solidFill>
                <a:latin typeface="Times New Roman"/>
                <a:cs typeface="Times New Roman"/>
              </a:rPr>
              <a:t> </a:t>
            </a:r>
            <a:r>
              <a:rPr sz="1000" i="1" dirty="0">
                <a:solidFill>
                  <a:srgbClr val="231F20"/>
                </a:solidFill>
                <a:latin typeface="Times New Roman"/>
                <a:cs typeface="Times New Roman"/>
              </a:rPr>
              <a:t>i</a:t>
            </a:r>
            <a:r>
              <a:rPr sz="1000" dirty="0">
                <a:solidFill>
                  <a:srgbClr val="231F20"/>
                </a:solidFill>
                <a:latin typeface="Times New Roman"/>
                <a:cs typeface="Times New Roman"/>
              </a:rPr>
              <a:t>.</a:t>
            </a:r>
            <a:r>
              <a:rPr sz="1000" i="1" dirty="0">
                <a:solidFill>
                  <a:srgbClr val="231F20"/>
                </a:solidFill>
                <a:latin typeface="Times New Roman"/>
                <a:cs typeface="Times New Roman"/>
              </a:rPr>
              <a:t>e</a:t>
            </a:r>
            <a:r>
              <a:rPr sz="1000" dirty="0">
                <a:solidFill>
                  <a:srgbClr val="231F20"/>
                </a:solidFill>
                <a:latin typeface="Times New Roman"/>
                <a:cs typeface="Times New Roman"/>
              </a:rPr>
              <a:t>.</a:t>
            </a:r>
            <a:r>
              <a:rPr sz="1000" spc="-35" dirty="0">
                <a:solidFill>
                  <a:srgbClr val="231F20"/>
                </a:solidFill>
                <a:latin typeface="Times New Roman"/>
                <a:cs typeface="Times New Roman"/>
              </a:rPr>
              <a:t> </a:t>
            </a:r>
            <a:r>
              <a:rPr sz="1000" dirty="0">
                <a:solidFill>
                  <a:srgbClr val="231F20"/>
                </a:solidFill>
                <a:latin typeface="Times New Roman"/>
                <a:cs typeface="Times New Roman"/>
              </a:rPr>
              <a:t>along</a:t>
            </a:r>
            <a:r>
              <a:rPr sz="1000" spc="-35" dirty="0">
                <a:solidFill>
                  <a:srgbClr val="231F20"/>
                </a:solidFill>
                <a:latin typeface="Times New Roman"/>
                <a:cs typeface="Times New Roman"/>
              </a:rPr>
              <a:t> </a:t>
            </a:r>
            <a:r>
              <a:rPr sz="1000" dirty="0">
                <a:solidFill>
                  <a:srgbClr val="231F20"/>
                </a:solidFill>
                <a:latin typeface="Times New Roman"/>
                <a:cs typeface="Times New Roman"/>
              </a:rPr>
              <a:t>positions</a:t>
            </a:r>
            <a:r>
              <a:rPr sz="1000" spc="-35" dirty="0">
                <a:solidFill>
                  <a:srgbClr val="231F20"/>
                </a:solidFill>
                <a:latin typeface="Times New Roman"/>
                <a:cs typeface="Times New Roman"/>
              </a:rPr>
              <a:t> </a:t>
            </a:r>
            <a:r>
              <a:rPr sz="1000" i="1" spc="15" dirty="0">
                <a:solidFill>
                  <a:srgbClr val="231F20"/>
                </a:solidFill>
                <a:latin typeface="Times New Roman"/>
                <a:cs typeface="Times New Roman"/>
              </a:rPr>
              <a:t>ND</a:t>
            </a:r>
            <a:r>
              <a:rPr sz="1000" spc="15" dirty="0">
                <a:solidFill>
                  <a:srgbClr val="231F20"/>
                </a:solidFill>
                <a:latin typeface="Times New Roman"/>
                <a:cs typeface="Times New Roman"/>
              </a:rPr>
              <a:t>.</a:t>
            </a:r>
            <a:endParaRPr sz="1000">
              <a:latin typeface="Times New Roman"/>
              <a:cs typeface="Times New Roman"/>
            </a:endParaRPr>
          </a:p>
        </p:txBody>
      </p:sp>
      <p:sp>
        <p:nvSpPr>
          <p:cNvPr id="13" name="object 13"/>
          <p:cNvSpPr/>
          <p:nvPr/>
        </p:nvSpPr>
        <p:spPr>
          <a:xfrm>
            <a:off x="4900876" y="1784546"/>
            <a:ext cx="2656980" cy="875169"/>
          </a:xfrm>
          <a:prstGeom prst="rect">
            <a:avLst/>
          </a:prstGeom>
          <a:blipFill>
            <a:blip r:embed="rId4" cstate="print"/>
            <a:stretch>
              <a:fillRect/>
            </a:stretch>
          </a:blipFill>
        </p:spPr>
        <p:txBody>
          <a:bodyPr wrap="square" lIns="0" tIns="0" rIns="0" bIns="0" rtlCol="0"/>
          <a:lstStyle/>
          <a:p>
            <a:endParaRPr/>
          </a:p>
        </p:txBody>
      </p:sp>
      <p:sp>
        <p:nvSpPr>
          <p:cNvPr id="14" name="object 14"/>
          <p:cNvSpPr txBox="1"/>
          <p:nvPr/>
        </p:nvSpPr>
        <p:spPr>
          <a:xfrm>
            <a:off x="4812970" y="1737957"/>
            <a:ext cx="2803135" cy="1654299"/>
          </a:xfrm>
          <a:prstGeom prst="rect">
            <a:avLst/>
          </a:prstGeom>
        </p:spPr>
        <p:txBody>
          <a:bodyPr vert="horz" wrap="square" lIns="0" tIns="0" rIns="0" bIns="0" rtlCol="0">
            <a:spAutoFit/>
          </a:bodyPr>
          <a:lstStyle/>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00">
              <a:latin typeface="Times New Roman"/>
              <a:cs typeface="Times New Roman"/>
            </a:endParaRPr>
          </a:p>
          <a:p>
            <a:pPr>
              <a:lnSpc>
                <a:spcPct val="100000"/>
              </a:lnSpc>
            </a:pPr>
            <a:endParaRPr sz="950">
              <a:latin typeface="Times New Roman"/>
              <a:cs typeface="Times New Roman"/>
            </a:endParaRPr>
          </a:p>
          <a:p>
            <a:pPr marL="443865">
              <a:lnSpc>
                <a:spcPct val="100000"/>
              </a:lnSpc>
            </a:pPr>
            <a:r>
              <a:rPr sz="800" spc="-5" dirty="0">
                <a:solidFill>
                  <a:srgbClr val="231F20"/>
                </a:solidFill>
                <a:latin typeface="Arial"/>
                <a:cs typeface="Arial"/>
              </a:rPr>
              <a:t>Shaded pole single phase motor</a:t>
            </a:r>
            <a:endParaRPr sz="800">
              <a:latin typeface="Arial"/>
              <a:cs typeface="Arial"/>
            </a:endParaRPr>
          </a:p>
        </p:txBody>
      </p:sp>
      <p:sp>
        <p:nvSpPr>
          <p:cNvPr id="15" name="object 15"/>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6" name="object 16"/>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7" name="object 17"/>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8" name="object 18"/>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9" name="object 19"/>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0" name="object 20"/>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1" name="object 21"/>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2" name="object 22"/>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367984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960</Words>
  <Application>Microsoft Office PowerPoint</Application>
  <PresentationFormat>On-screen Show (4:3)</PresentationFormat>
  <Paragraphs>70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First Course of Special Machine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Course of Special Machine </dc:title>
  <dc:creator>DR.Ahmed Saker 2o1O</dc:creator>
  <cp:lastModifiedBy>DR.Ahmed Saker 2o1O</cp:lastModifiedBy>
  <cp:revision>1</cp:revision>
  <dcterms:created xsi:type="dcterms:W3CDTF">2018-12-18T07:01:54Z</dcterms:created>
  <dcterms:modified xsi:type="dcterms:W3CDTF">2018-12-18T07:02:17Z</dcterms:modified>
</cp:coreProperties>
</file>