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8060" y="2081910"/>
            <a:ext cx="2646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mbria Math"/>
                <a:cs typeface="Cambria Math"/>
              </a:rPr>
              <a:t>q</a:t>
            </a:r>
            <a:r>
              <a:rPr sz="1800" spc="-5" dirty="0">
                <a:latin typeface="Wingdings"/>
                <a:cs typeface="Wingdings"/>
              </a:rPr>
              <a:t></a:t>
            </a:r>
            <a:r>
              <a:rPr sz="1400" spc="-5" dirty="0">
                <a:latin typeface="Cambria Math"/>
                <a:cs typeface="Cambria Math"/>
              </a:rPr>
              <a:t>/ </a:t>
            </a:r>
            <a:r>
              <a:rPr sz="1400" spc="-10" dirty="0">
                <a:latin typeface="Cambria"/>
                <a:cs typeface="Cambria"/>
              </a:rPr>
              <a:t>Evaluate </a:t>
            </a:r>
            <a:r>
              <a:rPr sz="1400" spc="-5" dirty="0">
                <a:latin typeface="Cambria"/>
                <a:cs typeface="Cambria"/>
              </a:rPr>
              <a:t>the following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limits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47724" y="2819781"/>
            <a:ext cx="2571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38199" y="2944749"/>
            <a:ext cx="3676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83919" y="2786252"/>
            <a:ext cx="14128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− 2𝑥 −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</a:t>
            </a:r>
            <a:r>
              <a:rPr sz="1500" spc="-202" baseline="30555" dirty="0">
                <a:latin typeface="Cambria Math"/>
                <a:cs typeface="Cambria Math"/>
              </a:rPr>
              <a:t> 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88511" y="281978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"/>
                <a:cs typeface="Cambria"/>
              </a:rPr>
              <a:t>5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24959" y="2819781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(2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33646" y="2838068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50638" y="2633598"/>
            <a:ext cx="6699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21825" dirty="0">
                <a:latin typeface="Cambria Math"/>
                <a:cs typeface="Cambria Math"/>
              </a:rPr>
              <a:t>3</a:t>
            </a:r>
            <a:r>
              <a:rPr sz="1000" spc="-5" dirty="0">
                <a:latin typeface="Cambria Math"/>
                <a:cs typeface="Cambria Math"/>
              </a:rPr>
              <a:t>x </a:t>
            </a:r>
            <a:r>
              <a:rPr sz="2100" spc="-15" baseline="-21825" dirty="0">
                <a:latin typeface="Cambria Math"/>
                <a:cs typeface="Cambria Math"/>
              </a:rPr>
              <a:t>−</a:t>
            </a:r>
            <a:r>
              <a:rPr sz="2100" spc="-104" baseline="-21825" dirty="0">
                <a:latin typeface="Cambria Math"/>
                <a:cs typeface="Cambria Math"/>
              </a:rPr>
              <a:t> </a:t>
            </a:r>
            <a:r>
              <a:rPr sz="2100" spc="7" baseline="-21825" dirty="0">
                <a:latin typeface="Cambria Math"/>
                <a:cs typeface="Cambria Math"/>
              </a:rPr>
              <a:t>3</a:t>
            </a:r>
            <a:r>
              <a:rPr sz="1000" spc="5" dirty="0">
                <a:latin typeface="Cambria Math"/>
                <a:cs typeface="Cambria Math"/>
              </a:rPr>
              <a:t>−x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33646" y="2956941"/>
            <a:ext cx="8280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0" baseline="2777" dirty="0">
                <a:latin typeface="Cambria Math"/>
                <a:cs typeface="Cambria Math"/>
              </a:rPr>
              <a:t>x→0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48173" y="2950844"/>
            <a:ext cx="5727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2590" algn="l"/>
              </a:tabLst>
            </a:pPr>
            <a:r>
              <a:rPr sz="1000" dirty="0">
                <a:latin typeface="Cambria Math"/>
                <a:cs typeface="Cambria Math"/>
              </a:rPr>
              <a:t>x	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x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863338" y="2975736"/>
            <a:ext cx="655955" cy="0"/>
          </a:xfrm>
          <a:custGeom>
            <a:avLst/>
            <a:gdLst/>
            <a:ahLst/>
            <a:cxnLst/>
            <a:rect l="l" t="t" r="r" b="b"/>
            <a:pathLst>
              <a:path w="655954">
                <a:moveTo>
                  <a:pt x="0" y="0"/>
                </a:moveTo>
                <a:lnTo>
                  <a:pt x="6556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503289" y="2653969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515989" y="2972688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2408" y="2722447"/>
            <a:ext cx="0" cy="525145"/>
          </a:xfrm>
          <a:custGeom>
            <a:avLst/>
            <a:gdLst/>
            <a:ahLst/>
            <a:cxnLst/>
            <a:rect l="l" t="t" r="r" b="b"/>
            <a:pathLst>
              <a:path h="525144">
                <a:moveTo>
                  <a:pt x="0" y="0"/>
                </a:moveTo>
                <a:lnTo>
                  <a:pt x="0" y="52456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947724" y="3337940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(3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44294" y="3362324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38199" y="3520821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64335" y="3225164"/>
            <a:ext cx="8337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1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74647" y="3475100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677035" y="3499992"/>
            <a:ext cx="808355" cy="0"/>
          </a:xfrm>
          <a:custGeom>
            <a:avLst/>
            <a:gdLst/>
            <a:ahLst/>
            <a:cxnLst/>
            <a:rect l="l" t="t" r="r" b="b"/>
            <a:pathLst>
              <a:path w="808355">
                <a:moveTo>
                  <a:pt x="0" y="0"/>
                </a:moveTo>
                <a:lnTo>
                  <a:pt x="808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52190" y="3487800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124959" y="3337940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(4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533646" y="3362324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533646" y="3520821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50638" y="3225164"/>
            <a:ext cx="5657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4</a:t>
            </a:r>
            <a:r>
              <a:rPr sz="1500" baseline="30555" dirty="0">
                <a:latin typeface="Cambria Math"/>
                <a:cs typeface="Cambria Math"/>
              </a:rPr>
              <a:t>2t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984750" y="3475100"/>
            <a:ext cx="6921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t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863338" y="3499992"/>
            <a:ext cx="540385" cy="0"/>
          </a:xfrm>
          <a:custGeom>
            <a:avLst/>
            <a:gdLst/>
            <a:ahLst/>
            <a:cxnLst/>
            <a:rect l="l" t="t" r="r" b="b"/>
            <a:pathLst>
              <a:path w="540385">
                <a:moveTo>
                  <a:pt x="0" y="0"/>
                </a:moveTo>
                <a:lnTo>
                  <a:pt x="5398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503289" y="3337940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32408" y="3247008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68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947724" y="3847337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(5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11350" y="386562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338199" y="4024122"/>
            <a:ext cx="41655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15" dirty="0">
                <a:latin typeface="Cambria Math"/>
                <a:cs typeface="Cambria Math"/>
              </a:rPr>
              <a:t>3</a:t>
            </a:r>
            <a:r>
              <a:rPr sz="1000" spc="5" dirty="0">
                <a:latin typeface="Cambria Math"/>
                <a:cs typeface="Cambria Math"/>
              </a:rPr>
              <a:t>/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71014" y="3446449"/>
            <a:ext cx="64833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 marR="5080" indent="-30480">
              <a:lnSpc>
                <a:spcPct val="115700"/>
              </a:lnSpc>
              <a:spcBef>
                <a:spcPts val="100"/>
              </a:spcBef>
              <a:tabLst>
                <a:tab pos="238125" algn="l"/>
              </a:tabLst>
            </a:pP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+ 3𝑥  </a:t>
            </a:r>
            <a:r>
              <a:rPr sz="1400" spc="20" dirty="0">
                <a:latin typeface="Cambria Math"/>
                <a:cs typeface="Cambria Math"/>
              </a:rPr>
              <a:t>4𝑥</a:t>
            </a:r>
            <a:r>
              <a:rPr sz="1500" spc="3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844167" y="3984497"/>
            <a:ext cx="5321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 −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814195" y="4003293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539490" y="3169080"/>
            <a:ext cx="220979" cy="9163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10" dirty="0">
                <a:latin typeface="Cambria Math"/>
                <a:cs typeface="Cambria Math"/>
              </a:rPr>
              <a:t>11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18</a:t>
            </a:r>
            <a:endParaRPr sz="1400">
              <a:latin typeface="Cambria Math"/>
              <a:cs typeface="Cambria Math"/>
            </a:endParaRPr>
          </a:p>
          <a:p>
            <a:pPr marL="61594">
              <a:lnSpc>
                <a:spcPct val="100000"/>
              </a:lnSpc>
              <a:spcBef>
                <a:spcPts val="1300"/>
              </a:spcBef>
            </a:pPr>
            <a:r>
              <a:rPr sz="1400" spc="-5" dirty="0">
                <a:latin typeface="Cambria"/>
                <a:cs typeface="Cambria"/>
              </a:rPr>
              <a:t>6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124959" y="3847337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(6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39741" y="387476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533646" y="4033265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h</a:t>
            </a:r>
            <a:r>
              <a:rPr sz="1000" dirty="0">
                <a:latin typeface="Cambria Math"/>
                <a:cs typeface="Cambria Math"/>
              </a:rPr>
              <a:t>→4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859782" y="3437304"/>
            <a:ext cx="1071245" cy="7943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329565" marR="5080" indent="-317500">
              <a:lnSpc>
                <a:spcPts val="2020"/>
              </a:lnSpc>
              <a:spcBef>
                <a:spcPts val="12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h </a:t>
            </a:r>
            <a:r>
              <a:rPr sz="1400" spc="-10" dirty="0">
                <a:latin typeface="Cambria Math"/>
                <a:cs typeface="Cambria Math"/>
              </a:rPr>
              <a:t>+ 2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− 9h  </a:t>
            </a:r>
            <a:r>
              <a:rPr sz="1400" spc="-5" dirty="0">
                <a:latin typeface="Cambria Math"/>
                <a:cs typeface="Cambria Math"/>
              </a:rPr>
              <a:t>h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872482" y="4012437"/>
            <a:ext cx="1045844" cy="0"/>
          </a:xfrm>
          <a:custGeom>
            <a:avLst/>
            <a:gdLst/>
            <a:ahLst/>
            <a:cxnLst/>
            <a:rect l="l" t="t" r="r" b="b"/>
            <a:pathLst>
              <a:path w="1045845">
                <a:moveTo>
                  <a:pt x="0" y="0"/>
                </a:moveTo>
                <a:lnTo>
                  <a:pt x="1045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503289" y="384733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32408" y="3753053"/>
            <a:ext cx="0" cy="518795"/>
          </a:xfrm>
          <a:custGeom>
            <a:avLst/>
            <a:gdLst/>
            <a:ahLst/>
            <a:cxnLst/>
            <a:rect l="l" t="t" r="r" b="b"/>
            <a:pathLst>
              <a:path h="518795">
                <a:moveTo>
                  <a:pt x="0" y="0"/>
                </a:moveTo>
                <a:lnTo>
                  <a:pt x="0" y="518464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947724" y="4459985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(7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344294" y="4496561"/>
            <a:ext cx="4686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2100" spc="1132" baseline="7936" dirty="0">
                <a:latin typeface="Cambria Math"/>
                <a:cs typeface="Cambria Math"/>
              </a:rPr>
              <a:t> </a:t>
            </a:r>
            <a:endParaRPr sz="2100" baseline="7936">
              <a:latin typeface="Cambria Math"/>
              <a:cs typeface="Cambria Math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862454" y="4359401"/>
            <a:ext cx="1130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5" dirty="0">
                <a:latin typeface="Cambria Math"/>
                <a:cs typeface="Cambria Math"/>
              </a:rPr>
              <a:t>64𝑥</a:t>
            </a:r>
            <a:r>
              <a:rPr sz="1500" spc="37" baseline="25000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+ 3𝑥 −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987423" y="4609338"/>
            <a:ext cx="663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79755" algn="l"/>
              </a:tabLst>
            </a:pPr>
            <a:r>
              <a:rPr sz="1000" spc="-10" dirty="0">
                <a:latin typeface="Cambria Math"/>
                <a:cs typeface="Cambria Math"/>
              </a:rPr>
              <a:t>1</a:t>
            </a:r>
            <a:r>
              <a:rPr sz="1000" dirty="0">
                <a:latin typeface="Cambria Math"/>
                <a:cs typeface="Cambria Math"/>
              </a:rPr>
              <a:t>1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338199" y="4615433"/>
            <a:ext cx="172656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0375" algn="l"/>
                <a:tab pos="854075" algn="l"/>
                <a:tab pos="1350645" algn="l"/>
              </a:tabLst>
            </a:pPr>
            <a:r>
              <a:rPr sz="1500" spc="30" baseline="2777" dirty="0">
                <a:latin typeface="Cambria Math"/>
                <a:cs typeface="Cambria Math"/>
              </a:rPr>
              <a:t>𝑥→1	</a:t>
            </a:r>
            <a:r>
              <a:rPr sz="1400" spc="5" dirty="0">
                <a:latin typeface="Cambria Math"/>
                <a:cs typeface="Cambria Math"/>
              </a:rPr>
              <a:t>2𝑥	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	+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798954" y="4634229"/>
            <a:ext cx="1259840" cy="0"/>
          </a:xfrm>
          <a:custGeom>
            <a:avLst/>
            <a:gdLst/>
            <a:ahLst/>
            <a:cxnLst/>
            <a:rect l="l" t="t" r="r" b="b"/>
            <a:pathLst>
              <a:path w="1259839">
                <a:moveTo>
                  <a:pt x="0" y="0"/>
                </a:moveTo>
                <a:lnTo>
                  <a:pt x="125943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98954" y="4314189"/>
            <a:ext cx="1259840" cy="0"/>
          </a:xfrm>
          <a:custGeom>
            <a:avLst/>
            <a:gdLst/>
            <a:ahLst/>
            <a:cxnLst/>
            <a:rect l="l" t="t" r="r" b="b"/>
            <a:pathLst>
              <a:path w="1259839">
                <a:moveTo>
                  <a:pt x="0" y="0"/>
                </a:moveTo>
                <a:lnTo>
                  <a:pt x="125943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646047" y="4402073"/>
            <a:ext cx="81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588511" y="445998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"/>
                <a:cs typeface="Cambria"/>
              </a:rPr>
              <a:t>2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124959" y="4459985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(8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570221" y="447217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015229" y="4335017"/>
            <a:ext cx="49593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2t +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533646" y="4591049"/>
            <a:ext cx="9848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15" baseline="2777" dirty="0">
                <a:latin typeface="Cambria Math"/>
                <a:cs typeface="Cambria Math"/>
              </a:rPr>
              <a:t>t→−2 </a:t>
            </a:r>
            <a:r>
              <a:rPr sz="1400" spc="-10" dirty="0">
                <a:latin typeface="Cambria Math"/>
                <a:cs typeface="Cambria Math"/>
              </a:rPr>
              <a:t>12 −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3t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500242" y="4584953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936490" y="4609845"/>
            <a:ext cx="655955" cy="0"/>
          </a:xfrm>
          <a:custGeom>
            <a:avLst/>
            <a:gdLst/>
            <a:ahLst/>
            <a:cxnLst/>
            <a:rect l="l" t="t" r="r" b="b"/>
            <a:pathLst>
              <a:path w="655954">
                <a:moveTo>
                  <a:pt x="0" y="0"/>
                </a:moveTo>
                <a:lnTo>
                  <a:pt x="6556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503289" y="4291126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515989" y="4609845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2408" y="4271517"/>
            <a:ext cx="0" cy="707390"/>
          </a:xfrm>
          <a:custGeom>
            <a:avLst/>
            <a:gdLst/>
            <a:ahLst/>
            <a:cxnLst/>
            <a:rect l="l" t="t" r="r" b="b"/>
            <a:pathLst>
              <a:path h="707389">
                <a:moveTo>
                  <a:pt x="0" y="0"/>
                </a:moveTo>
                <a:lnTo>
                  <a:pt x="0" y="707136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947724" y="5142991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(9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338199" y="5316727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805051" y="5295899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947798" y="5021071"/>
            <a:ext cx="7880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76910" algn="l"/>
              </a:tabLst>
            </a:pPr>
            <a:r>
              <a:rPr sz="1400" spc="-5" dirty="0">
                <a:latin typeface="Cambria Math"/>
                <a:cs typeface="Cambria Math"/>
              </a:rPr>
              <a:t>1	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792351" y="5277103"/>
            <a:ext cx="11334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34365" algn="l"/>
              </a:tabLst>
            </a:pP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3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2427097" y="5295899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344294" y="5158231"/>
            <a:ext cx="16802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08685" algn="l"/>
                <a:tab pos="1579880" algn="l"/>
              </a:tabLst>
            </a:pP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spc="3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524250" y="5142991"/>
            <a:ext cx="9074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4515" algn="l"/>
              </a:tabLst>
            </a:pP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"/>
                <a:cs typeface="Cambria"/>
              </a:rPr>
              <a:t>(10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521453" y="524357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801870" y="5106415"/>
            <a:ext cx="7613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745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− 7</a:t>
            </a:r>
            <a:r>
              <a:rPr sz="2100" spc="36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3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945634" y="5128259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29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4515358" y="5362447"/>
            <a:ext cx="8801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78790" algn="l"/>
              </a:tabLst>
            </a:pPr>
            <a:r>
              <a:rPr sz="1500" spc="44" baseline="2777" dirty="0">
                <a:latin typeface="Cambria Math"/>
                <a:cs typeface="Cambria Math"/>
              </a:rPr>
              <a:t>𝑥→7	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814570" y="5381243"/>
            <a:ext cx="747395" cy="0"/>
          </a:xfrm>
          <a:custGeom>
            <a:avLst/>
            <a:gdLst/>
            <a:ahLst/>
            <a:cxnLst/>
            <a:rect l="l" t="t" r="r" b="b"/>
            <a:pathLst>
              <a:path w="747395">
                <a:moveTo>
                  <a:pt x="0" y="0"/>
                </a:moveTo>
                <a:lnTo>
                  <a:pt x="7470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485001" y="519785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832408" y="4978603"/>
            <a:ext cx="0" cy="692785"/>
          </a:xfrm>
          <a:custGeom>
            <a:avLst/>
            <a:gdLst/>
            <a:ahLst/>
            <a:cxnLst/>
            <a:rect l="l" t="t" r="r" b="b"/>
            <a:pathLst>
              <a:path h="692785">
                <a:moveTo>
                  <a:pt x="0" y="0"/>
                </a:moveTo>
                <a:lnTo>
                  <a:pt x="0" y="69220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898956" y="5767831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(11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344294" y="5795263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338199" y="5953759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0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667382" y="5614212"/>
            <a:ext cx="97726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475" dirty="0">
                <a:latin typeface="Cambria Math"/>
                <a:cs typeface="Cambria Math"/>
              </a:rPr>
              <a:t>𝑕</a:t>
            </a:r>
            <a:r>
              <a:rPr sz="2100" spc="712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400" spc="459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680082" y="5932931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3588511" y="576783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"/>
                <a:cs typeface="Cambria"/>
              </a:rPr>
              <a:t>6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076191" y="5767831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(12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539741" y="575868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533646" y="5917183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170678" y="5621527"/>
            <a:ext cx="4381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5027929" y="594817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899405" y="5914135"/>
            <a:ext cx="9766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8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44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458078" y="5942075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12105" y="5896355"/>
            <a:ext cx="957580" cy="0"/>
          </a:xfrm>
          <a:custGeom>
            <a:avLst/>
            <a:gdLst/>
            <a:ahLst/>
            <a:cxnLst/>
            <a:rect l="l" t="t" r="r" b="b"/>
            <a:pathLst>
              <a:path w="957579">
                <a:moveTo>
                  <a:pt x="0" y="0"/>
                </a:moveTo>
                <a:lnTo>
                  <a:pt x="95737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6503289" y="576783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832408" y="5670803"/>
            <a:ext cx="0" cy="551815"/>
          </a:xfrm>
          <a:custGeom>
            <a:avLst/>
            <a:gdLst/>
            <a:ahLst/>
            <a:cxnLst/>
            <a:rect l="l" t="t" r="r" b="b"/>
            <a:pathLst>
              <a:path h="551814">
                <a:moveTo>
                  <a:pt x="0" y="0"/>
                </a:moveTo>
                <a:lnTo>
                  <a:pt x="0" y="551688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898956" y="6335013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(13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338199" y="6365493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652142" y="6228333"/>
            <a:ext cx="4870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3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341247" y="6484365"/>
            <a:ext cx="7175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0" baseline="2777" dirty="0">
                <a:latin typeface="Cambria Math"/>
                <a:cs typeface="Cambria Math"/>
              </a:rPr>
              <a:t>𝑡→1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042541" y="6478270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1664842" y="6503161"/>
            <a:ext cx="473075" cy="0"/>
          </a:xfrm>
          <a:custGeom>
            <a:avLst/>
            <a:gdLst/>
            <a:ahLst/>
            <a:cxnLst/>
            <a:rect l="l" t="t" r="r" b="b"/>
            <a:pathLst>
              <a:path w="473075">
                <a:moveTo>
                  <a:pt x="0" y="0"/>
                </a:moveTo>
                <a:lnTo>
                  <a:pt x="4727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3591559" y="6169202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604259" y="648792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4076191" y="6335013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(14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533646" y="6487414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201539" y="619175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5116321" y="651230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8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4987797" y="6478269"/>
            <a:ext cx="5537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 </a:t>
            </a:r>
            <a:r>
              <a:rPr sz="2100" spc="-7" baseline="3968" dirty="0">
                <a:latin typeface="Cambria Math"/>
                <a:cs typeface="Cambria Math"/>
              </a:rPr>
              <a:t>2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000497" y="6466585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>
                <a:moveTo>
                  <a:pt x="0" y="0"/>
                </a:moveTo>
                <a:lnTo>
                  <a:pt x="527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4539741" y="6328917"/>
            <a:ext cx="11728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27430" algn="l"/>
              </a:tabLst>
            </a:pPr>
            <a:r>
              <a:rPr sz="1400" spc="-5" dirty="0">
                <a:latin typeface="Cambria Math"/>
                <a:cs typeface="Cambria Math"/>
              </a:rPr>
              <a:t>lim  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spc="3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881242" y="619175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725795" y="6447789"/>
            <a:ext cx="4375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5738495" y="6466585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6137528" y="6328917"/>
            <a:ext cx="1130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7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503289" y="6169202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6515989" y="6487921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32408" y="6222441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4">
                <a:moveTo>
                  <a:pt x="0" y="0"/>
                </a:moveTo>
                <a:lnTo>
                  <a:pt x="0" y="58552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1338199" y="7090917"/>
            <a:ext cx="4457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0" baseline="2777" dirty="0">
                <a:latin typeface="Cambria Math"/>
                <a:cs typeface="Cambria Math"/>
              </a:rPr>
              <a:t>𝑥→0</a:t>
            </a:r>
            <a:r>
              <a:rPr sz="1500" spc="44" baseline="2777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1677035" y="7109713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898956" y="6834885"/>
            <a:ext cx="1319530" cy="3778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4645" algn="ctr">
              <a:lnSpc>
                <a:spcPts val="139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90"/>
              </a:lnSpc>
              <a:tabLst>
                <a:tab pos="945515" algn="l"/>
              </a:tabLst>
            </a:pPr>
            <a:r>
              <a:rPr sz="1400" spc="-10" dirty="0">
                <a:latin typeface="Cambria"/>
                <a:cs typeface="Cambria"/>
              </a:rPr>
              <a:t>(15)  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1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231517" y="6790994"/>
            <a:ext cx="65468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2244217" y="7109713"/>
            <a:ext cx="640715" cy="0"/>
          </a:xfrm>
          <a:custGeom>
            <a:avLst/>
            <a:gdLst/>
            <a:ahLst/>
            <a:cxnLst/>
            <a:rect l="l" t="t" r="r" b="b"/>
            <a:pathLst>
              <a:path w="640714">
                <a:moveTo>
                  <a:pt x="0" y="0"/>
                </a:moveTo>
                <a:lnTo>
                  <a:pt x="6403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2871977" y="6972045"/>
            <a:ext cx="1130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7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591559" y="697509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076191" y="6975093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(16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533646" y="6999478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536694" y="7157973"/>
            <a:ext cx="2641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85" dirty="0">
                <a:latin typeface="Cambria Math"/>
                <a:cs typeface="Cambria Math"/>
              </a:rPr>
              <a:t>𝑡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887214" y="6862317"/>
            <a:ext cx="10471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2</a:t>
            </a:r>
            <a:r>
              <a:rPr sz="1500" baseline="30555" dirty="0">
                <a:latin typeface="Cambria Math"/>
                <a:cs typeface="Cambria Math"/>
              </a:rPr>
              <a:t>2𝑡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500" spc="-7" baseline="3055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259451" y="7112253"/>
            <a:ext cx="762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Cambria Math"/>
                <a:cs typeface="Cambria Math"/>
              </a:rPr>
              <a:t>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161534" y="7118350"/>
            <a:ext cx="5016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4899914" y="7137145"/>
            <a:ext cx="1024890" cy="0"/>
          </a:xfrm>
          <a:custGeom>
            <a:avLst/>
            <a:gdLst/>
            <a:ahLst/>
            <a:cxnLst/>
            <a:rect l="l" t="t" r="r" b="b"/>
            <a:pathLst>
              <a:path w="1024889">
                <a:moveTo>
                  <a:pt x="0" y="0"/>
                </a:moveTo>
                <a:lnTo>
                  <a:pt x="10244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6503289" y="697509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832408" y="6808037"/>
            <a:ext cx="0" cy="692785"/>
          </a:xfrm>
          <a:custGeom>
            <a:avLst/>
            <a:gdLst/>
            <a:ahLst/>
            <a:cxnLst/>
            <a:rect l="l" t="t" r="r" b="b"/>
            <a:pathLst>
              <a:path h="692784">
                <a:moveTo>
                  <a:pt x="0" y="0"/>
                </a:moveTo>
                <a:lnTo>
                  <a:pt x="0" y="69220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898956" y="7600314"/>
            <a:ext cx="715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(17)</a:t>
            </a:r>
            <a:r>
              <a:rPr sz="1400" spc="225" dirty="0">
                <a:latin typeface="Cambria"/>
                <a:cs typeface="Cambria"/>
              </a:rPr>
              <a:t> </a:t>
            </a:r>
            <a:r>
              <a:rPr sz="2100" spc="-7" baseline="-11904" dirty="0">
                <a:latin typeface="Cambria Math"/>
                <a:cs typeface="Cambria Math"/>
              </a:rPr>
              <a:t>lim</a:t>
            </a:r>
            <a:endParaRPr sz="2100" baseline="-11904">
              <a:latin typeface="Cambria Math"/>
              <a:cs typeface="Cambria Math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338199" y="7795386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1792858" y="7539863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530729" y="7539863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1664335" y="7468031"/>
            <a:ext cx="977265" cy="525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7 </a:t>
            </a:r>
            <a:r>
              <a:rPr sz="2100" spc="-15" baseline="1984" dirty="0">
                <a:latin typeface="Cambria Math"/>
                <a:cs typeface="Cambria Math"/>
              </a:rPr>
              <a:t>−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7</a:t>
            </a:r>
            <a:endParaRPr sz="2100" baseline="1984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1677035" y="7774558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5">
                <a:moveTo>
                  <a:pt x="0" y="0"/>
                </a:moveTo>
                <a:lnTo>
                  <a:pt x="9543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3524250" y="7457058"/>
            <a:ext cx="254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710940" y="777760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494278" y="7731886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42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4076191" y="7600314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(18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539741" y="763689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533646" y="7795386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0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012690" y="7539863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4878070" y="7468031"/>
            <a:ext cx="867410" cy="525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4</a:t>
            </a:r>
            <a:r>
              <a:rPr sz="800" spc="69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690" baseline="1984" dirty="0">
                <a:latin typeface="Cambria Math"/>
                <a:cs typeface="Cambria Math"/>
              </a:rPr>
              <a:t>𝑕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− </a:t>
            </a:r>
            <a:r>
              <a:rPr sz="2100" spc="-7" baseline="1984" dirty="0">
                <a:latin typeface="Cambria Math"/>
                <a:cs typeface="Cambria Math"/>
              </a:rPr>
              <a:t>1</a:t>
            </a:r>
            <a:endParaRPr sz="2100" baseline="1984">
              <a:latin typeface="Cambria Math"/>
              <a:cs typeface="Cambria Math"/>
            </a:endParaRPr>
          </a:p>
          <a:p>
            <a:pPr marR="3810" algn="ctr">
              <a:lnSpc>
                <a:spcPct val="100000"/>
              </a:lnSpc>
              <a:spcBef>
                <a:spcPts val="285"/>
              </a:spcBef>
            </a:pPr>
            <a:r>
              <a:rPr sz="1400" spc="459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4878578" y="7774558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>
                <a:moveTo>
                  <a:pt x="0" y="0"/>
                </a:moveTo>
                <a:lnTo>
                  <a:pt x="8567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515989" y="7750175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32408" y="7500239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784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929436" y="818553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19)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1347342" y="8222106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1344294" y="8380856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→9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1795907" y="8131175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1667382" y="8097139"/>
            <a:ext cx="5537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 </a:t>
            </a:r>
            <a:r>
              <a:rPr sz="2100" spc="-7" baseline="3968" dirty="0">
                <a:latin typeface="Cambria Math"/>
                <a:cs typeface="Cambria Math"/>
              </a:rPr>
              <a:t>3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1680082" y="8359775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>
                <a:moveTo>
                  <a:pt x="0" y="0"/>
                </a:moveTo>
                <a:lnTo>
                  <a:pt x="5276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582670" y="8338438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4094479" y="818553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006594" y="8109838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4871973" y="8075802"/>
            <a:ext cx="8674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69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h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006594" y="8390255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7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539741" y="8206866"/>
            <a:ext cx="41338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295" dirty="0">
                <a:latin typeface="Cambria Math"/>
                <a:cs typeface="Cambria Math"/>
              </a:rPr>
              <a:t> </a:t>
            </a:r>
            <a:r>
              <a:rPr sz="1200" spc="-7" baseline="-27777" dirty="0">
                <a:latin typeface="Cambria Math"/>
                <a:cs typeface="Cambria Math"/>
              </a:rPr>
              <a:t>2</a:t>
            </a:r>
            <a:endParaRPr sz="1200" baseline="-27777">
              <a:latin typeface="Cambria Math"/>
              <a:cs typeface="Cambria Math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533646" y="8356472"/>
            <a:ext cx="12058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7" baseline="16666" dirty="0">
                <a:latin typeface="Cambria Math"/>
                <a:cs typeface="Cambria Math"/>
              </a:rPr>
              <a:t>h→0</a:t>
            </a:r>
            <a:r>
              <a:rPr sz="1000" spc="2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h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-23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4872482" y="8344534"/>
            <a:ext cx="850900" cy="0"/>
          </a:xfrm>
          <a:custGeom>
            <a:avLst/>
            <a:gdLst/>
            <a:ahLst/>
            <a:cxnLst/>
            <a:rect l="l" t="t" r="r" b="b"/>
            <a:pathLst>
              <a:path w="85090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494653" y="8338438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32408" y="8057971"/>
            <a:ext cx="0" cy="512445"/>
          </a:xfrm>
          <a:custGeom>
            <a:avLst/>
            <a:gdLst/>
            <a:ahLst/>
            <a:cxnLst/>
            <a:rect l="l" t="t" r="r" b="b"/>
            <a:pathLst>
              <a:path h="512445">
                <a:moveTo>
                  <a:pt x="0" y="0"/>
                </a:moveTo>
                <a:lnTo>
                  <a:pt x="0" y="512368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929436" y="869784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350391" y="874052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344294" y="8899016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1670430" y="8291245"/>
            <a:ext cx="627380" cy="5499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484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1798954" y="8637396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1771014" y="8859392"/>
            <a:ext cx="4311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1683130" y="8878188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29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524758" y="8832468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67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3628135" y="8697848"/>
            <a:ext cx="7854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78790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400" u="sng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521453" y="871308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801870" y="8575928"/>
            <a:ext cx="12147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18𝑥</a:t>
            </a:r>
            <a:r>
              <a:rPr sz="1500" spc="15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81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515358" y="8831960"/>
            <a:ext cx="11449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75945" algn="l"/>
              </a:tabLst>
            </a:pPr>
            <a:r>
              <a:rPr sz="1500" spc="44" baseline="2777" dirty="0">
                <a:latin typeface="Cambria Math"/>
                <a:cs typeface="Cambria Math"/>
              </a:rPr>
              <a:t>𝑥→3	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5637403" y="8825865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4814570" y="8850756"/>
            <a:ext cx="1189355" cy="0"/>
          </a:xfrm>
          <a:custGeom>
            <a:avLst/>
            <a:gdLst/>
            <a:ahLst/>
            <a:cxnLst/>
            <a:rect l="l" t="t" r="r" b="b"/>
            <a:pathLst>
              <a:path w="1189354">
                <a:moveTo>
                  <a:pt x="0" y="0"/>
                </a:moveTo>
                <a:lnTo>
                  <a:pt x="118932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6436233" y="7431455"/>
            <a:ext cx="220979" cy="15074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36830" algn="ctr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  <a:p>
            <a:pPr marL="57785">
              <a:lnSpc>
                <a:spcPct val="100000"/>
              </a:lnSpc>
              <a:spcBef>
                <a:spcPts val="94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57785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320"/>
              </a:spcBef>
            </a:pPr>
            <a:r>
              <a:rPr sz="1400" spc="-10" dirty="0">
                <a:latin typeface="Cambria Math"/>
                <a:cs typeface="Cambria Math"/>
              </a:rPr>
              <a:t>36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832408" y="8570340"/>
            <a:ext cx="0" cy="515620"/>
          </a:xfrm>
          <a:custGeom>
            <a:avLst/>
            <a:gdLst/>
            <a:ahLst/>
            <a:cxnLst/>
            <a:rect l="l" t="t" r="r" b="b"/>
            <a:pathLst>
              <a:path h="515620">
                <a:moveTo>
                  <a:pt x="0" y="0"/>
                </a:moveTo>
                <a:lnTo>
                  <a:pt x="0" y="51511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898956" y="921296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1344294" y="9337954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1396111" y="9179432"/>
            <a:ext cx="19259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3 </a:t>
            </a:r>
            <a:r>
              <a:rPr sz="1400" spc="-5" dirty="0">
                <a:latin typeface="Cambria Math"/>
                <a:cs typeface="Cambria Math"/>
              </a:rPr>
              <a:t>.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+ 2</a:t>
            </a:r>
            <a:r>
              <a:rPr sz="2100" spc="104" baseline="1984" dirty="0">
                <a:latin typeface="Cambria Math"/>
                <a:cs typeface="Cambria Math"/>
              </a:rPr>
              <a:t> </a:t>
            </a:r>
            <a:r>
              <a:rPr sz="1500" spc="44" baseline="30555" dirty="0">
                <a:latin typeface="Cambria Math"/>
                <a:cs typeface="Cambria Math"/>
              </a:rPr>
              <a:t>−1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481578" y="7635671"/>
            <a:ext cx="340360" cy="181800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40"/>
              </a:spcBef>
            </a:pPr>
            <a:r>
              <a:rPr sz="2100" spc="22" baseline="1984" dirty="0">
                <a:latin typeface="Cambria Math"/>
                <a:cs typeface="Cambria Math"/>
              </a:rPr>
              <a:t>2</a:t>
            </a:r>
            <a:r>
              <a:rPr sz="1400" spc="18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7</a:t>
            </a:r>
            <a:endParaRPr sz="2100" baseline="1984">
              <a:latin typeface="Cambria Math"/>
              <a:cs typeface="Cambria Math"/>
            </a:endParaRPr>
          </a:p>
          <a:p>
            <a:pPr marR="31750" algn="ctr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R="31750" algn="ctr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  <a:p>
            <a:pPr marR="31750" algn="ctr">
              <a:lnSpc>
                <a:spcPct val="100000"/>
              </a:lnSpc>
              <a:spcBef>
                <a:spcPts val="1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43180">
              <a:lnSpc>
                <a:spcPct val="100000"/>
              </a:lnSpc>
              <a:spcBef>
                <a:spcPts val="575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3</a:t>
            </a:r>
            <a:endParaRPr sz="2100" baseline="1984">
              <a:latin typeface="Cambria Math"/>
              <a:cs typeface="Cambria Math"/>
            </a:endParaRPr>
          </a:p>
          <a:p>
            <a:pPr marL="52069">
              <a:lnSpc>
                <a:spcPct val="100000"/>
              </a:lnSpc>
              <a:spcBef>
                <a:spcPts val="1250"/>
              </a:spcBef>
            </a:pPr>
            <a:r>
              <a:rPr sz="1400" spc="-10" dirty="0">
                <a:latin typeface="Cambria Math"/>
                <a:cs typeface="Cambria Math"/>
              </a:rPr>
              <a:t>27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4094479" y="921296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561078" y="9225152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551934" y="9383674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70" dirty="0">
                <a:latin typeface="Cambria Math"/>
                <a:cs typeface="Cambria Math"/>
              </a:rPr>
              <a:t>𝑢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844541" y="9044075"/>
            <a:ext cx="142303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3𝑢 + 4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2𝑢 − 2</a:t>
            </a:r>
            <a:r>
              <a:rPr sz="2100" spc="52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  <a:p>
            <a:pPr marR="62865" algn="ctr">
              <a:lnSpc>
                <a:spcPct val="100000"/>
              </a:lnSpc>
              <a:spcBef>
                <a:spcPts val="34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5789803" y="933795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4857241" y="9362820"/>
            <a:ext cx="1405890" cy="0"/>
          </a:xfrm>
          <a:custGeom>
            <a:avLst/>
            <a:gdLst/>
            <a:ahLst/>
            <a:cxnLst/>
            <a:rect l="l" t="t" r="r" b="b"/>
            <a:pathLst>
              <a:path w="1405889">
                <a:moveTo>
                  <a:pt x="0" y="0"/>
                </a:moveTo>
                <a:lnTo>
                  <a:pt x="14057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6485001" y="921600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832408" y="9085477"/>
            <a:ext cx="0" cy="512445"/>
          </a:xfrm>
          <a:custGeom>
            <a:avLst/>
            <a:gdLst/>
            <a:ahLst/>
            <a:cxnLst/>
            <a:rect l="l" t="t" r="r" b="b"/>
            <a:pathLst>
              <a:path h="512445">
                <a:moveTo>
                  <a:pt x="0" y="0"/>
                </a:moveTo>
                <a:lnTo>
                  <a:pt x="0" y="512064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351020" y="1638934"/>
            <a:ext cx="2423795" cy="0"/>
          </a:xfrm>
          <a:custGeom>
            <a:avLst/>
            <a:gdLst/>
            <a:ahLst/>
            <a:cxnLst/>
            <a:rect l="l" t="t" r="r" b="b"/>
            <a:pathLst>
              <a:path w="2423795">
                <a:moveTo>
                  <a:pt x="0" y="0"/>
                </a:moveTo>
                <a:lnTo>
                  <a:pt x="2423795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23240" y="1638934"/>
            <a:ext cx="2453005" cy="0"/>
          </a:xfrm>
          <a:custGeom>
            <a:avLst/>
            <a:gdLst/>
            <a:ahLst/>
            <a:cxnLst/>
            <a:rect l="l" t="t" r="r" b="b"/>
            <a:pathLst>
              <a:path w="2453005">
                <a:moveTo>
                  <a:pt x="0" y="0"/>
                </a:moveTo>
                <a:lnTo>
                  <a:pt x="2452878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195829" y="1348104"/>
            <a:ext cx="2921635" cy="514350"/>
          </a:xfrm>
          <a:custGeom>
            <a:avLst/>
            <a:gdLst/>
            <a:ahLst/>
            <a:cxnLst/>
            <a:rect l="l" t="t" r="r" b="b"/>
            <a:pathLst>
              <a:path w="2921635" h="514350">
                <a:moveTo>
                  <a:pt x="2835910" y="0"/>
                </a:moveTo>
                <a:lnTo>
                  <a:pt x="85725" y="0"/>
                </a:lnTo>
                <a:lnTo>
                  <a:pt x="52345" y="6732"/>
                </a:lnTo>
                <a:lnTo>
                  <a:pt x="25098" y="25098"/>
                </a:lnTo>
                <a:lnTo>
                  <a:pt x="6732" y="52345"/>
                </a:lnTo>
                <a:lnTo>
                  <a:pt x="0" y="85725"/>
                </a:lnTo>
                <a:lnTo>
                  <a:pt x="0" y="428625"/>
                </a:lnTo>
                <a:lnTo>
                  <a:pt x="6732" y="462004"/>
                </a:lnTo>
                <a:lnTo>
                  <a:pt x="25098" y="489251"/>
                </a:lnTo>
                <a:lnTo>
                  <a:pt x="52345" y="507617"/>
                </a:lnTo>
                <a:lnTo>
                  <a:pt x="85725" y="514350"/>
                </a:lnTo>
                <a:lnTo>
                  <a:pt x="2835910" y="514350"/>
                </a:lnTo>
                <a:lnTo>
                  <a:pt x="2869289" y="507617"/>
                </a:lnTo>
                <a:lnTo>
                  <a:pt x="2896536" y="489251"/>
                </a:lnTo>
                <a:lnTo>
                  <a:pt x="2914902" y="462004"/>
                </a:lnTo>
                <a:lnTo>
                  <a:pt x="2921635" y="428625"/>
                </a:lnTo>
                <a:lnTo>
                  <a:pt x="2921635" y="85725"/>
                </a:lnTo>
                <a:lnTo>
                  <a:pt x="2914902" y="52345"/>
                </a:lnTo>
                <a:lnTo>
                  <a:pt x="2896536" y="25098"/>
                </a:lnTo>
                <a:lnTo>
                  <a:pt x="2869289" y="6732"/>
                </a:lnTo>
                <a:lnTo>
                  <a:pt x="2835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167257" y="1319529"/>
            <a:ext cx="2978785" cy="571500"/>
          </a:xfrm>
          <a:custGeom>
            <a:avLst/>
            <a:gdLst/>
            <a:ahLst/>
            <a:cxnLst/>
            <a:rect l="l" t="t" r="r" b="b"/>
            <a:pathLst>
              <a:path w="2978785" h="571500">
                <a:moveTo>
                  <a:pt x="2884802" y="570229"/>
                </a:moveTo>
                <a:lnTo>
                  <a:pt x="94231" y="570229"/>
                </a:lnTo>
                <a:lnTo>
                  <a:pt x="114297" y="571500"/>
                </a:lnTo>
                <a:lnTo>
                  <a:pt x="2867403" y="571500"/>
                </a:lnTo>
                <a:lnTo>
                  <a:pt x="2884802" y="570229"/>
                </a:lnTo>
                <a:close/>
              </a:path>
              <a:path w="2978785" h="571500">
                <a:moveTo>
                  <a:pt x="2906392" y="563879"/>
                </a:moveTo>
                <a:lnTo>
                  <a:pt x="72514" y="563879"/>
                </a:lnTo>
                <a:lnTo>
                  <a:pt x="88516" y="568959"/>
                </a:lnTo>
                <a:lnTo>
                  <a:pt x="90421" y="570229"/>
                </a:lnTo>
                <a:lnTo>
                  <a:pt x="2888612" y="570229"/>
                </a:lnTo>
                <a:lnTo>
                  <a:pt x="2890390" y="568959"/>
                </a:lnTo>
                <a:lnTo>
                  <a:pt x="2906392" y="563879"/>
                </a:lnTo>
                <a:close/>
              </a:path>
              <a:path w="2978785" h="571500">
                <a:moveTo>
                  <a:pt x="74800" y="552450"/>
                </a:moveTo>
                <a:lnTo>
                  <a:pt x="51178" y="552450"/>
                </a:lnTo>
                <a:lnTo>
                  <a:pt x="52702" y="553720"/>
                </a:lnTo>
                <a:lnTo>
                  <a:pt x="67180" y="561340"/>
                </a:lnTo>
                <a:lnTo>
                  <a:pt x="70736" y="563879"/>
                </a:lnTo>
                <a:lnTo>
                  <a:pt x="2908297" y="563879"/>
                </a:lnTo>
                <a:lnTo>
                  <a:pt x="2910075" y="562609"/>
                </a:lnTo>
                <a:lnTo>
                  <a:pt x="2911726" y="561340"/>
                </a:lnTo>
                <a:lnTo>
                  <a:pt x="114297" y="561340"/>
                </a:lnTo>
                <a:lnTo>
                  <a:pt x="95374" y="558800"/>
                </a:lnTo>
                <a:lnTo>
                  <a:pt x="91945" y="558800"/>
                </a:lnTo>
                <a:lnTo>
                  <a:pt x="75943" y="553720"/>
                </a:lnTo>
                <a:lnTo>
                  <a:pt x="74800" y="552450"/>
                </a:lnTo>
                <a:close/>
              </a:path>
              <a:path w="2978785" h="571500">
                <a:moveTo>
                  <a:pt x="2914139" y="12700"/>
                </a:moveTo>
                <a:lnTo>
                  <a:pt x="2864609" y="12700"/>
                </a:lnTo>
                <a:lnTo>
                  <a:pt x="2883659" y="13970"/>
                </a:lnTo>
                <a:lnTo>
                  <a:pt x="2885945" y="13970"/>
                </a:lnTo>
                <a:lnTo>
                  <a:pt x="2886961" y="15240"/>
                </a:lnTo>
                <a:lnTo>
                  <a:pt x="2902963" y="19050"/>
                </a:lnTo>
                <a:lnTo>
                  <a:pt x="2905249" y="20320"/>
                </a:lnTo>
                <a:lnTo>
                  <a:pt x="2906265" y="21590"/>
                </a:lnTo>
                <a:lnTo>
                  <a:pt x="2920743" y="29209"/>
                </a:lnTo>
                <a:lnTo>
                  <a:pt x="2922521" y="30479"/>
                </a:lnTo>
                <a:lnTo>
                  <a:pt x="2923283" y="30479"/>
                </a:lnTo>
                <a:lnTo>
                  <a:pt x="2936110" y="40640"/>
                </a:lnTo>
                <a:lnTo>
                  <a:pt x="2936872" y="41909"/>
                </a:lnTo>
                <a:lnTo>
                  <a:pt x="2937761" y="43179"/>
                </a:lnTo>
                <a:lnTo>
                  <a:pt x="2938396" y="43179"/>
                </a:lnTo>
                <a:lnTo>
                  <a:pt x="2948937" y="55879"/>
                </a:lnTo>
                <a:lnTo>
                  <a:pt x="2950207" y="58420"/>
                </a:lnTo>
                <a:lnTo>
                  <a:pt x="2950715" y="58420"/>
                </a:lnTo>
                <a:lnTo>
                  <a:pt x="2958716" y="73659"/>
                </a:lnTo>
                <a:lnTo>
                  <a:pt x="2959732" y="74929"/>
                </a:lnTo>
                <a:lnTo>
                  <a:pt x="2959986" y="76200"/>
                </a:lnTo>
                <a:lnTo>
                  <a:pt x="2965320" y="93979"/>
                </a:lnTo>
                <a:lnTo>
                  <a:pt x="2965574" y="95250"/>
                </a:lnTo>
                <a:lnTo>
                  <a:pt x="2967352" y="113029"/>
                </a:lnTo>
                <a:lnTo>
                  <a:pt x="2967360" y="458470"/>
                </a:lnTo>
                <a:lnTo>
                  <a:pt x="2965574" y="477520"/>
                </a:lnTo>
                <a:lnTo>
                  <a:pt x="2965320" y="478790"/>
                </a:lnTo>
                <a:lnTo>
                  <a:pt x="2959986" y="496570"/>
                </a:lnTo>
                <a:lnTo>
                  <a:pt x="2959732" y="497840"/>
                </a:lnTo>
                <a:lnTo>
                  <a:pt x="2959224" y="497840"/>
                </a:lnTo>
                <a:lnTo>
                  <a:pt x="2958716" y="499109"/>
                </a:lnTo>
                <a:lnTo>
                  <a:pt x="2950715" y="514350"/>
                </a:lnTo>
                <a:lnTo>
                  <a:pt x="2950207" y="515620"/>
                </a:lnTo>
                <a:lnTo>
                  <a:pt x="2949572" y="515620"/>
                </a:lnTo>
                <a:lnTo>
                  <a:pt x="2948810" y="516890"/>
                </a:lnTo>
                <a:lnTo>
                  <a:pt x="2938396" y="529590"/>
                </a:lnTo>
                <a:lnTo>
                  <a:pt x="2936110" y="532129"/>
                </a:lnTo>
                <a:lnTo>
                  <a:pt x="2923283" y="542290"/>
                </a:lnTo>
                <a:lnTo>
                  <a:pt x="2922521" y="542290"/>
                </a:lnTo>
                <a:lnTo>
                  <a:pt x="2920743" y="543559"/>
                </a:lnTo>
                <a:lnTo>
                  <a:pt x="2906265" y="552450"/>
                </a:lnTo>
                <a:lnTo>
                  <a:pt x="2905249" y="552450"/>
                </a:lnTo>
                <a:lnTo>
                  <a:pt x="2902963" y="553720"/>
                </a:lnTo>
                <a:lnTo>
                  <a:pt x="2886961" y="558800"/>
                </a:lnTo>
                <a:lnTo>
                  <a:pt x="2885945" y="558800"/>
                </a:lnTo>
                <a:lnTo>
                  <a:pt x="2866260" y="561340"/>
                </a:lnTo>
                <a:lnTo>
                  <a:pt x="2911726" y="561340"/>
                </a:lnTo>
                <a:lnTo>
                  <a:pt x="2926204" y="553720"/>
                </a:lnTo>
                <a:lnTo>
                  <a:pt x="2929252" y="552450"/>
                </a:lnTo>
                <a:lnTo>
                  <a:pt x="2930522" y="551179"/>
                </a:lnTo>
                <a:lnTo>
                  <a:pt x="2944746" y="539750"/>
                </a:lnTo>
                <a:lnTo>
                  <a:pt x="2946016" y="538479"/>
                </a:lnTo>
                <a:lnTo>
                  <a:pt x="2947159" y="537209"/>
                </a:lnTo>
                <a:lnTo>
                  <a:pt x="2958843" y="523240"/>
                </a:lnTo>
                <a:lnTo>
                  <a:pt x="2959859" y="520700"/>
                </a:lnTo>
                <a:lnTo>
                  <a:pt x="2969638" y="502920"/>
                </a:lnTo>
                <a:lnTo>
                  <a:pt x="2970400" y="501650"/>
                </a:lnTo>
                <a:lnTo>
                  <a:pt x="2970908" y="499109"/>
                </a:lnTo>
                <a:lnTo>
                  <a:pt x="2975861" y="483870"/>
                </a:lnTo>
                <a:lnTo>
                  <a:pt x="2976496" y="481329"/>
                </a:lnTo>
                <a:lnTo>
                  <a:pt x="2976877" y="480059"/>
                </a:lnTo>
                <a:lnTo>
                  <a:pt x="2977004" y="477520"/>
                </a:lnTo>
                <a:lnTo>
                  <a:pt x="2978790" y="458470"/>
                </a:lnTo>
                <a:lnTo>
                  <a:pt x="2978782" y="111759"/>
                </a:lnTo>
                <a:lnTo>
                  <a:pt x="2977004" y="95250"/>
                </a:lnTo>
                <a:lnTo>
                  <a:pt x="2976877" y="92709"/>
                </a:lnTo>
                <a:lnTo>
                  <a:pt x="2976496" y="91440"/>
                </a:lnTo>
                <a:lnTo>
                  <a:pt x="2975861" y="88900"/>
                </a:lnTo>
                <a:lnTo>
                  <a:pt x="2970908" y="73659"/>
                </a:lnTo>
                <a:lnTo>
                  <a:pt x="2970400" y="71120"/>
                </a:lnTo>
                <a:lnTo>
                  <a:pt x="2969638" y="69850"/>
                </a:lnTo>
                <a:lnTo>
                  <a:pt x="2968622" y="67309"/>
                </a:lnTo>
                <a:lnTo>
                  <a:pt x="2960621" y="53340"/>
                </a:lnTo>
                <a:lnTo>
                  <a:pt x="2959859" y="52070"/>
                </a:lnTo>
                <a:lnTo>
                  <a:pt x="2958843" y="50800"/>
                </a:lnTo>
                <a:lnTo>
                  <a:pt x="2947286" y="36829"/>
                </a:lnTo>
                <a:lnTo>
                  <a:pt x="2946143" y="34290"/>
                </a:lnTo>
                <a:lnTo>
                  <a:pt x="2944746" y="33020"/>
                </a:lnTo>
                <a:lnTo>
                  <a:pt x="2930522" y="21590"/>
                </a:lnTo>
                <a:lnTo>
                  <a:pt x="2929252" y="20320"/>
                </a:lnTo>
                <a:lnTo>
                  <a:pt x="2926204" y="19050"/>
                </a:lnTo>
                <a:lnTo>
                  <a:pt x="2914139" y="12700"/>
                </a:lnTo>
                <a:close/>
              </a:path>
              <a:path w="2978785" h="571500">
                <a:moveTo>
                  <a:pt x="73784" y="20320"/>
                </a:moveTo>
                <a:lnTo>
                  <a:pt x="49781" y="20320"/>
                </a:lnTo>
                <a:lnTo>
                  <a:pt x="35684" y="31750"/>
                </a:lnTo>
                <a:lnTo>
                  <a:pt x="34160" y="33020"/>
                </a:lnTo>
                <a:lnTo>
                  <a:pt x="32890" y="34290"/>
                </a:lnTo>
                <a:lnTo>
                  <a:pt x="31747" y="36829"/>
                </a:lnTo>
                <a:lnTo>
                  <a:pt x="20063" y="50800"/>
                </a:lnTo>
                <a:lnTo>
                  <a:pt x="18285" y="53340"/>
                </a:lnTo>
                <a:lnTo>
                  <a:pt x="10284" y="67309"/>
                </a:lnTo>
                <a:lnTo>
                  <a:pt x="9395" y="69850"/>
                </a:lnTo>
                <a:lnTo>
                  <a:pt x="8633" y="71120"/>
                </a:lnTo>
                <a:lnTo>
                  <a:pt x="7998" y="73659"/>
                </a:lnTo>
                <a:lnTo>
                  <a:pt x="3045" y="88900"/>
                </a:lnTo>
                <a:lnTo>
                  <a:pt x="2537" y="91440"/>
                </a:lnTo>
                <a:lnTo>
                  <a:pt x="2156" y="92709"/>
                </a:lnTo>
                <a:lnTo>
                  <a:pt x="124" y="113029"/>
                </a:lnTo>
                <a:lnTo>
                  <a:pt x="0" y="118109"/>
                </a:lnTo>
                <a:lnTo>
                  <a:pt x="251" y="461009"/>
                </a:lnTo>
                <a:lnTo>
                  <a:pt x="2156" y="480059"/>
                </a:lnTo>
                <a:lnTo>
                  <a:pt x="2537" y="481329"/>
                </a:lnTo>
                <a:lnTo>
                  <a:pt x="3045" y="483870"/>
                </a:lnTo>
                <a:lnTo>
                  <a:pt x="7998" y="499109"/>
                </a:lnTo>
                <a:lnTo>
                  <a:pt x="8506" y="501650"/>
                </a:lnTo>
                <a:lnTo>
                  <a:pt x="9268" y="502920"/>
                </a:lnTo>
                <a:lnTo>
                  <a:pt x="31874" y="537209"/>
                </a:lnTo>
                <a:lnTo>
                  <a:pt x="49781" y="552450"/>
                </a:lnTo>
                <a:lnTo>
                  <a:pt x="72768" y="552450"/>
                </a:lnTo>
                <a:lnTo>
                  <a:pt x="58290" y="543559"/>
                </a:lnTo>
                <a:lnTo>
                  <a:pt x="56512" y="542290"/>
                </a:lnTo>
                <a:lnTo>
                  <a:pt x="55623" y="542290"/>
                </a:lnTo>
                <a:lnTo>
                  <a:pt x="42923" y="532129"/>
                </a:lnTo>
                <a:lnTo>
                  <a:pt x="42034" y="530859"/>
                </a:lnTo>
                <a:lnTo>
                  <a:pt x="41272" y="529590"/>
                </a:lnTo>
                <a:lnTo>
                  <a:pt x="30096" y="516890"/>
                </a:lnTo>
                <a:lnTo>
                  <a:pt x="28826" y="515620"/>
                </a:lnTo>
                <a:lnTo>
                  <a:pt x="28191" y="514350"/>
                </a:lnTo>
                <a:lnTo>
                  <a:pt x="20190" y="499109"/>
                </a:lnTo>
                <a:lnTo>
                  <a:pt x="19682" y="497840"/>
                </a:lnTo>
                <a:lnTo>
                  <a:pt x="19301" y="497840"/>
                </a:lnTo>
                <a:lnTo>
                  <a:pt x="13586" y="478790"/>
                </a:lnTo>
                <a:lnTo>
                  <a:pt x="11554" y="459740"/>
                </a:lnTo>
                <a:lnTo>
                  <a:pt x="11427" y="114300"/>
                </a:lnTo>
                <a:lnTo>
                  <a:pt x="13586" y="93979"/>
                </a:lnTo>
                <a:lnTo>
                  <a:pt x="19301" y="74929"/>
                </a:lnTo>
                <a:lnTo>
                  <a:pt x="19682" y="74929"/>
                </a:lnTo>
                <a:lnTo>
                  <a:pt x="20317" y="73659"/>
                </a:lnTo>
                <a:lnTo>
                  <a:pt x="28318" y="58420"/>
                </a:lnTo>
                <a:lnTo>
                  <a:pt x="29334" y="57150"/>
                </a:lnTo>
                <a:lnTo>
                  <a:pt x="30096" y="55879"/>
                </a:lnTo>
                <a:lnTo>
                  <a:pt x="40510" y="43179"/>
                </a:lnTo>
                <a:lnTo>
                  <a:pt x="41272" y="43179"/>
                </a:lnTo>
                <a:lnTo>
                  <a:pt x="42034" y="41909"/>
                </a:lnTo>
                <a:lnTo>
                  <a:pt x="42923" y="40640"/>
                </a:lnTo>
                <a:lnTo>
                  <a:pt x="55623" y="30479"/>
                </a:lnTo>
                <a:lnTo>
                  <a:pt x="56512" y="30479"/>
                </a:lnTo>
                <a:lnTo>
                  <a:pt x="58290" y="29209"/>
                </a:lnTo>
                <a:lnTo>
                  <a:pt x="72768" y="21590"/>
                </a:lnTo>
                <a:lnTo>
                  <a:pt x="73784" y="20320"/>
                </a:lnTo>
                <a:close/>
              </a:path>
              <a:path w="2978785" h="571500">
                <a:moveTo>
                  <a:pt x="2882516" y="547370"/>
                </a:moveTo>
                <a:lnTo>
                  <a:pt x="96517" y="547370"/>
                </a:lnTo>
                <a:lnTo>
                  <a:pt x="114297" y="548640"/>
                </a:lnTo>
                <a:lnTo>
                  <a:pt x="2865117" y="548640"/>
                </a:lnTo>
                <a:lnTo>
                  <a:pt x="2882516" y="547370"/>
                </a:lnTo>
                <a:close/>
              </a:path>
              <a:path w="2978785" h="571500">
                <a:moveTo>
                  <a:pt x="2899661" y="542290"/>
                </a:moveTo>
                <a:lnTo>
                  <a:pt x="78610" y="542290"/>
                </a:lnTo>
                <a:lnTo>
                  <a:pt x="95755" y="547370"/>
                </a:lnTo>
                <a:lnTo>
                  <a:pt x="2883278" y="547370"/>
                </a:lnTo>
                <a:lnTo>
                  <a:pt x="2899661" y="542290"/>
                </a:lnTo>
                <a:close/>
              </a:path>
              <a:path w="2978785" h="571500">
                <a:moveTo>
                  <a:pt x="2915155" y="533400"/>
                </a:moveTo>
                <a:lnTo>
                  <a:pt x="63243" y="533400"/>
                </a:lnTo>
                <a:lnTo>
                  <a:pt x="78229" y="542290"/>
                </a:lnTo>
                <a:lnTo>
                  <a:pt x="2900677" y="542290"/>
                </a:lnTo>
                <a:lnTo>
                  <a:pt x="2915155" y="533400"/>
                </a:lnTo>
                <a:close/>
              </a:path>
              <a:path w="2978785" h="571500">
                <a:moveTo>
                  <a:pt x="2916044" y="39370"/>
                </a:moveTo>
                <a:lnTo>
                  <a:pt x="62862" y="39370"/>
                </a:lnTo>
                <a:lnTo>
                  <a:pt x="50162" y="49529"/>
                </a:lnTo>
                <a:lnTo>
                  <a:pt x="49400" y="50800"/>
                </a:lnTo>
                <a:lnTo>
                  <a:pt x="38859" y="63500"/>
                </a:lnTo>
                <a:lnTo>
                  <a:pt x="38605" y="63500"/>
                </a:lnTo>
                <a:lnTo>
                  <a:pt x="30350" y="78740"/>
                </a:lnTo>
                <a:lnTo>
                  <a:pt x="30096" y="78740"/>
                </a:lnTo>
                <a:lnTo>
                  <a:pt x="24762" y="96520"/>
                </a:lnTo>
                <a:lnTo>
                  <a:pt x="22993" y="113029"/>
                </a:lnTo>
                <a:lnTo>
                  <a:pt x="22982" y="454659"/>
                </a:lnTo>
                <a:lnTo>
                  <a:pt x="23102" y="459740"/>
                </a:lnTo>
                <a:lnTo>
                  <a:pt x="24635" y="476250"/>
                </a:lnTo>
                <a:lnTo>
                  <a:pt x="30223" y="494029"/>
                </a:lnTo>
                <a:lnTo>
                  <a:pt x="38224" y="508000"/>
                </a:lnTo>
                <a:lnTo>
                  <a:pt x="38478" y="509270"/>
                </a:lnTo>
                <a:lnTo>
                  <a:pt x="38859" y="509270"/>
                </a:lnTo>
                <a:lnTo>
                  <a:pt x="49400" y="521970"/>
                </a:lnTo>
                <a:lnTo>
                  <a:pt x="50162" y="523240"/>
                </a:lnTo>
                <a:lnTo>
                  <a:pt x="62862" y="533400"/>
                </a:lnTo>
                <a:lnTo>
                  <a:pt x="2916044" y="533400"/>
                </a:lnTo>
                <a:lnTo>
                  <a:pt x="2928871" y="523240"/>
                </a:lnTo>
                <a:lnTo>
                  <a:pt x="2929633" y="521970"/>
                </a:lnTo>
                <a:lnTo>
                  <a:pt x="2934840" y="515620"/>
                </a:lnTo>
                <a:lnTo>
                  <a:pt x="2861815" y="515620"/>
                </a:lnTo>
                <a:lnTo>
                  <a:pt x="114297" y="514350"/>
                </a:lnTo>
                <a:lnTo>
                  <a:pt x="74038" y="497840"/>
                </a:lnTo>
                <a:lnTo>
                  <a:pt x="57020" y="454659"/>
                </a:lnTo>
                <a:lnTo>
                  <a:pt x="57147" y="114300"/>
                </a:lnTo>
                <a:lnTo>
                  <a:pt x="74038" y="74929"/>
                </a:lnTo>
                <a:lnTo>
                  <a:pt x="117218" y="57150"/>
                </a:lnTo>
                <a:lnTo>
                  <a:pt x="2934840" y="57150"/>
                </a:lnTo>
                <a:lnTo>
                  <a:pt x="2929633" y="50800"/>
                </a:lnTo>
                <a:lnTo>
                  <a:pt x="2928871" y="49529"/>
                </a:lnTo>
                <a:lnTo>
                  <a:pt x="2916044" y="39370"/>
                </a:lnTo>
                <a:close/>
              </a:path>
              <a:path w="2978785" h="571500">
                <a:moveTo>
                  <a:pt x="2934840" y="57150"/>
                </a:moveTo>
                <a:lnTo>
                  <a:pt x="2864609" y="57150"/>
                </a:lnTo>
                <a:lnTo>
                  <a:pt x="2876293" y="59690"/>
                </a:lnTo>
                <a:lnTo>
                  <a:pt x="2886707" y="62229"/>
                </a:lnTo>
                <a:lnTo>
                  <a:pt x="2917187" y="92709"/>
                </a:lnTo>
                <a:lnTo>
                  <a:pt x="2921886" y="118109"/>
                </a:lnTo>
                <a:lnTo>
                  <a:pt x="2921759" y="457200"/>
                </a:lnTo>
                <a:lnTo>
                  <a:pt x="2904995" y="497840"/>
                </a:lnTo>
                <a:lnTo>
                  <a:pt x="2861815" y="515620"/>
                </a:lnTo>
                <a:lnTo>
                  <a:pt x="2934840" y="515620"/>
                </a:lnTo>
                <a:lnTo>
                  <a:pt x="2940047" y="509270"/>
                </a:lnTo>
                <a:lnTo>
                  <a:pt x="2940555" y="509270"/>
                </a:lnTo>
                <a:lnTo>
                  <a:pt x="2940682" y="508000"/>
                </a:lnTo>
                <a:lnTo>
                  <a:pt x="2948683" y="494029"/>
                </a:lnTo>
                <a:lnTo>
                  <a:pt x="2949064" y="492759"/>
                </a:lnTo>
                <a:lnTo>
                  <a:pt x="2954017" y="476250"/>
                </a:lnTo>
                <a:lnTo>
                  <a:pt x="2954271" y="476250"/>
                </a:lnTo>
                <a:lnTo>
                  <a:pt x="2955930" y="458470"/>
                </a:lnTo>
                <a:lnTo>
                  <a:pt x="2956049" y="114300"/>
                </a:lnTo>
                <a:lnTo>
                  <a:pt x="2954271" y="97790"/>
                </a:lnTo>
                <a:lnTo>
                  <a:pt x="2954271" y="96520"/>
                </a:lnTo>
                <a:lnTo>
                  <a:pt x="2949064" y="80009"/>
                </a:lnTo>
                <a:lnTo>
                  <a:pt x="2948810" y="78740"/>
                </a:lnTo>
                <a:lnTo>
                  <a:pt x="2940555" y="63500"/>
                </a:lnTo>
                <a:lnTo>
                  <a:pt x="2940047" y="63500"/>
                </a:lnTo>
                <a:lnTo>
                  <a:pt x="2934840" y="57150"/>
                </a:lnTo>
                <a:close/>
              </a:path>
              <a:path w="2978785" h="571500">
                <a:moveTo>
                  <a:pt x="2900677" y="30479"/>
                </a:moveTo>
                <a:lnTo>
                  <a:pt x="78229" y="30479"/>
                </a:lnTo>
                <a:lnTo>
                  <a:pt x="63751" y="39370"/>
                </a:lnTo>
                <a:lnTo>
                  <a:pt x="2915155" y="39370"/>
                </a:lnTo>
                <a:lnTo>
                  <a:pt x="2900677" y="30479"/>
                </a:lnTo>
                <a:close/>
              </a:path>
              <a:path w="2978785" h="571500">
                <a:moveTo>
                  <a:pt x="2883278" y="25400"/>
                </a:moveTo>
                <a:lnTo>
                  <a:pt x="95755" y="25400"/>
                </a:lnTo>
                <a:lnTo>
                  <a:pt x="79372" y="30479"/>
                </a:lnTo>
                <a:lnTo>
                  <a:pt x="2900423" y="30479"/>
                </a:lnTo>
                <a:lnTo>
                  <a:pt x="2883278" y="25400"/>
                </a:lnTo>
                <a:close/>
              </a:path>
              <a:path w="2978785" h="571500">
                <a:moveTo>
                  <a:pt x="2864609" y="24129"/>
                </a:moveTo>
                <a:lnTo>
                  <a:pt x="113789" y="24129"/>
                </a:lnTo>
                <a:lnTo>
                  <a:pt x="96517" y="25400"/>
                </a:lnTo>
                <a:lnTo>
                  <a:pt x="2882516" y="25400"/>
                </a:lnTo>
                <a:lnTo>
                  <a:pt x="2864609" y="24129"/>
                </a:lnTo>
                <a:close/>
              </a:path>
              <a:path w="2978785" h="571500">
                <a:moveTo>
                  <a:pt x="2908297" y="8890"/>
                </a:moveTo>
                <a:lnTo>
                  <a:pt x="70736" y="8890"/>
                </a:lnTo>
                <a:lnTo>
                  <a:pt x="67180" y="11429"/>
                </a:lnTo>
                <a:lnTo>
                  <a:pt x="52702" y="19050"/>
                </a:lnTo>
                <a:lnTo>
                  <a:pt x="51178" y="20320"/>
                </a:lnTo>
                <a:lnTo>
                  <a:pt x="74800" y="20320"/>
                </a:lnTo>
                <a:lnTo>
                  <a:pt x="75943" y="19050"/>
                </a:lnTo>
                <a:lnTo>
                  <a:pt x="91945" y="15240"/>
                </a:lnTo>
                <a:lnTo>
                  <a:pt x="93088" y="13970"/>
                </a:lnTo>
                <a:lnTo>
                  <a:pt x="112646" y="12700"/>
                </a:lnTo>
                <a:lnTo>
                  <a:pt x="2914139" y="12700"/>
                </a:lnTo>
                <a:lnTo>
                  <a:pt x="2911726" y="11429"/>
                </a:lnTo>
                <a:lnTo>
                  <a:pt x="2910075" y="10159"/>
                </a:lnTo>
                <a:lnTo>
                  <a:pt x="2908297" y="8890"/>
                </a:lnTo>
                <a:close/>
              </a:path>
              <a:path w="2978785" h="571500">
                <a:moveTo>
                  <a:pt x="2888612" y="2540"/>
                </a:moveTo>
                <a:lnTo>
                  <a:pt x="90421" y="2540"/>
                </a:lnTo>
                <a:lnTo>
                  <a:pt x="88516" y="3809"/>
                </a:lnTo>
                <a:lnTo>
                  <a:pt x="72514" y="8890"/>
                </a:lnTo>
                <a:lnTo>
                  <a:pt x="2906392" y="8890"/>
                </a:lnTo>
                <a:lnTo>
                  <a:pt x="2890390" y="3809"/>
                </a:lnTo>
                <a:lnTo>
                  <a:pt x="2888612" y="2540"/>
                </a:lnTo>
                <a:close/>
              </a:path>
              <a:path w="2978785" h="571500">
                <a:moveTo>
                  <a:pt x="2864609" y="0"/>
                </a:moveTo>
                <a:lnTo>
                  <a:pt x="111503" y="1270"/>
                </a:lnTo>
                <a:lnTo>
                  <a:pt x="94231" y="2540"/>
                </a:lnTo>
                <a:lnTo>
                  <a:pt x="2884802" y="2540"/>
                </a:lnTo>
                <a:lnTo>
                  <a:pt x="28646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976117" y="1438986"/>
            <a:ext cx="1375410" cy="332740"/>
          </a:xfrm>
          <a:custGeom>
            <a:avLst/>
            <a:gdLst/>
            <a:ahLst/>
            <a:cxnLst/>
            <a:rect l="l" t="t" r="r" b="b"/>
            <a:pathLst>
              <a:path w="1375410" h="332739">
                <a:moveTo>
                  <a:pt x="0" y="332536"/>
                </a:moveTo>
                <a:lnTo>
                  <a:pt x="1374902" y="332536"/>
                </a:lnTo>
                <a:lnTo>
                  <a:pt x="1374902" y="0"/>
                </a:lnTo>
                <a:lnTo>
                  <a:pt x="0" y="0"/>
                </a:lnTo>
                <a:lnTo>
                  <a:pt x="0" y="3325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 txBox="1"/>
          <p:nvPr/>
        </p:nvSpPr>
        <p:spPr>
          <a:xfrm>
            <a:off x="2963417" y="1359535"/>
            <a:ext cx="14020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i="1" spc="-245" dirty="0">
                <a:solidFill>
                  <a:srgbClr val="FFFFFF"/>
                </a:solidFill>
                <a:latin typeface="Times New Roman"/>
                <a:cs typeface="Times New Roman"/>
              </a:rPr>
              <a:t>Homework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59332" y="1468881"/>
            <a:ext cx="8166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8165" algn="l"/>
              </a:tabLst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25)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Cambria Math"/>
                <a:cs typeface="Cambria Math"/>
              </a:rPr>
              <a:t>lim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38199" y="1621662"/>
            <a:ext cx="4044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40" dirty="0">
                <a:latin typeface="Cambria Math"/>
                <a:cs typeface="Cambria Math"/>
              </a:rPr>
              <a:t>𝑠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15" dirty="0">
                <a:latin typeface="Cambria Math"/>
                <a:cs typeface="Cambria Math"/>
              </a:rPr>
              <a:t>1</a:t>
            </a:r>
            <a:r>
              <a:rPr sz="1000" spc="5" dirty="0">
                <a:latin typeface="Cambria Math"/>
                <a:cs typeface="Cambria Math"/>
              </a:rPr>
              <a:t>/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86254" y="1281353"/>
            <a:ext cx="422275" cy="53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5080" indent="-106680">
              <a:lnSpc>
                <a:spcPct val="120200"/>
              </a:lnSpc>
              <a:spcBef>
                <a:spcPts val="100"/>
              </a:spcBef>
            </a:pPr>
            <a:r>
              <a:rPr sz="1400" spc="-5" dirty="0">
                <a:latin typeface="Cambria Math"/>
                <a:cs typeface="Cambria Math"/>
              </a:rPr>
              <a:t>𝑠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  </a:t>
            </a:r>
            <a:r>
              <a:rPr sz="1400" spc="-10" dirty="0">
                <a:latin typeface="Cambria Math"/>
                <a:cs typeface="Cambria Math"/>
              </a:rPr>
              <a:t>2𝑠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98954" y="1600453"/>
            <a:ext cx="396875" cy="0"/>
          </a:xfrm>
          <a:custGeom>
            <a:avLst/>
            <a:gdLst/>
            <a:ahLst/>
            <a:cxnLst/>
            <a:rect l="l" t="t" r="r" b="b"/>
            <a:pathLst>
              <a:path w="396875">
                <a:moveTo>
                  <a:pt x="0" y="0"/>
                </a:moveTo>
                <a:lnTo>
                  <a:pt x="396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313938" y="1305737"/>
            <a:ext cx="123825" cy="5384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26638" y="162483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896359" y="1468881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38320" y="1499361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32223" y="1658238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98238" y="1362201"/>
            <a:ext cx="1208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30" dirty="0">
                <a:latin typeface="Cambria Math"/>
                <a:cs typeface="Cambria Math"/>
              </a:rPr>
              <a:t>9𝑥</a:t>
            </a:r>
            <a:r>
              <a:rPr sz="1500" spc="44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20𝑥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45126" y="1612518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41494" y="1618614"/>
            <a:ext cx="92836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4950" algn="l"/>
              </a:tabLst>
            </a:pP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710938" y="1637029"/>
            <a:ext cx="1189355" cy="0"/>
          </a:xfrm>
          <a:custGeom>
            <a:avLst/>
            <a:gdLst/>
            <a:ahLst/>
            <a:cxnLst/>
            <a:rect l="l" t="t" r="r" b="b"/>
            <a:pathLst>
              <a:path w="1189354">
                <a:moveTo>
                  <a:pt x="0" y="0"/>
                </a:moveTo>
                <a:lnTo>
                  <a:pt x="11890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433184" y="1471930"/>
            <a:ext cx="175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01928" y="1332305"/>
            <a:ext cx="0" cy="534035"/>
          </a:xfrm>
          <a:custGeom>
            <a:avLst/>
            <a:gdLst/>
            <a:ahLst/>
            <a:cxnLst/>
            <a:rect l="l" t="t" r="r" b="b"/>
            <a:pathLst>
              <a:path h="534035">
                <a:moveTo>
                  <a:pt x="0" y="0"/>
                </a:moveTo>
                <a:lnTo>
                  <a:pt x="0" y="533704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59332" y="2002662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98575" y="2033143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92478" y="2191638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0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24711" y="1852090"/>
            <a:ext cx="1054100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475" dirty="0">
                <a:latin typeface="Cambria Math"/>
                <a:cs typeface="Cambria Math"/>
              </a:rPr>
              <a:t>𝑕</a:t>
            </a:r>
            <a:r>
              <a:rPr sz="2100" spc="712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  <a:p>
            <a:pPr marL="8890" algn="ctr">
              <a:lnSpc>
                <a:spcPct val="100000"/>
              </a:lnSpc>
              <a:spcBef>
                <a:spcPts val="335"/>
              </a:spcBef>
            </a:pPr>
            <a:r>
              <a:rPr sz="1400" spc="459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637410" y="2170810"/>
            <a:ext cx="1040130" cy="0"/>
          </a:xfrm>
          <a:custGeom>
            <a:avLst/>
            <a:gdLst/>
            <a:ahLst/>
            <a:cxnLst/>
            <a:rect l="l" t="t" r="r" b="b"/>
            <a:pathLst>
              <a:path w="1040130">
                <a:moveTo>
                  <a:pt x="0" y="0"/>
                </a:moveTo>
                <a:lnTo>
                  <a:pt x="10396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265170" y="2005710"/>
            <a:ext cx="2171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96359" y="2002662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41367" y="2033143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32223" y="2191638"/>
            <a:ext cx="2838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𝑎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07382" y="1852090"/>
            <a:ext cx="12033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3𝑎𝑏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2𝑏</a:t>
            </a:r>
            <a:r>
              <a:rPr sz="1500" spc="22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  <a:p>
            <a:pPr marL="2540" algn="ctr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𝑏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720082" y="2170810"/>
            <a:ext cx="1186180" cy="0"/>
          </a:xfrm>
          <a:custGeom>
            <a:avLst/>
            <a:gdLst/>
            <a:ahLst/>
            <a:cxnLst/>
            <a:rect l="l" t="t" r="r" b="b"/>
            <a:pathLst>
              <a:path w="1186179">
                <a:moveTo>
                  <a:pt x="0" y="0"/>
                </a:moveTo>
                <a:lnTo>
                  <a:pt x="1185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341745" y="2005710"/>
            <a:ext cx="3524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2𝑏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01928" y="1866010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859332" y="2581782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29)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298575" y="2600070"/>
            <a:ext cx="6076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7200" algn="l"/>
              </a:tabLst>
            </a:pP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1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765426" y="250913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630807" y="2475102"/>
            <a:ext cx="556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68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2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1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292478" y="2749676"/>
            <a:ext cx="8890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4" baseline="16666" dirty="0">
                <a:latin typeface="Cambria Math"/>
                <a:cs typeface="Cambria Math"/>
              </a:rPr>
              <a:t>𝑥→1</a:t>
            </a:r>
            <a:r>
              <a:rPr sz="1000" spc="3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15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1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631314" y="2737738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313938" y="2418765"/>
            <a:ext cx="123825" cy="5384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26638" y="273773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896359" y="2581782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799329" y="271640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338320" y="2578734"/>
            <a:ext cx="8439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98500" algn="l"/>
              </a:tabLst>
            </a:pPr>
            <a:r>
              <a:rPr sz="1400" spc="-5" dirty="0">
                <a:latin typeface="Cambria Math"/>
                <a:cs typeface="Cambria Math"/>
              </a:rPr>
              <a:t>lim  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3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835397" y="2441574"/>
            <a:ext cx="7670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55955" algn="l"/>
              </a:tabLst>
            </a:pPr>
            <a:r>
              <a:rPr sz="1400" spc="-5" dirty="0">
                <a:latin typeface="Cambria Math"/>
                <a:cs typeface="Cambria Math"/>
              </a:rPr>
              <a:t>1	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32223" y="2697860"/>
            <a:ext cx="15474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6725" algn="l"/>
                <a:tab pos="878840" algn="l"/>
              </a:tabLst>
            </a:pPr>
            <a:r>
              <a:rPr sz="1500" spc="44" baseline="2777" dirty="0">
                <a:latin typeface="Cambria Math"/>
                <a:cs typeface="Cambria Math"/>
              </a:rPr>
              <a:t>𝑥→0	</a:t>
            </a:r>
            <a:r>
              <a:rPr sz="1400" spc="-10" dirty="0">
                <a:latin typeface="Cambria Math"/>
                <a:cs typeface="Cambria Math"/>
              </a:rPr>
              <a:t>3𝑥	</a:t>
            </a:r>
            <a:r>
              <a:rPr sz="1400" spc="10" dirty="0">
                <a:latin typeface="Cambria Math"/>
                <a:cs typeface="Cambria Math"/>
              </a:rPr>
              <a:t>𝑥(𝑥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211190" y="2716402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83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856859" y="2578734"/>
            <a:ext cx="1130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7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500748" y="2734690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1928" y="2399359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2096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859332" y="3206876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335150" y="322211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716151" y="3084956"/>
            <a:ext cx="10375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20" dirty="0">
                <a:latin typeface="Cambria Math"/>
                <a:cs typeface="Cambria Math"/>
              </a:rPr>
              <a:t>4𝑡</a:t>
            </a:r>
            <a:r>
              <a:rPr sz="1500" spc="3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92478" y="3340988"/>
            <a:ext cx="14890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22" baseline="2777" dirty="0">
                <a:latin typeface="Cambria Math"/>
                <a:cs typeface="Cambria Math"/>
              </a:rPr>
              <a:t>𝑡→−2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704467" y="3359784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>
                <a:moveTo>
                  <a:pt x="0" y="0"/>
                </a:moveTo>
                <a:lnTo>
                  <a:pt x="10640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313938" y="3209924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896359" y="3206876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338320" y="322211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332223" y="3380612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094478" y="3084956"/>
            <a:ext cx="4381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801870" y="3334892"/>
            <a:ext cx="4933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8940" algn="l"/>
              </a:tabLst>
            </a:pPr>
            <a:r>
              <a:rPr sz="1000" dirty="0">
                <a:latin typeface="Cambria Math"/>
                <a:cs typeface="Cambria Math"/>
              </a:rPr>
              <a:t>3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710938" y="3359784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>
                <a:moveTo>
                  <a:pt x="0" y="0"/>
                </a:moveTo>
                <a:lnTo>
                  <a:pt x="12042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470269" y="3362832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1928" y="3021456"/>
            <a:ext cx="0" cy="631190"/>
          </a:xfrm>
          <a:custGeom>
            <a:avLst/>
            <a:gdLst/>
            <a:ahLst/>
            <a:cxnLst/>
            <a:rect l="l" t="t" r="r" b="b"/>
            <a:pathLst>
              <a:path h="631189">
                <a:moveTo>
                  <a:pt x="0" y="0"/>
                </a:moveTo>
                <a:lnTo>
                  <a:pt x="0" y="630935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59332" y="3789425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298575" y="381685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292478" y="3975353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618614" y="3679316"/>
            <a:ext cx="10287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+ 3𝑥 −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822830" y="392963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631314" y="3954144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0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313938" y="379247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896359" y="3789425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338320" y="380466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332223" y="3963161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→7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710938" y="3941952"/>
            <a:ext cx="1500505" cy="0"/>
          </a:xfrm>
          <a:custGeom>
            <a:avLst/>
            <a:gdLst/>
            <a:ahLst/>
            <a:cxnLst/>
            <a:rect l="l" t="t" r="r" b="b"/>
            <a:pathLst>
              <a:path w="1500504">
                <a:moveTo>
                  <a:pt x="0" y="0"/>
                </a:moveTo>
                <a:lnTo>
                  <a:pt x="15002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421501" y="394195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1928" y="3652468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656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859332" y="4319777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301622" y="434720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292478" y="4505705"/>
            <a:ext cx="2832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𝑎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618614" y="3873551"/>
            <a:ext cx="1405255" cy="8305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335280" algn="l"/>
              </a:tabLst>
            </a:pPr>
            <a:r>
              <a:rPr sz="1400" spc="5" dirty="0">
                <a:latin typeface="Cambria Math"/>
                <a:cs typeface="Cambria Math"/>
              </a:rPr>
              <a:t>3𝑥	</a:t>
            </a:r>
            <a:r>
              <a:rPr sz="1400" spc="-10" dirty="0">
                <a:latin typeface="Cambria Math"/>
                <a:cs typeface="Cambria Math"/>
              </a:rPr>
              <a:t>− 5𝑥 −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8890" algn="ctr">
              <a:lnSpc>
                <a:spcPct val="100000"/>
              </a:lnSpc>
              <a:spcBef>
                <a:spcPts val="48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𝑎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  <a:p>
            <a:pPr marL="8890" algn="ctr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1640458" y="4484877"/>
            <a:ext cx="1375410" cy="0"/>
          </a:xfrm>
          <a:custGeom>
            <a:avLst/>
            <a:gdLst/>
            <a:ahLst/>
            <a:cxnLst/>
            <a:rect l="l" t="t" r="r" b="b"/>
            <a:pathLst>
              <a:path w="1375410">
                <a:moveTo>
                  <a:pt x="0" y="0"/>
                </a:moveTo>
                <a:lnTo>
                  <a:pt x="137528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3155442" y="4322825"/>
            <a:ext cx="4406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896359" y="4319777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338320" y="4359401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332223" y="4517897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845050" y="4268469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710429" y="4202734"/>
            <a:ext cx="552450" cy="513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68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2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</a:t>
            </a:r>
            <a:endParaRPr sz="2100" baseline="3968">
              <a:latin typeface="Cambria Math"/>
              <a:cs typeface="Cambria Math"/>
            </a:endParaRPr>
          </a:p>
          <a:p>
            <a:pPr marL="67310">
              <a:lnSpc>
                <a:spcPct val="100000"/>
              </a:lnSpc>
              <a:spcBef>
                <a:spcPts val="24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710938" y="4497069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>
                <a:moveTo>
                  <a:pt x="0" y="0"/>
                </a:moveTo>
                <a:lnTo>
                  <a:pt x="5458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403213" y="4475733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1928" y="4183125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351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859332" y="4850129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298575" y="488060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618614" y="4743449"/>
            <a:ext cx="12268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0" dirty="0">
                <a:latin typeface="Cambria Math"/>
                <a:cs typeface="Cambria Math"/>
              </a:rPr>
              <a:t>3𝑥</a:t>
            </a:r>
            <a:r>
              <a:rPr sz="1500" spc="44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− 17𝑥 +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822830" y="4993639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292478" y="4999735"/>
            <a:ext cx="15532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61670" algn="l"/>
              </a:tabLst>
            </a:pPr>
            <a:r>
              <a:rPr sz="1500" spc="44" baseline="2777" dirty="0">
                <a:latin typeface="Cambria Math"/>
                <a:cs typeface="Cambria Math"/>
              </a:rPr>
              <a:t>𝑥→4 </a:t>
            </a:r>
            <a:r>
              <a:rPr sz="1500" spc="112" baseline="2777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4𝑥	</a:t>
            </a:r>
            <a:r>
              <a:rPr sz="1400" spc="-10" dirty="0">
                <a:latin typeface="Cambria Math"/>
                <a:cs typeface="Cambria Math"/>
              </a:rPr>
              <a:t>− 25𝑥 +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1631314" y="5018277"/>
            <a:ext cx="1202055" cy="0"/>
          </a:xfrm>
          <a:custGeom>
            <a:avLst/>
            <a:gdLst/>
            <a:ahLst/>
            <a:cxnLst/>
            <a:rect l="l" t="t" r="r" b="b"/>
            <a:pathLst>
              <a:path w="1202055">
                <a:moveTo>
                  <a:pt x="0" y="0"/>
                </a:moveTo>
                <a:lnTo>
                  <a:pt x="120152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3313938" y="485317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896359" y="4850129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313935" y="488365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316984" y="5042408"/>
            <a:ext cx="2616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𝑡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732273" y="4768341"/>
            <a:ext cx="1146810" cy="0"/>
          </a:xfrm>
          <a:custGeom>
            <a:avLst/>
            <a:gdLst/>
            <a:ahLst/>
            <a:cxnLst/>
            <a:rect l="l" t="t" r="r" b="b"/>
            <a:pathLst>
              <a:path w="1146810">
                <a:moveTo>
                  <a:pt x="0" y="0"/>
                </a:moveTo>
                <a:lnTo>
                  <a:pt x="11463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588509" y="4702352"/>
            <a:ext cx="1294765" cy="5384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9"/>
              </a:spcBef>
            </a:pPr>
            <a:r>
              <a:rPr sz="1400" spc="745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+ 4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− 2</a:t>
            </a:r>
            <a:r>
              <a:rPr sz="2100" spc="42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4</a:t>
            </a:r>
            <a:endParaRPr sz="1500" baseline="25000">
              <a:latin typeface="Cambria Math"/>
              <a:cs typeface="Cambria Math"/>
            </a:endParaRPr>
          </a:p>
          <a:p>
            <a:pPr marR="62865" algn="ctr">
              <a:lnSpc>
                <a:spcPct val="100000"/>
              </a:lnSpc>
              <a:spcBef>
                <a:spcPts val="335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3𝑡 −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6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4601209" y="5021325"/>
            <a:ext cx="1277620" cy="0"/>
          </a:xfrm>
          <a:custGeom>
            <a:avLst/>
            <a:gdLst/>
            <a:ahLst/>
            <a:cxnLst/>
            <a:rect l="l" t="t" r="r" b="b"/>
            <a:pathLst>
              <a:path w="1277620">
                <a:moveTo>
                  <a:pt x="0" y="0"/>
                </a:moveTo>
                <a:lnTo>
                  <a:pt x="127736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528181" y="4795773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412357" y="5030469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01928" y="4713427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656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859332" y="5383783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39)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298575" y="541121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292478" y="5569711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0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624711" y="5230164"/>
            <a:ext cx="107124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475" dirty="0">
                <a:latin typeface="Cambria Math"/>
                <a:cs typeface="Cambria Math"/>
              </a:rPr>
              <a:t>𝑕</a:t>
            </a:r>
            <a:r>
              <a:rPr sz="2100" spc="712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16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400" spc="459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1637410" y="5548883"/>
            <a:ext cx="1049020" cy="0"/>
          </a:xfrm>
          <a:custGeom>
            <a:avLst/>
            <a:gdLst/>
            <a:ahLst/>
            <a:cxnLst/>
            <a:rect l="l" t="t" r="r" b="b"/>
            <a:pathLst>
              <a:path w="1049020">
                <a:moveTo>
                  <a:pt x="0" y="0"/>
                </a:moveTo>
                <a:lnTo>
                  <a:pt x="10488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3265170" y="5386831"/>
            <a:ext cx="22097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32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896359" y="5383783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384040" y="5356351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612894" y="5496559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332223" y="5572759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500" baseline="-27777" dirty="0">
                <a:latin typeface="Cambria Math"/>
                <a:cs typeface="Cambria Math"/>
              </a:rPr>
              <a:t>4</a:t>
            </a:r>
            <a:endParaRPr sz="1500" baseline="-27777">
              <a:latin typeface="Cambria Math"/>
              <a:cs typeface="Cambria Math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789678" y="4946805"/>
            <a:ext cx="810260" cy="51054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00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R="57150" algn="r">
              <a:lnSpc>
                <a:spcPct val="100000"/>
              </a:lnSpc>
              <a:spcBef>
                <a:spcPts val="535"/>
              </a:spcBef>
            </a:pPr>
            <a:r>
              <a:rPr sz="1400" spc="-10" dirty="0">
                <a:latin typeface="Cambria Math"/>
                <a:cs typeface="Cambria Math"/>
              </a:rPr>
              <a:t>16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802378" y="5494019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4">
                <a:moveTo>
                  <a:pt x="0" y="0"/>
                </a:moveTo>
                <a:lnTo>
                  <a:pt x="731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4698238" y="2415717"/>
            <a:ext cx="1950085" cy="320865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R="41275" algn="r">
              <a:lnSpc>
                <a:spcPct val="100000"/>
              </a:lnSpc>
              <a:spcBef>
                <a:spcPts val="439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R="41275" algn="r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marR="71755" algn="r">
              <a:lnSpc>
                <a:spcPct val="100000"/>
              </a:lnSpc>
              <a:spcBef>
                <a:spcPts val="125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R="71755" algn="r">
              <a:lnSpc>
                <a:spcPct val="100000"/>
              </a:lnSpc>
              <a:spcBef>
                <a:spcPts val="335"/>
              </a:spcBef>
              <a:tabLst>
                <a:tab pos="225425" algn="l"/>
                <a:tab pos="621665" algn="l"/>
                <a:tab pos="1758950" algn="l"/>
              </a:tabLst>
            </a:pPr>
            <a:r>
              <a:rPr sz="1400" spc="-10" dirty="0">
                <a:latin typeface="Cambria Math"/>
                <a:cs typeface="Cambria Math"/>
              </a:rPr>
              <a:t>𝑥	−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R="71755" algn="r">
              <a:lnSpc>
                <a:spcPct val="100000"/>
              </a:lnSpc>
              <a:spcBef>
                <a:spcPts val="865"/>
              </a:spcBef>
              <a:tabLst>
                <a:tab pos="1216025" algn="l"/>
              </a:tabLst>
            </a:pP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7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R="23495" algn="r">
              <a:lnSpc>
                <a:spcPct val="100000"/>
              </a:lnSpc>
              <a:spcBef>
                <a:spcPts val="340"/>
              </a:spcBef>
              <a:tabLst>
                <a:tab pos="1710055" algn="l"/>
              </a:tabLst>
            </a:pP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25000" dirty="0">
                <a:latin typeface="Cambria Math"/>
                <a:cs typeface="Cambria Math"/>
              </a:rPr>
              <a:t>3 </a:t>
            </a:r>
            <a:r>
              <a:rPr sz="1500" spc="-60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7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25000" dirty="0">
                <a:latin typeface="Cambria Math"/>
                <a:cs typeface="Cambria Math"/>
              </a:rPr>
              <a:t>2 </a:t>
            </a:r>
            <a:r>
              <a:rPr sz="1500" spc="-60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7𝑥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</a:t>
            </a:r>
            <a:r>
              <a:rPr sz="1400" spc="-5" dirty="0">
                <a:latin typeface="Cambria Math"/>
                <a:cs typeface="Cambria Math"/>
              </a:rPr>
              <a:t>9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56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50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R="71755" algn="r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713864" marR="13970" algn="ctr">
              <a:lnSpc>
                <a:spcPct val="117300"/>
              </a:lnSpc>
              <a:spcBef>
                <a:spcPts val="425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6 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1275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01928" y="5244083"/>
            <a:ext cx="0" cy="536575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859332" y="5920231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1292478" y="595985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295527" y="6118605"/>
            <a:ext cx="2641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85" dirty="0">
                <a:latin typeface="Cambria Math"/>
                <a:cs typeface="Cambria Math"/>
              </a:rPr>
              <a:t>𝑡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1734947" y="5862827"/>
            <a:ext cx="582930" cy="0"/>
          </a:xfrm>
          <a:custGeom>
            <a:avLst/>
            <a:gdLst/>
            <a:ahLst/>
            <a:cxnLst/>
            <a:rect l="l" t="t" r="r" b="b"/>
            <a:pathLst>
              <a:path w="582930">
                <a:moveTo>
                  <a:pt x="0" y="0"/>
                </a:moveTo>
                <a:lnTo>
                  <a:pt x="5824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1606422" y="5790742"/>
            <a:ext cx="1035050" cy="525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25 + 6𝑡 −</a:t>
            </a:r>
            <a:r>
              <a:rPr sz="2100" spc="60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5</a:t>
            </a:r>
            <a:endParaRPr sz="2100" baseline="1984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400" spc="-5" dirty="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1619122" y="6097523"/>
            <a:ext cx="1009650" cy="0"/>
          </a:xfrm>
          <a:custGeom>
            <a:avLst/>
            <a:gdLst/>
            <a:ahLst/>
            <a:cxnLst/>
            <a:rect l="l" t="t" r="r" b="b"/>
            <a:pathLst>
              <a:path w="1009650">
                <a:moveTo>
                  <a:pt x="0" y="0"/>
                </a:moveTo>
                <a:lnTo>
                  <a:pt x="10091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277870" y="607313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3896359" y="5920231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338320" y="589584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518405" y="6036055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332223" y="6112509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500" baseline="-27777" dirty="0">
                <a:latin typeface="Cambria Math"/>
                <a:cs typeface="Cambria Math"/>
              </a:rPr>
              <a:t>3</a:t>
            </a:r>
            <a:endParaRPr sz="1500" baseline="-27777">
              <a:latin typeface="Cambria Math"/>
              <a:cs typeface="Cambria Math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698238" y="5403900"/>
            <a:ext cx="739775" cy="84836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650"/>
              </a:spcBef>
            </a:pPr>
            <a:r>
              <a:rPr sz="1400" spc="-10" dirty="0">
                <a:latin typeface="Cambria Math"/>
                <a:cs typeface="Cambria Math"/>
              </a:rPr>
              <a:t>4𝑥 +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9𝑥</a:t>
            </a:r>
            <a:r>
              <a:rPr sz="1500" spc="3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  <a:p>
            <a:pPr marL="55244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4710938" y="6033515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6457569" y="592327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801928" y="5780480"/>
            <a:ext cx="0" cy="537210"/>
          </a:xfrm>
          <a:custGeom>
            <a:avLst/>
            <a:gdLst/>
            <a:ahLst/>
            <a:cxnLst/>
            <a:rect l="l" t="t" r="r" b="b"/>
            <a:pathLst>
              <a:path h="537210">
                <a:moveTo>
                  <a:pt x="0" y="0"/>
                </a:moveTo>
                <a:lnTo>
                  <a:pt x="0" y="53675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859332" y="6453885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280286" y="649350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274191" y="6652005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0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1713610" y="6399529"/>
            <a:ext cx="509905" cy="0"/>
          </a:xfrm>
          <a:custGeom>
            <a:avLst/>
            <a:gdLst/>
            <a:ahLst/>
            <a:cxnLst/>
            <a:rect l="l" t="t" r="r" b="b"/>
            <a:pathLst>
              <a:path w="509905">
                <a:moveTo>
                  <a:pt x="0" y="0"/>
                </a:moveTo>
                <a:lnTo>
                  <a:pt x="5093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1578991" y="6330746"/>
            <a:ext cx="965200" cy="51943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7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+ 2𝑥 −</a:t>
            </a:r>
            <a:r>
              <a:rPr sz="2100" spc="5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</a:t>
            </a:r>
            <a:endParaRPr sz="2100" baseline="1984">
              <a:latin typeface="Cambria Math"/>
              <a:cs typeface="Cambria Math"/>
            </a:endParaRPr>
          </a:p>
          <a:p>
            <a:pPr marR="13970" algn="ctr">
              <a:lnSpc>
                <a:spcPct val="100000"/>
              </a:lnSpc>
              <a:spcBef>
                <a:spcPts val="265"/>
              </a:spcBef>
            </a:pP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1579499" y="6631177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326638" y="660679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3896359" y="6453885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384040" y="648436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332223" y="6642861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841494" y="6347205"/>
            <a:ext cx="93154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0" dirty="0">
                <a:latin typeface="Cambria Math"/>
                <a:cs typeface="Cambria Math"/>
              </a:rPr>
              <a:t>2𝑥</a:t>
            </a:r>
            <a:r>
              <a:rPr sz="1500" spc="3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990846" y="6597141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4802378" y="6622033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0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6539865" y="633501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6552565" y="6609841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01928" y="6317233"/>
            <a:ext cx="0" cy="530860"/>
          </a:xfrm>
          <a:custGeom>
            <a:avLst/>
            <a:gdLst/>
            <a:ahLst/>
            <a:cxnLst/>
            <a:rect l="l" t="t" r="r" b="b"/>
            <a:pathLst>
              <a:path h="530859">
                <a:moveTo>
                  <a:pt x="0" y="0"/>
                </a:moveTo>
                <a:lnTo>
                  <a:pt x="0" y="530351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859332" y="698423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1292478" y="7182357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0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1753235" y="6923785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1298575" y="6889750"/>
            <a:ext cx="8794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41666" dirty="0">
                <a:latin typeface="Cambria Math"/>
                <a:cs typeface="Cambria Math"/>
              </a:rPr>
              <a:t>lim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459" dirty="0">
                <a:latin typeface="Cambria Math"/>
                <a:cs typeface="Cambria Math"/>
              </a:rPr>
              <a:t>𝑕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1637410" y="7161529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>
                <a:moveTo>
                  <a:pt x="0" y="0"/>
                </a:moveTo>
                <a:lnTo>
                  <a:pt x="5276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3265170" y="5754166"/>
            <a:ext cx="220979" cy="16052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439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505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505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3326638" y="714019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3896359" y="698423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84040" y="7020814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332223" y="7179309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018785" y="692988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789678" y="6522770"/>
            <a:ext cx="1032510" cy="6108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  <a:tabLst>
                <a:tab pos="338455" algn="l"/>
              </a:tabLst>
            </a:pPr>
            <a:r>
              <a:rPr sz="1400" spc="-10" dirty="0">
                <a:latin typeface="Cambria Math"/>
                <a:cs typeface="Cambria Math"/>
              </a:rPr>
              <a:t>3𝑥	+ 8𝑥 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100" spc="22" baseline="3968" dirty="0">
                <a:latin typeface="Cambria Math"/>
                <a:cs typeface="Cambria Math"/>
              </a:rPr>
              <a:t>2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-67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6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4802378" y="7158481"/>
            <a:ext cx="625475" cy="0"/>
          </a:xfrm>
          <a:custGeom>
            <a:avLst/>
            <a:gdLst/>
            <a:ahLst/>
            <a:cxnLst/>
            <a:rect l="l" t="t" r="r" b="b"/>
            <a:pathLst>
              <a:path w="625475">
                <a:moveTo>
                  <a:pt x="0" y="0"/>
                </a:moveTo>
                <a:lnTo>
                  <a:pt x="6251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470269" y="7137145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01928" y="6847661"/>
            <a:ext cx="0" cy="530860"/>
          </a:xfrm>
          <a:custGeom>
            <a:avLst/>
            <a:gdLst/>
            <a:ahLst/>
            <a:cxnLst/>
            <a:rect l="l" t="t" r="r" b="b"/>
            <a:pathLst>
              <a:path h="530859">
                <a:moveTo>
                  <a:pt x="0" y="0"/>
                </a:moveTo>
                <a:lnTo>
                  <a:pt x="0" y="530656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859332" y="751497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1344294" y="756069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292478" y="7719186"/>
            <a:ext cx="3803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0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1859914" y="7445375"/>
            <a:ext cx="738505" cy="0"/>
          </a:xfrm>
          <a:custGeom>
            <a:avLst/>
            <a:gdLst/>
            <a:ahLst/>
            <a:cxnLst/>
            <a:rect l="l" t="t" r="r" b="b"/>
            <a:pathLst>
              <a:path w="738505">
                <a:moveTo>
                  <a:pt x="0" y="0"/>
                </a:moveTo>
                <a:lnTo>
                  <a:pt x="7379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1682623" y="7074078"/>
            <a:ext cx="1240155" cy="5873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400" spc="459" dirty="0">
                <a:latin typeface="Cambria Math"/>
                <a:cs typeface="Cambria Math"/>
              </a:rPr>
              <a:t>𝑕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45720">
              <a:lnSpc>
                <a:spcPct val="100000"/>
              </a:lnSpc>
              <a:spcBef>
                <a:spcPts val="530"/>
              </a:spcBef>
            </a:pPr>
            <a:r>
              <a:rPr sz="1400" spc="7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240" dirty="0">
                <a:latin typeface="Cambria Math"/>
                <a:cs typeface="Cambria Math"/>
              </a:rPr>
              <a:t>𝑕</a:t>
            </a:r>
            <a:r>
              <a:rPr sz="1500" spc="359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− 8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459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2103501" y="7679563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459" dirty="0">
                <a:latin typeface="Cambria Math"/>
                <a:cs typeface="Cambria Math"/>
              </a:rPr>
              <a:t>𝑕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1728851" y="7698358"/>
            <a:ext cx="1186815" cy="0"/>
          </a:xfrm>
          <a:custGeom>
            <a:avLst/>
            <a:gdLst/>
            <a:ahLst/>
            <a:cxnLst/>
            <a:rect l="l" t="t" r="r" b="b"/>
            <a:pathLst>
              <a:path w="1186814">
                <a:moveTo>
                  <a:pt x="0" y="0"/>
                </a:moveTo>
                <a:lnTo>
                  <a:pt x="118628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3246882" y="7518018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896359" y="751497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338320" y="757593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332223" y="7734427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→8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5287390" y="748499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842002" y="7442327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4698238" y="7040549"/>
            <a:ext cx="1010919" cy="64833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869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100" spc="1080" baseline="992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7 </a:t>
            </a:r>
            <a:r>
              <a:rPr sz="2100" spc="-15" baseline="3968" dirty="0">
                <a:latin typeface="Cambria Math"/>
                <a:cs typeface="Cambria Math"/>
              </a:rPr>
              <a:t>+ </a:t>
            </a: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70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187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3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984750" y="7694802"/>
            <a:ext cx="4381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4710938" y="7713598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6378321" y="6472173"/>
            <a:ext cx="285115" cy="14147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50" dirty="0">
                <a:latin typeface="Cambria Math"/>
                <a:cs typeface="Cambria Math"/>
              </a:rPr>
              <a:t> </a:t>
            </a:r>
            <a:r>
              <a:rPr sz="2100" spc="-7" baseline="-37698" dirty="0">
                <a:latin typeface="Cambria Math"/>
                <a:cs typeface="Cambria Math"/>
              </a:rPr>
              <a:t>2</a:t>
            </a:r>
            <a:endParaRPr sz="2100" baseline="-37698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395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42545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72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6421501" y="766787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01928" y="7378318"/>
            <a:ext cx="0" cy="530860"/>
          </a:xfrm>
          <a:custGeom>
            <a:avLst/>
            <a:gdLst/>
            <a:ahLst/>
            <a:cxnLst/>
            <a:rect l="l" t="t" r="r" b="b"/>
            <a:pathLst>
              <a:path h="530859">
                <a:moveTo>
                  <a:pt x="0" y="0"/>
                </a:moveTo>
                <a:lnTo>
                  <a:pt x="0" y="53035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859332" y="8045322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49)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1280286" y="8072754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1274191" y="8231251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0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1566799" y="7935594"/>
            <a:ext cx="12338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480" dirty="0">
                <a:latin typeface="Cambria Math"/>
                <a:cs typeface="Cambria Math"/>
              </a:rPr>
              <a:t>𝑕</a:t>
            </a:r>
            <a:r>
              <a:rPr sz="2100" spc="719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−3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500" spc="-7" baseline="30555" dirty="0">
                <a:latin typeface="Cambria Math"/>
                <a:cs typeface="Cambria Math"/>
              </a:rPr>
              <a:t>−3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1579499" y="8210422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4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259582" y="8198231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3896359" y="8051418"/>
            <a:ext cx="631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1984" dirty="0">
                <a:latin typeface="Times New Roman"/>
                <a:cs typeface="Times New Roman"/>
              </a:rPr>
              <a:t>(50)</a:t>
            </a:r>
            <a:r>
              <a:rPr sz="2100" spc="375" baseline="1984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lim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4579873" y="8192134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070602" y="8192134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5">
                <a:moveTo>
                  <a:pt x="0" y="0"/>
                </a:moveTo>
                <a:lnTo>
                  <a:pt x="381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4975605" y="8063610"/>
            <a:ext cx="648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2445" algn="l"/>
              </a:tabLst>
            </a:pPr>
            <a:r>
              <a:rPr sz="1300" spc="350" dirty="0">
                <a:latin typeface="Cambria Math"/>
                <a:cs typeface="Cambria Math"/>
              </a:rPr>
              <a:t> 	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710429" y="7935594"/>
            <a:ext cx="12299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3555" algn="l"/>
                <a:tab pos="1125220" algn="l"/>
              </a:tabLst>
            </a:pPr>
            <a:r>
              <a:rPr sz="1300" spc="-5" dirty="0">
                <a:latin typeface="Cambria Math"/>
                <a:cs typeface="Cambria Math"/>
              </a:rPr>
              <a:t>1	1	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274311" y="8176386"/>
            <a:ext cx="18580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72235" algn="l"/>
              </a:tabLst>
            </a:pPr>
            <a:r>
              <a:rPr sz="1350" spc="37" baseline="6172" dirty="0">
                <a:latin typeface="Cambria Math"/>
                <a:cs typeface="Cambria Math"/>
              </a:rPr>
              <a:t>x→1   </a:t>
            </a:r>
            <a:r>
              <a:rPr sz="1300" spc="-5" dirty="0">
                <a:latin typeface="Cambria Math"/>
                <a:cs typeface="Cambria Math"/>
              </a:rPr>
              <a:t>𝑥 − 1   𝑥</a:t>
            </a:r>
            <a:r>
              <a:rPr sz="1300" spc="-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	3𝑥 +</a:t>
            </a:r>
            <a:r>
              <a:rPr sz="1300" spc="-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5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5647054" y="8192134"/>
            <a:ext cx="473075" cy="0"/>
          </a:xfrm>
          <a:custGeom>
            <a:avLst/>
            <a:gdLst/>
            <a:ahLst/>
            <a:cxnLst/>
            <a:rect l="l" t="t" r="r" b="b"/>
            <a:pathLst>
              <a:path w="473075">
                <a:moveTo>
                  <a:pt x="0" y="0"/>
                </a:moveTo>
                <a:lnTo>
                  <a:pt x="4727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6107048" y="8063610"/>
            <a:ext cx="10731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5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6436740" y="8196706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01928" y="790867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59">
                <a:moveTo>
                  <a:pt x="0" y="0"/>
                </a:moveTo>
                <a:lnTo>
                  <a:pt x="0" y="53035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859332" y="857592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301622" y="8612504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292478" y="8771001"/>
            <a:ext cx="2832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𝑎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1774570" y="852157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219832" y="8521572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 txBox="1"/>
          <p:nvPr/>
        </p:nvSpPr>
        <p:spPr>
          <a:xfrm>
            <a:off x="1639951" y="8107857"/>
            <a:ext cx="691515" cy="86106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R="87630" algn="r">
              <a:lnSpc>
                <a:spcPct val="100000"/>
              </a:lnSpc>
              <a:spcBef>
                <a:spcPts val="750"/>
              </a:spcBef>
            </a:pPr>
            <a:r>
              <a:rPr sz="1400" spc="2105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70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172" baseline="3968" dirty="0">
                <a:latin typeface="Cambria Math"/>
                <a:cs typeface="Cambria Math"/>
              </a:rPr>
              <a:t> </a:t>
            </a: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70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𝑎</a:t>
            </a:r>
            <a:endParaRPr sz="2100" baseline="3968">
              <a:latin typeface="Cambria Math"/>
              <a:cs typeface="Cambria Math"/>
            </a:endParaRPr>
          </a:p>
          <a:p>
            <a:pPr marR="139065" algn="r">
              <a:lnSpc>
                <a:spcPct val="100000"/>
              </a:lnSpc>
              <a:spcBef>
                <a:spcPts val="24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1640458" y="8750172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30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 txBox="1"/>
          <p:nvPr/>
        </p:nvSpPr>
        <p:spPr>
          <a:xfrm>
            <a:off x="3246882" y="7879511"/>
            <a:ext cx="257810" cy="7937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27305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16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3487673" y="8716136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3399790" y="8756268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3265170" y="8697848"/>
            <a:ext cx="81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3168142" y="8710548"/>
            <a:ext cx="414655" cy="0"/>
          </a:xfrm>
          <a:custGeom>
            <a:avLst/>
            <a:gdLst/>
            <a:ahLst/>
            <a:cxnLst/>
            <a:rect l="l" t="t" r="r" b="b"/>
            <a:pathLst>
              <a:path w="414654">
                <a:moveTo>
                  <a:pt x="0" y="0"/>
                </a:moveTo>
                <a:lnTo>
                  <a:pt x="4145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>
            <a:off x="3896359" y="8575928"/>
            <a:ext cx="7124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4025" algn="l"/>
              </a:tabLst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52)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332223" y="8731377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698238" y="8691752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4710938" y="8710548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5140197" y="8572880"/>
            <a:ext cx="1130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7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853685" y="8435720"/>
            <a:ext cx="7124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00710" algn="l"/>
              </a:tabLst>
            </a:pPr>
            <a:r>
              <a:rPr sz="1400" spc="-5" dirty="0">
                <a:latin typeface="Cambria Math"/>
                <a:cs typeface="Cambria Math"/>
              </a:rPr>
              <a:t>1	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5228971" y="8725280"/>
            <a:ext cx="5505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5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5357495" y="8759316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241671" y="8710548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>
                <a:moveTo>
                  <a:pt x="0" y="0"/>
                </a:moveTo>
                <a:lnTo>
                  <a:pt x="5273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5966586" y="8435720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5966586" y="869175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5979286" y="8710548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 txBox="1"/>
          <p:nvPr/>
        </p:nvSpPr>
        <p:spPr>
          <a:xfrm>
            <a:off x="5792851" y="8572880"/>
            <a:ext cx="384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83845" algn="l"/>
              </a:tabLst>
            </a:pP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spc="3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6403213" y="8728836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01928" y="8438971"/>
            <a:ext cx="0" cy="530860"/>
          </a:xfrm>
          <a:custGeom>
            <a:avLst/>
            <a:gdLst/>
            <a:ahLst/>
            <a:cxnLst/>
            <a:rect l="l" t="t" r="r" b="b"/>
            <a:pathLst>
              <a:path h="530859">
                <a:moveTo>
                  <a:pt x="0" y="0"/>
                </a:moveTo>
                <a:lnTo>
                  <a:pt x="0" y="530656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 txBox="1"/>
          <p:nvPr/>
        </p:nvSpPr>
        <p:spPr>
          <a:xfrm>
            <a:off x="859332" y="9103232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1292478" y="9139808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1295527" y="9298330"/>
            <a:ext cx="2641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85" dirty="0">
                <a:latin typeface="Cambria Math"/>
                <a:cs typeface="Cambria Math"/>
              </a:rPr>
              <a:t>𝑡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1750186" y="9024492"/>
            <a:ext cx="1146810" cy="0"/>
          </a:xfrm>
          <a:custGeom>
            <a:avLst/>
            <a:gdLst/>
            <a:ahLst/>
            <a:cxnLst/>
            <a:rect l="l" t="t" r="r" b="b"/>
            <a:pathLst>
              <a:path w="1146810">
                <a:moveTo>
                  <a:pt x="0" y="0"/>
                </a:moveTo>
                <a:lnTo>
                  <a:pt x="114665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 txBox="1"/>
          <p:nvPr/>
        </p:nvSpPr>
        <p:spPr>
          <a:xfrm>
            <a:off x="1606422" y="8958732"/>
            <a:ext cx="1295400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400" spc="720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+ 4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− 2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4</a:t>
            </a:r>
            <a:endParaRPr sz="1500" baseline="25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3𝑡 − 6</a:t>
            </a:r>
            <a:r>
              <a:rPr sz="2100" spc="3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1619122" y="9277476"/>
            <a:ext cx="1278255" cy="0"/>
          </a:xfrm>
          <a:custGeom>
            <a:avLst/>
            <a:gdLst/>
            <a:ahLst/>
            <a:cxnLst/>
            <a:rect l="l" t="t" r="r" b="b"/>
            <a:pathLst>
              <a:path w="1278255">
                <a:moveTo>
                  <a:pt x="0" y="0"/>
                </a:moveTo>
                <a:lnTo>
                  <a:pt x="12777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384550" y="904887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 txBox="1"/>
          <p:nvPr/>
        </p:nvSpPr>
        <p:spPr>
          <a:xfrm>
            <a:off x="3155442" y="8641765"/>
            <a:ext cx="355600" cy="86106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  <a:p>
            <a:pPr marL="113030" marR="20320" algn="ctr">
              <a:lnSpc>
                <a:spcPct val="117200"/>
              </a:lnSpc>
              <a:spcBef>
                <a:spcPts val="335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6 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3268726" y="9283572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 txBox="1"/>
          <p:nvPr/>
        </p:nvSpPr>
        <p:spPr>
          <a:xfrm>
            <a:off x="3896359" y="9103232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374896" y="9142856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332223" y="9301377"/>
            <a:ext cx="3517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10" dirty="0">
                <a:latin typeface="Cambria Math"/>
                <a:cs typeface="Cambria Math"/>
              </a:rPr>
              <a:t>81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2" name="object 272"/>
          <p:cNvSpPr/>
          <p:nvPr/>
        </p:nvSpPr>
        <p:spPr>
          <a:xfrm>
            <a:off x="4918202" y="9051925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4783582" y="9017889"/>
            <a:ext cx="556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4</a:t>
            </a:r>
            <a:r>
              <a:rPr sz="800" spc="68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2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3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786629" y="9261754"/>
            <a:ext cx="5346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− 81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4784090" y="9280525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 txBox="1"/>
          <p:nvPr/>
        </p:nvSpPr>
        <p:spPr>
          <a:xfrm>
            <a:off x="6360033" y="7926451"/>
            <a:ext cx="318135" cy="155194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200" dirty="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  <a:p>
            <a:pPr marL="5715" algn="ctr">
              <a:lnSpc>
                <a:spcPct val="100000"/>
              </a:lnSpc>
              <a:spcBef>
                <a:spcPts val="265"/>
              </a:spcBef>
            </a:pPr>
            <a:r>
              <a:rPr sz="1200" spc="5" dirty="0">
                <a:latin typeface="Cambria Math"/>
                <a:cs typeface="Cambria Math"/>
              </a:rPr>
              <a:t>32</a:t>
            </a:r>
            <a:endParaRPr sz="12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16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108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7" name="object 277"/>
          <p:cNvSpPr/>
          <p:nvPr/>
        </p:nvSpPr>
        <p:spPr>
          <a:xfrm>
            <a:off x="6372733" y="925918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01928" y="8969654"/>
            <a:ext cx="0" cy="530860"/>
          </a:xfrm>
          <a:custGeom>
            <a:avLst/>
            <a:gdLst/>
            <a:ahLst/>
            <a:cxnLst/>
            <a:rect l="l" t="t" r="r" b="b"/>
            <a:pathLst>
              <a:path h="530859">
                <a:moveTo>
                  <a:pt x="0" y="0"/>
                </a:moveTo>
                <a:lnTo>
                  <a:pt x="0" y="53035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31900" y="1432306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65047" y="1484121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68094" y="1642999"/>
            <a:ext cx="2641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85" dirty="0">
                <a:latin typeface="Cambria Math"/>
                <a:cs typeface="Cambria Math"/>
              </a:rPr>
              <a:t>𝑡</a:t>
            </a:r>
            <a:r>
              <a:rPr sz="1000" dirty="0">
                <a:latin typeface="Cambria Math"/>
                <a:cs typeface="Cambria Math"/>
              </a:rPr>
              <a:t>→7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78991" y="1346961"/>
            <a:ext cx="7613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720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− 7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3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722754" y="1368805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29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91691" y="1621789"/>
            <a:ext cx="747395" cy="0"/>
          </a:xfrm>
          <a:custGeom>
            <a:avLst/>
            <a:gdLst/>
            <a:ahLst/>
            <a:cxnLst/>
            <a:rect l="l" t="t" r="r" b="b"/>
            <a:pathLst>
              <a:path w="747394">
                <a:moveTo>
                  <a:pt x="0" y="0"/>
                </a:moveTo>
                <a:lnTo>
                  <a:pt x="7470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329178" y="143840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87215" y="1432306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29176" y="144754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23079" y="1606423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𝑝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92141" y="1310385"/>
            <a:ext cx="520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15" dirty="0">
                <a:latin typeface="Cambria Math"/>
                <a:cs typeface="Cambria Math"/>
              </a:rPr>
              <a:t>𝑝</a:t>
            </a:r>
            <a:r>
              <a:rPr sz="1500" spc="22" baseline="3055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704841" y="1585213"/>
            <a:ext cx="494030" cy="0"/>
          </a:xfrm>
          <a:custGeom>
            <a:avLst/>
            <a:gdLst/>
            <a:ahLst/>
            <a:cxnLst/>
            <a:rect l="l" t="t" r="r" b="b"/>
            <a:pathLst>
              <a:path w="494029">
                <a:moveTo>
                  <a:pt x="0" y="0"/>
                </a:moveTo>
                <a:lnTo>
                  <a:pt x="4937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491096" y="143840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74496" y="1332305"/>
            <a:ext cx="0" cy="464184"/>
          </a:xfrm>
          <a:custGeom>
            <a:avLst/>
            <a:gdLst/>
            <a:ahLst/>
            <a:cxnLst/>
            <a:rect l="l" t="t" r="r" b="b"/>
            <a:pathLst>
              <a:path h="464185">
                <a:moveTo>
                  <a:pt x="0" y="0"/>
                </a:moveTo>
                <a:lnTo>
                  <a:pt x="0" y="46360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31900" y="1923414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71142" y="193865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65047" y="2097150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91183" y="1603374"/>
            <a:ext cx="1211580" cy="692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0340">
              <a:lnSpc>
                <a:spcPts val="162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ts val="1620"/>
              </a:lnSpc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18𝑥</a:t>
            </a:r>
            <a:r>
              <a:rPr sz="1500" spc="15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21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81</a:t>
            </a:r>
            <a:endParaRPr sz="1400">
              <a:latin typeface="Cambria Math"/>
              <a:cs typeface="Cambria Math"/>
            </a:endParaRPr>
          </a:p>
          <a:p>
            <a:pPr marR="71120" algn="ctr">
              <a:lnSpc>
                <a:spcPct val="100000"/>
              </a:lnSpc>
              <a:spcBef>
                <a:spcPts val="335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23541" y="2051430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603883" y="2076322"/>
            <a:ext cx="1189355" cy="0"/>
          </a:xfrm>
          <a:custGeom>
            <a:avLst/>
            <a:gdLst/>
            <a:ahLst/>
            <a:cxnLst/>
            <a:rect l="l" t="t" r="r" b="b"/>
            <a:pathLst>
              <a:path w="1189355">
                <a:moveTo>
                  <a:pt x="0" y="0"/>
                </a:moveTo>
                <a:lnTo>
                  <a:pt x="11890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280409" y="1929510"/>
            <a:ext cx="22097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36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87215" y="1923414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29176" y="1953894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23079" y="2112390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89094" y="1529003"/>
            <a:ext cx="617220" cy="525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390"/>
              </a:spcBef>
            </a:pPr>
            <a:r>
              <a:rPr sz="1400" spc="-5" dirty="0">
                <a:latin typeface="Cambria Math"/>
                <a:cs typeface="Cambria Math"/>
              </a:rPr>
              <a:t>𝑝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701794" y="2091562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442328" y="1929510"/>
            <a:ext cx="22097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80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4496" y="1795906"/>
            <a:ext cx="0" cy="515620"/>
          </a:xfrm>
          <a:custGeom>
            <a:avLst/>
            <a:gdLst/>
            <a:ahLst/>
            <a:cxnLst/>
            <a:rect l="l" t="t" r="r" b="b"/>
            <a:pathLst>
              <a:path h="515619">
                <a:moveTo>
                  <a:pt x="0" y="0"/>
                </a:moveTo>
                <a:lnTo>
                  <a:pt x="0" y="515111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831900" y="2432431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274191" y="244767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265047" y="2606166"/>
            <a:ext cx="28892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5" dirty="0">
                <a:latin typeface="Cambria Math"/>
                <a:cs typeface="Cambria Math"/>
              </a:rPr>
              <a:t>𝑢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597278" y="2266619"/>
            <a:ext cx="142303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3𝑢 + 4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2𝑢 −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2100" spc="37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3</a:t>
            </a:r>
            <a:endParaRPr sz="1500" baseline="30555">
              <a:latin typeface="Cambria Math"/>
              <a:cs typeface="Cambria Math"/>
            </a:endParaRPr>
          </a:p>
          <a:p>
            <a:pPr marR="62865" algn="ctr">
              <a:lnSpc>
                <a:spcPct val="100000"/>
              </a:lnSpc>
              <a:spcBef>
                <a:spcPts val="335"/>
              </a:spcBef>
            </a:pP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542413" y="2560447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609978" y="2585338"/>
            <a:ext cx="1405890" cy="0"/>
          </a:xfrm>
          <a:custGeom>
            <a:avLst/>
            <a:gdLst/>
            <a:ahLst/>
            <a:cxnLst/>
            <a:rect l="l" t="t" r="r" b="b"/>
            <a:pathLst>
              <a:path w="1405889">
                <a:moveTo>
                  <a:pt x="0" y="0"/>
                </a:moveTo>
                <a:lnTo>
                  <a:pt x="140576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213354" y="2435479"/>
            <a:ext cx="9931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86435" algn="l"/>
              </a:tabLst>
            </a:pP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5</a:t>
            </a:r>
            <a:r>
              <a:rPr sz="1400" spc="-5" dirty="0">
                <a:latin typeface="Cambria Math"/>
                <a:cs typeface="Cambria Math"/>
              </a:rPr>
              <a:t>6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29176" y="2472055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23079" y="2630550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835905" y="238112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701285" y="2010588"/>
            <a:ext cx="556260" cy="5740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9370" algn="ctr">
              <a:lnSpc>
                <a:spcPct val="100000"/>
              </a:lnSpc>
              <a:spcBef>
                <a:spcPts val="58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68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15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1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701794" y="2609722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503796" y="2588386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74496" y="2311018"/>
            <a:ext cx="0" cy="502920"/>
          </a:xfrm>
          <a:custGeom>
            <a:avLst/>
            <a:gdLst/>
            <a:ahLst/>
            <a:cxnLst/>
            <a:rect l="l" t="t" r="r" b="b"/>
            <a:pathLst>
              <a:path h="502919">
                <a:moveTo>
                  <a:pt x="0" y="0"/>
                </a:moveTo>
                <a:lnTo>
                  <a:pt x="0" y="50292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831900" y="2975229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07719" y="3014852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265047" y="3173349"/>
            <a:ext cx="3517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10" dirty="0">
                <a:latin typeface="Cambria Math"/>
                <a:cs typeface="Cambria Math"/>
              </a:rPr>
              <a:t>16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850770" y="292392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716151" y="2889884"/>
            <a:ext cx="556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4</a:t>
            </a:r>
            <a:r>
              <a:rPr sz="800" spc="68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2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2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716658" y="3152520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280409" y="2809416"/>
            <a:ext cx="220979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32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293109" y="312813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887215" y="2975229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365752" y="3014852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323079" y="3173349"/>
            <a:ext cx="3517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10" dirty="0">
                <a:latin typeface="Cambria Math"/>
                <a:cs typeface="Cambria Math"/>
              </a:rPr>
              <a:t>16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909058" y="292392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753102" y="2504109"/>
            <a:ext cx="577850" cy="6235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33655">
              <a:lnSpc>
                <a:spcPct val="100000"/>
              </a:lnSpc>
              <a:spcBef>
                <a:spcPts val="675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4</a:t>
            </a:r>
            <a:r>
              <a:rPr sz="800" spc="68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2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2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774946" y="3152520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442328" y="2269666"/>
            <a:ext cx="220979" cy="10775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555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32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455028" y="312813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4496" y="2813887"/>
            <a:ext cx="0" cy="582930"/>
          </a:xfrm>
          <a:custGeom>
            <a:avLst/>
            <a:gdLst/>
            <a:ahLst/>
            <a:cxnLst/>
            <a:rect l="l" t="t" r="r" b="b"/>
            <a:pathLst>
              <a:path h="582929">
                <a:moveTo>
                  <a:pt x="0" y="0"/>
                </a:moveTo>
                <a:lnTo>
                  <a:pt x="0" y="58247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31900" y="355434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277238" y="3584828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265047" y="3743324"/>
            <a:ext cx="2876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606422" y="3031921"/>
            <a:ext cx="1316355" cy="65341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8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16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20" dirty="0">
                <a:latin typeface="Cambria Math"/>
                <a:cs typeface="Cambria Math"/>
              </a:rPr>
              <a:t>2𝑥</a:t>
            </a:r>
            <a:r>
              <a:rPr sz="1500" spc="3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6𝑥𝜋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4𝜋</a:t>
            </a:r>
            <a:r>
              <a:rPr sz="1500" spc="22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959991" y="3703700"/>
            <a:ext cx="6089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𝜋</a:t>
            </a:r>
            <a:r>
              <a:rPr sz="1500" spc="37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619122" y="3722496"/>
            <a:ext cx="1305560" cy="0"/>
          </a:xfrm>
          <a:custGeom>
            <a:avLst/>
            <a:gdLst/>
            <a:ahLst/>
            <a:cxnLst/>
            <a:rect l="l" t="t" r="r" b="b"/>
            <a:pathLst>
              <a:path w="1305560">
                <a:moveTo>
                  <a:pt x="0" y="0"/>
                </a:moveTo>
                <a:lnTo>
                  <a:pt x="13051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262121" y="3560444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887215" y="3554348"/>
            <a:ext cx="7124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4025" algn="l"/>
              </a:tabLst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64)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323079" y="3712845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85" dirty="0">
                <a:latin typeface="Cambria Math"/>
                <a:cs typeface="Cambria Math"/>
              </a:rPr>
              <a:t>𝑏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777485" y="3062401"/>
            <a:ext cx="534670" cy="5924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− 16</a:t>
            </a:r>
            <a:endParaRPr sz="1400">
              <a:latin typeface="Cambria Math"/>
              <a:cs typeface="Cambria Math"/>
            </a:endParaRPr>
          </a:p>
          <a:p>
            <a:pPr marL="292735">
              <a:lnSpc>
                <a:spcPct val="100000"/>
              </a:lnSpc>
              <a:spcBef>
                <a:spcPts val="555"/>
              </a:spcBef>
            </a:pPr>
            <a:r>
              <a:rPr sz="1400" spc="-10" dirty="0">
                <a:latin typeface="Cambria Math"/>
                <a:cs typeface="Cambria Math"/>
              </a:rPr>
              <a:t>3𝑏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817617" y="3737736"/>
            <a:ext cx="509905" cy="0"/>
          </a:xfrm>
          <a:custGeom>
            <a:avLst/>
            <a:gdLst/>
            <a:ahLst/>
            <a:cxnLst/>
            <a:rect l="l" t="t" r="r" b="b"/>
            <a:pathLst>
              <a:path w="509904">
                <a:moveTo>
                  <a:pt x="0" y="0"/>
                </a:moveTo>
                <a:lnTo>
                  <a:pt x="5093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01794" y="3692016"/>
            <a:ext cx="936625" cy="0"/>
          </a:xfrm>
          <a:custGeom>
            <a:avLst/>
            <a:gdLst/>
            <a:ahLst/>
            <a:cxnLst/>
            <a:rect l="l" t="t" r="r" b="b"/>
            <a:pathLst>
              <a:path w="936625">
                <a:moveTo>
                  <a:pt x="0" y="0"/>
                </a:moveTo>
                <a:lnTo>
                  <a:pt x="936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6491096" y="3560444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74496" y="3396436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4">
                <a:moveTo>
                  <a:pt x="0" y="0"/>
                </a:moveTo>
                <a:lnTo>
                  <a:pt x="0" y="579424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831900" y="4136897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265047" y="4313682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271142" y="4018025"/>
            <a:ext cx="9366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43650" dirty="0">
                <a:latin typeface="Cambria Math"/>
                <a:cs typeface="Cambria Math"/>
              </a:rPr>
              <a:t>lim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2/𝑥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642998" y="4274057"/>
            <a:ext cx="520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603883" y="4292853"/>
            <a:ext cx="598170" cy="0"/>
          </a:xfrm>
          <a:custGeom>
            <a:avLst/>
            <a:gdLst/>
            <a:ahLst/>
            <a:cxnLst/>
            <a:rect l="l" t="t" r="r" b="b"/>
            <a:pathLst>
              <a:path w="598169">
                <a:moveTo>
                  <a:pt x="0" y="0"/>
                </a:moveTo>
                <a:lnTo>
                  <a:pt x="5977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3329178" y="3974134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3341878" y="4292853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3887215" y="4136897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332223" y="416737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323079" y="4325873"/>
            <a:ext cx="2806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689094" y="3589324"/>
            <a:ext cx="1365250" cy="934719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4𝑏 +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11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</a:t>
            </a:r>
            <a:endParaRPr sz="2100" baseline="1984">
              <a:latin typeface="Cambria Math"/>
              <a:cs typeface="Cambria Math"/>
            </a:endParaRPr>
          </a:p>
          <a:p>
            <a:pPr marL="5715" algn="ctr">
              <a:lnSpc>
                <a:spcPct val="100000"/>
              </a:lnSpc>
              <a:spcBef>
                <a:spcPts val="8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500" spc="-7" baseline="30555" dirty="0">
                <a:latin typeface="Cambria Math"/>
                <a:cs typeface="Cambria Math"/>
              </a:rPr>
              <a:t>50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𝑏</a:t>
            </a:r>
            <a:endParaRPr sz="1400">
              <a:latin typeface="Cambria Math"/>
              <a:cs typeface="Cambria Math"/>
            </a:endParaRPr>
          </a:p>
          <a:p>
            <a:pPr marL="5715" algn="ctr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𝑏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707890" y="4305045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7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6424040" y="4139945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774496" y="3975861"/>
            <a:ext cx="0" cy="582295"/>
          </a:xfrm>
          <a:custGeom>
            <a:avLst/>
            <a:gdLst/>
            <a:ahLst/>
            <a:cxnLst/>
            <a:rect l="l" t="t" r="r" b="b"/>
            <a:pathLst>
              <a:path h="582295">
                <a:moveTo>
                  <a:pt x="0" y="0"/>
                </a:moveTo>
                <a:lnTo>
                  <a:pt x="0" y="582168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831900" y="4719065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271142" y="4716017"/>
            <a:ext cx="5981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8309" algn="l"/>
              </a:tabLst>
            </a:pP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1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649095" y="4578857"/>
            <a:ext cx="4375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265047" y="4865369"/>
            <a:ext cx="8794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4" baseline="16666" dirty="0">
                <a:latin typeface="Cambria Math"/>
                <a:cs typeface="Cambria Math"/>
              </a:rPr>
              <a:t>𝑥→4</a:t>
            </a:r>
            <a:r>
              <a:rPr sz="1000" spc="3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-89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2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1603883" y="4853685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>
                <a:moveTo>
                  <a:pt x="0" y="0"/>
                </a:moveTo>
                <a:lnTo>
                  <a:pt x="527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3329178" y="472211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887215" y="4719065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323079" y="4880609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625" dirty="0">
                <a:latin typeface="Cambria Math"/>
                <a:cs typeface="Cambria Math"/>
              </a:rPr>
              <a:t>𝑕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329176" y="4722113"/>
            <a:ext cx="4902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 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49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808473" y="4859781"/>
            <a:ext cx="494665" cy="0"/>
          </a:xfrm>
          <a:custGeom>
            <a:avLst/>
            <a:gdLst/>
            <a:ahLst/>
            <a:cxnLst/>
            <a:rect l="l" t="t" r="r" b="b"/>
            <a:pathLst>
              <a:path w="494664">
                <a:moveTo>
                  <a:pt x="0" y="0"/>
                </a:moveTo>
                <a:lnTo>
                  <a:pt x="4940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795773" y="4584953"/>
            <a:ext cx="13220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16915" algn="l"/>
              </a:tabLst>
            </a:pP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240" dirty="0">
                <a:latin typeface="Cambria Math"/>
                <a:cs typeface="Cambria Math"/>
              </a:rPr>
              <a:t>𝑕</a:t>
            </a:r>
            <a:r>
              <a:rPr sz="1500" spc="359" baseline="30555" dirty="0">
                <a:latin typeface="Cambria Math"/>
                <a:cs typeface="Cambria Math"/>
              </a:rPr>
              <a:t>2	</a:t>
            </a:r>
            <a:r>
              <a:rPr sz="1400" spc="155" dirty="0">
                <a:latin typeface="Cambria Math"/>
                <a:cs typeface="Cambria Math"/>
              </a:rPr>
              <a:t>6𝑕</a:t>
            </a:r>
            <a:r>
              <a:rPr sz="1500" spc="23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951221" y="4840985"/>
            <a:ext cx="8769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65810" algn="l"/>
              </a:tabLst>
            </a:pPr>
            <a:r>
              <a:rPr sz="1400" spc="2105" dirty="0">
                <a:latin typeface="Cambria Math"/>
                <a:cs typeface="Cambria Math"/>
              </a:rPr>
              <a:t>𝑕	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051805" y="4834889"/>
            <a:ext cx="8496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65810" algn="l"/>
              </a:tabLst>
            </a:pPr>
            <a:r>
              <a:rPr sz="1000" dirty="0">
                <a:latin typeface="Cambria Math"/>
                <a:cs typeface="Cambria Math"/>
              </a:rPr>
              <a:t>2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512942" y="4859781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6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5329554" y="4722113"/>
            <a:ext cx="12852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74700" algn="l"/>
                <a:tab pos="1174115" algn="l"/>
              </a:tabLst>
            </a:pPr>
            <a:r>
              <a:rPr sz="1400" spc="-10" dirty="0">
                <a:latin typeface="Cambria Math"/>
                <a:cs typeface="Cambria Math"/>
              </a:rPr>
              <a:t>+	</a:t>
            </a:r>
            <a:r>
              <a:rPr sz="1400" spc="490" dirty="0"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74496" y="45579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4">
                <a:moveTo>
                  <a:pt x="0" y="0"/>
                </a:moveTo>
                <a:lnTo>
                  <a:pt x="0" y="579424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831900" y="5298439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69)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271142" y="534415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265047" y="5502655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591183" y="5206999"/>
            <a:ext cx="6273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719707" y="5241035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603883" y="5481827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29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3301746" y="5304535"/>
            <a:ext cx="175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887215" y="5298439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332223" y="532891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323079" y="5487415"/>
            <a:ext cx="2806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695190" y="5191759"/>
            <a:ext cx="10718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 − 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4707890" y="5466587"/>
            <a:ext cx="1049020" cy="0"/>
          </a:xfrm>
          <a:custGeom>
            <a:avLst/>
            <a:gdLst/>
            <a:ahLst/>
            <a:cxnLst/>
            <a:rect l="l" t="t" r="r" b="b"/>
            <a:pathLst>
              <a:path w="1049020">
                <a:moveTo>
                  <a:pt x="0" y="0"/>
                </a:moveTo>
                <a:lnTo>
                  <a:pt x="10488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6375272" y="5304535"/>
            <a:ext cx="3549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74496" y="5137403"/>
            <a:ext cx="0" cy="582295"/>
          </a:xfrm>
          <a:custGeom>
            <a:avLst/>
            <a:gdLst/>
            <a:ahLst/>
            <a:cxnLst/>
            <a:rect l="l" t="t" r="r" b="b"/>
            <a:pathLst>
              <a:path h="582295">
                <a:moveTo>
                  <a:pt x="0" y="0"/>
                </a:moveTo>
                <a:lnTo>
                  <a:pt x="0" y="582167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831900" y="5880607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271142" y="592327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265047" y="6081776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1719707" y="5820155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0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591183" y="5352084"/>
            <a:ext cx="1459230" cy="67183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 </a:t>
            </a:r>
            <a:r>
              <a:rPr sz="1400" spc="-10" dirty="0">
                <a:latin typeface="Cambria Math"/>
                <a:cs typeface="Cambria Math"/>
              </a:rPr>
              <a:t>+ 5𝑥 + </a:t>
            </a:r>
            <a:r>
              <a:rPr sz="1400" spc="20" dirty="0">
                <a:latin typeface="Cambria Math"/>
                <a:cs typeface="Cambria Math"/>
              </a:rPr>
              <a:t>4𝑥</a:t>
            </a:r>
            <a:r>
              <a:rPr sz="1500" spc="30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1603883" y="6060947"/>
            <a:ext cx="1433195" cy="0"/>
          </a:xfrm>
          <a:custGeom>
            <a:avLst/>
            <a:gdLst/>
            <a:ahLst/>
            <a:cxnLst/>
            <a:rect l="l" t="t" r="r" b="b"/>
            <a:pathLst>
              <a:path w="1433195">
                <a:moveTo>
                  <a:pt x="0" y="0"/>
                </a:moveTo>
                <a:lnTo>
                  <a:pt x="143319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3329178" y="5717844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341878" y="6036563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3887215" y="5880607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393438" y="5911087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323079" y="6069583"/>
            <a:ext cx="4044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00" dirty="0">
                <a:latin typeface="Cambria Math"/>
                <a:cs typeface="Cambria Math"/>
              </a:rPr>
              <a:t>𝑤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5" dirty="0">
                <a:latin typeface="Cambria Math"/>
                <a:cs typeface="Cambria Math"/>
              </a:rPr>
              <a:t>𝑘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817109" y="5333796"/>
            <a:ext cx="1282700" cy="67818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9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400" spc="45" dirty="0">
                <a:latin typeface="Cambria Math"/>
                <a:cs typeface="Cambria Math"/>
              </a:rPr>
              <a:t>𝑤</a:t>
            </a:r>
            <a:r>
              <a:rPr sz="1500" spc="67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6𝑘𝑤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4𝑘</a:t>
            </a:r>
            <a:r>
              <a:rPr sz="1500" spc="3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259451" y="602386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115814" y="6029959"/>
            <a:ext cx="6915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4955" algn="l"/>
              </a:tabLst>
            </a:pPr>
            <a:r>
              <a:rPr sz="1400" spc="-10" dirty="0">
                <a:latin typeface="Cambria Math"/>
                <a:cs typeface="Cambria Math"/>
              </a:rPr>
              <a:t>𝑤	+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𝑘𝑤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4829809" y="6048755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>
                <a:moveTo>
                  <a:pt x="0" y="0"/>
                </a:moveTo>
                <a:lnTo>
                  <a:pt x="126552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6424040" y="5883655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774496" y="5719521"/>
            <a:ext cx="0" cy="582930"/>
          </a:xfrm>
          <a:custGeom>
            <a:avLst/>
            <a:gdLst/>
            <a:ahLst/>
            <a:cxnLst/>
            <a:rect l="l" t="t" r="r" b="b"/>
            <a:pathLst>
              <a:path h="582929">
                <a:moveTo>
                  <a:pt x="0" y="0"/>
                </a:moveTo>
                <a:lnTo>
                  <a:pt x="0" y="58247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831900" y="6459981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1271142" y="6502653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265047" y="6661150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1737995" y="6405625"/>
            <a:ext cx="509905" cy="0"/>
          </a:xfrm>
          <a:custGeom>
            <a:avLst/>
            <a:gdLst/>
            <a:ahLst/>
            <a:cxnLst/>
            <a:rect l="l" t="t" r="r" b="b"/>
            <a:pathLst>
              <a:path w="509905">
                <a:moveTo>
                  <a:pt x="0" y="0"/>
                </a:moveTo>
                <a:lnTo>
                  <a:pt x="5093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1603375" y="5925362"/>
            <a:ext cx="965200" cy="68389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R="197485" algn="r">
              <a:lnSpc>
                <a:spcPct val="100000"/>
              </a:lnSpc>
              <a:spcBef>
                <a:spcPts val="101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700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10 −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5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1603883" y="6640321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3408426" y="634110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3372358" y="661593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3887215" y="6459981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332223" y="6493509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323079" y="6652005"/>
            <a:ext cx="2832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𝑎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698238" y="6312458"/>
            <a:ext cx="5937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0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5</a:t>
            </a:r>
            <a:endParaRPr sz="1500" baseline="30555">
              <a:latin typeface="Cambria Math"/>
              <a:cs typeface="Cambria Math"/>
            </a:endParaRPr>
          </a:p>
          <a:p>
            <a:pPr marL="8890" algn="ctr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4710938" y="6631177"/>
            <a:ext cx="582930" cy="0"/>
          </a:xfrm>
          <a:custGeom>
            <a:avLst/>
            <a:gdLst/>
            <a:ahLst/>
            <a:cxnLst/>
            <a:rect l="l" t="t" r="r" b="b"/>
            <a:pathLst>
              <a:path w="582929">
                <a:moveTo>
                  <a:pt x="0" y="0"/>
                </a:moveTo>
                <a:lnTo>
                  <a:pt x="5824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6399657" y="6466077"/>
            <a:ext cx="2216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5𝑎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597777" y="6447789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774496" y="6301993"/>
            <a:ext cx="0" cy="579120"/>
          </a:xfrm>
          <a:custGeom>
            <a:avLst/>
            <a:gdLst/>
            <a:ahLst/>
            <a:cxnLst/>
            <a:rect l="l" t="t" r="r" b="b"/>
            <a:pathLst>
              <a:path h="579120">
                <a:moveTo>
                  <a:pt x="0" y="0"/>
                </a:moveTo>
                <a:lnTo>
                  <a:pt x="0" y="579120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831900" y="704215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1271142" y="7084821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265047" y="7243698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591183" y="6507530"/>
            <a:ext cx="1038860" cy="67818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R="53340" algn="ctr">
              <a:lnSpc>
                <a:spcPct val="100000"/>
              </a:lnSpc>
              <a:spcBef>
                <a:spcPts val="9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− 4𝑥 +</a:t>
            </a:r>
            <a:r>
              <a:rPr sz="1400" spc="35" dirty="0">
                <a:latin typeface="Cambria Math"/>
                <a:cs typeface="Cambria Math"/>
              </a:rPr>
              <a:t> 𝑥</a:t>
            </a:r>
            <a:r>
              <a:rPr sz="1500" spc="52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1719707" y="6981697"/>
            <a:ext cx="906144" cy="0"/>
          </a:xfrm>
          <a:custGeom>
            <a:avLst/>
            <a:gdLst/>
            <a:ahLst/>
            <a:cxnLst/>
            <a:rect l="l" t="t" r="r" b="b"/>
            <a:pathLst>
              <a:path w="906144">
                <a:moveTo>
                  <a:pt x="0" y="0"/>
                </a:moveTo>
                <a:lnTo>
                  <a:pt x="905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603883" y="7222489"/>
            <a:ext cx="1021715" cy="0"/>
          </a:xfrm>
          <a:custGeom>
            <a:avLst/>
            <a:gdLst/>
            <a:ahLst/>
            <a:cxnLst/>
            <a:rect l="l" t="t" r="r" b="b"/>
            <a:pathLst>
              <a:path w="1021714">
                <a:moveTo>
                  <a:pt x="0" y="0"/>
                </a:moveTo>
                <a:lnTo>
                  <a:pt x="10213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3198114" y="6597141"/>
            <a:ext cx="382270" cy="6858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100" spc="-15" baseline="37698" dirty="0">
                <a:latin typeface="Cambria Math"/>
                <a:cs typeface="Cambria Math"/>
              </a:rPr>
              <a:t>−</a:t>
            </a:r>
            <a:r>
              <a:rPr sz="2100" spc="-217" baseline="3769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12</a:t>
            </a:r>
            <a:endParaRPr sz="1400">
              <a:latin typeface="Cambria Math"/>
              <a:cs typeface="Cambria Math"/>
            </a:endParaRPr>
          </a:p>
          <a:p>
            <a:pPr marL="3175" algn="ctr">
              <a:lnSpc>
                <a:spcPct val="100000"/>
              </a:lnSpc>
              <a:spcBef>
                <a:spcPts val="1850"/>
              </a:spcBef>
            </a:pP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887215" y="704215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374896" y="7069581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323079" y="7228458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4780534" y="6932421"/>
            <a:ext cx="5226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7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793234" y="7207250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6491096" y="704519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774496" y="6881190"/>
            <a:ext cx="0" cy="582930"/>
          </a:xfrm>
          <a:custGeom>
            <a:avLst/>
            <a:gdLst/>
            <a:ahLst/>
            <a:cxnLst/>
            <a:rect l="l" t="t" r="r" b="b"/>
            <a:pathLst>
              <a:path h="582929">
                <a:moveTo>
                  <a:pt x="0" y="0"/>
                </a:moveTo>
                <a:lnTo>
                  <a:pt x="0" y="582472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831900" y="762469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271142" y="763689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1895982" y="7120559"/>
            <a:ext cx="708660" cy="6172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56210">
              <a:lnSpc>
                <a:spcPct val="100000"/>
              </a:lnSpc>
              <a:spcBef>
                <a:spcPts val="645"/>
              </a:spcBef>
            </a:pP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2124836" y="7749666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2951226" y="7749666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1603883" y="7774558"/>
            <a:ext cx="1439545" cy="0"/>
          </a:xfrm>
          <a:custGeom>
            <a:avLst/>
            <a:gdLst/>
            <a:ahLst/>
            <a:cxnLst/>
            <a:rect l="l" t="t" r="r" b="b"/>
            <a:pathLst>
              <a:path w="1439545">
                <a:moveTo>
                  <a:pt x="0" y="0"/>
                </a:moveTo>
                <a:lnTo>
                  <a:pt x="14392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1265047" y="7458888"/>
            <a:ext cx="218757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335"/>
              </a:spcBef>
              <a:tabLst>
                <a:tab pos="2063750" algn="l"/>
              </a:tabLst>
            </a:pPr>
            <a:r>
              <a:rPr sz="1500" spc="135" baseline="5555" dirty="0">
                <a:latin typeface="Cambria Math"/>
                <a:cs typeface="Cambria Math"/>
              </a:rPr>
              <a:t>𝑥</a:t>
            </a:r>
            <a:r>
              <a:rPr sz="1500" baseline="5555" dirty="0">
                <a:latin typeface="Cambria Math"/>
                <a:cs typeface="Cambria Math"/>
              </a:rPr>
              <a:t>→0 </a:t>
            </a:r>
            <a:r>
              <a:rPr sz="1500" spc="157" baseline="5555" dirty="0">
                <a:latin typeface="Cambria Math"/>
                <a:cs typeface="Cambria Math"/>
              </a:rPr>
              <a:t> </a:t>
            </a:r>
            <a:r>
              <a:rPr sz="2100" spc="390" baseline="396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𝑡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397" baseline="3968" dirty="0">
                <a:latin typeface="Cambria Math"/>
                <a:cs typeface="Cambria Math"/>
              </a:rPr>
              <a:t> </a:t>
            </a:r>
            <a:r>
              <a:rPr sz="2100" baseline="3968" dirty="0">
                <a:latin typeface="Cambria Math"/>
                <a:cs typeface="Cambria Math"/>
              </a:rPr>
              <a:t>  </a:t>
            </a:r>
            <a:r>
              <a:rPr sz="2100" spc="44" baseline="396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2100" spc="390" baseline="396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𝑡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2</a:t>
            </a:r>
            <a:r>
              <a:rPr sz="2100" spc="397" baseline="3968" dirty="0">
                <a:latin typeface="Cambria Math"/>
                <a:cs typeface="Cambria Math"/>
              </a:rPr>
              <a:t> </a:t>
            </a:r>
            <a:r>
              <a:rPr sz="2100" baseline="3968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3341878" y="777760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3887215" y="762469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329176" y="765213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323079" y="7810627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689094" y="7074839"/>
            <a:ext cx="571500" cy="67818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9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731765" y="7771002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4701794" y="7789798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6491096" y="7627746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774496" y="7463663"/>
            <a:ext cx="0" cy="582295"/>
          </a:xfrm>
          <a:custGeom>
            <a:avLst/>
            <a:gdLst/>
            <a:ahLst/>
            <a:cxnLst/>
            <a:rect l="l" t="t" r="r" b="b"/>
            <a:pathLst>
              <a:path h="582295">
                <a:moveTo>
                  <a:pt x="0" y="0"/>
                </a:moveTo>
                <a:lnTo>
                  <a:pt x="0" y="582168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831900" y="820381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79)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1271142" y="8234298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1265047" y="8393048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85" dirty="0">
                <a:latin typeface="Cambria Math"/>
                <a:cs typeface="Cambria Math"/>
              </a:rPr>
              <a:t>𝑦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2152776" y="812812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1597278" y="8103234"/>
            <a:ext cx="9836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3968" dirty="0">
                <a:latin typeface="Cambria Math"/>
                <a:cs typeface="Cambria Math"/>
              </a:rPr>
              <a:t>𝑦 </a:t>
            </a:r>
            <a:r>
              <a:rPr sz="2100" spc="-15" baseline="3968" dirty="0">
                <a:latin typeface="Cambria Math"/>
                <a:cs typeface="Cambria Math"/>
              </a:rPr>
              <a:t>− 4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𝑦 </a:t>
            </a:r>
            <a:r>
              <a:rPr sz="2100" spc="-15" baseline="3968" dirty="0">
                <a:latin typeface="Cambria Math"/>
                <a:cs typeface="Cambria Math"/>
              </a:rPr>
              <a:t>+</a:t>
            </a:r>
            <a:r>
              <a:rPr sz="2100" spc="-209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3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932558" y="8347328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1609978" y="8371967"/>
            <a:ext cx="957580" cy="0"/>
          </a:xfrm>
          <a:custGeom>
            <a:avLst/>
            <a:gdLst/>
            <a:ahLst/>
            <a:cxnLst/>
            <a:rect l="l" t="t" r="r" b="b"/>
            <a:pathLst>
              <a:path w="957580">
                <a:moveTo>
                  <a:pt x="0" y="0"/>
                </a:moveTo>
                <a:lnTo>
                  <a:pt x="95737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3408426" y="8084946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3421126" y="835977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3887215" y="8203818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80)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329176" y="829221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323079" y="8450960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731765" y="8121522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2100" u="sng" spc="-7" baseline="3373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2100" baseline="33730">
              <a:latin typeface="Cambria Math"/>
              <a:cs typeface="Cambria Math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689094" y="8212963"/>
            <a:ext cx="522605" cy="436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90"/>
              </a:spcBef>
              <a:tabLst>
                <a:tab pos="365760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sz="1400" u="sng" spc="7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20"/>
              </a:lnSpc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6491096" y="8040801"/>
            <a:ext cx="123825" cy="5384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6503796" y="8359775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74496" y="8045780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4">
                <a:moveTo>
                  <a:pt x="0" y="0"/>
                </a:moveTo>
                <a:lnTo>
                  <a:pt x="0" y="579424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831900" y="878624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81)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271142" y="8819768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591183" y="8303437"/>
            <a:ext cx="760730" cy="5499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7015">
              <a:lnSpc>
                <a:spcPct val="100000"/>
              </a:lnSpc>
              <a:spcBef>
                <a:spcPts val="484"/>
              </a:spcBef>
              <a:tabLst>
                <a:tab pos="475615" algn="l"/>
              </a:tabLst>
            </a:pPr>
            <a:r>
              <a:rPr sz="1400" spc="-5" dirty="0">
                <a:latin typeface="Cambria Math"/>
                <a:cs typeface="Cambria Math"/>
              </a:rPr>
              <a:t>𝑦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100" spc="44" baseline="-21825" dirty="0">
                <a:latin typeface="Cambria Math"/>
                <a:cs typeface="Cambria Math"/>
              </a:rPr>
              <a:t>𝑥</a:t>
            </a:r>
            <a:r>
              <a:rPr sz="1000" spc="30" dirty="0">
                <a:latin typeface="Cambria Math"/>
                <a:cs typeface="Cambria Math"/>
              </a:rPr>
              <a:t>2/3 </a:t>
            </a:r>
            <a:r>
              <a:rPr sz="2100" spc="-15" baseline="-21825" dirty="0">
                <a:latin typeface="Cambria Math"/>
                <a:cs typeface="Cambria Math"/>
              </a:rPr>
              <a:t>−</a:t>
            </a:r>
            <a:r>
              <a:rPr sz="2100" spc="-254" baseline="-21825" dirty="0">
                <a:latin typeface="Cambria Math"/>
                <a:cs typeface="Cambria Math"/>
              </a:rPr>
              <a:t> </a:t>
            </a:r>
            <a:r>
              <a:rPr sz="2100" spc="-7" baseline="-21825" dirty="0">
                <a:latin typeface="Cambria Math"/>
                <a:cs typeface="Cambria Math"/>
              </a:rPr>
              <a:t>4</a:t>
            </a:r>
            <a:endParaRPr sz="2100" baseline="-21825">
              <a:latin typeface="Cambria Math"/>
              <a:cs typeface="Cambria Math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694814" y="8932544"/>
            <a:ext cx="23367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5" dirty="0">
                <a:latin typeface="Cambria Math"/>
                <a:cs typeface="Cambria Math"/>
              </a:rPr>
              <a:t>1</a:t>
            </a:r>
            <a:r>
              <a:rPr sz="1000" spc="5" dirty="0">
                <a:latin typeface="Cambria Math"/>
                <a:cs typeface="Cambria Math"/>
              </a:rPr>
              <a:t>/</a:t>
            </a: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265047" y="8938640"/>
            <a:ext cx="9836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97865" algn="l"/>
              </a:tabLst>
            </a:pPr>
            <a:r>
              <a:rPr sz="1500" spc="44" baseline="2777" dirty="0">
                <a:latin typeface="Cambria Math"/>
                <a:cs typeface="Cambria Math"/>
              </a:rPr>
              <a:t>𝑥→8 </a:t>
            </a:r>
            <a:r>
              <a:rPr sz="1500" spc="142" baseline="2777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1603883" y="8957436"/>
            <a:ext cx="631825" cy="0"/>
          </a:xfrm>
          <a:custGeom>
            <a:avLst/>
            <a:gdLst/>
            <a:ahLst/>
            <a:cxnLst/>
            <a:rect l="l" t="t" r="r" b="b"/>
            <a:pathLst>
              <a:path w="631825">
                <a:moveTo>
                  <a:pt x="0" y="0"/>
                </a:moveTo>
                <a:lnTo>
                  <a:pt x="6312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3246882" y="8222106"/>
            <a:ext cx="285115" cy="805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50" dirty="0">
                <a:latin typeface="Cambria Math"/>
                <a:cs typeface="Cambria Math"/>
              </a:rPr>
              <a:t> </a:t>
            </a:r>
            <a:r>
              <a:rPr sz="2100" spc="-7" baseline="-37698" dirty="0">
                <a:latin typeface="Cambria Math"/>
                <a:cs typeface="Cambria Math"/>
              </a:rPr>
              <a:t>2</a:t>
            </a:r>
            <a:endParaRPr sz="2100" baseline="-37698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3887215" y="8786240"/>
            <a:ext cx="319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82)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329176" y="8795384"/>
            <a:ext cx="10471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88315" algn="l"/>
                <a:tab pos="1033780" algn="l"/>
              </a:tabLst>
            </a:pP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323079" y="8953880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908550" y="8658225"/>
            <a:ext cx="5232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689094" y="8947784"/>
            <a:ext cx="962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2𝑥 + 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44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4701794" y="8933052"/>
            <a:ext cx="936625" cy="0"/>
          </a:xfrm>
          <a:custGeom>
            <a:avLst/>
            <a:gdLst/>
            <a:ahLst/>
            <a:cxnLst/>
            <a:rect l="l" t="t" r="r" b="b"/>
            <a:pathLst>
              <a:path w="936625">
                <a:moveTo>
                  <a:pt x="0" y="0"/>
                </a:moveTo>
                <a:lnTo>
                  <a:pt x="936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 txBox="1"/>
          <p:nvPr/>
        </p:nvSpPr>
        <p:spPr>
          <a:xfrm>
            <a:off x="6491096" y="878928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774496" y="8625204"/>
            <a:ext cx="0" cy="582295"/>
          </a:xfrm>
          <a:custGeom>
            <a:avLst/>
            <a:gdLst/>
            <a:ahLst/>
            <a:cxnLst/>
            <a:rect l="l" t="t" r="r" b="b"/>
            <a:pathLst>
              <a:path h="582295">
                <a:moveTo>
                  <a:pt x="0" y="0"/>
                </a:moveTo>
                <a:lnTo>
                  <a:pt x="0" y="582167"/>
                </a:lnTo>
              </a:path>
            </a:pathLst>
          </a:custGeom>
          <a:ln w="54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1040" y="1345818"/>
            <a:ext cx="92710" cy="172085"/>
          </a:xfrm>
          <a:custGeom>
            <a:avLst/>
            <a:gdLst/>
            <a:ahLst/>
            <a:cxnLst/>
            <a:rect l="l" t="t" r="r" b="b"/>
            <a:pathLst>
              <a:path w="92709" h="172084">
                <a:moveTo>
                  <a:pt x="88479" y="19050"/>
                </a:moveTo>
                <a:lnTo>
                  <a:pt x="59550" y="19050"/>
                </a:lnTo>
                <a:lnTo>
                  <a:pt x="65049" y="21590"/>
                </a:lnTo>
                <a:lnTo>
                  <a:pt x="69329" y="27050"/>
                </a:lnTo>
                <a:lnTo>
                  <a:pt x="73482" y="32512"/>
                </a:lnTo>
                <a:lnTo>
                  <a:pt x="75653" y="39624"/>
                </a:lnTo>
                <a:lnTo>
                  <a:pt x="75653" y="48260"/>
                </a:lnTo>
                <a:lnTo>
                  <a:pt x="57550" y="96698"/>
                </a:lnTo>
                <a:lnTo>
                  <a:pt x="23406" y="140648"/>
                </a:lnTo>
                <a:lnTo>
                  <a:pt x="0" y="167386"/>
                </a:lnTo>
                <a:lnTo>
                  <a:pt x="0" y="171958"/>
                </a:lnTo>
                <a:lnTo>
                  <a:pt x="67246" y="171958"/>
                </a:lnTo>
                <a:lnTo>
                  <a:pt x="70033" y="163575"/>
                </a:lnTo>
                <a:lnTo>
                  <a:pt x="73297" y="153924"/>
                </a:lnTo>
                <a:lnTo>
                  <a:pt x="19557" y="153924"/>
                </a:lnTo>
                <a:lnTo>
                  <a:pt x="34992" y="136429"/>
                </a:lnTo>
                <a:lnTo>
                  <a:pt x="48896" y="120078"/>
                </a:lnTo>
                <a:lnTo>
                  <a:pt x="77570" y="81629"/>
                </a:lnTo>
                <a:lnTo>
                  <a:pt x="92506" y="44958"/>
                </a:lnTo>
                <a:lnTo>
                  <a:pt x="92506" y="37719"/>
                </a:lnTo>
                <a:lnTo>
                  <a:pt x="91938" y="30122"/>
                </a:lnTo>
                <a:lnTo>
                  <a:pt x="90257" y="23145"/>
                </a:lnTo>
                <a:lnTo>
                  <a:pt x="88479" y="19050"/>
                </a:lnTo>
                <a:close/>
              </a:path>
              <a:path w="92709" h="172084">
                <a:moveTo>
                  <a:pt x="78511" y="138430"/>
                </a:moveTo>
                <a:lnTo>
                  <a:pt x="74548" y="138430"/>
                </a:lnTo>
                <a:lnTo>
                  <a:pt x="72948" y="143256"/>
                </a:lnTo>
                <a:lnTo>
                  <a:pt x="70434" y="146939"/>
                </a:lnTo>
                <a:lnTo>
                  <a:pt x="66992" y="149733"/>
                </a:lnTo>
                <a:lnTo>
                  <a:pt x="63423" y="152526"/>
                </a:lnTo>
                <a:lnTo>
                  <a:pt x="58928" y="153924"/>
                </a:lnTo>
                <a:lnTo>
                  <a:pt x="73297" y="153924"/>
                </a:lnTo>
                <a:lnTo>
                  <a:pt x="78511" y="138430"/>
                </a:lnTo>
                <a:close/>
              </a:path>
              <a:path w="92709" h="172084">
                <a:moveTo>
                  <a:pt x="70586" y="0"/>
                </a:moveTo>
                <a:lnTo>
                  <a:pt x="54470" y="0"/>
                </a:lnTo>
                <a:lnTo>
                  <a:pt x="47485" y="2921"/>
                </a:lnTo>
                <a:lnTo>
                  <a:pt x="26111" y="33909"/>
                </a:lnTo>
                <a:lnTo>
                  <a:pt x="29590" y="35814"/>
                </a:lnTo>
                <a:lnTo>
                  <a:pt x="34397" y="28426"/>
                </a:lnTo>
                <a:lnTo>
                  <a:pt x="39870" y="23193"/>
                </a:lnTo>
                <a:lnTo>
                  <a:pt x="45987" y="20079"/>
                </a:lnTo>
                <a:lnTo>
                  <a:pt x="52730" y="19050"/>
                </a:lnTo>
                <a:lnTo>
                  <a:pt x="88479" y="19050"/>
                </a:lnTo>
                <a:lnTo>
                  <a:pt x="87497" y="16787"/>
                </a:lnTo>
                <a:lnTo>
                  <a:pt x="83692" y="11049"/>
                </a:lnTo>
                <a:lnTo>
                  <a:pt x="77965" y="3683"/>
                </a:lnTo>
                <a:lnTo>
                  <a:pt x="705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6792" y="1495551"/>
            <a:ext cx="20320" cy="25400"/>
          </a:xfrm>
          <a:custGeom>
            <a:avLst/>
            <a:gdLst/>
            <a:ahLst/>
            <a:cxnLst/>
            <a:rect l="l" t="t" r="r" b="b"/>
            <a:pathLst>
              <a:path w="20319" h="25400">
                <a:moveTo>
                  <a:pt x="12865" y="0"/>
                </a:moveTo>
                <a:lnTo>
                  <a:pt x="7188" y="0"/>
                </a:lnTo>
                <a:lnTo>
                  <a:pt x="4787" y="1270"/>
                </a:lnTo>
                <a:lnTo>
                  <a:pt x="2971" y="3555"/>
                </a:lnTo>
                <a:lnTo>
                  <a:pt x="1003" y="6096"/>
                </a:lnTo>
                <a:lnTo>
                  <a:pt x="0" y="9016"/>
                </a:lnTo>
                <a:lnTo>
                  <a:pt x="0" y="16001"/>
                </a:lnTo>
                <a:lnTo>
                  <a:pt x="1003" y="18923"/>
                </a:lnTo>
                <a:lnTo>
                  <a:pt x="2971" y="21462"/>
                </a:lnTo>
                <a:lnTo>
                  <a:pt x="4787" y="24002"/>
                </a:lnTo>
                <a:lnTo>
                  <a:pt x="7188" y="25146"/>
                </a:lnTo>
                <a:lnTo>
                  <a:pt x="12865" y="25146"/>
                </a:lnTo>
                <a:lnTo>
                  <a:pt x="15252" y="24002"/>
                </a:lnTo>
                <a:lnTo>
                  <a:pt x="19164" y="18923"/>
                </a:lnTo>
                <a:lnTo>
                  <a:pt x="20193" y="16001"/>
                </a:lnTo>
                <a:lnTo>
                  <a:pt x="20193" y="9016"/>
                </a:lnTo>
                <a:lnTo>
                  <a:pt x="19164" y="6096"/>
                </a:lnTo>
                <a:lnTo>
                  <a:pt x="17221" y="3555"/>
                </a:lnTo>
                <a:lnTo>
                  <a:pt x="15252" y="1270"/>
                </a:lnTo>
                <a:lnTo>
                  <a:pt x="128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54087" y="1345818"/>
            <a:ext cx="92710" cy="172085"/>
          </a:xfrm>
          <a:custGeom>
            <a:avLst/>
            <a:gdLst/>
            <a:ahLst/>
            <a:cxnLst/>
            <a:rect l="l" t="t" r="r" b="b"/>
            <a:pathLst>
              <a:path w="92709" h="172084">
                <a:moveTo>
                  <a:pt x="88509" y="19050"/>
                </a:moveTo>
                <a:lnTo>
                  <a:pt x="59575" y="19050"/>
                </a:lnTo>
                <a:lnTo>
                  <a:pt x="65074" y="21590"/>
                </a:lnTo>
                <a:lnTo>
                  <a:pt x="69354" y="27050"/>
                </a:lnTo>
                <a:lnTo>
                  <a:pt x="73520" y="32512"/>
                </a:lnTo>
                <a:lnTo>
                  <a:pt x="75679" y="39624"/>
                </a:lnTo>
                <a:lnTo>
                  <a:pt x="75679" y="48260"/>
                </a:lnTo>
                <a:lnTo>
                  <a:pt x="57560" y="96698"/>
                </a:lnTo>
                <a:lnTo>
                  <a:pt x="23409" y="140648"/>
                </a:lnTo>
                <a:lnTo>
                  <a:pt x="0" y="167386"/>
                </a:lnTo>
                <a:lnTo>
                  <a:pt x="0" y="171958"/>
                </a:lnTo>
                <a:lnTo>
                  <a:pt x="67246" y="171958"/>
                </a:lnTo>
                <a:lnTo>
                  <a:pt x="70053" y="163575"/>
                </a:lnTo>
                <a:lnTo>
                  <a:pt x="73321" y="153924"/>
                </a:lnTo>
                <a:lnTo>
                  <a:pt x="19583" y="153924"/>
                </a:lnTo>
                <a:lnTo>
                  <a:pt x="35017" y="136429"/>
                </a:lnTo>
                <a:lnTo>
                  <a:pt x="48921" y="120078"/>
                </a:lnTo>
                <a:lnTo>
                  <a:pt x="77590" y="81629"/>
                </a:lnTo>
                <a:lnTo>
                  <a:pt x="92532" y="44958"/>
                </a:lnTo>
                <a:lnTo>
                  <a:pt x="92532" y="37719"/>
                </a:lnTo>
                <a:lnTo>
                  <a:pt x="91965" y="30122"/>
                </a:lnTo>
                <a:lnTo>
                  <a:pt x="90287" y="23145"/>
                </a:lnTo>
                <a:lnTo>
                  <a:pt x="88509" y="19050"/>
                </a:lnTo>
                <a:close/>
              </a:path>
              <a:path w="92709" h="172084">
                <a:moveTo>
                  <a:pt x="78536" y="138430"/>
                </a:moveTo>
                <a:lnTo>
                  <a:pt x="74574" y="138430"/>
                </a:lnTo>
                <a:lnTo>
                  <a:pt x="72974" y="143256"/>
                </a:lnTo>
                <a:lnTo>
                  <a:pt x="70434" y="146939"/>
                </a:lnTo>
                <a:lnTo>
                  <a:pt x="67017" y="149733"/>
                </a:lnTo>
                <a:lnTo>
                  <a:pt x="63449" y="152526"/>
                </a:lnTo>
                <a:lnTo>
                  <a:pt x="58953" y="153924"/>
                </a:lnTo>
                <a:lnTo>
                  <a:pt x="73321" y="153924"/>
                </a:lnTo>
                <a:lnTo>
                  <a:pt x="75729" y="146812"/>
                </a:lnTo>
                <a:lnTo>
                  <a:pt x="78536" y="138430"/>
                </a:lnTo>
                <a:close/>
              </a:path>
              <a:path w="92709" h="172084">
                <a:moveTo>
                  <a:pt x="70612" y="0"/>
                </a:moveTo>
                <a:lnTo>
                  <a:pt x="54508" y="0"/>
                </a:lnTo>
                <a:lnTo>
                  <a:pt x="47497" y="2921"/>
                </a:lnTo>
                <a:lnTo>
                  <a:pt x="26136" y="33909"/>
                </a:lnTo>
                <a:lnTo>
                  <a:pt x="29616" y="35814"/>
                </a:lnTo>
                <a:lnTo>
                  <a:pt x="34423" y="28426"/>
                </a:lnTo>
                <a:lnTo>
                  <a:pt x="39897" y="23193"/>
                </a:lnTo>
                <a:lnTo>
                  <a:pt x="46018" y="20079"/>
                </a:lnTo>
                <a:lnTo>
                  <a:pt x="52768" y="19050"/>
                </a:lnTo>
                <a:lnTo>
                  <a:pt x="88509" y="19050"/>
                </a:lnTo>
                <a:lnTo>
                  <a:pt x="87528" y="16787"/>
                </a:lnTo>
                <a:lnTo>
                  <a:pt x="83718" y="11049"/>
                </a:lnTo>
                <a:lnTo>
                  <a:pt x="77965" y="3683"/>
                </a:lnTo>
                <a:lnTo>
                  <a:pt x="706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96263" y="1337944"/>
            <a:ext cx="1372997" cy="237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1040" y="1345818"/>
            <a:ext cx="92710" cy="172085"/>
          </a:xfrm>
          <a:custGeom>
            <a:avLst/>
            <a:gdLst/>
            <a:ahLst/>
            <a:cxnLst/>
            <a:rect l="l" t="t" r="r" b="b"/>
            <a:pathLst>
              <a:path w="92709" h="172084">
                <a:moveTo>
                  <a:pt x="67246" y="171958"/>
                </a:moveTo>
                <a:lnTo>
                  <a:pt x="50422" y="171958"/>
                </a:lnTo>
                <a:lnTo>
                  <a:pt x="33608" y="171958"/>
                </a:lnTo>
                <a:lnTo>
                  <a:pt x="16802" y="171958"/>
                </a:lnTo>
                <a:lnTo>
                  <a:pt x="0" y="171958"/>
                </a:lnTo>
                <a:lnTo>
                  <a:pt x="0" y="170434"/>
                </a:lnTo>
                <a:lnTo>
                  <a:pt x="0" y="168910"/>
                </a:lnTo>
                <a:lnTo>
                  <a:pt x="0" y="167386"/>
                </a:lnTo>
                <a:lnTo>
                  <a:pt x="23406" y="140648"/>
                </a:lnTo>
                <a:lnTo>
                  <a:pt x="57550" y="96698"/>
                </a:lnTo>
                <a:lnTo>
                  <a:pt x="75157" y="56334"/>
                </a:lnTo>
                <a:lnTo>
                  <a:pt x="75653" y="48260"/>
                </a:lnTo>
                <a:lnTo>
                  <a:pt x="75653" y="39624"/>
                </a:lnTo>
                <a:lnTo>
                  <a:pt x="73482" y="32512"/>
                </a:lnTo>
                <a:lnTo>
                  <a:pt x="69329" y="27050"/>
                </a:lnTo>
                <a:lnTo>
                  <a:pt x="65049" y="21590"/>
                </a:lnTo>
                <a:lnTo>
                  <a:pt x="59550" y="19050"/>
                </a:lnTo>
                <a:lnTo>
                  <a:pt x="52730" y="19050"/>
                </a:lnTo>
                <a:lnTo>
                  <a:pt x="45987" y="20079"/>
                </a:lnTo>
                <a:lnTo>
                  <a:pt x="39870" y="23193"/>
                </a:lnTo>
                <a:lnTo>
                  <a:pt x="34397" y="28426"/>
                </a:lnTo>
                <a:lnTo>
                  <a:pt x="29590" y="35814"/>
                </a:lnTo>
                <a:lnTo>
                  <a:pt x="28422" y="35179"/>
                </a:lnTo>
                <a:lnTo>
                  <a:pt x="27279" y="34544"/>
                </a:lnTo>
                <a:lnTo>
                  <a:pt x="26111" y="33909"/>
                </a:lnTo>
                <a:lnTo>
                  <a:pt x="28901" y="26356"/>
                </a:lnTo>
                <a:lnTo>
                  <a:pt x="54470" y="0"/>
                </a:lnTo>
                <a:lnTo>
                  <a:pt x="62026" y="0"/>
                </a:lnTo>
                <a:lnTo>
                  <a:pt x="70586" y="0"/>
                </a:lnTo>
                <a:lnTo>
                  <a:pt x="92506" y="37719"/>
                </a:lnTo>
                <a:lnTo>
                  <a:pt x="92506" y="44958"/>
                </a:lnTo>
                <a:lnTo>
                  <a:pt x="77570" y="81629"/>
                </a:lnTo>
                <a:lnTo>
                  <a:pt x="48896" y="120078"/>
                </a:lnTo>
                <a:lnTo>
                  <a:pt x="19557" y="153924"/>
                </a:lnTo>
                <a:lnTo>
                  <a:pt x="28044" y="153924"/>
                </a:lnTo>
                <a:lnTo>
                  <a:pt x="36528" y="153924"/>
                </a:lnTo>
                <a:lnTo>
                  <a:pt x="45007" y="153924"/>
                </a:lnTo>
                <a:lnTo>
                  <a:pt x="53479" y="153924"/>
                </a:lnTo>
                <a:lnTo>
                  <a:pt x="58928" y="153924"/>
                </a:lnTo>
                <a:lnTo>
                  <a:pt x="63423" y="152526"/>
                </a:lnTo>
                <a:lnTo>
                  <a:pt x="66992" y="149733"/>
                </a:lnTo>
                <a:lnTo>
                  <a:pt x="70434" y="146939"/>
                </a:lnTo>
                <a:lnTo>
                  <a:pt x="72948" y="143256"/>
                </a:lnTo>
                <a:lnTo>
                  <a:pt x="74548" y="138430"/>
                </a:lnTo>
                <a:lnTo>
                  <a:pt x="75857" y="138430"/>
                </a:lnTo>
                <a:lnTo>
                  <a:pt x="77190" y="138430"/>
                </a:lnTo>
                <a:lnTo>
                  <a:pt x="78511" y="138430"/>
                </a:lnTo>
                <a:lnTo>
                  <a:pt x="75702" y="146812"/>
                </a:lnTo>
                <a:lnTo>
                  <a:pt x="72864" y="155194"/>
                </a:lnTo>
                <a:lnTo>
                  <a:pt x="70033" y="163575"/>
                </a:lnTo>
                <a:lnTo>
                  <a:pt x="67246" y="171958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6792" y="1495551"/>
            <a:ext cx="20320" cy="25400"/>
          </a:xfrm>
          <a:custGeom>
            <a:avLst/>
            <a:gdLst/>
            <a:ahLst/>
            <a:cxnLst/>
            <a:rect l="l" t="t" r="r" b="b"/>
            <a:pathLst>
              <a:path w="20319" h="25400">
                <a:moveTo>
                  <a:pt x="10032" y="0"/>
                </a:moveTo>
                <a:lnTo>
                  <a:pt x="12865" y="0"/>
                </a:lnTo>
                <a:lnTo>
                  <a:pt x="15252" y="1270"/>
                </a:lnTo>
                <a:lnTo>
                  <a:pt x="17221" y="3555"/>
                </a:lnTo>
                <a:lnTo>
                  <a:pt x="19164" y="6096"/>
                </a:lnTo>
                <a:lnTo>
                  <a:pt x="20193" y="9016"/>
                </a:lnTo>
                <a:lnTo>
                  <a:pt x="20193" y="12573"/>
                </a:lnTo>
                <a:lnTo>
                  <a:pt x="20193" y="16001"/>
                </a:lnTo>
                <a:lnTo>
                  <a:pt x="19164" y="18923"/>
                </a:lnTo>
                <a:lnTo>
                  <a:pt x="17221" y="21462"/>
                </a:lnTo>
                <a:lnTo>
                  <a:pt x="15252" y="24002"/>
                </a:lnTo>
                <a:lnTo>
                  <a:pt x="12865" y="25146"/>
                </a:lnTo>
                <a:lnTo>
                  <a:pt x="10032" y="25146"/>
                </a:lnTo>
                <a:lnTo>
                  <a:pt x="7188" y="25146"/>
                </a:lnTo>
                <a:lnTo>
                  <a:pt x="4787" y="24002"/>
                </a:lnTo>
                <a:lnTo>
                  <a:pt x="2971" y="21462"/>
                </a:lnTo>
                <a:lnTo>
                  <a:pt x="1003" y="18923"/>
                </a:lnTo>
                <a:lnTo>
                  <a:pt x="0" y="16001"/>
                </a:lnTo>
                <a:lnTo>
                  <a:pt x="0" y="12573"/>
                </a:lnTo>
                <a:lnTo>
                  <a:pt x="0" y="9016"/>
                </a:lnTo>
                <a:lnTo>
                  <a:pt x="1003" y="6096"/>
                </a:lnTo>
                <a:lnTo>
                  <a:pt x="2971" y="3555"/>
                </a:lnTo>
                <a:lnTo>
                  <a:pt x="4787" y="1270"/>
                </a:lnTo>
                <a:lnTo>
                  <a:pt x="7188" y="0"/>
                </a:lnTo>
                <a:lnTo>
                  <a:pt x="100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4087" y="1345818"/>
            <a:ext cx="92710" cy="172085"/>
          </a:xfrm>
          <a:custGeom>
            <a:avLst/>
            <a:gdLst/>
            <a:ahLst/>
            <a:cxnLst/>
            <a:rect l="l" t="t" r="r" b="b"/>
            <a:pathLst>
              <a:path w="92709" h="172084">
                <a:moveTo>
                  <a:pt x="67246" y="171958"/>
                </a:moveTo>
                <a:lnTo>
                  <a:pt x="50443" y="171958"/>
                </a:lnTo>
                <a:lnTo>
                  <a:pt x="33637" y="171958"/>
                </a:lnTo>
                <a:lnTo>
                  <a:pt x="16824" y="171958"/>
                </a:lnTo>
                <a:lnTo>
                  <a:pt x="0" y="171958"/>
                </a:lnTo>
                <a:lnTo>
                  <a:pt x="0" y="170434"/>
                </a:lnTo>
                <a:lnTo>
                  <a:pt x="0" y="168910"/>
                </a:lnTo>
                <a:lnTo>
                  <a:pt x="0" y="167386"/>
                </a:lnTo>
                <a:lnTo>
                  <a:pt x="23409" y="140648"/>
                </a:lnTo>
                <a:lnTo>
                  <a:pt x="57560" y="96698"/>
                </a:lnTo>
                <a:lnTo>
                  <a:pt x="75182" y="56334"/>
                </a:lnTo>
                <a:lnTo>
                  <a:pt x="75679" y="48260"/>
                </a:lnTo>
                <a:lnTo>
                  <a:pt x="75679" y="39624"/>
                </a:lnTo>
                <a:lnTo>
                  <a:pt x="73520" y="32512"/>
                </a:lnTo>
                <a:lnTo>
                  <a:pt x="69354" y="27050"/>
                </a:lnTo>
                <a:lnTo>
                  <a:pt x="65074" y="21590"/>
                </a:lnTo>
                <a:lnTo>
                  <a:pt x="59575" y="19050"/>
                </a:lnTo>
                <a:lnTo>
                  <a:pt x="52768" y="19050"/>
                </a:lnTo>
                <a:lnTo>
                  <a:pt x="46018" y="20079"/>
                </a:lnTo>
                <a:lnTo>
                  <a:pt x="39897" y="23193"/>
                </a:lnTo>
                <a:lnTo>
                  <a:pt x="34423" y="28426"/>
                </a:lnTo>
                <a:lnTo>
                  <a:pt x="29616" y="35814"/>
                </a:lnTo>
                <a:lnTo>
                  <a:pt x="28447" y="35179"/>
                </a:lnTo>
                <a:lnTo>
                  <a:pt x="27279" y="34544"/>
                </a:lnTo>
                <a:lnTo>
                  <a:pt x="26136" y="33909"/>
                </a:lnTo>
                <a:lnTo>
                  <a:pt x="28926" y="26356"/>
                </a:lnTo>
                <a:lnTo>
                  <a:pt x="54508" y="0"/>
                </a:lnTo>
                <a:lnTo>
                  <a:pt x="62064" y="0"/>
                </a:lnTo>
                <a:lnTo>
                  <a:pt x="70612" y="0"/>
                </a:lnTo>
                <a:lnTo>
                  <a:pt x="92532" y="37719"/>
                </a:lnTo>
                <a:lnTo>
                  <a:pt x="92532" y="44958"/>
                </a:lnTo>
                <a:lnTo>
                  <a:pt x="77590" y="81629"/>
                </a:lnTo>
                <a:lnTo>
                  <a:pt x="48921" y="120078"/>
                </a:lnTo>
                <a:lnTo>
                  <a:pt x="19583" y="153924"/>
                </a:lnTo>
                <a:lnTo>
                  <a:pt x="28055" y="153924"/>
                </a:lnTo>
                <a:lnTo>
                  <a:pt x="36534" y="153924"/>
                </a:lnTo>
                <a:lnTo>
                  <a:pt x="45018" y="153924"/>
                </a:lnTo>
                <a:lnTo>
                  <a:pt x="53505" y="153924"/>
                </a:lnTo>
                <a:lnTo>
                  <a:pt x="58953" y="153924"/>
                </a:lnTo>
                <a:lnTo>
                  <a:pt x="63449" y="152526"/>
                </a:lnTo>
                <a:lnTo>
                  <a:pt x="67017" y="149733"/>
                </a:lnTo>
                <a:lnTo>
                  <a:pt x="70434" y="146939"/>
                </a:lnTo>
                <a:lnTo>
                  <a:pt x="72974" y="143256"/>
                </a:lnTo>
                <a:lnTo>
                  <a:pt x="74574" y="138430"/>
                </a:lnTo>
                <a:lnTo>
                  <a:pt x="75882" y="138430"/>
                </a:lnTo>
                <a:lnTo>
                  <a:pt x="77190" y="138430"/>
                </a:lnTo>
                <a:lnTo>
                  <a:pt x="78536" y="138430"/>
                </a:lnTo>
                <a:lnTo>
                  <a:pt x="75729" y="146812"/>
                </a:lnTo>
                <a:lnTo>
                  <a:pt x="72891" y="155194"/>
                </a:lnTo>
                <a:lnTo>
                  <a:pt x="70053" y="163575"/>
                </a:lnTo>
                <a:lnTo>
                  <a:pt x="67246" y="171958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76452" y="1635683"/>
            <a:ext cx="5918200" cy="1040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100"/>
              </a:lnSpc>
              <a:spcBef>
                <a:spcPts val="100"/>
              </a:spcBef>
            </a:pPr>
            <a:r>
              <a:rPr sz="1400" spc="-5" dirty="0">
                <a:latin typeface="Cambria"/>
                <a:cs typeface="Cambria"/>
              </a:rPr>
              <a:t>Infinity is a very special idea. </a:t>
            </a:r>
            <a:r>
              <a:rPr sz="1400" spc="-15" dirty="0">
                <a:latin typeface="Cambria"/>
                <a:cs typeface="Cambria"/>
              </a:rPr>
              <a:t>We know </a:t>
            </a:r>
            <a:r>
              <a:rPr sz="1400" spc="5" dirty="0">
                <a:latin typeface="Cambria"/>
                <a:cs typeface="Cambria"/>
              </a:rPr>
              <a:t>we </a:t>
            </a:r>
            <a:r>
              <a:rPr sz="1400" spc="-10" dirty="0">
                <a:latin typeface="Cambria"/>
                <a:cs typeface="Cambria"/>
              </a:rPr>
              <a:t>can't reach </a:t>
            </a:r>
            <a:r>
              <a:rPr sz="1400" spc="-5" dirty="0">
                <a:latin typeface="Cambria"/>
                <a:cs typeface="Cambria"/>
              </a:rPr>
              <a:t>it, but </a:t>
            </a:r>
            <a:r>
              <a:rPr sz="1400" spc="-10" dirty="0">
                <a:latin typeface="Cambria"/>
                <a:cs typeface="Cambria"/>
              </a:rPr>
              <a:t>we </a:t>
            </a:r>
            <a:r>
              <a:rPr sz="1400" dirty="0">
                <a:latin typeface="Cambria"/>
                <a:cs typeface="Cambria"/>
              </a:rPr>
              <a:t>can </a:t>
            </a:r>
            <a:r>
              <a:rPr sz="1400" spc="-5" dirty="0">
                <a:latin typeface="Cambria"/>
                <a:cs typeface="Cambria"/>
              </a:rPr>
              <a:t>still try to  work </a:t>
            </a:r>
            <a:r>
              <a:rPr sz="1400" spc="-10" dirty="0">
                <a:latin typeface="Cambria"/>
                <a:cs typeface="Cambria"/>
              </a:rPr>
              <a:t>out </a:t>
            </a:r>
            <a:r>
              <a:rPr sz="1400" spc="-5" dirty="0">
                <a:latin typeface="Cambria"/>
                <a:cs typeface="Cambria"/>
              </a:rPr>
              <a:t>the value of </a:t>
            </a:r>
            <a:r>
              <a:rPr sz="1400" spc="-10" dirty="0">
                <a:latin typeface="Cambria"/>
                <a:cs typeface="Cambria"/>
              </a:rPr>
              <a:t>functions </a:t>
            </a:r>
            <a:r>
              <a:rPr sz="1400" spc="-5" dirty="0">
                <a:latin typeface="Cambria"/>
                <a:cs typeface="Cambria"/>
              </a:rPr>
              <a:t>that have </a:t>
            </a:r>
            <a:r>
              <a:rPr sz="1400" spc="-10" dirty="0">
                <a:latin typeface="Cambria"/>
                <a:cs typeface="Cambria"/>
              </a:rPr>
              <a:t>infinity </a:t>
            </a:r>
            <a:r>
              <a:rPr sz="1400" dirty="0">
                <a:latin typeface="Cambria"/>
                <a:cs typeface="Cambria"/>
              </a:rPr>
              <a:t>in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them.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indeterminate expressions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are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387473" y="316166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387473" y="3142868"/>
            <a:ext cx="3981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34315" algn="l"/>
              </a:tabLst>
            </a:pPr>
            <a:r>
              <a:rPr sz="1400" spc="-5" dirty="0">
                <a:latin typeface="Cambria Math"/>
                <a:cs typeface="Cambria Math"/>
              </a:rPr>
              <a:t>0	</a:t>
            </a: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622169" y="316166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387473" y="3023996"/>
            <a:ext cx="25431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2100" spc="-7" baseline="43650" dirty="0">
                <a:latin typeface="Cambria Math"/>
                <a:cs typeface="Cambria Math"/>
              </a:rPr>
              <a:t>0 </a:t>
            </a:r>
            <a:r>
              <a:rPr sz="1400" spc="-5" dirty="0">
                <a:latin typeface="Cambria Math"/>
                <a:cs typeface="Cambria Math"/>
              </a:rPr>
              <a:t>, </a:t>
            </a:r>
            <a:r>
              <a:rPr sz="2100" spc="-15" baseline="43650" dirty="0">
                <a:latin typeface="Cambria Math"/>
                <a:cs typeface="Cambria Math"/>
              </a:rPr>
              <a:t>∞ </a:t>
            </a:r>
            <a:r>
              <a:rPr sz="1400" spc="-5" dirty="0">
                <a:latin typeface="Cambria Math"/>
                <a:cs typeface="Cambria Math"/>
              </a:rPr>
              <a:t>, </a:t>
            </a:r>
            <a:r>
              <a:rPr sz="1400" spc="-10" dirty="0">
                <a:latin typeface="Cambria Math"/>
                <a:cs typeface="Cambria Math"/>
              </a:rPr>
              <a:t>∞ − ∞ </a:t>
            </a:r>
            <a:r>
              <a:rPr sz="1400" spc="-5" dirty="0">
                <a:latin typeface="Cambria Math"/>
                <a:cs typeface="Cambria Math"/>
              </a:rPr>
              <a:t>, 0 </a:t>
            </a:r>
            <a:r>
              <a:rPr sz="1400" spc="-10" dirty="0">
                <a:latin typeface="Cambria Math"/>
                <a:cs typeface="Cambria Math"/>
              </a:rPr>
              <a:t>× ∞ </a:t>
            </a:r>
            <a:r>
              <a:rPr sz="1400" spc="-5" dirty="0">
                <a:latin typeface="Cambria Math"/>
                <a:cs typeface="Cambria Math"/>
              </a:rPr>
              <a:t>, 0</a:t>
            </a:r>
            <a:r>
              <a:rPr sz="1500" spc="-7" baseline="30555" dirty="0">
                <a:latin typeface="Cambria Math"/>
                <a:cs typeface="Cambria Math"/>
              </a:rPr>
              <a:t>0 </a:t>
            </a:r>
            <a:r>
              <a:rPr sz="1400" spc="-5" dirty="0">
                <a:latin typeface="Cambria Math"/>
                <a:cs typeface="Cambria Math"/>
              </a:rPr>
              <a:t>, </a:t>
            </a:r>
            <a:r>
              <a:rPr sz="1400" spc="-10" dirty="0">
                <a:latin typeface="Cambria Math"/>
                <a:cs typeface="Cambria Math"/>
              </a:rPr>
              <a:t>∞</a:t>
            </a:r>
            <a:r>
              <a:rPr sz="1500" spc="-15" baseline="30555" dirty="0">
                <a:latin typeface="Cambria Math"/>
                <a:cs typeface="Cambria Math"/>
              </a:rPr>
              <a:t>0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2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500" spc="-7" baseline="30555" dirty="0">
                <a:latin typeface="Cambria Math"/>
                <a:cs typeface="Cambria Math"/>
              </a:rPr>
              <a:t>∞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347848" y="2920872"/>
            <a:ext cx="2628265" cy="0"/>
          </a:xfrm>
          <a:custGeom>
            <a:avLst/>
            <a:gdLst/>
            <a:ahLst/>
            <a:cxnLst/>
            <a:rect l="l" t="t" r="r" b="b"/>
            <a:pathLst>
              <a:path w="2628265">
                <a:moveTo>
                  <a:pt x="0" y="0"/>
                </a:moveTo>
                <a:lnTo>
                  <a:pt x="262826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47848" y="3368928"/>
            <a:ext cx="2628265" cy="0"/>
          </a:xfrm>
          <a:custGeom>
            <a:avLst/>
            <a:gdLst/>
            <a:ahLst/>
            <a:cxnLst/>
            <a:rect l="l" t="t" r="r" b="b"/>
            <a:pathLst>
              <a:path w="2628265">
                <a:moveTo>
                  <a:pt x="0" y="0"/>
                </a:moveTo>
                <a:lnTo>
                  <a:pt x="262826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53945" y="2914776"/>
            <a:ext cx="0" cy="460375"/>
          </a:xfrm>
          <a:custGeom>
            <a:avLst/>
            <a:gdLst/>
            <a:ahLst/>
            <a:cxnLst/>
            <a:rect l="l" t="t" r="r" b="b"/>
            <a:pathLst>
              <a:path h="460375">
                <a:moveTo>
                  <a:pt x="0" y="0"/>
                </a:moveTo>
                <a:lnTo>
                  <a:pt x="0" y="46024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70017" y="2914776"/>
            <a:ext cx="0" cy="460375"/>
          </a:xfrm>
          <a:custGeom>
            <a:avLst/>
            <a:gdLst/>
            <a:ahLst/>
            <a:cxnLst/>
            <a:rect l="l" t="t" r="r" b="b"/>
            <a:pathLst>
              <a:path h="460375">
                <a:moveTo>
                  <a:pt x="0" y="0"/>
                </a:moveTo>
                <a:lnTo>
                  <a:pt x="0" y="46024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05176" y="2878200"/>
            <a:ext cx="2713990" cy="0"/>
          </a:xfrm>
          <a:custGeom>
            <a:avLst/>
            <a:gdLst/>
            <a:ahLst/>
            <a:cxnLst/>
            <a:rect l="l" t="t" r="r" b="b"/>
            <a:pathLst>
              <a:path w="2713990">
                <a:moveTo>
                  <a:pt x="0" y="0"/>
                </a:moveTo>
                <a:lnTo>
                  <a:pt x="2713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05176" y="3411600"/>
            <a:ext cx="2713990" cy="0"/>
          </a:xfrm>
          <a:custGeom>
            <a:avLst/>
            <a:gdLst/>
            <a:ahLst/>
            <a:cxnLst/>
            <a:rect l="l" t="t" r="r" b="b"/>
            <a:pathLst>
              <a:path w="2713990">
                <a:moveTo>
                  <a:pt x="0" y="0"/>
                </a:moveTo>
                <a:lnTo>
                  <a:pt x="2713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11272" y="2872104"/>
            <a:ext cx="0" cy="546100"/>
          </a:xfrm>
          <a:custGeom>
            <a:avLst/>
            <a:gdLst/>
            <a:ahLst/>
            <a:cxnLst/>
            <a:rect l="l" t="t" r="r" b="b"/>
            <a:pathLst>
              <a:path h="546100">
                <a:moveTo>
                  <a:pt x="0" y="0"/>
                </a:moveTo>
                <a:lnTo>
                  <a:pt x="0" y="54559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12689" y="2872104"/>
            <a:ext cx="0" cy="546100"/>
          </a:xfrm>
          <a:custGeom>
            <a:avLst/>
            <a:gdLst/>
            <a:ahLst/>
            <a:cxnLst/>
            <a:rect l="l" t="t" r="r" b="b"/>
            <a:pathLst>
              <a:path h="546100">
                <a:moveTo>
                  <a:pt x="0" y="0"/>
                </a:moveTo>
                <a:lnTo>
                  <a:pt x="0" y="54559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93102" y="3598227"/>
            <a:ext cx="549884" cy="1827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76452" y="3597020"/>
            <a:ext cx="5387340" cy="600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64845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	</a:t>
            </a:r>
            <a:r>
              <a:rPr sz="1400" spc="-5" dirty="0">
                <a:latin typeface="Cambria"/>
                <a:cs typeface="Cambria"/>
              </a:rPr>
              <a:t>When the limit is fractional and x approaches from </a:t>
            </a:r>
            <a:r>
              <a:rPr sz="1400" spc="-10" dirty="0">
                <a:latin typeface="Cambria Math"/>
                <a:cs typeface="Cambria Math"/>
              </a:rPr>
              <a:t>∞ </a:t>
            </a:r>
            <a:r>
              <a:rPr sz="1400" spc="-10" dirty="0">
                <a:latin typeface="Cambria"/>
                <a:cs typeface="Cambria"/>
              </a:rPr>
              <a:t>we</a:t>
            </a:r>
            <a:r>
              <a:rPr sz="1400" spc="8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must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400" spc="-10" dirty="0">
                <a:latin typeface="Cambria"/>
                <a:cs typeface="Cambria"/>
              </a:rPr>
              <a:t>divided </a:t>
            </a:r>
            <a:r>
              <a:rPr sz="1400" spc="5" dirty="0">
                <a:latin typeface="Cambria"/>
                <a:cs typeface="Cambria"/>
              </a:rPr>
              <a:t>on </a:t>
            </a:r>
            <a:r>
              <a:rPr sz="1400" spc="-5" dirty="0">
                <a:latin typeface="Cambria"/>
                <a:cs typeface="Cambria"/>
              </a:rPr>
              <a:t>the highest </a:t>
            </a:r>
            <a:r>
              <a:rPr sz="1400" spc="-10" dirty="0">
                <a:latin typeface="Cambria"/>
                <a:cs typeface="Cambria"/>
              </a:rPr>
              <a:t>power </a:t>
            </a:r>
            <a:r>
              <a:rPr sz="1400" spc="-5" dirty="0">
                <a:latin typeface="Cambria"/>
                <a:cs typeface="Cambria"/>
              </a:rPr>
              <a:t>of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"/>
                <a:cs typeface="Cambria"/>
              </a:rPr>
              <a:t>in the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problem.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948232" y="4820157"/>
            <a:ext cx="948690" cy="0"/>
          </a:xfrm>
          <a:custGeom>
            <a:avLst/>
            <a:gdLst/>
            <a:ahLst/>
            <a:cxnLst/>
            <a:rect l="l" t="t" r="r" b="b"/>
            <a:pathLst>
              <a:path w="948689">
                <a:moveTo>
                  <a:pt x="0" y="0"/>
                </a:moveTo>
                <a:lnTo>
                  <a:pt x="948232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76452" y="4411217"/>
            <a:ext cx="23901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31695" algn="l"/>
              </a:tabLst>
            </a:pPr>
            <a:r>
              <a:rPr sz="2200" b="1" spc="3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</a:t>
            </a:r>
            <a:r>
              <a:rPr sz="1400" b="1" spc="-10" dirty="0">
                <a:latin typeface="Segoe Print"/>
                <a:cs typeface="Segoe Print"/>
              </a:rPr>
              <a:t>xam</a:t>
            </a:r>
            <a:r>
              <a:rPr sz="1400" b="1" spc="-20" dirty="0">
                <a:latin typeface="Segoe Print"/>
                <a:cs typeface="Segoe Print"/>
              </a:rPr>
              <a:t>pl</a:t>
            </a:r>
            <a:r>
              <a:rPr sz="1400" b="1" spc="-5" dirty="0">
                <a:latin typeface="Segoe Print"/>
                <a:cs typeface="Segoe Print"/>
              </a:rPr>
              <a:t>e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b="1" spc="5" dirty="0">
                <a:latin typeface="Segoe Print"/>
                <a:cs typeface="Segoe Print"/>
              </a:rPr>
              <a:t>1</a:t>
            </a:r>
            <a:r>
              <a:rPr sz="1400" b="1" spc="-5" dirty="0">
                <a:latin typeface="Segoe Print"/>
                <a:cs typeface="Segoe Print"/>
              </a:rPr>
              <a:t>:</a:t>
            </a:r>
            <a:r>
              <a:rPr sz="1400" b="1" spc="-229" dirty="0">
                <a:latin typeface="Segoe Print"/>
                <a:cs typeface="Segoe Print"/>
              </a:rPr>
              <a:t> </a:t>
            </a:r>
            <a:r>
              <a:rPr sz="1400" dirty="0">
                <a:latin typeface="Cambria Math"/>
                <a:cs typeface="Cambria Math"/>
              </a:rPr>
              <a:t>C</a:t>
            </a:r>
            <a:r>
              <a:rPr sz="1400" spc="-5" dirty="0">
                <a:latin typeface="Cambria Math"/>
                <a:cs typeface="Cambria Math"/>
              </a:rPr>
              <a:t>o</a:t>
            </a:r>
            <a:r>
              <a:rPr sz="1400" spc="-20" dirty="0">
                <a:latin typeface="Cambria Math"/>
                <a:cs typeface="Cambria Math"/>
              </a:rPr>
              <a:t>mp</a:t>
            </a:r>
            <a:r>
              <a:rPr sz="1400" spc="-10" dirty="0">
                <a:latin typeface="Cambria Math"/>
                <a:cs typeface="Cambria Math"/>
              </a:rPr>
              <a:t>u</a:t>
            </a:r>
            <a:r>
              <a:rPr sz="1400" dirty="0">
                <a:latin typeface="Cambria Math"/>
                <a:cs typeface="Cambria Math"/>
              </a:rPr>
              <a:t>t</a:t>
            </a:r>
            <a:r>
              <a:rPr sz="1400" spc="-5" dirty="0">
                <a:latin typeface="Cambria Math"/>
                <a:cs typeface="Cambria Math"/>
              </a:rPr>
              <a:t>e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13938" y="4301489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07182" y="4625085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5">
                <a:moveTo>
                  <a:pt x="0" y="0"/>
                </a:moveTo>
                <a:lnTo>
                  <a:pt x="533704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55700" y="5365495"/>
            <a:ext cx="11671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Segoe Print"/>
                <a:cs typeface="Segoe Print"/>
              </a:rPr>
              <a:t>Solution:</a:t>
            </a:r>
            <a:r>
              <a:rPr sz="1400" b="1" spc="37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152269" y="5228335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30807" y="5484367"/>
            <a:ext cx="8343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0" baseline="2777" dirty="0">
                <a:latin typeface="Cambria Math"/>
                <a:cs typeface="Cambria Math"/>
              </a:rPr>
              <a:t>x→∞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966595" y="5503163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789682" y="4685537"/>
            <a:ext cx="852805" cy="631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dirty="0">
                <a:latin typeface="Cambria Math"/>
                <a:cs typeface="Cambria Math"/>
              </a:rPr>
              <a:t>x→</a:t>
            </a:r>
            <a:r>
              <a:rPr sz="1000" dirty="0">
                <a:latin typeface="Segoe Print"/>
                <a:cs typeface="Segoe Print"/>
              </a:rPr>
              <a:t>∞ </a:t>
            </a:r>
            <a:r>
              <a:rPr sz="2100" spc="-7" baseline="-5952" dirty="0">
                <a:latin typeface="Cambria Math"/>
                <a:cs typeface="Cambria Math"/>
              </a:rPr>
              <a:t>1 </a:t>
            </a:r>
            <a:r>
              <a:rPr sz="2100" spc="-15" baseline="-5952" dirty="0">
                <a:latin typeface="Cambria Math"/>
                <a:cs typeface="Cambria Math"/>
              </a:rPr>
              <a:t>+</a:t>
            </a:r>
            <a:r>
              <a:rPr sz="2100" spc="-82" baseline="-5952" dirty="0">
                <a:latin typeface="Cambria Math"/>
                <a:cs typeface="Cambria Math"/>
              </a:rPr>
              <a:t> </a:t>
            </a:r>
            <a:r>
              <a:rPr sz="2100" baseline="-5952" dirty="0">
                <a:latin typeface="Cambria Math"/>
                <a:cs typeface="Cambria Math"/>
              </a:rPr>
              <a:t>𝑥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  <a:p>
            <a:pPr marL="441959">
              <a:lnSpc>
                <a:spcPct val="100000"/>
              </a:lnSpc>
              <a:spcBef>
                <a:spcPts val="1420"/>
              </a:spcBef>
            </a:pPr>
            <a:r>
              <a:rPr sz="14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sz="1400" u="sng" spc="7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219450" y="5231383"/>
            <a:ext cx="200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433317" y="5716523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015742" y="5503163"/>
            <a:ext cx="619125" cy="0"/>
          </a:xfrm>
          <a:custGeom>
            <a:avLst/>
            <a:gdLst/>
            <a:ahLst/>
            <a:cxnLst/>
            <a:rect l="l" t="t" r="r" b="b"/>
            <a:pathLst>
              <a:path w="619125">
                <a:moveTo>
                  <a:pt x="0" y="0"/>
                </a:moveTo>
                <a:lnTo>
                  <a:pt x="619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499741" y="5365495"/>
            <a:ext cx="16459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83640" algn="l"/>
              </a:tabLst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93438" y="508812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93438" y="5286247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021329" y="5624575"/>
            <a:ext cx="13741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1480" algn="l"/>
                <a:tab pos="1186180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3888" dirty="0">
                <a:latin typeface="Cambria Math"/>
                <a:cs typeface="Cambria Math"/>
              </a:rPr>
              <a:t>𝑥</a:t>
            </a:r>
            <a:r>
              <a:rPr sz="1500" baseline="5555" dirty="0">
                <a:latin typeface="Cambria Math"/>
                <a:cs typeface="Cambria Math"/>
              </a:rPr>
              <a:t>2</a:t>
            </a:r>
            <a:endParaRPr sz="1500" baseline="5555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682620" y="5475223"/>
            <a:ext cx="2032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83640" algn="l"/>
              </a:tabLst>
            </a:pPr>
            <a:r>
              <a:rPr sz="1000" spc="20" dirty="0">
                <a:latin typeface="Cambria Math"/>
                <a:cs typeface="Cambria Math"/>
              </a:rPr>
              <a:t>x→∞  </a:t>
            </a:r>
            <a:r>
              <a:rPr sz="1000" u="sng" spc="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 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2100" spc="-15" baseline="-31746" dirty="0">
                <a:latin typeface="Cambria Math"/>
                <a:cs typeface="Cambria Math"/>
              </a:rPr>
              <a:t>+</a:t>
            </a:r>
            <a:r>
              <a:rPr sz="2100" spc="22" baseline="-31746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	</a:t>
            </a:r>
            <a:r>
              <a:rPr sz="1000" spc="20" dirty="0">
                <a:latin typeface="Cambria Math"/>
                <a:cs typeface="Cambria Math"/>
              </a:rPr>
              <a:t>x→∞</a:t>
            </a:r>
            <a:r>
              <a:rPr sz="1500" u="sng" spc="30" baseline="555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100" u="sng" spc="-7" baseline="396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2100" spc="-15" baseline="-27777" dirty="0">
                <a:latin typeface="Cambria Math"/>
                <a:cs typeface="Cambria Math"/>
              </a:rPr>
              <a:t>+</a:t>
            </a:r>
            <a:r>
              <a:rPr sz="2100" spc="37" baseline="-27777" dirty="0">
                <a:latin typeface="Cambria Math"/>
                <a:cs typeface="Cambria Math"/>
              </a:rPr>
              <a:t> </a:t>
            </a:r>
            <a:r>
              <a:rPr sz="2100" spc="-7" baseline="-27777" dirty="0">
                <a:latin typeface="Cambria Math"/>
                <a:cs typeface="Cambria Math"/>
              </a:rPr>
              <a:t>1</a:t>
            </a:r>
            <a:endParaRPr sz="2100" baseline="-27777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189476" y="5503163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5">
                <a:moveTo>
                  <a:pt x="0" y="0"/>
                </a:moveTo>
                <a:lnTo>
                  <a:pt x="5337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759197" y="5365495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225922" y="5091175"/>
            <a:ext cx="175895" cy="436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90"/>
              </a:spcBef>
            </a:pPr>
            <a:r>
              <a:rPr sz="1400" u="sng" spc="-10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20"/>
              </a:lnSpc>
            </a:pP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957317" y="5667247"/>
            <a:ext cx="3956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b="1" spc="434" baseline="1984" dirty="0">
                <a:latin typeface="Cambria Math"/>
                <a:cs typeface="Cambria Math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∞</a:t>
            </a:r>
            <a:r>
              <a:rPr sz="2100" spc="284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957317" y="5459983"/>
            <a:ext cx="7124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90525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 </a:t>
            </a:r>
            <a:r>
              <a:rPr sz="1400" u="sng" spc="-13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	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2100" spc="-112" baseline="-33730" dirty="0">
                <a:latin typeface="Cambria Math"/>
                <a:cs typeface="Cambria Math"/>
              </a:rPr>
              <a:t> </a:t>
            </a:r>
            <a:r>
              <a:rPr sz="2100" spc="-7" baseline="-33730" dirty="0">
                <a:latin typeface="Cambria Math"/>
                <a:cs typeface="Cambria Math"/>
              </a:rPr>
              <a:t>1</a:t>
            </a:r>
            <a:endParaRPr sz="2100" baseline="-33730">
              <a:latin typeface="Cambria Math"/>
              <a:cs typeface="Cambria Math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951729" y="5503163"/>
            <a:ext cx="723265" cy="0"/>
          </a:xfrm>
          <a:custGeom>
            <a:avLst/>
            <a:gdLst/>
            <a:ahLst/>
            <a:cxnLst/>
            <a:rect l="l" t="t" r="r" b="b"/>
            <a:pathLst>
              <a:path w="723264">
                <a:moveTo>
                  <a:pt x="0" y="0"/>
                </a:moveTo>
                <a:lnTo>
                  <a:pt x="722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713603" y="5365495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049136" y="522833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893434" y="5484367"/>
            <a:ext cx="4349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906134" y="5503163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353936" y="5365495"/>
            <a:ext cx="306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948232" y="6628129"/>
            <a:ext cx="948690" cy="0"/>
          </a:xfrm>
          <a:custGeom>
            <a:avLst/>
            <a:gdLst/>
            <a:ahLst/>
            <a:cxnLst/>
            <a:rect l="l" t="t" r="r" b="b"/>
            <a:pathLst>
              <a:path w="948689">
                <a:moveTo>
                  <a:pt x="0" y="0"/>
                </a:moveTo>
                <a:lnTo>
                  <a:pt x="948232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76452" y="6219189"/>
            <a:ext cx="244475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86305" algn="l"/>
              </a:tabLst>
            </a:pPr>
            <a:r>
              <a:rPr sz="2200" b="1" spc="3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</a:t>
            </a:r>
            <a:r>
              <a:rPr sz="1400" b="1" spc="-10" dirty="0">
                <a:latin typeface="Segoe Print"/>
                <a:cs typeface="Segoe Print"/>
              </a:rPr>
              <a:t>xam</a:t>
            </a:r>
            <a:r>
              <a:rPr sz="1400" b="1" spc="-20" dirty="0">
                <a:latin typeface="Segoe Print"/>
                <a:cs typeface="Segoe Print"/>
              </a:rPr>
              <a:t>pl</a:t>
            </a:r>
            <a:r>
              <a:rPr sz="1400" b="1" spc="-5" dirty="0">
                <a:latin typeface="Segoe Print"/>
                <a:cs typeface="Segoe Print"/>
              </a:rPr>
              <a:t>e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b="1" spc="5" dirty="0">
                <a:latin typeface="Segoe Print"/>
                <a:cs typeface="Segoe Print"/>
              </a:rPr>
              <a:t>2</a:t>
            </a:r>
            <a:r>
              <a:rPr sz="1400" b="1" spc="-5" dirty="0">
                <a:latin typeface="Segoe Print"/>
                <a:cs typeface="Segoe Print"/>
              </a:rPr>
              <a:t>:</a:t>
            </a:r>
            <a:r>
              <a:rPr sz="1400" b="1" spc="-229" dirty="0">
                <a:latin typeface="Segoe Print"/>
                <a:cs typeface="Segoe Print"/>
              </a:rPr>
              <a:t> </a:t>
            </a:r>
            <a:r>
              <a:rPr sz="1400" dirty="0">
                <a:latin typeface="Cambria Math"/>
                <a:cs typeface="Cambria Math"/>
              </a:rPr>
              <a:t>C</a:t>
            </a:r>
            <a:r>
              <a:rPr sz="1400" spc="-5" dirty="0">
                <a:latin typeface="Cambria Math"/>
                <a:cs typeface="Cambria Math"/>
              </a:rPr>
              <a:t>o</a:t>
            </a:r>
            <a:r>
              <a:rPr sz="1400" spc="-20" dirty="0">
                <a:latin typeface="Cambria Math"/>
                <a:cs typeface="Cambria Math"/>
              </a:rPr>
              <a:t>mp</a:t>
            </a:r>
            <a:r>
              <a:rPr sz="1400" spc="-10" dirty="0">
                <a:latin typeface="Cambria Math"/>
                <a:cs typeface="Cambria Math"/>
              </a:rPr>
              <a:t>u</a:t>
            </a:r>
            <a:r>
              <a:rPr sz="1400" dirty="0">
                <a:latin typeface="Cambria Math"/>
                <a:cs typeface="Cambria Math"/>
              </a:rPr>
              <a:t>t</a:t>
            </a:r>
            <a:r>
              <a:rPr sz="1400" spc="-5" dirty="0">
                <a:latin typeface="Cambria Math"/>
                <a:cs typeface="Cambria Math"/>
              </a:rPr>
              <a:t>e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335273" y="6109461"/>
            <a:ext cx="2914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15" dirty="0">
                <a:latin typeface="Cambria Math"/>
                <a:cs typeface="Cambria Math"/>
              </a:rPr>
              <a:t>2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500" baseline="44444" dirty="0">
                <a:latin typeface="Cambria Math"/>
                <a:cs typeface="Cambria Math"/>
              </a:rPr>
              <a:t>3</a:t>
            </a:r>
            <a:endParaRPr sz="1500" baseline="44444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219957" y="6433057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5">
                <a:moveTo>
                  <a:pt x="0" y="0"/>
                </a:moveTo>
                <a:lnTo>
                  <a:pt x="533704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37412" y="7045197"/>
            <a:ext cx="11855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b="1" spc="-10" dirty="0">
                <a:latin typeface="Segoe Print"/>
                <a:cs typeface="Segoe Print"/>
              </a:rPr>
              <a:t>S</a:t>
            </a:r>
            <a:r>
              <a:rPr sz="1400" b="1" dirty="0">
                <a:latin typeface="Segoe Print"/>
                <a:cs typeface="Segoe Print"/>
              </a:rPr>
              <a:t>o</a:t>
            </a:r>
            <a:r>
              <a:rPr sz="1400" b="1" spc="-20" dirty="0">
                <a:latin typeface="Segoe Print"/>
                <a:cs typeface="Segoe Print"/>
              </a:rPr>
              <a:t>l</a:t>
            </a:r>
            <a:r>
              <a:rPr sz="1400" b="1" spc="-15" dirty="0">
                <a:latin typeface="Segoe Print"/>
                <a:cs typeface="Segoe Print"/>
              </a:rPr>
              <a:t>u</a:t>
            </a:r>
            <a:r>
              <a:rPr sz="1400" b="1" spc="-5" dirty="0">
                <a:latin typeface="Segoe Print"/>
                <a:cs typeface="Segoe Print"/>
              </a:rPr>
              <a:t>t</a:t>
            </a:r>
            <a:r>
              <a:rPr sz="1400" b="1" dirty="0">
                <a:latin typeface="Segoe Print"/>
                <a:cs typeface="Segoe Print"/>
              </a:rPr>
              <a:t>io</a:t>
            </a:r>
            <a:r>
              <a:rPr sz="1400" b="1" spc="-15" dirty="0">
                <a:latin typeface="Segoe Print"/>
                <a:cs typeface="Segoe Print"/>
              </a:rPr>
              <a:t>n</a:t>
            </a:r>
            <a:r>
              <a:rPr sz="1400" b="1" spc="-5" dirty="0">
                <a:latin typeface="Segoe Print"/>
                <a:cs typeface="Segoe Print"/>
              </a:rPr>
              <a:t>:</a:t>
            </a:r>
            <a:r>
              <a:rPr sz="1400" b="1" dirty="0">
                <a:latin typeface="Segoe Print"/>
                <a:cs typeface="Segoe Print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106548" y="6908038"/>
            <a:ext cx="2171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307717" y="6889750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582038" y="7164069"/>
            <a:ext cx="9258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22" baseline="2777" dirty="0">
                <a:latin typeface="Cambria Math"/>
                <a:cs typeface="Cambria Math"/>
              </a:rPr>
              <a:t>x→−∞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3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012569" y="7182865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2789682" y="6440474"/>
            <a:ext cx="965835" cy="55626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000" spc="-5" dirty="0">
                <a:latin typeface="Cambria Math"/>
                <a:cs typeface="Cambria Math"/>
              </a:rPr>
              <a:t>x→−∞ </a:t>
            </a:r>
            <a:r>
              <a:rPr sz="2100" spc="-7" baseline="-5952" dirty="0">
                <a:latin typeface="Cambria Math"/>
                <a:cs typeface="Cambria Math"/>
              </a:rPr>
              <a:t>1 </a:t>
            </a:r>
            <a:r>
              <a:rPr sz="2100" spc="-15" baseline="-5952" dirty="0">
                <a:latin typeface="Cambria Math"/>
                <a:cs typeface="Cambria Math"/>
              </a:rPr>
              <a:t>+</a:t>
            </a:r>
            <a:r>
              <a:rPr sz="2100" spc="-89" baseline="-5952" dirty="0">
                <a:latin typeface="Cambria Math"/>
                <a:cs typeface="Cambria Math"/>
              </a:rPr>
              <a:t> </a:t>
            </a:r>
            <a:r>
              <a:rPr sz="2100" baseline="-5952" dirty="0">
                <a:latin typeface="Cambria Math"/>
                <a:cs typeface="Cambria Math"/>
              </a:rPr>
              <a:t>𝑥</a:t>
            </a:r>
            <a:r>
              <a:rPr sz="1500" baseline="30555" dirty="0">
                <a:latin typeface="Cambria Math"/>
                <a:cs typeface="Cambria Math"/>
              </a:rPr>
              <a:t>3</a:t>
            </a:r>
            <a:endParaRPr sz="1500" baseline="30555">
              <a:latin typeface="Cambria Math"/>
              <a:cs typeface="Cambria Math"/>
            </a:endParaRPr>
          </a:p>
          <a:p>
            <a:pPr marL="438784">
              <a:lnSpc>
                <a:spcPct val="100000"/>
              </a:lnSpc>
              <a:spcBef>
                <a:spcPts val="405"/>
              </a:spcBef>
            </a:pPr>
            <a:r>
              <a:rPr sz="1400" spc="20" dirty="0">
                <a:latin typeface="Cambria Math"/>
                <a:cs typeface="Cambria Math"/>
              </a:rPr>
              <a:t>2𝑥</a:t>
            </a:r>
            <a:r>
              <a:rPr sz="1500" spc="30" baseline="30555" dirty="0">
                <a:latin typeface="Cambria Math"/>
                <a:cs typeface="Cambria Math"/>
              </a:rPr>
              <a:t>3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229101" y="7003033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475990" y="7396606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061461" y="7182865"/>
            <a:ext cx="619125" cy="0"/>
          </a:xfrm>
          <a:custGeom>
            <a:avLst/>
            <a:gdLst/>
            <a:ahLst/>
            <a:cxnLst/>
            <a:rect l="l" t="t" r="r" b="b"/>
            <a:pathLst>
              <a:path w="619125">
                <a:moveTo>
                  <a:pt x="0" y="0"/>
                </a:moveTo>
                <a:lnTo>
                  <a:pt x="619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2542413" y="7045197"/>
            <a:ext cx="16490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86180" algn="l"/>
              </a:tabLst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65170" y="6911085"/>
            <a:ext cx="12795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67765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3	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067050" y="7304658"/>
            <a:ext cx="13557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8305" algn="l"/>
                <a:tab pos="1167765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3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3	</a:t>
            </a:r>
            <a:r>
              <a:rPr sz="2100" spc="97" baseline="-13888" dirty="0">
                <a:latin typeface="Cambria Math"/>
                <a:cs typeface="Cambria Math"/>
              </a:rPr>
              <a:t>𝑥</a:t>
            </a:r>
            <a:r>
              <a:rPr sz="1500" baseline="5555" dirty="0">
                <a:latin typeface="Cambria Math"/>
                <a:cs typeface="Cambria Math"/>
              </a:rPr>
              <a:t>3</a:t>
            </a:r>
            <a:endParaRPr sz="1500" baseline="5555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725292" y="7154926"/>
            <a:ext cx="20173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86180" algn="l"/>
              </a:tabLst>
            </a:pPr>
            <a:r>
              <a:rPr sz="1000" spc="25" dirty="0">
                <a:latin typeface="Cambria Math"/>
                <a:cs typeface="Cambria Math"/>
              </a:rPr>
              <a:t>x→∞  </a:t>
            </a:r>
            <a:r>
              <a:rPr sz="1000" u="sng" spc="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 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2100" spc="-15" baseline="-31746" dirty="0">
                <a:latin typeface="Cambria Math"/>
                <a:cs typeface="Cambria Math"/>
              </a:rPr>
              <a:t>+</a:t>
            </a:r>
            <a:r>
              <a:rPr sz="2100" spc="-7" baseline="-31746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3	</a:t>
            </a:r>
            <a:r>
              <a:rPr sz="1000" spc="20" dirty="0">
                <a:latin typeface="Cambria Math"/>
                <a:cs typeface="Cambria Math"/>
              </a:rPr>
              <a:t>x→∞</a:t>
            </a:r>
            <a:r>
              <a:rPr sz="1500" u="sng" spc="30" baseline="555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100" u="sng" spc="-7" baseline="396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2100" spc="-15" baseline="-27777" dirty="0">
                <a:latin typeface="Cambria Math"/>
                <a:cs typeface="Cambria Math"/>
              </a:rPr>
              <a:t>+</a:t>
            </a:r>
            <a:r>
              <a:rPr sz="2100" spc="-187" baseline="-27777" dirty="0">
                <a:latin typeface="Cambria Math"/>
                <a:cs typeface="Cambria Math"/>
              </a:rPr>
              <a:t> </a:t>
            </a:r>
            <a:r>
              <a:rPr sz="2100" spc="-7" baseline="-27777" dirty="0">
                <a:latin typeface="Cambria Math"/>
                <a:cs typeface="Cambria Math"/>
              </a:rPr>
              <a:t>1</a:t>
            </a:r>
            <a:endParaRPr sz="2100" baseline="-27777">
              <a:latin typeface="Cambria Math"/>
              <a:cs typeface="Cambria Math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235196" y="7182865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765294" y="7045197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308219" y="690803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948173" y="7347330"/>
            <a:ext cx="5295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b="1" spc="434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−∞</a:t>
            </a:r>
            <a:r>
              <a:rPr sz="2100" spc="315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3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948173" y="7139685"/>
            <a:ext cx="8464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6535" algn="l"/>
                <a:tab pos="521334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1	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2100" spc="-82" baseline="-33730" dirty="0">
                <a:latin typeface="Cambria Math"/>
                <a:cs typeface="Cambria Math"/>
              </a:rPr>
              <a:t> </a:t>
            </a:r>
            <a:r>
              <a:rPr sz="2100" spc="-7" baseline="-33730" dirty="0">
                <a:latin typeface="Cambria Math"/>
                <a:cs typeface="Cambria Math"/>
              </a:rPr>
              <a:t>1</a:t>
            </a:r>
            <a:endParaRPr sz="2100" baseline="-33730">
              <a:latin typeface="Cambria Math"/>
              <a:cs typeface="Cambria Math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960873" y="7182865"/>
            <a:ext cx="820419" cy="0"/>
          </a:xfrm>
          <a:custGeom>
            <a:avLst/>
            <a:gdLst/>
            <a:ahLst/>
            <a:cxnLst/>
            <a:rect l="l" t="t" r="r" b="b"/>
            <a:pathLst>
              <a:path w="820420">
                <a:moveTo>
                  <a:pt x="0" y="0"/>
                </a:moveTo>
                <a:lnTo>
                  <a:pt x="8202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5817234" y="7045197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155816" y="690803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000369" y="7164069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013069" y="7182865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4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6460616" y="7045197"/>
            <a:ext cx="3035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948232" y="8307958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096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676452" y="7899018"/>
            <a:ext cx="244475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86305" algn="l"/>
              </a:tabLst>
            </a:pPr>
            <a:r>
              <a:rPr sz="2200" b="1" spc="3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</a:t>
            </a:r>
            <a:r>
              <a:rPr sz="1400" b="1" spc="-10" dirty="0">
                <a:latin typeface="Segoe Print"/>
                <a:cs typeface="Segoe Print"/>
              </a:rPr>
              <a:t>xam</a:t>
            </a:r>
            <a:r>
              <a:rPr sz="1400" b="1" spc="-20" dirty="0">
                <a:latin typeface="Segoe Print"/>
                <a:cs typeface="Segoe Print"/>
              </a:rPr>
              <a:t>pl</a:t>
            </a:r>
            <a:r>
              <a:rPr sz="1400" b="1" spc="-5" dirty="0">
                <a:latin typeface="Segoe Print"/>
                <a:cs typeface="Segoe Print"/>
              </a:rPr>
              <a:t>e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b="1" spc="-20" dirty="0">
                <a:latin typeface="Segoe Print"/>
                <a:cs typeface="Segoe Print"/>
              </a:rPr>
              <a:t>3</a:t>
            </a:r>
            <a:r>
              <a:rPr sz="1400" b="1" spc="-5" dirty="0">
                <a:latin typeface="Segoe Print"/>
                <a:cs typeface="Segoe Print"/>
              </a:rPr>
              <a:t>:</a:t>
            </a:r>
            <a:r>
              <a:rPr sz="1400" b="1" spc="-204" dirty="0">
                <a:latin typeface="Segoe Print"/>
                <a:cs typeface="Segoe Print"/>
              </a:rPr>
              <a:t> </a:t>
            </a:r>
            <a:r>
              <a:rPr sz="1400" dirty="0">
                <a:latin typeface="Cambria Math"/>
                <a:cs typeface="Cambria Math"/>
              </a:rPr>
              <a:t>C</a:t>
            </a:r>
            <a:r>
              <a:rPr sz="1400" spc="-5" dirty="0">
                <a:latin typeface="Cambria Math"/>
                <a:cs typeface="Cambria Math"/>
              </a:rPr>
              <a:t>o</a:t>
            </a:r>
            <a:r>
              <a:rPr sz="1400" spc="-20" dirty="0">
                <a:latin typeface="Cambria Math"/>
                <a:cs typeface="Cambria Math"/>
              </a:rPr>
              <a:t>mp</a:t>
            </a:r>
            <a:r>
              <a:rPr sz="1400" spc="-10" dirty="0">
                <a:latin typeface="Cambria Math"/>
                <a:cs typeface="Cambria Math"/>
              </a:rPr>
              <a:t>u</a:t>
            </a:r>
            <a:r>
              <a:rPr sz="1400" dirty="0">
                <a:latin typeface="Cambria Math"/>
                <a:cs typeface="Cambria Math"/>
              </a:rPr>
              <a:t>t</a:t>
            </a:r>
            <a:r>
              <a:rPr sz="1400" spc="-5" dirty="0">
                <a:latin typeface="Cambria Math"/>
                <a:cs typeface="Cambria Math"/>
              </a:rPr>
              <a:t>e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789682" y="8222106"/>
            <a:ext cx="3968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207257" y="7789290"/>
            <a:ext cx="11055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2𝑥</a:t>
            </a:r>
            <a:r>
              <a:rPr sz="1500" spc="-7" baseline="44444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− 3𝑥 +</a:t>
            </a:r>
            <a:r>
              <a:rPr sz="1400" spc="-1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432809" y="8191626"/>
            <a:ext cx="6540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4𝑥</a:t>
            </a:r>
            <a:r>
              <a:rPr sz="1500" spc="-7" baseline="36111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219957" y="8112886"/>
            <a:ext cx="1082675" cy="0"/>
          </a:xfrm>
          <a:custGeom>
            <a:avLst/>
            <a:gdLst/>
            <a:ahLst/>
            <a:cxnLst/>
            <a:rect l="l" t="t" r="r" b="b"/>
            <a:pathLst>
              <a:path w="1082675">
                <a:moveTo>
                  <a:pt x="0" y="0"/>
                </a:moveTo>
                <a:lnTo>
                  <a:pt x="1082344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749604" y="8725280"/>
            <a:ext cx="11487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r>
              <a:rPr sz="1400" b="1" spc="18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557655" y="8883777"/>
            <a:ext cx="4057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972182" y="8588120"/>
            <a:ext cx="10293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0" dirty="0">
                <a:latin typeface="Cambria Math"/>
                <a:cs typeface="Cambria Math"/>
              </a:rPr>
              <a:t>2𝑥</a:t>
            </a:r>
            <a:r>
              <a:rPr sz="1500" spc="30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− 3𝑥 +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377820" y="8838056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76652" y="8844152"/>
            <a:ext cx="6203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5280" algn="l"/>
              </a:tabLst>
            </a:pPr>
            <a:r>
              <a:rPr sz="1400" spc="-10" dirty="0">
                <a:latin typeface="Cambria Math"/>
                <a:cs typeface="Cambria Math"/>
              </a:rPr>
              <a:t>4𝑥	−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1984882" y="8862948"/>
            <a:ext cx="1003935" cy="0"/>
          </a:xfrm>
          <a:custGeom>
            <a:avLst/>
            <a:gdLst/>
            <a:ahLst/>
            <a:cxnLst/>
            <a:rect l="l" t="t" r="r" b="b"/>
            <a:pathLst>
              <a:path w="1003935">
                <a:moveTo>
                  <a:pt x="0" y="0"/>
                </a:moveTo>
                <a:lnTo>
                  <a:pt x="100340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3024377" y="8725280"/>
            <a:ext cx="4749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579114" y="8591168"/>
            <a:ext cx="2006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3543046" y="8680068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3530346" y="8435720"/>
            <a:ext cx="1117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09270" algn="l"/>
                <a:tab pos="918210" algn="l"/>
              </a:tabLst>
            </a:pPr>
            <a:r>
              <a:rPr sz="1400" spc="20" dirty="0">
                <a:latin typeface="Cambria Math"/>
                <a:cs typeface="Cambria Math"/>
              </a:rPr>
              <a:t>2𝑥</a:t>
            </a:r>
            <a:r>
              <a:rPr sz="1500" spc="30" baseline="30555" dirty="0">
                <a:latin typeface="Cambria Math"/>
                <a:cs typeface="Cambria Math"/>
              </a:rPr>
              <a:t>3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3𝑥</a:t>
            </a:r>
            <a:r>
              <a:rPr sz="1400" spc="-10" dirty="0">
                <a:latin typeface="Cambria Math"/>
                <a:cs typeface="Cambria Math"/>
              </a:rPr>
              <a:t>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5</a:t>
            </a:r>
            <a:r>
              <a:rPr sz="14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853688" y="8542401"/>
            <a:ext cx="7829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2100" spc="52" baseline="-31746" dirty="0">
                <a:latin typeface="Cambria Math"/>
                <a:cs typeface="Cambria Math"/>
              </a:rPr>
              <a:t>𝑥</a:t>
            </a:r>
            <a:r>
              <a:rPr sz="1500" spc="52" baseline="-22222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2100" spc="52" baseline="-31746" dirty="0">
                <a:latin typeface="Cambria Math"/>
                <a:cs typeface="Cambria Math"/>
              </a:rPr>
              <a:t>𝑥</a:t>
            </a:r>
            <a:r>
              <a:rPr sz="1500" spc="52" baseline="-22222" dirty="0">
                <a:latin typeface="Cambria Math"/>
                <a:cs typeface="Cambria Math"/>
              </a:rPr>
              <a:t>5</a:t>
            </a:r>
            <a:endParaRPr sz="1500" baseline="-22222">
              <a:latin typeface="Cambria Math"/>
              <a:cs typeface="Cambria Math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939032" y="8831960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207257" y="8835008"/>
            <a:ext cx="12363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39750" algn="l"/>
              </a:tabLst>
            </a:pPr>
            <a:r>
              <a:rPr sz="1000" spc="20" dirty="0">
                <a:latin typeface="Cambria Math"/>
                <a:cs typeface="Cambria Math"/>
              </a:rPr>
              <a:t>x→∞	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4𝑥</a:t>
            </a:r>
            <a:r>
              <a:rPr sz="1400" spc="315" dirty="0">
                <a:latin typeface="Cambria Math"/>
                <a:cs typeface="Cambria Math"/>
              </a:rPr>
              <a:t> </a:t>
            </a:r>
            <a:r>
              <a:rPr sz="2100" spc="-15" baseline="-33730" dirty="0">
                <a:latin typeface="Cambria Math"/>
                <a:cs typeface="Cambria Math"/>
              </a:rPr>
              <a:t>−</a:t>
            </a:r>
            <a:r>
              <a:rPr sz="14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00" u="sng" spc="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786632" y="8990456"/>
            <a:ext cx="6451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7200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5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3543046" y="8862948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179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4670805" y="8725280"/>
            <a:ext cx="4749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853685" y="8883777"/>
            <a:ext cx="3111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176773" y="8435720"/>
            <a:ext cx="100774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8940" algn="l"/>
                <a:tab pos="808355" algn="l"/>
              </a:tabLst>
            </a:pPr>
            <a:r>
              <a:rPr sz="1400" u="sng" spc="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3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5</a:t>
            </a:r>
            <a:r>
              <a:rPr sz="14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417946" y="8926448"/>
            <a:ext cx="2978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771515" y="881976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728842" y="9030080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832475" y="902398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741542" y="9064116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189473" y="8862948"/>
            <a:ext cx="979169" cy="0"/>
          </a:xfrm>
          <a:custGeom>
            <a:avLst/>
            <a:gdLst/>
            <a:ahLst/>
            <a:cxnLst/>
            <a:rect l="l" t="t" r="r" b="b"/>
            <a:pathLst>
              <a:path w="979170">
                <a:moveTo>
                  <a:pt x="0" y="0"/>
                </a:moveTo>
                <a:lnTo>
                  <a:pt x="97901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5176773" y="8591168"/>
            <a:ext cx="13341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23010" algn="l"/>
              </a:tabLst>
            </a:pPr>
            <a:r>
              <a:rPr sz="2100" spc="97" baseline="-15873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 </a:t>
            </a:r>
            <a:r>
              <a:rPr sz="1000" spc="-40" dirty="0">
                <a:latin typeface="Cambria Math"/>
                <a:cs typeface="Cambria Math"/>
              </a:rPr>
              <a:t> </a:t>
            </a:r>
            <a:r>
              <a:rPr sz="2100" spc="-15" baseline="15873" dirty="0">
                <a:latin typeface="Cambria Math"/>
                <a:cs typeface="Cambria Math"/>
              </a:rPr>
              <a:t>−</a:t>
            </a:r>
            <a:r>
              <a:rPr sz="2100" spc="-7" baseline="15873" dirty="0">
                <a:latin typeface="Cambria Math"/>
                <a:cs typeface="Cambria Math"/>
              </a:rPr>
              <a:t> </a:t>
            </a:r>
            <a:r>
              <a:rPr sz="2100" spc="97" baseline="-15873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4 </a:t>
            </a:r>
            <a:r>
              <a:rPr sz="1000" spc="-40" dirty="0">
                <a:latin typeface="Cambria Math"/>
                <a:cs typeface="Cambria Math"/>
              </a:rPr>
              <a:t> </a:t>
            </a:r>
            <a:r>
              <a:rPr sz="2100" spc="-15" baseline="15873" dirty="0">
                <a:latin typeface="Cambria Math"/>
                <a:cs typeface="Cambria Math"/>
              </a:rPr>
              <a:t>+</a:t>
            </a:r>
            <a:r>
              <a:rPr sz="2100" spc="22" baseline="15873" dirty="0">
                <a:latin typeface="Cambria Math"/>
                <a:cs typeface="Cambria Math"/>
              </a:rPr>
              <a:t> 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5	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387465" y="884415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6400165" y="886294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6207633" y="8725280"/>
            <a:ext cx="635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41630" algn="l"/>
              </a:tabLst>
            </a:pPr>
            <a:r>
              <a:rPr sz="1400" spc="-10" dirty="0">
                <a:latin typeface="Cambria Math"/>
                <a:cs typeface="Cambria Math"/>
              </a:rPr>
              <a:t>=	=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8" name="object 1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48232" y="1820290"/>
            <a:ext cx="948690" cy="0"/>
          </a:xfrm>
          <a:custGeom>
            <a:avLst/>
            <a:gdLst/>
            <a:ahLst/>
            <a:cxnLst/>
            <a:rect l="l" t="t" r="r" b="b"/>
            <a:pathLst>
              <a:path w="948689">
                <a:moveTo>
                  <a:pt x="0" y="0"/>
                </a:moveTo>
                <a:lnTo>
                  <a:pt x="948232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76452" y="1411350"/>
            <a:ext cx="329692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31695" algn="l"/>
                <a:tab pos="2616200" algn="l"/>
                <a:tab pos="3283585" algn="l"/>
              </a:tabLst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</a:t>
            </a:r>
            <a:r>
              <a:rPr sz="1400" b="1" dirty="0">
                <a:latin typeface="Segoe Print"/>
                <a:cs typeface="Segoe Print"/>
              </a:rPr>
              <a:t> 4</a:t>
            </a:r>
            <a:r>
              <a:rPr sz="1400" dirty="0">
                <a:latin typeface="Segoe Print"/>
                <a:cs typeface="Segoe Print"/>
              </a:rPr>
              <a:t>:</a:t>
            </a:r>
            <a:r>
              <a:rPr sz="1400" spc="-225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Compute	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heavy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25545" y="1301242"/>
            <a:ext cx="5746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 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89682" y="1633854"/>
            <a:ext cx="1141730" cy="36195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500" baseline="22222" dirty="0">
                <a:latin typeface="Cambria Math"/>
                <a:cs typeface="Cambria Math"/>
              </a:rPr>
              <a:t>x→</a:t>
            </a:r>
            <a:r>
              <a:rPr sz="1500" baseline="22222" dirty="0">
                <a:latin typeface="Segoe Print"/>
                <a:cs typeface="Segoe Print"/>
              </a:rPr>
              <a:t>∞</a:t>
            </a:r>
            <a:r>
              <a:rPr sz="1500" baseline="-8333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2𝑥</a:t>
            </a:r>
            <a:r>
              <a:rPr sz="1500" spc="-7" baseline="36111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07182" y="1624837"/>
            <a:ext cx="811530" cy="0"/>
          </a:xfrm>
          <a:custGeom>
            <a:avLst/>
            <a:gdLst/>
            <a:ahLst/>
            <a:cxnLst/>
            <a:rect l="l" t="t" r="r" b="b"/>
            <a:pathLst>
              <a:path w="811529">
                <a:moveTo>
                  <a:pt x="0" y="0"/>
                </a:moveTo>
                <a:lnTo>
                  <a:pt x="811072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094357" y="2219070"/>
            <a:ext cx="5378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 +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73479" y="2505582"/>
            <a:ext cx="10566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0" baseline="16666" dirty="0">
                <a:latin typeface="Cambria Math"/>
                <a:cs typeface="Cambria Math"/>
              </a:rPr>
              <a:t>x→∞</a:t>
            </a:r>
            <a:r>
              <a:rPr sz="1000" spc="20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2𝑥</a:t>
            </a:r>
            <a:r>
              <a:rPr sz="1500" spc="30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009520" y="2493898"/>
            <a:ext cx="707390" cy="0"/>
          </a:xfrm>
          <a:custGeom>
            <a:avLst/>
            <a:gdLst/>
            <a:ahLst/>
            <a:cxnLst/>
            <a:rect l="l" t="t" r="r" b="b"/>
            <a:pathLst>
              <a:path w="707389">
                <a:moveTo>
                  <a:pt x="0" y="0"/>
                </a:moveTo>
                <a:lnTo>
                  <a:pt x="707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411473" y="2078862"/>
            <a:ext cx="5353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2𝑥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2100" spc="-75" baseline="-33730" dirty="0"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408934" y="2756026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939033" y="2514726"/>
            <a:ext cx="1159510" cy="238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90"/>
              </a:lnSpc>
              <a:spcBef>
                <a:spcPts val="105"/>
              </a:spcBef>
              <a:tabLst>
                <a:tab pos="671195" algn="l"/>
              </a:tabLst>
            </a:pPr>
            <a:r>
              <a:rPr sz="1000" spc="20" dirty="0">
                <a:latin typeface="Cambria Math"/>
                <a:cs typeface="Cambria Math"/>
              </a:rPr>
              <a:t>x→∞	</a:t>
            </a:r>
            <a:r>
              <a:rPr sz="1500" baseline="2777" dirty="0">
                <a:latin typeface="Cambria Math"/>
                <a:cs typeface="Cambria Math"/>
              </a:rPr>
              <a:t>2</a:t>
            </a:r>
            <a:endParaRPr sz="1500" baseline="2777">
              <a:latin typeface="Cambria Math"/>
              <a:cs typeface="Cambria Math"/>
            </a:endParaRPr>
          </a:p>
          <a:p>
            <a:pPr marL="335280">
              <a:lnSpc>
                <a:spcPts val="1070"/>
              </a:lnSpc>
              <a:tabLst>
                <a:tab pos="789940" algn="l"/>
              </a:tabLst>
            </a:pPr>
            <a:r>
              <a:rPr sz="2100" b="1" spc="1125" baseline="-23809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	</a:t>
            </a:r>
            <a:r>
              <a:rPr sz="2100" spc="-15" baseline="-31746" dirty="0">
                <a:latin typeface="Cambria Math"/>
                <a:cs typeface="Cambria Math"/>
              </a:rPr>
              <a:t>−</a:t>
            </a:r>
            <a:r>
              <a:rPr sz="1400" u="sng" spc="27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5</a:t>
            </a:r>
            <a:r>
              <a:rPr sz="14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45002" y="2664332"/>
            <a:ext cx="6426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4659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408934" y="2536570"/>
            <a:ext cx="680085" cy="0"/>
          </a:xfrm>
          <a:custGeom>
            <a:avLst/>
            <a:gdLst/>
            <a:ahLst/>
            <a:cxnLst/>
            <a:rect l="l" t="t" r="r" b="b"/>
            <a:pathLst>
              <a:path w="680085">
                <a:moveTo>
                  <a:pt x="0" y="0"/>
                </a:moveTo>
                <a:lnTo>
                  <a:pt x="6800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734814" y="2185543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2100" u="sng" spc="-7" baseline="3373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5</a:t>
            </a:r>
            <a:endParaRPr sz="2100" baseline="3373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04791" y="2508631"/>
            <a:ext cx="977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5915">
              <a:lnSpc>
                <a:spcPts val="675"/>
              </a:lnSpc>
              <a:spcBef>
                <a:spcPts val="90"/>
              </a:spcBef>
            </a:pPr>
            <a:r>
              <a:rPr sz="2100" b="1" spc="1125" baseline="-27777" dirty="0">
                <a:latin typeface="Cambria Math"/>
                <a:cs typeface="Cambria Math"/>
              </a:rPr>
              <a:t> </a:t>
            </a:r>
            <a:r>
              <a:rPr sz="2100" spc="-7" baseline="-33730" dirty="0">
                <a:latin typeface="Cambria Math"/>
                <a:cs typeface="Cambria Math"/>
              </a:rPr>
              <a:t>2 </a:t>
            </a:r>
            <a:r>
              <a:rPr sz="2100" spc="-15" baseline="-33730" dirty="0">
                <a:latin typeface="Cambria Math"/>
                <a:cs typeface="Cambria Math"/>
              </a:rPr>
              <a:t>−</a:t>
            </a:r>
            <a:r>
              <a:rPr sz="1400" u="sng" spc="26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5</a:t>
            </a:r>
            <a:r>
              <a:rPr sz="1400" u="sng" spc="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590"/>
              </a:lnSpc>
            </a:pPr>
            <a:r>
              <a:rPr sz="1000" spc="20" dirty="0">
                <a:latin typeface="Cambria Math"/>
                <a:cs typeface="Cambria Math"/>
              </a:rPr>
              <a:t>x→∞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070094" y="2661284"/>
            <a:ext cx="200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774946" y="2539618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58748" y="2356231"/>
            <a:ext cx="47040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48690" algn="l"/>
                <a:tab pos="1366520" algn="l"/>
                <a:tab pos="1996439" algn="l"/>
                <a:tab pos="2713990" algn="l"/>
                <a:tab pos="3076575" algn="l"/>
                <a:tab pos="3326765" algn="l"/>
                <a:tab pos="4299585" algn="l"/>
              </a:tabLst>
            </a:pPr>
            <a:r>
              <a:rPr sz="1400" b="1" spc="-10" dirty="0">
                <a:latin typeface="Segoe Print"/>
                <a:cs typeface="Segoe Print"/>
              </a:rPr>
              <a:t>Solution:	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u="sng" spc="-7" baseline="2380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𝑥	𝑥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u="sng" spc="-7" baseline="2380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𝑥</a:t>
            </a:r>
            <a:r>
              <a:rPr sz="2100" spc="442" baseline="23809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613527" y="2539618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7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497703" y="2493898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>
                <a:moveTo>
                  <a:pt x="0" y="0"/>
                </a:moveTo>
                <a:lnTo>
                  <a:pt x="524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542915" y="2219070"/>
            <a:ext cx="14185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68350" algn="l"/>
                <a:tab pos="1271905" algn="l"/>
              </a:tabLst>
            </a:pP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	2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1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485003" y="2505582"/>
            <a:ext cx="9956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68350" algn="l"/>
              </a:tabLst>
            </a:pPr>
            <a:r>
              <a:rPr sz="1400" b="1" spc="60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0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b="1" spc="60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369684" y="253961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53860" y="249389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058280" y="2356231"/>
            <a:ext cx="8674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7200" algn="l"/>
              </a:tabLst>
            </a:pPr>
            <a:r>
              <a:rPr sz="1400" spc="-10" dirty="0">
                <a:latin typeface="Cambria Math"/>
                <a:cs typeface="Cambria Math"/>
              </a:rPr>
              <a:t>=	=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87856" y="3518280"/>
            <a:ext cx="957580" cy="0"/>
          </a:xfrm>
          <a:custGeom>
            <a:avLst/>
            <a:gdLst/>
            <a:ahLst/>
            <a:cxnLst/>
            <a:rect l="l" t="t" r="r" b="b"/>
            <a:pathLst>
              <a:path w="957580">
                <a:moveTo>
                  <a:pt x="0" y="0"/>
                </a:moveTo>
                <a:lnTo>
                  <a:pt x="957376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76452" y="3109340"/>
            <a:ext cx="237934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78330" algn="l"/>
                <a:tab pos="2366010" algn="l"/>
              </a:tabLst>
            </a:pPr>
            <a:r>
              <a:rPr sz="2200" b="1" spc="5" dirty="0">
                <a:latin typeface="Wingdings"/>
                <a:cs typeface="Wingdings"/>
              </a:rPr>
              <a:t></a:t>
            </a:r>
            <a:r>
              <a:rPr sz="2200" b="1" spc="-2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Segoe Print"/>
                <a:cs typeface="Segoe Print"/>
              </a:rPr>
              <a:t>Example</a:t>
            </a:r>
            <a:r>
              <a:rPr sz="1400" spc="-60" dirty="0">
                <a:latin typeface="Segoe Print"/>
                <a:cs typeface="Segoe Print"/>
              </a:rPr>
              <a:t> </a:t>
            </a:r>
            <a:r>
              <a:rPr sz="1400" spc="10" dirty="0">
                <a:latin typeface="Segoe Print"/>
                <a:cs typeface="Segoe Print"/>
              </a:rPr>
              <a:t>5:</a:t>
            </a:r>
            <a:r>
              <a:rPr sz="1400" spc="-434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heavy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429761" y="3212972"/>
            <a:ext cx="1562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heavy" spc="10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841498" y="2999612"/>
            <a:ext cx="2171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987423" y="3331845"/>
            <a:ext cx="1558925" cy="36195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500" baseline="22222" dirty="0">
                <a:latin typeface="Cambria Math"/>
                <a:cs typeface="Cambria Math"/>
              </a:rPr>
              <a:t>𝑥→∞</a:t>
            </a:r>
            <a:r>
              <a:rPr sz="1500" baseline="-11111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2100" spc="277" baseline="-5952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369185" y="3323208"/>
            <a:ext cx="1162050" cy="0"/>
          </a:xfrm>
          <a:custGeom>
            <a:avLst/>
            <a:gdLst/>
            <a:ahLst/>
            <a:cxnLst/>
            <a:rect l="l" t="t" r="r" b="b"/>
            <a:pathLst>
              <a:path w="1162050">
                <a:moveTo>
                  <a:pt x="0" y="0"/>
                </a:moveTo>
                <a:lnTo>
                  <a:pt x="1161592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76452" y="4051553"/>
            <a:ext cx="10756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Segoe Print"/>
                <a:cs typeface="Segoe Print"/>
              </a:rPr>
              <a:t>Solutio</a:t>
            </a:r>
            <a:r>
              <a:rPr sz="1400" spc="-5" dirty="0">
                <a:latin typeface="Segoe Print"/>
                <a:cs typeface="Segoe Print"/>
              </a:rPr>
              <a:t>n:</a:t>
            </a:r>
            <a:r>
              <a:rPr sz="1400" spc="-38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161413" y="3914393"/>
            <a:ext cx="2171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914779" y="4237989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454022" y="4207001"/>
            <a:ext cx="13055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4" baseline="19444" dirty="0">
                <a:latin typeface="Cambria Math"/>
                <a:cs typeface="Cambria Math"/>
              </a:rPr>
              <a:t>𝑥→∞</a:t>
            </a:r>
            <a:r>
              <a:rPr sz="1000" spc="3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+ </a:t>
            </a:r>
            <a:r>
              <a:rPr sz="2100" spc="-7" baseline="3968" dirty="0">
                <a:latin typeface="Cambria Math"/>
                <a:cs typeface="Cambria Math"/>
              </a:rPr>
              <a:t>2 </a:t>
            </a:r>
            <a:r>
              <a:rPr sz="2100" spc="-15" baseline="3968" dirty="0">
                <a:latin typeface="Cambria Math"/>
                <a:cs typeface="Cambria Math"/>
              </a:rPr>
              <a:t>+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52648" y="4241037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98954" y="4189221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786252" y="4051553"/>
            <a:ext cx="4883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𝑙𝑖𝑚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69514" y="4210050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734815" y="3774185"/>
            <a:ext cx="223520" cy="436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90"/>
              </a:spcBef>
            </a:pP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00" u="sng" spc="4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ts val="1620"/>
              </a:lnSpc>
            </a:pP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488182" y="4234941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223003" y="4237989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359658" y="4203953"/>
            <a:ext cx="974090" cy="423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570"/>
              </a:lnSpc>
              <a:spcBef>
                <a:spcPts val="90"/>
              </a:spcBef>
            </a:pPr>
            <a:r>
              <a:rPr sz="1400" b="1" u="sng" spc="-3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60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100" u="sng" spc="-7" baseline="396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 </a:t>
            </a:r>
            <a:r>
              <a:rPr sz="2100" u="sng" spc="-15" baseline="396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+ </a:t>
            </a:r>
            <a:r>
              <a:rPr sz="2100" u="sng" spc="-7" baseline="396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2100" spc="-15" baseline="-29761" dirty="0">
                <a:latin typeface="Cambria Math"/>
                <a:cs typeface="Cambria Math"/>
              </a:rPr>
              <a:t>+</a:t>
            </a:r>
            <a:r>
              <a:rPr sz="1400" u="sng" spc="28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100" u="sng" spc="30" baseline="396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endParaRPr sz="2100" baseline="3968">
              <a:latin typeface="Cambria Math"/>
              <a:cs typeface="Cambria Math"/>
            </a:endParaRPr>
          </a:p>
          <a:p>
            <a:pPr marL="222885">
              <a:lnSpc>
                <a:spcPts val="1570"/>
              </a:lnSpc>
              <a:tabLst>
                <a:tab pos="802005" algn="l"/>
              </a:tabLst>
            </a:pPr>
            <a:r>
              <a:rPr sz="1400" spc="-5" dirty="0">
                <a:latin typeface="Cambria Math"/>
                <a:cs typeface="Cambria Math"/>
              </a:rPr>
              <a:t>𝑥	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354070" y="4189221"/>
            <a:ext cx="988060" cy="0"/>
          </a:xfrm>
          <a:custGeom>
            <a:avLst/>
            <a:gdLst/>
            <a:ahLst/>
            <a:cxnLst/>
            <a:rect l="l" t="t" r="r" b="b"/>
            <a:pathLst>
              <a:path w="988060">
                <a:moveTo>
                  <a:pt x="0" y="0"/>
                </a:moveTo>
                <a:lnTo>
                  <a:pt x="9878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377944" y="4051553"/>
            <a:ext cx="4851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𝑙𝑖𝑚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414898" y="391439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076697" y="4231893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558029" y="4200905"/>
            <a:ext cx="14712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4175">
              <a:lnSpc>
                <a:spcPts val="700"/>
              </a:lnSpc>
              <a:spcBef>
                <a:spcPts val="90"/>
              </a:spcBef>
            </a:pPr>
            <a:r>
              <a:rPr sz="2100" b="1" spc="1125" baseline="-27777" dirty="0">
                <a:latin typeface="Cambria Math"/>
                <a:cs typeface="Cambria Math"/>
              </a:rPr>
              <a:t> </a:t>
            </a:r>
            <a:r>
              <a:rPr sz="1400" u="sng" spc="-3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+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1400" u="sng" spc="17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sz="1400" u="sng" spc="8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590"/>
              </a:lnSpc>
            </a:pPr>
            <a:r>
              <a:rPr sz="1000" spc="30" dirty="0">
                <a:latin typeface="Cambria Math"/>
                <a:cs typeface="Cambria Math"/>
              </a:rPr>
              <a:t>𝑥→∞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176773" y="4353305"/>
            <a:ext cx="8407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52780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829934" y="4250181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42585" y="4189221"/>
            <a:ext cx="1070610" cy="0"/>
          </a:xfrm>
          <a:custGeom>
            <a:avLst/>
            <a:gdLst/>
            <a:ahLst/>
            <a:cxnLst/>
            <a:rect l="l" t="t" r="r" b="b"/>
            <a:pathLst>
              <a:path w="1070610">
                <a:moveTo>
                  <a:pt x="0" y="0"/>
                </a:moveTo>
                <a:lnTo>
                  <a:pt x="107045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1816735" y="4993639"/>
            <a:ext cx="3206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524125" y="5139943"/>
            <a:ext cx="1130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8940" algn="l"/>
                <a:tab pos="942340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402713" y="4972557"/>
            <a:ext cx="1247775" cy="0"/>
          </a:xfrm>
          <a:custGeom>
            <a:avLst/>
            <a:gdLst/>
            <a:ahLst/>
            <a:cxnLst/>
            <a:rect l="l" t="t" r="r" b="b"/>
            <a:pathLst>
              <a:path w="1247775">
                <a:moveTo>
                  <a:pt x="0" y="0"/>
                </a:moveTo>
                <a:lnTo>
                  <a:pt x="124724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963417" y="4697729"/>
            <a:ext cx="17303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19250" algn="l"/>
              </a:tabLst>
            </a:pPr>
            <a:r>
              <a:rPr sz="1400" spc="-5" dirty="0">
                <a:latin typeface="Cambria Math"/>
                <a:cs typeface="Cambria Math"/>
              </a:rPr>
              <a:t>2	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390013" y="4987543"/>
            <a:ext cx="26727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90980" algn="l"/>
              </a:tabLst>
            </a:pPr>
            <a:r>
              <a:rPr sz="2100" spc="1117" baseline="-27777" dirty="0">
                <a:latin typeface="Cambria Math"/>
                <a:cs typeface="Cambria Math"/>
              </a:rPr>
              <a:t> </a:t>
            </a:r>
            <a:r>
              <a:rPr sz="14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2100" spc="-15" baseline="-33730" dirty="0">
                <a:latin typeface="Cambria Math"/>
                <a:cs typeface="Cambria Math"/>
              </a:rPr>
              <a:t>+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 </a:t>
            </a:r>
            <a:r>
              <a:rPr sz="1400" spc="175" dirty="0">
                <a:latin typeface="Cambria Math"/>
                <a:cs typeface="Cambria Math"/>
              </a:rPr>
              <a:t> </a:t>
            </a:r>
            <a:r>
              <a:rPr sz="2100" spc="-15" baseline="-33730" dirty="0">
                <a:latin typeface="Cambria Math"/>
                <a:cs typeface="Cambria Math"/>
              </a:rPr>
              <a:t>+  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2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500" spc="44" baseline="19444" dirty="0">
                <a:latin typeface="Cambria Math"/>
                <a:cs typeface="Cambria Math"/>
              </a:rPr>
              <a:t>𝑥→∞</a:t>
            </a:r>
            <a:r>
              <a:rPr sz="1000" spc="3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0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0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120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0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213859" y="4972557"/>
            <a:ext cx="835660" cy="0"/>
          </a:xfrm>
          <a:custGeom>
            <a:avLst/>
            <a:gdLst/>
            <a:ahLst/>
            <a:cxnLst/>
            <a:rect l="l" t="t" r="r" b="b"/>
            <a:pathLst>
              <a:path w="835660">
                <a:moveTo>
                  <a:pt x="0" y="0"/>
                </a:moveTo>
                <a:lnTo>
                  <a:pt x="8354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268595" y="469772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268595" y="495401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281295" y="497255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835023" y="4834889"/>
            <a:ext cx="393890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01675" algn="l"/>
                <a:tab pos="1320165" algn="l"/>
                <a:tab pos="1631314" algn="l"/>
                <a:tab pos="1853564" algn="l"/>
                <a:tab pos="2494280" algn="l"/>
                <a:tab pos="2939415" algn="l"/>
                <a:tab pos="3262629" algn="l"/>
                <a:tab pos="3595370" algn="l"/>
              </a:tabLst>
            </a:pPr>
            <a:r>
              <a:rPr sz="1400" spc="-5" dirty="0">
                <a:latin typeface="Cambria Math"/>
                <a:cs typeface="Cambria Math"/>
              </a:rPr>
              <a:t>𝑙𝑖𝑚</a:t>
            </a:r>
            <a:r>
              <a:rPr sz="1400" spc="2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10" dirty="0">
                <a:latin typeface="Cambria Math"/>
                <a:cs typeface="Cambria Math"/>
              </a:rPr>
              <a:t>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𝑙𝑖𝑚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=	= 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789682" y="6017767"/>
            <a:ext cx="28448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Segoe Print"/>
                <a:cs typeface="Segoe Print"/>
              </a:rPr>
              <a:t>∞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76452" y="5694679"/>
            <a:ext cx="265430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31695" algn="l"/>
              </a:tabLst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6</a:t>
            </a:r>
            <a:r>
              <a:rPr sz="1400" b="1" dirty="0">
                <a:latin typeface="Segoe Print"/>
                <a:cs typeface="Segoe Print"/>
              </a:rPr>
              <a:t>:</a:t>
            </a:r>
            <a:r>
              <a:rPr sz="1400" b="1" spc="-220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Compute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2200" b="1" spc="1180" dirty="0">
                <a:latin typeface="Cambria Math"/>
                <a:cs typeface="Cambria Math"/>
              </a:rPr>
              <a:t> 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304794" y="5584951"/>
            <a:ext cx="4711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304794" y="5987287"/>
            <a:ext cx="4711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317494" y="5908547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>
                <a:moveTo>
                  <a:pt x="0" y="0"/>
                </a:moveTo>
                <a:lnTo>
                  <a:pt x="451408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317494" y="5597651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>
                <a:moveTo>
                  <a:pt x="0" y="0"/>
                </a:moveTo>
                <a:lnTo>
                  <a:pt x="451408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947724" y="6673341"/>
            <a:ext cx="13684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18210" algn="l"/>
              </a:tabLst>
            </a:pPr>
            <a:r>
              <a:rPr sz="1400" b="1" spc="-10" dirty="0">
                <a:latin typeface="Segoe Print"/>
                <a:cs typeface="Segoe Print"/>
              </a:rPr>
              <a:t>Solution: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140" dirty="0">
                <a:latin typeface="Cambria Math"/>
                <a:cs typeface="Cambria Math"/>
              </a:rPr>
              <a:t> </a:t>
            </a:r>
            <a:r>
              <a:rPr sz="2100" b="1" spc="1139" baseline="3968" dirty="0">
                <a:latin typeface="Cambria Math"/>
                <a:cs typeface="Cambria Math"/>
              </a:rPr>
              <a:t> 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289429" y="6536181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831975" y="6792214"/>
            <a:ext cx="8921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9900" algn="l"/>
              </a:tabLst>
            </a:pPr>
            <a:r>
              <a:rPr sz="1500" spc="30" baseline="2777" dirty="0">
                <a:latin typeface="Cambria Math"/>
                <a:cs typeface="Cambria Math"/>
              </a:rPr>
              <a:t>x→∞	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302129" y="681100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05176" y="6503161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2746629" y="6673341"/>
            <a:ext cx="6121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82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387090" y="6536181"/>
            <a:ext cx="4349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067050" y="6792214"/>
            <a:ext cx="7550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22" baseline="2777" dirty="0">
                <a:latin typeface="Cambria Math"/>
                <a:cs typeface="Cambria Math"/>
              </a:rPr>
              <a:t>x→∞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3399790" y="6811009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079750" y="6503161"/>
            <a:ext cx="735330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484878" y="6395973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u="sng" spc="-3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2100" spc="-120" baseline="-33730" dirty="0"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164584" y="6767829"/>
            <a:ext cx="7550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0" baseline="-5555" dirty="0">
                <a:latin typeface="Cambria Math"/>
                <a:cs typeface="Cambria Math"/>
              </a:rPr>
              <a:t>x→∞</a:t>
            </a:r>
            <a:r>
              <a:rPr sz="1000" u="sng" spc="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2100" spc="-60" baseline="-33730" dirty="0"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484878" y="6965950"/>
            <a:ext cx="4305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3215" algn="l"/>
              </a:tabLst>
            </a:pPr>
            <a:r>
              <a:rPr sz="1400" spc="-10" dirty="0">
                <a:latin typeface="Cambria Math"/>
                <a:cs typeface="Cambria Math"/>
              </a:rPr>
              <a:t>𝑥	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177284" y="6417817"/>
            <a:ext cx="735330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5585586" y="6502653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2100" u="sng" spc="-7" baseline="3373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2100" baseline="33730">
              <a:latin typeface="Cambria Math"/>
              <a:cs typeface="Cambria Math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844544" y="6673341"/>
            <a:ext cx="21786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63294" algn="l"/>
                <a:tab pos="2064385" algn="l"/>
              </a:tabLst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b="1" spc="765" dirty="0">
                <a:latin typeface="Cambria Math"/>
                <a:cs typeface="Cambria Math"/>
              </a:rPr>
              <a:t> </a:t>
            </a:r>
            <a:r>
              <a:rPr sz="1400" b="1" spc="-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2100" u="sng" spc="-532" baseline="2380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-15" baseline="2380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sz="2100" u="sng" baseline="2380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sz="2100" u="sng" spc="-15" baseline="2380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sz="2100" spc="112" baseline="23809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b="1" spc="765" dirty="0">
                <a:latin typeface="Cambria Math"/>
                <a:cs typeface="Cambria Math"/>
              </a:rPr>
              <a:t> </a:t>
            </a:r>
            <a:r>
              <a:rPr sz="1400" b="1" spc="-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2100" u="sng" spc="-7" baseline="2380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baseline="2380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100" u="sng" spc="60" baseline="2380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endParaRPr sz="2100" baseline="23809">
              <a:latin typeface="Cambria Math"/>
              <a:cs typeface="Cambria Math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265546" y="6783069"/>
            <a:ext cx="7543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spc="20" dirty="0">
                <a:latin typeface="Cambria Math"/>
                <a:cs typeface="Cambria Math"/>
              </a:rPr>
              <a:t>x→∞ </a:t>
            </a:r>
            <a:r>
              <a:rPr sz="2100" spc="-7" baseline="-27777" dirty="0">
                <a:latin typeface="Cambria Math"/>
                <a:cs typeface="Cambria Math"/>
              </a:rPr>
              <a:t>1 </a:t>
            </a:r>
            <a:r>
              <a:rPr sz="2100" spc="-15" baseline="-27777" dirty="0">
                <a:latin typeface="Cambria Math"/>
                <a:cs typeface="Cambria Math"/>
              </a:rPr>
              <a:t>+</a:t>
            </a:r>
            <a:r>
              <a:rPr sz="2100" spc="-37" baseline="-27777" dirty="0">
                <a:latin typeface="Cambria Math"/>
                <a:cs typeface="Cambria Math"/>
              </a:rPr>
              <a:t> </a:t>
            </a:r>
            <a:r>
              <a:rPr sz="2100" u="sng" spc="-7" baseline="396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896483" y="6965950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5278246" y="6417817"/>
            <a:ext cx="735330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2694813" y="7329042"/>
            <a:ext cx="4622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33730" dirty="0">
                <a:latin typeface="Cambria Math"/>
                <a:cs typeface="Cambria Math"/>
              </a:rPr>
              <a:t>1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1400" u="sng" spc="1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694813" y="7697851"/>
            <a:ext cx="4622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33730" dirty="0">
                <a:latin typeface="Cambria Math"/>
                <a:cs typeface="Cambria Math"/>
              </a:rPr>
              <a:t>1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1400" u="sng" spc="1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006089" y="7895970"/>
            <a:ext cx="1758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707513" y="7341361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>
                <a:moveTo>
                  <a:pt x="0" y="0"/>
                </a:moveTo>
                <a:lnTo>
                  <a:pt x="4605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374773" y="7603363"/>
            <a:ext cx="1173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43890" algn="l"/>
              </a:tabLst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u="sng" spc="-15" baseline="2380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∞</a:t>
            </a:r>
            <a:r>
              <a:rPr sz="2100" spc="82" baseline="23809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2100" spc="1132" baseline="5952" dirty="0">
                <a:latin typeface="Cambria Math"/>
                <a:cs typeface="Cambria Math"/>
              </a:rPr>
              <a:t> </a:t>
            </a:r>
            <a:endParaRPr sz="2100" baseline="5952">
              <a:latin typeface="Cambria Math"/>
              <a:cs typeface="Cambria Math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524250" y="7466202"/>
            <a:ext cx="91566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68350" algn="l"/>
              </a:tabLst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1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524250" y="7722234"/>
            <a:ext cx="4349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536950" y="7741031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7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533902" y="7427086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3981703" y="7603363"/>
            <a:ext cx="7518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48232" y="8783701"/>
            <a:ext cx="1009650" cy="0"/>
          </a:xfrm>
          <a:custGeom>
            <a:avLst/>
            <a:gdLst/>
            <a:ahLst/>
            <a:cxnLst/>
            <a:rect l="l" t="t" r="r" b="b"/>
            <a:pathLst>
              <a:path w="1009650">
                <a:moveTo>
                  <a:pt x="0" y="0"/>
                </a:moveTo>
                <a:lnTo>
                  <a:pt x="1009192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676452" y="8374760"/>
            <a:ext cx="235585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spc="-5" dirty="0">
                <a:latin typeface="Segoe Print"/>
                <a:cs typeface="Segoe Print"/>
              </a:rPr>
              <a:t>Example </a:t>
            </a:r>
            <a:r>
              <a:rPr sz="1400" spc="-10" dirty="0">
                <a:latin typeface="Segoe Print"/>
                <a:cs typeface="Segoe Print"/>
              </a:rPr>
              <a:t>7: </a:t>
            </a:r>
            <a:r>
              <a:rPr sz="1400" spc="-10" dirty="0">
                <a:latin typeface="Cambria Math"/>
                <a:cs typeface="Cambria Math"/>
              </a:rPr>
              <a:t>Evaluate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755773" y="8697848"/>
            <a:ext cx="28511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x→</a:t>
            </a:r>
            <a:r>
              <a:rPr sz="1000" spc="5" dirty="0">
                <a:latin typeface="Segoe Print"/>
                <a:cs typeface="Segoe Print"/>
              </a:rPr>
              <a:t>∞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100577" y="8264778"/>
            <a:ext cx="5562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44444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213354" y="8582025"/>
            <a:ext cx="3251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-25793" dirty="0">
                <a:latin typeface="Cambria Math"/>
                <a:cs typeface="Cambria Math"/>
              </a:rPr>
              <a:t>𝑥</a:t>
            </a:r>
            <a:r>
              <a:rPr sz="1000" spc="-10" dirty="0">
                <a:latin typeface="Cambria Math"/>
                <a:cs typeface="Cambria Math"/>
              </a:rPr>
              <a:t>3</a:t>
            </a:r>
            <a:r>
              <a:rPr sz="1000" spc="5" dirty="0">
                <a:latin typeface="Cambria Math"/>
                <a:cs typeface="Cambria Math"/>
              </a:rPr>
              <a:t>/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3113277" y="8588628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5">
                <a:moveTo>
                  <a:pt x="0" y="0"/>
                </a:moveTo>
                <a:lnTo>
                  <a:pt x="533704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2271141" y="9133713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255901" y="9353194"/>
            <a:ext cx="3371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spc="15" dirty="0">
                <a:latin typeface="Cambria Math"/>
                <a:cs typeface="Cambria Math"/>
              </a:rPr>
              <a:t>3</a:t>
            </a:r>
            <a:r>
              <a:rPr sz="1000" spc="5" dirty="0">
                <a:latin typeface="Cambria Math"/>
                <a:cs typeface="Cambria Math"/>
              </a:rPr>
              <a:t>/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180208" y="9426854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1804542" y="9447682"/>
            <a:ext cx="14001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1090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3287014" y="9246996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3274314" y="9002648"/>
            <a:ext cx="6083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1400" u="sng" spc="1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405378" y="9353194"/>
            <a:ext cx="337820" cy="442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1645"/>
              </a:lnSpc>
              <a:spcBef>
                <a:spcPts val="90"/>
              </a:spcBef>
            </a:pPr>
            <a:r>
              <a:rPr sz="2100" spc="97" baseline="-15873" dirty="0">
                <a:latin typeface="Cambria Math"/>
                <a:cs typeface="Cambria Math"/>
              </a:rPr>
              <a:t>𝑥</a:t>
            </a:r>
            <a:r>
              <a:rPr sz="1000" spc="15" dirty="0">
                <a:latin typeface="Cambria Math"/>
                <a:cs typeface="Cambria Math"/>
              </a:rPr>
              <a:t>3</a:t>
            </a:r>
            <a:r>
              <a:rPr sz="1000" spc="10" dirty="0">
                <a:latin typeface="Cambria Math"/>
                <a:cs typeface="Cambria Math"/>
              </a:rPr>
              <a:t>/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ts val="1645"/>
              </a:lnSpc>
            </a:pPr>
            <a:r>
              <a:rPr sz="2100" spc="52" baseline="-17857" dirty="0">
                <a:latin typeface="Cambria Math"/>
                <a:cs typeface="Cambria Math"/>
              </a:rPr>
              <a:t>𝑥</a:t>
            </a:r>
            <a:r>
              <a:rPr sz="1000" spc="35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418078" y="9649662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3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268726" y="9426854"/>
            <a:ext cx="619125" cy="0"/>
          </a:xfrm>
          <a:custGeom>
            <a:avLst/>
            <a:gdLst/>
            <a:ahLst/>
            <a:cxnLst/>
            <a:rect l="l" t="t" r="r" b="b"/>
            <a:pathLst>
              <a:path w="619125">
                <a:moveTo>
                  <a:pt x="0" y="0"/>
                </a:moveTo>
                <a:lnTo>
                  <a:pt x="619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947724" y="9289186"/>
            <a:ext cx="34505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54785" algn="l"/>
                <a:tab pos="2735580" algn="l"/>
              </a:tabLst>
            </a:pPr>
            <a:r>
              <a:rPr sz="1400" spc="-10" dirty="0">
                <a:latin typeface="Segoe Print"/>
                <a:cs typeface="Segoe Print"/>
              </a:rPr>
              <a:t>Solution:</a:t>
            </a:r>
            <a:r>
              <a:rPr sz="1400" spc="254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165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𝑥	</a:t>
            </a:r>
            <a:r>
              <a:rPr sz="2100" spc="-15" baseline="43650" dirty="0">
                <a:latin typeface="Cambria Math"/>
                <a:cs typeface="Cambria Math"/>
              </a:rPr>
              <a:t>+ </a:t>
            </a:r>
            <a:r>
              <a:rPr sz="2100" spc="-7" baseline="43650" dirty="0">
                <a:latin typeface="Cambria Math"/>
                <a:cs typeface="Cambria Math"/>
              </a:rPr>
              <a:t>1 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95" dirty="0">
                <a:latin typeface="Cambria Math"/>
                <a:cs typeface="Cambria Math"/>
              </a:rPr>
              <a:t> </a:t>
            </a:r>
            <a:r>
              <a:rPr sz="2100" spc="52" baseline="23809" dirty="0">
                <a:latin typeface="Cambria Math"/>
                <a:cs typeface="Cambria Math"/>
              </a:rPr>
              <a:t>𝑥</a:t>
            </a:r>
            <a:r>
              <a:rPr sz="1500" spc="52" baseline="58333" dirty="0">
                <a:latin typeface="Cambria Math"/>
                <a:cs typeface="Cambria Math"/>
              </a:rPr>
              <a:t>2	</a:t>
            </a:r>
            <a:r>
              <a:rPr sz="2100" spc="52" baseline="23809" dirty="0">
                <a:latin typeface="Cambria Math"/>
                <a:cs typeface="Cambria Math"/>
              </a:rPr>
              <a:t>𝑥</a:t>
            </a:r>
            <a:r>
              <a:rPr sz="1500" spc="52" baseline="58333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106671" y="9447682"/>
            <a:ext cx="3111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487926" y="9002648"/>
            <a:ext cx="5194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33730" dirty="0">
                <a:latin typeface="Cambria Math"/>
                <a:cs typeface="Cambria Math"/>
              </a:rPr>
              <a:t>1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1400" u="sng" spc="26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576317" y="9383674"/>
            <a:ext cx="342900" cy="3994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75"/>
              </a:lnSpc>
              <a:spcBef>
                <a:spcPts val="90"/>
              </a:spcBef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1400" u="sng" spc="-6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00" u="sng" spc="-6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475"/>
              </a:lnSpc>
            </a:pPr>
            <a:r>
              <a:rPr sz="2100" spc="22" baseline="-17857" dirty="0">
                <a:latin typeface="Cambria Math"/>
                <a:cs typeface="Cambria Math"/>
              </a:rPr>
              <a:t>𝑥</a:t>
            </a:r>
            <a:r>
              <a:rPr sz="1000" spc="15" dirty="0">
                <a:latin typeface="Cambria Math"/>
                <a:cs typeface="Cambria Math"/>
              </a:rPr>
              <a:t>1/2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482338" y="9426854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4795773" y="9155048"/>
            <a:ext cx="5600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8309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5244719" y="942685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5048758" y="9289186"/>
            <a:ext cx="688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-7" baseline="-37698" dirty="0">
                <a:latin typeface="Cambria Math"/>
                <a:cs typeface="Cambria Math"/>
              </a:rPr>
              <a:t>0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8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"/>
                <a:cs typeface="Cambria"/>
              </a:rPr>
              <a:t>∞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55" name="object 1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48232" y="1741042"/>
            <a:ext cx="1009650" cy="0"/>
          </a:xfrm>
          <a:custGeom>
            <a:avLst/>
            <a:gdLst/>
            <a:ahLst/>
            <a:cxnLst/>
            <a:rect l="l" t="t" r="r" b="b"/>
            <a:pathLst>
              <a:path w="1009650">
                <a:moveTo>
                  <a:pt x="0" y="0"/>
                </a:moveTo>
                <a:lnTo>
                  <a:pt x="1009192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13861" y="1399285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5">
                <a:moveTo>
                  <a:pt x="0" y="0"/>
                </a:moveTo>
                <a:lnTo>
                  <a:pt x="533704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3379" y="1396237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5">
                <a:moveTo>
                  <a:pt x="0" y="0"/>
                </a:moveTo>
                <a:lnTo>
                  <a:pt x="533704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20875" y="1997074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53232" y="1994026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402207" y="2145918"/>
            <a:ext cx="24244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15820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954779" y="1997074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90185" y="1994026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25719" y="1884298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88060" y="424637"/>
            <a:ext cx="6368415" cy="180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30" marR="388239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1303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00965">
              <a:lnSpc>
                <a:spcPts val="2595"/>
              </a:lnSpc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spc="-5" dirty="0">
                <a:latin typeface="Segoe Print"/>
                <a:cs typeface="Segoe Print"/>
              </a:rPr>
              <a:t>Example </a:t>
            </a:r>
            <a:r>
              <a:rPr sz="1400" spc="-10" dirty="0">
                <a:latin typeface="Segoe Print"/>
                <a:cs typeface="Segoe Print"/>
              </a:rPr>
              <a:t>8:</a:t>
            </a:r>
            <a:r>
              <a:rPr sz="1400" spc="-10" dirty="0">
                <a:latin typeface="Cambria Math"/>
                <a:cs typeface="Cambria Math"/>
              </a:rPr>
              <a:t>Evaluate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-793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6111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2100" spc="-15" baseline="-5952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6111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R="1812925" algn="ctr">
              <a:lnSpc>
                <a:spcPts val="1155"/>
              </a:lnSpc>
            </a:pPr>
            <a:r>
              <a:rPr sz="1000" dirty="0">
                <a:latin typeface="Cambria Math"/>
                <a:cs typeface="Cambria Math"/>
              </a:rPr>
              <a:t>x→</a:t>
            </a:r>
            <a:r>
              <a:rPr sz="1000" dirty="0">
                <a:latin typeface="Segoe Print"/>
                <a:cs typeface="Segoe Print"/>
              </a:rPr>
              <a:t>∞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400" b="1" spc="-10" dirty="0">
                <a:latin typeface="Segoe Print"/>
                <a:cs typeface="Segoe Print"/>
              </a:rPr>
              <a:t>Solution: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2100" spc="-15" baseline="5952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𝑙𝑖𝑚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2100" spc="-15" baseline="5952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×</a:t>
            </a:r>
            <a:r>
              <a:rPr sz="2100" spc="352" baseline="43650" dirty="0">
                <a:latin typeface="Cambria Math"/>
                <a:cs typeface="Cambria Math"/>
              </a:rPr>
              <a:t> </a:t>
            </a:r>
            <a:r>
              <a:rPr sz="2100" spc="52" baseline="43650" dirty="0">
                <a:latin typeface="Cambria Math"/>
                <a:cs typeface="Cambria Math"/>
              </a:rPr>
              <a:t>𝑥</a:t>
            </a:r>
            <a:r>
              <a:rPr sz="1500" spc="52" baseline="83333" dirty="0">
                <a:latin typeface="Cambria Math"/>
                <a:cs typeface="Cambria Math"/>
              </a:rPr>
              <a:t>2 </a:t>
            </a:r>
            <a:r>
              <a:rPr sz="2100" spc="-15" baseline="43650" dirty="0">
                <a:latin typeface="Cambria Math"/>
                <a:cs typeface="Cambria Math"/>
              </a:rPr>
              <a:t>+ </a:t>
            </a:r>
            <a:r>
              <a:rPr sz="2100" spc="-7" baseline="43650" dirty="0">
                <a:latin typeface="Cambria Math"/>
                <a:cs typeface="Cambria Math"/>
              </a:rPr>
              <a:t>1 </a:t>
            </a:r>
            <a:r>
              <a:rPr sz="2100" spc="-15" baseline="43650" dirty="0">
                <a:latin typeface="Cambria Math"/>
                <a:cs typeface="Cambria Math"/>
              </a:rPr>
              <a:t>+ </a:t>
            </a:r>
            <a:r>
              <a:rPr sz="2100" spc="52" baseline="43650" dirty="0">
                <a:latin typeface="Cambria Math"/>
                <a:cs typeface="Cambria Math"/>
              </a:rPr>
              <a:t>𝑥</a:t>
            </a:r>
            <a:r>
              <a:rPr sz="1500" spc="52" baseline="83333" dirty="0">
                <a:latin typeface="Cambria Math"/>
                <a:cs typeface="Cambria Math"/>
              </a:rPr>
              <a:t>2 </a:t>
            </a:r>
            <a:r>
              <a:rPr sz="2100" spc="-15" baseline="43650" dirty="0">
                <a:latin typeface="Cambria Math"/>
                <a:cs typeface="Cambria Math"/>
              </a:rPr>
              <a:t>− </a:t>
            </a:r>
            <a:r>
              <a:rPr sz="2100" spc="-7" baseline="43650" dirty="0">
                <a:latin typeface="Cambria Math"/>
                <a:cs typeface="Cambria Math"/>
              </a:rPr>
              <a:t>1</a:t>
            </a:r>
            <a:endParaRPr sz="2100" baseline="4365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448933" y="1884298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7430" y="2170810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478907" y="2136774"/>
            <a:ext cx="14560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605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427596" y="2170810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91607" y="2125090"/>
            <a:ext cx="1473200" cy="0"/>
          </a:xfrm>
          <a:custGeom>
            <a:avLst/>
            <a:gdLst/>
            <a:ahLst/>
            <a:cxnLst/>
            <a:rect l="l" t="t" r="r" b="b"/>
            <a:pathLst>
              <a:path w="1473200">
                <a:moveTo>
                  <a:pt x="0" y="0"/>
                </a:moveTo>
                <a:lnTo>
                  <a:pt x="147281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05051" y="2698114"/>
            <a:ext cx="1497330" cy="0"/>
          </a:xfrm>
          <a:custGeom>
            <a:avLst/>
            <a:gdLst/>
            <a:ahLst/>
            <a:cxnLst/>
            <a:rect l="l" t="t" r="r" b="b"/>
            <a:pathLst>
              <a:path w="1497329">
                <a:moveTo>
                  <a:pt x="0" y="0"/>
                </a:moveTo>
                <a:lnTo>
                  <a:pt x="149720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792351" y="2423286"/>
            <a:ext cx="28555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44470" algn="l"/>
              </a:tabLst>
            </a:pPr>
            <a:r>
              <a:rPr sz="2100" spc="427" baseline="1984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500" spc="-97" baseline="30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500" spc="-60" baseline="30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869435" y="2698114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24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481455" y="2560446"/>
            <a:ext cx="41668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72440" algn="l"/>
                <a:tab pos="1010919" algn="l"/>
                <a:tab pos="1296035" algn="l"/>
                <a:tab pos="1833880" algn="l"/>
                <a:tab pos="2503170" algn="l"/>
                <a:tab pos="3041650" algn="l"/>
                <a:tab pos="3326765" algn="l"/>
                <a:tab pos="3864610" algn="l"/>
              </a:tabLst>
            </a:pPr>
            <a:r>
              <a:rPr sz="1400" spc="-5" dirty="0">
                <a:latin typeface="Cambria Math"/>
                <a:cs typeface="Cambria Math"/>
              </a:rPr>
              <a:t>𝑙𝑖𝑚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𝑙𝑖𝑚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86252" y="3252597"/>
            <a:ext cx="29400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Segoe Print"/>
                <a:cs typeface="Segoe Print"/>
              </a:rPr>
              <a:t>∞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302253" y="3128136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0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31690" y="3134232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76452" y="2663167"/>
            <a:ext cx="4642485" cy="6953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798830">
              <a:lnSpc>
                <a:spcPct val="100000"/>
              </a:lnSpc>
              <a:spcBef>
                <a:spcPts val="459"/>
              </a:spcBef>
              <a:tabLst>
                <a:tab pos="2860040" algn="l"/>
              </a:tabLst>
            </a:pPr>
            <a:r>
              <a:rPr sz="1500" spc="30" baseline="16666" dirty="0">
                <a:latin typeface="Cambria Math"/>
                <a:cs typeface="Cambria Math"/>
              </a:rPr>
              <a:t>𝑥→∞    </a:t>
            </a:r>
            <a:r>
              <a:rPr sz="1000" spc="20" dirty="0">
                <a:latin typeface="Cambria Math"/>
                <a:cs typeface="Cambria Math"/>
              </a:rPr>
              <a:t> 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</a:t>
            </a:r>
            <a:r>
              <a:rPr sz="1500" spc="434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  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</a:t>
            </a:r>
            <a:r>
              <a:rPr sz="1500" spc="254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	</a:t>
            </a:r>
            <a:r>
              <a:rPr sz="1500" spc="44" baseline="16666" dirty="0">
                <a:latin typeface="Cambria Math"/>
                <a:cs typeface="Cambria Math"/>
              </a:rPr>
              <a:t>𝑥→∞</a:t>
            </a:r>
            <a:r>
              <a:rPr sz="1000" spc="3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3300" b="1" spc="7" baseline="1262" dirty="0">
                <a:latin typeface="Wingdings"/>
                <a:cs typeface="Wingdings"/>
              </a:rPr>
              <a:t></a:t>
            </a:r>
            <a:r>
              <a:rPr sz="3300" b="1" spc="7" baseline="1262" dirty="0">
                <a:latin typeface="Times New Roman"/>
                <a:cs typeface="Times New Roman"/>
              </a:rPr>
              <a:t> </a:t>
            </a:r>
            <a:r>
              <a:rPr sz="2100" b="1" u="sng" spc="-15" baseline="1984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9:</a:t>
            </a:r>
            <a:r>
              <a:rPr sz="2100" b="1" spc="-15" baseline="1984" dirty="0">
                <a:latin typeface="Segoe Print"/>
                <a:cs typeface="Segoe Print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Evaluate </a:t>
            </a:r>
            <a:r>
              <a:rPr sz="2100" spc="-7" baseline="1984" dirty="0">
                <a:latin typeface="Cambria Math"/>
                <a:cs typeface="Cambria Math"/>
              </a:rPr>
              <a:t>lim </a:t>
            </a:r>
            <a:r>
              <a:rPr sz="2100" spc="30" baseline="1984" dirty="0">
                <a:latin typeface="Cambria Math"/>
                <a:cs typeface="Cambria Math"/>
              </a:rPr>
              <a:t>3𝑥</a:t>
            </a:r>
            <a:r>
              <a:rPr sz="1500" spc="30" baseline="27777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+ 2𝑥 +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spc="-284" baseline="1984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487550" y="3773804"/>
            <a:ext cx="3111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926970" y="3624960"/>
            <a:ext cx="1003935" cy="0"/>
          </a:xfrm>
          <a:custGeom>
            <a:avLst/>
            <a:gdLst/>
            <a:ahLst/>
            <a:cxnLst/>
            <a:rect l="l" t="t" r="r" b="b"/>
            <a:pathLst>
              <a:path w="1003935">
                <a:moveTo>
                  <a:pt x="0" y="0"/>
                </a:moveTo>
                <a:lnTo>
                  <a:pt x="100340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53485" y="364934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32859" y="3512184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0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62041" y="351828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76452" y="3615308"/>
            <a:ext cx="47301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Segoe Print"/>
                <a:cs typeface="Segoe Print"/>
              </a:rPr>
              <a:t>Solution</a:t>
            </a:r>
            <a:r>
              <a:rPr sz="1400" b="1" spc="-5" dirty="0">
                <a:latin typeface="Cambria Math"/>
                <a:cs typeface="Cambria Math"/>
              </a:rPr>
              <a:t>: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3968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3𝑥</a:t>
            </a:r>
            <a:r>
              <a:rPr sz="1500" spc="30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+ 2𝑥 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2 𝑥 </a:t>
            </a:r>
            <a:r>
              <a:rPr sz="1400" spc="-10" dirty="0">
                <a:latin typeface="Cambria Math"/>
                <a:cs typeface="Cambria Math"/>
              </a:rPr>
              <a:t>×</a:t>
            </a:r>
            <a:r>
              <a:rPr sz="2100" spc="-15" baseline="43650" dirty="0">
                <a:latin typeface="Cambria Math"/>
                <a:cs typeface="Cambria Math"/>
              </a:rPr>
              <a:t> </a:t>
            </a:r>
            <a:r>
              <a:rPr sz="2100" spc="30" baseline="43650" dirty="0">
                <a:latin typeface="Cambria Math"/>
                <a:cs typeface="Cambria Math"/>
              </a:rPr>
              <a:t>3𝑥</a:t>
            </a:r>
            <a:r>
              <a:rPr sz="1500" spc="30" baseline="83333" dirty="0">
                <a:latin typeface="Cambria Math"/>
                <a:cs typeface="Cambria Math"/>
              </a:rPr>
              <a:t>2 </a:t>
            </a:r>
            <a:r>
              <a:rPr sz="2100" spc="-15" baseline="43650" dirty="0">
                <a:latin typeface="Cambria Math"/>
                <a:cs typeface="Cambria Math"/>
              </a:rPr>
              <a:t>+ 2𝑥 + </a:t>
            </a:r>
            <a:r>
              <a:rPr sz="2100" spc="-7" baseline="43650" dirty="0">
                <a:latin typeface="Cambria Math"/>
                <a:cs typeface="Cambria Math"/>
              </a:rPr>
              <a:t>1 </a:t>
            </a:r>
            <a:r>
              <a:rPr sz="2100" spc="-15" baseline="43650" dirty="0">
                <a:latin typeface="Cambria Math"/>
                <a:cs typeface="Cambria Math"/>
              </a:rPr>
              <a:t>+</a:t>
            </a:r>
            <a:r>
              <a:rPr sz="2100" spc="-15" baseline="41666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2</a:t>
            </a:r>
            <a:r>
              <a:rPr sz="2100" spc="-127" baseline="4365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𝑥</a:t>
            </a:r>
            <a:endParaRPr sz="2100" baseline="4365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811523" y="3798696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0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43753" y="3804792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683000" y="3770756"/>
            <a:ext cx="17056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b="1" spc="907" baseline="1984" dirty="0">
                <a:latin typeface="Cambria Math"/>
                <a:cs typeface="Cambria Math"/>
              </a:rPr>
              <a:t> </a:t>
            </a:r>
            <a:r>
              <a:rPr sz="2100" spc="30" baseline="1984" dirty="0">
                <a:latin typeface="Cambria Math"/>
                <a:cs typeface="Cambria Math"/>
              </a:rPr>
              <a:t>3𝑥</a:t>
            </a:r>
            <a:r>
              <a:rPr sz="1500" spc="30" baseline="27777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+ 2𝑥 +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695700" y="3752976"/>
            <a:ext cx="1722755" cy="0"/>
          </a:xfrm>
          <a:custGeom>
            <a:avLst/>
            <a:gdLst/>
            <a:ahLst/>
            <a:cxnLst/>
            <a:rect l="l" t="t" r="r" b="b"/>
            <a:pathLst>
              <a:path w="1722754">
                <a:moveTo>
                  <a:pt x="0" y="0"/>
                </a:moveTo>
                <a:lnTo>
                  <a:pt x="172275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7139" y="4332477"/>
            <a:ext cx="1689735" cy="0"/>
          </a:xfrm>
          <a:custGeom>
            <a:avLst/>
            <a:gdLst/>
            <a:ahLst/>
            <a:cxnLst/>
            <a:rect l="l" t="t" r="r" b="b"/>
            <a:pathLst>
              <a:path w="1689735">
                <a:moveTo>
                  <a:pt x="0" y="0"/>
                </a:moveTo>
                <a:lnTo>
                  <a:pt x="16892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432686" y="4194809"/>
            <a:ext cx="416750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29895" algn="l"/>
                <a:tab pos="1469390" algn="l"/>
                <a:tab pos="1762760" algn="l"/>
                <a:tab pos="2052320" algn="l"/>
                <a:tab pos="2680335" algn="l"/>
                <a:tab pos="3724275" algn="l"/>
                <a:tab pos="4015740" algn="l"/>
              </a:tabLst>
            </a:pP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𝑙𝑖𝑚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828926" y="4057649"/>
            <a:ext cx="34772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61590" algn="l"/>
              </a:tabLst>
            </a:pPr>
            <a:r>
              <a:rPr sz="1400" spc="20" dirty="0">
                <a:latin typeface="Cambria Math"/>
                <a:cs typeface="Cambria Math"/>
              </a:rPr>
              <a:t>3𝑥</a:t>
            </a:r>
            <a:r>
              <a:rPr sz="1500" spc="30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+ 2𝑥 + 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2𝑥</a:t>
            </a:r>
            <a:r>
              <a:rPr sz="1500" spc="30" baseline="30555" dirty="0">
                <a:latin typeface="Cambria Math"/>
                <a:cs typeface="Cambria Math"/>
              </a:rPr>
              <a:t>2	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+ 2𝑥 +</a:t>
            </a:r>
            <a:r>
              <a:rPr sz="1400" spc="-1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997452" y="4332477"/>
            <a:ext cx="1689735" cy="0"/>
          </a:xfrm>
          <a:custGeom>
            <a:avLst/>
            <a:gdLst/>
            <a:ahLst/>
            <a:cxnLst/>
            <a:rect l="l" t="t" r="r" b="b"/>
            <a:pathLst>
              <a:path w="1689735">
                <a:moveTo>
                  <a:pt x="0" y="0"/>
                </a:moveTo>
                <a:lnTo>
                  <a:pt x="16892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347342" y="4926583"/>
            <a:ext cx="4749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265552" y="4884165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411350" y="4272838"/>
            <a:ext cx="4281805" cy="6045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2256790" algn="l"/>
              </a:tabLst>
            </a:pPr>
            <a:r>
              <a:rPr sz="1500" spc="30" baseline="19444" dirty="0">
                <a:latin typeface="Cambria Math"/>
                <a:cs typeface="Cambria Math"/>
              </a:rPr>
              <a:t>x→∞  </a:t>
            </a:r>
            <a:r>
              <a:rPr sz="1500" spc="30" baseline="2777" dirty="0">
                <a:latin typeface="Cambria Math"/>
                <a:cs typeface="Cambria Math"/>
              </a:rPr>
              <a:t>   </a:t>
            </a:r>
            <a:r>
              <a:rPr sz="2100" spc="44" baseline="1984" dirty="0">
                <a:latin typeface="Cambria Math"/>
                <a:cs typeface="Cambria Math"/>
              </a:rPr>
              <a:t>3𝑥</a:t>
            </a:r>
            <a:r>
              <a:rPr sz="1500" spc="44" baseline="27777" dirty="0">
                <a:latin typeface="Cambria Math"/>
                <a:cs typeface="Cambria Math"/>
              </a:rPr>
              <a:t>2</a:t>
            </a:r>
            <a:r>
              <a:rPr sz="1500" spc="419" baseline="27777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+ 2𝑥 +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  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spc="37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	</a:t>
            </a:r>
            <a:r>
              <a:rPr sz="1500" spc="30" baseline="19444" dirty="0">
                <a:latin typeface="Cambria Math"/>
                <a:cs typeface="Cambria Math"/>
              </a:rPr>
              <a:t>𝑥→∞</a:t>
            </a:r>
            <a:r>
              <a:rPr sz="1500" spc="30" baseline="2777" dirty="0">
                <a:latin typeface="Cambria Math"/>
                <a:cs typeface="Cambria Math"/>
              </a:rPr>
              <a:t> </a:t>
            </a:r>
            <a:r>
              <a:rPr sz="2100" spc="44" baseline="1984" dirty="0">
                <a:latin typeface="Cambria Math"/>
                <a:cs typeface="Cambria Math"/>
              </a:rPr>
              <a:t>3𝑥</a:t>
            </a:r>
            <a:r>
              <a:rPr sz="1500" spc="44" baseline="27777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+ 2𝑥 +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spc="-44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</a:t>
            </a:r>
            <a:endParaRPr sz="2100" baseline="1984">
              <a:latin typeface="Cambria Math"/>
              <a:cs typeface="Cambria Math"/>
            </a:endParaRPr>
          </a:p>
          <a:p>
            <a:pPr marL="854075">
              <a:lnSpc>
                <a:spcPct val="100000"/>
              </a:lnSpc>
              <a:spcBef>
                <a:spcPts val="60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2100" spc="-15" baseline="-33730" dirty="0">
                <a:latin typeface="Cambria Math"/>
                <a:cs typeface="Cambria Math"/>
              </a:rPr>
              <a:t>+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2𝑥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15" baseline="-33730" dirty="0">
                <a:latin typeface="Cambria Math"/>
                <a:cs typeface="Cambria Math"/>
              </a:rPr>
              <a:t>+</a:t>
            </a:r>
            <a:r>
              <a:rPr sz="1400" u="sng" spc="2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4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000123" y="5329427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>
                <a:moveTo>
                  <a:pt x="0" y="0"/>
                </a:moveTo>
                <a:lnTo>
                  <a:pt x="2837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00123" y="5109971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179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18078" y="512825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530222" y="5085079"/>
            <a:ext cx="2138680" cy="247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630"/>
              </a:lnSpc>
              <a:spcBef>
                <a:spcPts val="105"/>
              </a:spcBef>
              <a:tabLst>
                <a:tab pos="671195" algn="l"/>
              </a:tabLst>
            </a:pPr>
            <a:r>
              <a:rPr sz="1000" spc="20" dirty="0">
                <a:latin typeface="Cambria Math"/>
                <a:cs typeface="Cambria Math"/>
              </a:rPr>
              <a:t>x→∞	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335280">
              <a:lnSpc>
                <a:spcPts val="1110"/>
              </a:lnSpc>
              <a:tabLst>
                <a:tab pos="793115" algn="l"/>
              </a:tabLst>
            </a:pPr>
            <a:r>
              <a:rPr sz="2100" spc="1117" baseline="-23809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3𝑥	</a:t>
            </a:r>
            <a:r>
              <a:rPr sz="2100" spc="-15" baseline="-29761" dirty="0">
                <a:latin typeface="Cambria Math"/>
                <a:cs typeface="Cambria Math"/>
              </a:rPr>
              <a:t>+ </a:t>
            </a:r>
            <a:r>
              <a:rPr sz="2100" u="sng" spc="-15" baseline="198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2𝑥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2100" spc="-15" baseline="-29761" dirty="0">
                <a:latin typeface="Cambria Math"/>
                <a:cs typeface="Cambria Math"/>
              </a:rPr>
              <a:t>+</a:t>
            </a:r>
            <a:r>
              <a:rPr sz="2100" u="sng" spc="-15" baseline="198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100" u="sng" spc="-7" baseline="198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2100" spc="-15" baseline="-29761" dirty="0">
                <a:latin typeface="Cambria Math"/>
                <a:cs typeface="Cambria Math"/>
              </a:rPr>
              <a:t>+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100" u="sng" spc="-7" baseline="198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2100" u="sng" spc="142" baseline="198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100" u="sng" spc="30" baseline="198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036445" y="5237479"/>
            <a:ext cx="15386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6725" algn="l"/>
                <a:tab pos="869315" algn="l"/>
                <a:tab pos="1350645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4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4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4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866010" y="5063997"/>
            <a:ext cx="1793239" cy="0"/>
          </a:xfrm>
          <a:custGeom>
            <a:avLst/>
            <a:gdLst/>
            <a:ahLst/>
            <a:cxnLst/>
            <a:rect l="l" t="t" r="r" b="b"/>
            <a:pathLst>
              <a:path w="1793239">
                <a:moveTo>
                  <a:pt x="0" y="0"/>
                </a:moveTo>
                <a:lnTo>
                  <a:pt x="179311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878071" y="5078983"/>
            <a:ext cx="11690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0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0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0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37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0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890771" y="5063997"/>
            <a:ext cx="1146810" cy="0"/>
          </a:xfrm>
          <a:custGeom>
            <a:avLst/>
            <a:gdLst/>
            <a:ahLst/>
            <a:cxnLst/>
            <a:rect l="l" t="t" r="r" b="b"/>
            <a:pathLst>
              <a:path w="1146810">
                <a:moveTo>
                  <a:pt x="0" y="0"/>
                </a:moveTo>
                <a:lnTo>
                  <a:pt x="11463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252852" y="4792217"/>
            <a:ext cx="31273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7830" algn="l"/>
                <a:tab pos="820419" algn="l"/>
                <a:tab pos="1851025" algn="l"/>
                <a:tab pos="3015615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0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0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256403" y="504545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269103" y="506399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695191" y="4926583"/>
            <a:ext cx="206628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1150" algn="l"/>
                <a:tab pos="1066800" algn="l"/>
                <a:tab pos="1390015" algn="l"/>
                <a:tab pos="1719580" algn="l"/>
              </a:tabLst>
            </a:pPr>
            <a:r>
              <a:rPr sz="1400" spc="-10" dirty="0">
                <a:latin typeface="Cambria Math"/>
                <a:cs typeface="Cambria Math"/>
              </a:rPr>
              <a:t>=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10" dirty="0">
                <a:latin typeface="Cambria Math"/>
                <a:cs typeface="Cambria Math"/>
              </a:rPr>
              <a:t>	=	=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93102" y="5609907"/>
            <a:ext cx="469811" cy="1922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76452" y="5571540"/>
            <a:ext cx="6028055" cy="120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tabLst>
                <a:tab pos="523875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	</a:t>
            </a:r>
            <a:r>
              <a:rPr sz="1400" spc="-15" dirty="0">
                <a:latin typeface="Cambria"/>
                <a:cs typeface="Cambria"/>
              </a:rPr>
              <a:t>We </a:t>
            </a:r>
            <a:r>
              <a:rPr sz="1400" dirty="0">
                <a:latin typeface="Cambria"/>
                <a:cs typeface="Cambria"/>
              </a:rPr>
              <a:t>can </a:t>
            </a:r>
            <a:r>
              <a:rPr sz="1400" spc="-10" dirty="0">
                <a:latin typeface="Cambria"/>
                <a:cs typeface="Cambria"/>
              </a:rPr>
              <a:t>use </a:t>
            </a:r>
            <a:r>
              <a:rPr sz="1400" spc="-5" dirty="0">
                <a:latin typeface="Cambria"/>
                <a:cs typeface="Cambria"/>
              </a:rPr>
              <a:t>the </a:t>
            </a:r>
            <a:r>
              <a:rPr sz="1400" spc="-10" dirty="0">
                <a:latin typeface="Cambria"/>
                <a:cs typeface="Cambria"/>
              </a:rPr>
              <a:t>following </a:t>
            </a:r>
            <a:r>
              <a:rPr sz="1400" spc="-5" dirty="0">
                <a:latin typeface="Cambria"/>
                <a:cs typeface="Cambria"/>
              </a:rPr>
              <a:t>rules when the </a:t>
            </a:r>
            <a:r>
              <a:rPr sz="1400" spc="-10" dirty="0">
                <a:latin typeface="Cambria"/>
                <a:cs typeface="Cambria"/>
              </a:rPr>
              <a:t>limit </a:t>
            </a:r>
            <a:r>
              <a:rPr sz="1400" spc="-5" dirty="0">
                <a:latin typeface="Cambria"/>
                <a:cs typeface="Cambria"/>
              </a:rPr>
              <a:t>is rational and approaches  from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infinity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spc="5" dirty="0">
                <a:latin typeface="Wingdings"/>
                <a:cs typeface="Wingdings"/>
              </a:rPr>
              <a:t>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Cambria"/>
                <a:cs typeface="Cambria"/>
              </a:rPr>
              <a:t>When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degree of the numerator is </a:t>
            </a:r>
            <a:r>
              <a:rPr sz="1400" spc="-10" dirty="0">
                <a:latin typeface="Cambria"/>
                <a:cs typeface="Cambria"/>
              </a:rPr>
              <a:t>less than </a:t>
            </a:r>
            <a:r>
              <a:rPr sz="1400" spc="-5" dirty="0">
                <a:latin typeface="Cambria"/>
                <a:cs typeface="Cambria"/>
              </a:rPr>
              <a:t>the</a:t>
            </a:r>
            <a:r>
              <a:rPr sz="1400" spc="-15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denominator.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400" spc="-10" dirty="0">
                <a:latin typeface="Cambria Math"/>
                <a:cs typeface="Cambria Math"/>
              </a:rPr>
              <a:t>The product is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zero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942082" y="6959853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243833" y="6822693"/>
            <a:ext cx="6445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3 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460241" y="7072629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920745" y="7078726"/>
            <a:ext cx="9556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73735" algn="l"/>
              </a:tabLst>
            </a:pPr>
            <a:r>
              <a:rPr sz="1500" spc="30" baseline="2777" dirty="0">
                <a:latin typeface="Cambria Math"/>
                <a:cs typeface="Cambria Math"/>
              </a:rPr>
              <a:t>x→∞</a:t>
            </a:r>
            <a:r>
              <a:rPr sz="1500" spc="292" baseline="2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4𝑥	−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256534" y="7097521"/>
            <a:ext cx="625475" cy="0"/>
          </a:xfrm>
          <a:custGeom>
            <a:avLst/>
            <a:gdLst/>
            <a:ahLst/>
            <a:cxnLst/>
            <a:rect l="l" t="t" r="r" b="b"/>
            <a:pathLst>
              <a:path w="625475">
                <a:moveTo>
                  <a:pt x="0" y="0"/>
                </a:moveTo>
                <a:lnTo>
                  <a:pt x="6251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3917696" y="6959853"/>
            <a:ext cx="306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76452" y="7193606"/>
            <a:ext cx="5711190" cy="96774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200" spc="5" dirty="0">
                <a:latin typeface="Wingdings"/>
                <a:cs typeface="Wingdings"/>
              </a:rPr>
              <a:t>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Cambria"/>
                <a:cs typeface="Cambria"/>
              </a:rPr>
              <a:t>When the </a:t>
            </a:r>
            <a:r>
              <a:rPr sz="1400" dirty="0">
                <a:latin typeface="Cambria"/>
                <a:cs typeface="Cambria"/>
              </a:rPr>
              <a:t>degree </a:t>
            </a:r>
            <a:r>
              <a:rPr sz="1400" spc="-5" dirty="0">
                <a:latin typeface="Cambria"/>
                <a:cs typeface="Cambria"/>
              </a:rPr>
              <a:t>of the </a:t>
            </a:r>
            <a:r>
              <a:rPr sz="1400" spc="-10" dirty="0">
                <a:latin typeface="Cambria"/>
                <a:cs typeface="Cambria"/>
              </a:rPr>
              <a:t>numerator </a:t>
            </a:r>
            <a:r>
              <a:rPr sz="1400" spc="-5" dirty="0">
                <a:latin typeface="Cambria"/>
                <a:cs typeface="Cambria"/>
              </a:rPr>
              <a:t>is the same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spc="-5" dirty="0">
                <a:latin typeface="Cambria"/>
                <a:cs typeface="Cambria"/>
              </a:rPr>
              <a:t>the</a:t>
            </a:r>
            <a:r>
              <a:rPr sz="1400" spc="-5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denominator</a:t>
            </a:r>
            <a:endParaRPr sz="1400">
              <a:latin typeface="Cambria"/>
              <a:cs typeface="Cambria"/>
            </a:endParaRPr>
          </a:p>
          <a:p>
            <a:pPr marL="12700" marR="5080">
              <a:lnSpc>
                <a:spcPts val="1630"/>
              </a:lnSpc>
              <a:spcBef>
                <a:spcPts val="655"/>
              </a:spcBef>
            </a:pP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product is coefficient of </a:t>
            </a:r>
            <a:r>
              <a:rPr sz="1400" spc="-10" dirty="0">
                <a:latin typeface="Cambria"/>
                <a:cs typeface="Cambria"/>
              </a:rPr>
              <a:t>higher </a:t>
            </a:r>
            <a:r>
              <a:rPr sz="1400" spc="-5" dirty="0">
                <a:latin typeface="Cambria"/>
                <a:cs typeface="Cambria"/>
              </a:rPr>
              <a:t>x </a:t>
            </a:r>
            <a:r>
              <a:rPr sz="1400" dirty="0">
                <a:latin typeface="Cambria"/>
                <a:cs typeface="Cambria"/>
              </a:rPr>
              <a:t>in </a:t>
            </a:r>
            <a:r>
              <a:rPr sz="1400" spc="-5" dirty="0">
                <a:latin typeface="Cambria"/>
                <a:cs typeface="Cambria"/>
              </a:rPr>
              <a:t>numerator to coefficient of </a:t>
            </a:r>
            <a:r>
              <a:rPr sz="1400" spc="-10" dirty="0">
                <a:latin typeface="Cambria"/>
                <a:cs typeface="Cambria"/>
              </a:rPr>
              <a:t>higher </a:t>
            </a:r>
            <a:r>
              <a:rPr sz="1400" spc="-5" dirty="0">
                <a:latin typeface="Cambria"/>
                <a:cs typeface="Cambria"/>
              </a:rPr>
              <a:t>x  in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denominator.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887217" y="8347328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344417" y="8209914"/>
            <a:ext cx="2978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30555" dirty="0">
                <a:latin typeface="Cambria Math"/>
                <a:cs typeface="Cambria Math"/>
              </a:rPr>
              <a:t>3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390138" y="846010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201670" y="8484844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939032" y="8347328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865882" y="8165769"/>
            <a:ext cx="1379855" cy="5384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39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335"/>
              </a:spcBef>
              <a:tabLst>
                <a:tab pos="645795" algn="l"/>
                <a:tab pos="1255395" algn="l"/>
              </a:tabLst>
            </a:pPr>
            <a:r>
              <a:rPr sz="1500" spc="89" baseline="2777" dirty="0">
                <a:latin typeface="Cambria Math"/>
                <a:cs typeface="Cambria Math"/>
              </a:rPr>
              <a:t>x</a:t>
            </a:r>
            <a:r>
              <a:rPr sz="1500" baseline="2777" dirty="0">
                <a:latin typeface="Cambria Math"/>
                <a:cs typeface="Cambria Math"/>
              </a:rPr>
              <a:t>→</a:t>
            </a:r>
            <a:r>
              <a:rPr sz="1500" spc="7" baseline="2777" dirty="0">
                <a:latin typeface="Cambria Math"/>
                <a:cs typeface="Cambria Math"/>
              </a:rPr>
              <a:t>∞</a:t>
            </a:r>
            <a:r>
              <a:rPr sz="1500" spc="104" baseline="2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1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134611" y="848484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76452" y="8585534"/>
            <a:ext cx="5346065" cy="75247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430"/>
              </a:spcBef>
            </a:pPr>
            <a:r>
              <a:rPr sz="2200" spc="-5" dirty="0">
                <a:latin typeface="Wingdings"/>
                <a:cs typeface="Wingdings"/>
              </a:rPr>
              <a:t></a:t>
            </a:r>
            <a:r>
              <a:rPr sz="1400" spc="-5" dirty="0">
                <a:latin typeface="Cambria"/>
                <a:cs typeface="Cambria"/>
              </a:rPr>
              <a:t>When the degree of the numerator is </a:t>
            </a:r>
            <a:r>
              <a:rPr sz="1400" spc="-10" dirty="0">
                <a:latin typeface="Cambria"/>
                <a:cs typeface="Cambria"/>
              </a:rPr>
              <a:t>greater </a:t>
            </a:r>
            <a:r>
              <a:rPr sz="1400" dirty="0">
                <a:latin typeface="Cambria"/>
                <a:cs typeface="Cambria"/>
              </a:rPr>
              <a:t>than </a:t>
            </a:r>
            <a:r>
              <a:rPr sz="1400" spc="-5" dirty="0">
                <a:latin typeface="Cambria"/>
                <a:cs typeface="Cambria"/>
              </a:rPr>
              <a:t>the denominator  </a:t>
            </a: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product is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infinity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935985" y="9524186"/>
            <a:ext cx="2870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</a:t>
            </a:r>
            <a:r>
              <a:rPr sz="1400" spc="-10" dirty="0">
                <a:latin typeface="Cambria Math"/>
                <a:cs typeface="Cambria Math"/>
              </a:rPr>
              <a:t>𝑖𝑚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289553" y="9386722"/>
            <a:ext cx="520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917698" y="9643058"/>
            <a:ext cx="647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39750" algn="l"/>
              </a:tabLst>
            </a:pPr>
            <a:r>
              <a:rPr sz="1500" spc="135" baseline="2777" dirty="0">
                <a:latin typeface="Cambria Math"/>
                <a:cs typeface="Cambria Math"/>
              </a:rPr>
              <a:t>𝑥</a:t>
            </a:r>
            <a:r>
              <a:rPr sz="1500" baseline="2777" dirty="0">
                <a:latin typeface="Cambria Math"/>
                <a:cs typeface="Cambria Math"/>
              </a:rPr>
              <a:t>→</a:t>
            </a:r>
            <a:r>
              <a:rPr sz="1500" spc="7" baseline="2777" dirty="0">
                <a:latin typeface="Cambria Math"/>
                <a:cs typeface="Cambria Math"/>
              </a:rPr>
              <a:t>∞</a:t>
            </a:r>
            <a:r>
              <a:rPr sz="1500" baseline="2777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548634" y="9636962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302253" y="9661855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3835400" y="9524186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0" name="object 1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2263</Words>
  <Application>Microsoft Office PowerPoint</Application>
  <PresentationFormat>Custom</PresentationFormat>
  <Paragraphs>761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