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25" r:id="rId2"/>
  </p:sldMasterIdLst>
  <p:handoutMasterIdLst>
    <p:handoutMasterId r:id="rId12"/>
  </p:handoutMasterIdLst>
  <p:sldIdLst>
    <p:sldId id="256" r:id="rId3"/>
    <p:sldId id="377" r:id="rId4"/>
    <p:sldId id="258" r:id="rId5"/>
    <p:sldId id="259" r:id="rId6"/>
    <p:sldId id="262" r:id="rId7"/>
    <p:sldId id="328" r:id="rId8"/>
    <p:sldId id="329" r:id="rId9"/>
    <p:sldId id="331" r:id="rId10"/>
    <p:sldId id="374" r:id="rId11"/>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0" autoAdjust="0"/>
  </p:normalViewPr>
  <p:slideViewPr>
    <p:cSldViewPr showGuides="1">
      <p:cViewPr>
        <p:scale>
          <a:sx n="76" d="100"/>
          <a:sy n="76" d="100"/>
        </p:scale>
        <p:origin x="-12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351BB58F-A3F2-44B6-BABD-7C88254011AF}" type="datetimeFigureOut">
              <a:rPr lang="en-US" smtClean="0"/>
              <a:t>11/19/2018</a:t>
            </a:fld>
            <a:endParaRPr lang="en-US"/>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A8669299-E586-4470-9961-7B23D882306C}" type="slidenum">
              <a:rPr lang="en-US" smtClean="0"/>
              <a:t>‹#›</a:t>
            </a:fld>
            <a:endParaRPr lang="en-US"/>
          </a:p>
        </p:txBody>
      </p:sp>
    </p:spTree>
    <p:extLst>
      <p:ext uri="{BB962C8B-B14F-4D97-AF65-F5344CB8AC3E}">
        <p14:creationId xmlns:p14="http://schemas.microsoft.com/office/powerpoint/2010/main" val="3798102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286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DB129BAD-66D1-465E-BD58-1C6C12DB7316}" type="slidenum">
              <a:rPr lang="en-US" altLang="zh-CN"/>
              <a:pPr>
                <a:defRPr/>
              </a:pPr>
              <a:t>‹#›</a:t>
            </a:fld>
            <a:endParaRPr lang="en-US" altLang="zh-CN"/>
          </a:p>
        </p:txBody>
      </p:sp>
    </p:spTree>
    <p:extLst>
      <p:ext uri="{BB962C8B-B14F-4D97-AF65-F5344CB8AC3E}">
        <p14:creationId xmlns:p14="http://schemas.microsoft.com/office/powerpoint/2010/main" val="8959816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CAE5B48-92E1-4432-8046-6B96660EC939}" type="slidenum">
              <a:rPr lang="en-US" altLang="zh-CN"/>
              <a:pPr>
                <a:defRPr/>
              </a:pPr>
              <a:t>‹#›</a:t>
            </a:fld>
            <a:endParaRPr lang="en-US" altLang="zh-CN"/>
          </a:p>
        </p:txBody>
      </p:sp>
    </p:spTree>
    <p:extLst>
      <p:ext uri="{BB962C8B-B14F-4D97-AF65-F5344CB8AC3E}">
        <p14:creationId xmlns:p14="http://schemas.microsoft.com/office/powerpoint/2010/main" val="3060095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3688D9B-25AB-4D0F-81F0-A6245B70D117}" type="slidenum">
              <a:rPr lang="en-US" altLang="zh-CN"/>
              <a:pPr>
                <a:defRPr/>
              </a:pPr>
              <a:t>‹#›</a:t>
            </a:fld>
            <a:endParaRPr lang="en-US" altLang="zh-CN"/>
          </a:p>
        </p:txBody>
      </p:sp>
    </p:spTree>
    <p:extLst>
      <p:ext uri="{BB962C8B-B14F-4D97-AF65-F5344CB8AC3E}">
        <p14:creationId xmlns:p14="http://schemas.microsoft.com/office/powerpoint/2010/main" val="6324054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867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286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B129BAD-66D1-465E-BD58-1C6C12DB731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099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BDF148-CBC9-446E-B7DD-15B0EE2F29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1103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17673-B664-4980-AC68-05EFF331DB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289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651116-6936-450F-8542-079DF19A54D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018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342A326-134F-4277-B261-D9B4FBE4001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4872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EDC2B0-AB1C-48FA-8D60-0130EB65099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51628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BB5D35-5635-438E-85CF-547267A621B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3385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8C45E5-CAF8-4D1E-A6E9-F5BABA0F634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4129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0BDF148-CBC9-446E-B7DD-15B0EE2F2923}" type="slidenum">
              <a:rPr lang="en-US" altLang="zh-CN"/>
              <a:pPr>
                <a:defRPr/>
              </a:pPr>
              <a:t>‹#›</a:t>
            </a:fld>
            <a:endParaRPr lang="en-US" altLang="zh-CN"/>
          </a:p>
        </p:txBody>
      </p:sp>
    </p:spTree>
    <p:extLst>
      <p:ext uri="{BB962C8B-B14F-4D97-AF65-F5344CB8AC3E}">
        <p14:creationId xmlns:p14="http://schemas.microsoft.com/office/powerpoint/2010/main" val="9078555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23ECA2-2573-4135-A096-795DC4BA7D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0560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E5B48-92E1-4432-8046-6B96660EC93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371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88D9B-25AB-4D0F-81F0-A6245B70D11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6961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9517673-B664-4980-AC68-05EFF331DBB3}" type="slidenum">
              <a:rPr lang="en-US" altLang="zh-CN"/>
              <a:pPr>
                <a:defRPr/>
              </a:pPr>
              <a:t>‹#›</a:t>
            </a:fld>
            <a:endParaRPr lang="en-US" altLang="zh-CN"/>
          </a:p>
        </p:txBody>
      </p:sp>
    </p:spTree>
    <p:extLst>
      <p:ext uri="{BB962C8B-B14F-4D97-AF65-F5344CB8AC3E}">
        <p14:creationId xmlns:p14="http://schemas.microsoft.com/office/powerpoint/2010/main" val="22141729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7651116-6936-450F-8542-079DF19A54D9}" type="slidenum">
              <a:rPr lang="en-US" altLang="zh-CN"/>
              <a:pPr>
                <a:defRPr/>
              </a:pPr>
              <a:t>‹#›</a:t>
            </a:fld>
            <a:endParaRPr lang="en-US" altLang="zh-CN"/>
          </a:p>
        </p:txBody>
      </p:sp>
    </p:spTree>
    <p:extLst>
      <p:ext uri="{BB962C8B-B14F-4D97-AF65-F5344CB8AC3E}">
        <p14:creationId xmlns:p14="http://schemas.microsoft.com/office/powerpoint/2010/main" val="14080439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342A326-134F-4277-B261-D9B4FBE40017}" type="slidenum">
              <a:rPr lang="en-US" altLang="zh-CN"/>
              <a:pPr>
                <a:defRPr/>
              </a:pPr>
              <a:t>‹#›</a:t>
            </a:fld>
            <a:endParaRPr lang="en-US" altLang="zh-CN"/>
          </a:p>
        </p:txBody>
      </p:sp>
    </p:spTree>
    <p:extLst>
      <p:ext uri="{BB962C8B-B14F-4D97-AF65-F5344CB8AC3E}">
        <p14:creationId xmlns:p14="http://schemas.microsoft.com/office/powerpoint/2010/main" val="9302777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BEDC2B0-AB1C-48FA-8D60-0130EB650998}" type="slidenum">
              <a:rPr lang="en-US" altLang="zh-CN"/>
              <a:pPr>
                <a:defRPr/>
              </a:pPr>
              <a:t>‹#›</a:t>
            </a:fld>
            <a:endParaRPr lang="en-US" altLang="zh-CN"/>
          </a:p>
        </p:txBody>
      </p:sp>
    </p:spTree>
    <p:extLst>
      <p:ext uri="{BB962C8B-B14F-4D97-AF65-F5344CB8AC3E}">
        <p14:creationId xmlns:p14="http://schemas.microsoft.com/office/powerpoint/2010/main" val="17033447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2BB5D35-5635-438E-85CF-547267A621BB}" type="slidenum">
              <a:rPr lang="en-US" altLang="zh-CN"/>
              <a:pPr>
                <a:defRPr/>
              </a:pPr>
              <a:t>‹#›</a:t>
            </a:fld>
            <a:endParaRPr lang="en-US" altLang="zh-CN"/>
          </a:p>
        </p:txBody>
      </p:sp>
    </p:spTree>
    <p:extLst>
      <p:ext uri="{BB962C8B-B14F-4D97-AF65-F5344CB8AC3E}">
        <p14:creationId xmlns:p14="http://schemas.microsoft.com/office/powerpoint/2010/main" val="20876883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88C45E5-CAF8-4D1E-A6E9-F5BABA0F6340}" type="slidenum">
              <a:rPr lang="en-US" altLang="zh-CN"/>
              <a:pPr>
                <a:defRPr/>
              </a:pPr>
              <a:t>‹#›</a:t>
            </a:fld>
            <a:endParaRPr lang="en-US" altLang="zh-CN"/>
          </a:p>
        </p:txBody>
      </p:sp>
    </p:spTree>
    <p:extLst>
      <p:ext uri="{BB962C8B-B14F-4D97-AF65-F5344CB8AC3E}">
        <p14:creationId xmlns:p14="http://schemas.microsoft.com/office/powerpoint/2010/main" val="14576452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C23ECA2-2573-4135-A096-795DC4BA7D44}" type="slidenum">
              <a:rPr lang="en-US" altLang="zh-CN"/>
              <a:pPr>
                <a:defRPr/>
              </a:pPr>
              <a:t>‹#›</a:t>
            </a:fld>
            <a:endParaRPr lang="en-US" altLang="zh-CN"/>
          </a:p>
        </p:txBody>
      </p:sp>
    </p:spTree>
    <p:extLst>
      <p:ext uri="{BB962C8B-B14F-4D97-AF65-F5344CB8AC3E}">
        <p14:creationId xmlns:p14="http://schemas.microsoft.com/office/powerpoint/2010/main" val="33629687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765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zh-CN"/>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zh-CN"/>
          </a:p>
        </p:txBody>
      </p:sp>
      <p:sp>
        <p:nvSpPr>
          <p:cNvPr id="2765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08111CB-7EE7-4C21-9C2A-17F123E4C3E9}" type="slidenum">
              <a:rPr lang="en-US" altLang="zh-CN"/>
              <a:pPr>
                <a:defRPr/>
              </a:pPr>
              <a:t>‹#›</a:t>
            </a:fld>
            <a:endParaRPr lang="en-US" altLang="zh-CN"/>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765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zh-CN">
              <a:solidFill>
                <a:srgbClr val="000000"/>
              </a:solidFill>
            </a:endParaRPr>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zh-CN">
              <a:solidFill>
                <a:srgbClr val="000000"/>
              </a:solidFill>
            </a:endParaRPr>
          </a:p>
        </p:txBody>
      </p:sp>
      <p:sp>
        <p:nvSpPr>
          <p:cNvPr id="2765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08111CB-7EE7-4C21-9C2A-17F123E4C3E9}" type="slidenum">
              <a:rPr lang="en-US" altLang="zh-CN">
                <a:solidFill>
                  <a:srgbClr val="000000"/>
                </a:solidFill>
              </a:rPr>
              <a:pPr>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7802431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gif"/><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0412" y="1705621"/>
            <a:ext cx="7623175" cy="1752600"/>
          </a:xfrm>
        </p:spPr>
        <p:txBody>
          <a:bodyPr/>
          <a:lstStyle/>
          <a:p>
            <a:r>
              <a:rPr lang="en-US" altLang="zh-CN" sz="4600" b="1" dirty="0">
                <a:solidFill>
                  <a:srgbClr val="005EA4"/>
                </a:solidFill>
              </a:rPr>
              <a:t>Computers </a:t>
            </a:r>
            <a:r>
              <a:rPr lang="en-US" altLang="zh-CN" sz="4600" b="1" dirty="0" smtClean="0">
                <a:solidFill>
                  <a:srgbClr val="005EA4"/>
                </a:solidFill>
              </a:rPr>
              <a:t>Principles</a:t>
            </a:r>
            <a:r>
              <a:rPr lang="en-US" altLang="zh-CN" sz="5600" b="1" dirty="0" smtClean="0">
                <a:solidFill>
                  <a:srgbClr val="005EA4"/>
                </a:solidFill>
              </a:rPr>
              <a:t/>
            </a:r>
            <a:br>
              <a:rPr lang="en-US" altLang="zh-CN" sz="5600" b="1" dirty="0" smtClean="0">
                <a:solidFill>
                  <a:srgbClr val="005EA4"/>
                </a:solidFill>
              </a:rPr>
            </a:br>
            <a:r>
              <a:rPr lang="en-US" sz="2800" b="1" i="1" dirty="0" smtClean="0"/>
              <a:t>Introduction </a:t>
            </a:r>
            <a:r>
              <a:rPr lang="en-US" sz="2800" b="1" i="1" dirty="0" smtClean="0"/>
              <a:t>of </a:t>
            </a:r>
            <a:r>
              <a:rPr lang="en-US" sz="2800" b="1" i="1" dirty="0"/>
              <a:t>Computers</a:t>
            </a:r>
          </a:p>
        </p:txBody>
      </p:sp>
      <p:sp>
        <p:nvSpPr>
          <p:cNvPr id="3075" name="Rectangle 3"/>
          <p:cNvSpPr>
            <a:spLocks noGrp="1" noChangeArrowheads="1"/>
          </p:cNvSpPr>
          <p:nvPr>
            <p:ph type="subTitle" idx="1"/>
          </p:nvPr>
        </p:nvSpPr>
        <p:spPr>
          <a:xfrm>
            <a:off x="1981200" y="3962400"/>
            <a:ext cx="6553200" cy="1143000"/>
          </a:xfrm>
        </p:spPr>
        <p:txBody>
          <a:bodyPr/>
          <a:lstStyle/>
          <a:p>
            <a:pPr algn="ctr" eaLnBrk="1" hangingPunct="1">
              <a:lnSpc>
                <a:spcPct val="80000"/>
              </a:lnSpc>
            </a:pPr>
            <a:r>
              <a:rPr lang="en-US" altLang="en-US" dirty="0" smtClean="0"/>
              <a:t>Dr. </a:t>
            </a:r>
            <a:r>
              <a:rPr lang="en-US" altLang="en-US" dirty="0" err="1"/>
              <a:t>Qasim</a:t>
            </a:r>
            <a:r>
              <a:rPr lang="en-US" altLang="en-US" dirty="0"/>
              <a:t> Adnan </a:t>
            </a:r>
            <a:r>
              <a:rPr lang="en-US" altLang="en-US" dirty="0" err="1"/>
              <a:t>Aljanabi</a:t>
            </a:r>
            <a:r>
              <a:rPr lang="en-US" altLang="en-US" dirty="0"/>
              <a:t> </a:t>
            </a:r>
            <a:endParaRPr lang="en-US" altLang="en-US" dirty="0" smtClean="0"/>
          </a:p>
          <a:p>
            <a:pPr eaLnBrk="1" hangingPunct="1"/>
            <a:endParaRPr lang="en-US" altLang="zh-CN" dirty="0" smtClean="0"/>
          </a:p>
        </p:txBody>
      </p:sp>
      <p:pic>
        <p:nvPicPr>
          <p:cNvPr id="4" name="Picture 2" descr="F:\محاضرات موارد مائية\Irrigation\saQPmQdiy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40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3266492"/>
            <a:ext cx="5791200" cy="646331"/>
          </a:xfrm>
          <a:prstGeom prst="rect">
            <a:avLst/>
          </a:prstGeom>
        </p:spPr>
        <p:txBody>
          <a:bodyPr wrap="square">
            <a:spAutoFit/>
          </a:bodyPr>
          <a:lstStyle/>
          <a:p>
            <a:r>
              <a:rPr lang="en-US" b="1" i="1" kern="0" dirty="0">
                <a:solidFill>
                  <a:srgbClr val="C00000"/>
                </a:solidFill>
                <a:latin typeface="Garamond"/>
                <a:ea typeface="宋体"/>
              </a:rPr>
              <a:t>Civil Engineering Department </a:t>
            </a:r>
            <a:br>
              <a:rPr lang="en-US" b="1" i="1" kern="0" dirty="0">
                <a:solidFill>
                  <a:srgbClr val="C00000"/>
                </a:solidFill>
                <a:latin typeface="Garamond"/>
                <a:ea typeface="宋体"/>
              </a:rPr>
            </a:br>
            <a:r>
              <a:rPr lang="en-US" b="1" i="1" kern="0" dirty="0">
                <a:solidFill>
                  <a:srgbClr val="C00000"/>
                </a:solidFill>
                <a:latin typeface="Garamond"/>
                <a:ea typeface="宋体"/>
              </a:rPr>
              <a:t>College of Engineering / </a:t>
            </a:r>
            <a:r>
              <a:rPr lang="en-US" b="1" i="1" kern="0" dirty="0" err="1">
                <a:solidFill>
                  <a:srgbClr val="C00000"/>
                </a:solidFill>
                <a:latin typeface="Garamond"/>
                <a:ea typeface="宋体"/>
              </a:rPr>
              <a:t>Diyala</a:t>
            </a:r>
            <a:r>
              <a:rPr lang="en-US" b="1" i="1" kern="0" dirty="0">
                <a:solidFill>
                  <a:srgbClr val="C00000"/>
                </a:solidFill>
                <a:latin typeface="Garamond"/>
                <a:ea typeface="宋体"/>
              </a:rPr>
              <a:t> University/ </a:t>
            </a:r>
            <a:r>
              <a:rPr lang="en-US" b="1" i="1" kern="0" dirty="0" smtClean="0">
                <a:solidFill>
                  <a:srgbClr val="C00000"/>
                </a:solidFill>
                <a:latin typeface="Garamond"/>
                <a:ea typeface="宋体"/>
              </a:rPr>
              <a:t>2017-2018.</a:t>
            </a:r>
            <a:r>
              <a:rPr lang="en-US" b="1" i="1" kern="0" dirty="0" smtClean="0">
                <a:solidFill>
                  <a:srgbClr val="006633"/>
                </a:solidFill>
                <a:latin typeface="Garamond"/>
                <a:ea typeface="宋体"/>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600" y="228600"/>
            <a:ext cx="5725438" cy="1631216"/>
          </a:xfrm>
          <a:prstGeom prst="rect">
            <a:avLst/>
          </a:prstGeom>
        </p:spPr>
        <p:txBody>
          <a:bodyPr wrap="square">
            <a:spAutoFit/>
          </a:bodyPr>
          <a:lstStyle/>
          <a:p>
            <a:pPr algn="ctr" rtl="1"/>
            <a:r>
              <a:rPr lang="en-US" b="1" dirty="0">
                <a:solidFill>
                  <a:srgbClr val="000000"/>
                </a:solidFill>
              </a:rPr>
              <a:t> </a:t>
            </a:r>
            <a:r>
              <a:rPr lang="ar-IQ" sz="2000" b="1" u="sng" dirty="0" smtClean="0">
                <a:solidFill>
                  <a:srgbClr val="000000"/>
                </a:solidFill>
                <a:effectLst>
                  <a:outerShdw blurRad="38100" dist="38100" dir="2700000" algn="tl">
                    <a:srgbClr val="000000">
                      <a:alpha val="43137"/>
                    </a:srgbClr>
                  </a:outerShdw>
                </a:effectLst>
              </a:rPr>
              <a:t>تقييم درجة الطالب</a:t>
            </a:r>
            <a:endParaRPr lang="en-US" sz="1400" b="1" u="sng" dirty="0" smtClean="0">
              <a:solidFill>
                <a:srgbClr val="000000"/>
              </a:solidFill>
              <a:effectLst>
                <a:outerShdw blurRad="38100" dist="38100" dir="2700000" algn="tl">
                  <a:srgbClr val="000000">
                    <a:alpha val="43137"/>
                  </a:srgbClr>
                </a:outerShdw>
              </a:effectLst>
            </a:endParaRPr>
          </a:p>
          <a:p>
            <a:pPr algn="r" rtl="1"/>
            <a:r>
              <a:rPr lang="en-US" sz="1600" b="1" dirty="0">
                <a:solidFill>
                  <a:srgbClr val="000000"/>
                </a:solidFill>
              </a:rPr>
              <a:t>1</a:t>
            </a:r>
            <a:r>
              <a:rPr lang="ar-IQ" sz="1600" b="1" dirty="0" smtClean="0">
                <a:solidFill>
                  <a:srgbClr val="000000"/>
                </a:solidFill>
              </a:rPr>
              <a:t>- يتم اعطاء المحاضرة مع واجب بيتي يتم تقديمها في المحاضرة التي تليها.</a:t>
            </a:r>
          </a:p>
          <a:p>
            <a:pPr algn="r" rtl="1"/>
            <a:r>
              <a:rPr lang="ar-IQ" sz="1600" b="1" dirty="0" smtClean="0">
                <a:solidFill>
                  <a:srgbClr val="000000"/>
                </a:solidFill>
              </a:rPr>
              <a:t>2-الحضور يتم اعطاء نسبة من الدرجة والتقييم.</a:t>
            </a:r>
          </a:p>
          <a:p>
            <a:pPr algn="r" rtl="1"/>
            <a:r>
              <a:rPr lang="ar-IQ" sz="1600" b="1" dirty="0" smtClean="0">
                <a:solidFill>
                  <a:srgbClr val="000000"/>
                </a:solidFill>
              </a:rPr>
              <a:t>3- الامتحان مفاجئ: يكون في كل محاضرة وبدون تحديد الموعد والوقت.</a:t>
            </a:r>
          </a:p>
          <a:p>
            <a:pPr algn="r" rtl="1"/>
            <a:r>
              <a:rPr lang="ar-IQ" sz="1600" b="1" dirty="0" smtClean="0">
                <a:solidFill>
                  <a:srgbClr val="000000"/>
                </a:solidFill>
              </a:rPr>
              <a:t>4- الامتحان الفصلي: امتحان واحد او اثنين.</a:t>
            </a:r>
          </a:p>
          <a:p>
            <a:pPr algn="r" rtl="1"/>
            <a:r>
              <a:rPr lang="ar-IQ" sz="1600" b="1" dirty="0" smtClean="0">
                <a:solidFill>
                  <a:srgbClr val="000000"/>
                </a:solidFill>
              </a:rPr>
              <a:t>5- المشاريع التي يكلف فيها الطالب.</a:t>
            </a:r>
          </a:p>
        </p:txBody>
      </p:sp>
    </p:spTree>
    <p:extLst>
      <p:ext uri="{BB962C8B-B14F-4D97-AF65-F5344CB8AC3E}">
        <p14:creationId xmlns:p14="http://schemas.microsoft.com/office/powerpoint/2010/main" val="27742756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382000" cy="712787"/>
          </a:xfrm>
        </p:spPr>
        <p:txBody>
          <a:bodyPr/>
          <a:lstStyle/>
          <a:p>
            <a:pPr eaLnBrk="1" hangingPunct="1"/>
            <a:r>
              <a:rPr lang="en-US" sz="3200" b="1" i="1" dirty="0"/>
              <a:t>What is Computer? </a:t>
            </a:r>
            <a:r>
              <a:rPr lang="en-US" sz="3200" b="1" i="1" dirty="0" smtClean="0"/>
              <a:t/>
            </a:r>
            <a:br>
              <a:rPr lang="en-US" sz="3200" b="1" i="1" dirty="0" smtClean="0"/>
            </a:br>
            <a:endParaRPr lang="en-US" altLang="zh-CN" sz="1800" dirty="0" smtClean="0">
              <a:solidFill>
                <a:schemeClr val="tx1"/>
              </a:solidFill>
            </a:endParaRPr>
          </a:p>
        </p:txBody>
      </p:sp>
      <p:sp>
        <p:nvSpPr>
          <p:cNvPr id="5123" name="Rectangle 3"/>
          <p:cNvSpPr>
            <a:spLocks noGrp="1" noChangeArrowheads="1"/>
          </p:cNvSpPr>
          <p:nvPr>
            <p:ph type="body" idx="1"/>
          </p:nvPr>
        </p:nvSpPr>
        <p:spPr>
          <a:xfrm>
            <a:off x="152400" y="990600"/>
            <a:ext cx="8458200" cy="3235325"/>
          </a:xfrm>
        </p:spPr>
        <p:txBody>
          <a:bodyPr/>
          <a:lstStyle/>
          <a:p>
            <a:pPr marL="0" lvl="0" indent="0" algn="just" eaLnBrk="1" fontAlgn="auto" hangingPunct="1">
              <a:spcBef>
                <a:spcPts val="600"/>
              </a:spcBef>
              <a:spcAft>
                <a:spcPts val="0"/>
              </a:spcAft>
              <a:buClrTx/>
              <a:buSzTx/>
              <a:buFont typeface="Wingdings" pitchFamily="2" charset="2"/>
              <a:buChar char="Ø"/>
            </a:pPr>
            <a:r>
              <a:rPr lang="en-IN" sz="2400" b="1" i="1" u="sng" kern="1200" dirty="0">
                <a:solidFill>
                  <a:srgbClr val="FF0000"/>
                </a:solidFill>
                <a:latin typeface="Aparajita" pitchFamily="34" charset="0"/>
                <a:cs typeface="Aparajita" pitchFamily="34" charset="0"/>
              </a:rPr>
              <a:t>Computer</a:t>
            </a:r>
            <a:r>
              <a:rPr lang="en-IN" sz="2400" kern="1200" dirty="0">
                <a:solidFill>
                  <a:prstClr val="black"/>
                </a:solidFill>
                <a:latin typeface="Aparajita" pitchFamily="34" charset="0"/>
                <a:cs typeface="Aparajita" pitchFamily="34" charset="0"/>
              </a:rPr>
              <a:t> is a machine that performs tasks or calculations according to a set of instructions, or programs. </a:t>
            </a:r>
          </a:p>
          <a:p>
            <a:pPr lvl="0" algn="just" eaLnBrk="1" fontAlgn="auto" hangingPunct="1">
              <a:spcBef>
                <a:spcPts val="600"/>
              </a:spcBef>
              <a:spcAft>
                <a:spcPts val="0"/>
              </a:spcAft>
              <a:buClrTx/>
              <a:buSzTx/>
              <a:buFont typeface="Arial" pitchFamily="34" charset="0"/>
              <a:buChar char="•"/>
            </a:pPr>
            <a:r>
              <a:rPr lang="en-IN" sz="2400" kern="1200" dirty="0">
                <a:solidFill>
                  <a:prstClr val="black"/>
                </a:solidFill>
                <a:latin typeface="Aparajita" pitchFamily="34" charset="0"/>
                <a:cs typeface="Aparajita" pitchFamily="34" charset="0"/>
              </a:rPr>
              <a:t>The first fully electronic computers, introduced in the 1940s, were huge machines that required teams of people to operate. </a:t>
            </a:r>
          </a:p>
          <a:p>
            <a:pPr lvl="0" algn="just" eaLnBrk="1" fontAlgn="auto" hangingPunct="1">
              <a:spcBef>
                <a:spcPts val="600"/>
              </a:spcBef>
              <a:spcAft>
                <a:spcPts val="0"/>
              </a:spcAft>
              <a:buClrTx/>
              <a:buSzTx/>
              <a:buFont typeface="Arial" pitchFamily="34" charset="0"/>
              <a:buChar char="•"/>
            </a:pPr>
            <a:r>
              <a:rPr lang="en-IN" sz="2400" kern="1200" dirty="0">
                <a:solidFill>
                  <a:prstClr val="black"/>
                </a:solidFill>
                <a:latin typeface="Aparajita" pitchFamily="34" charset="0"/>
                <a:cs typeface="Aparajita" pitchFamily="34" charset="0"/>
              </a:rPr>
              <a:t>Computers work through an interaction of hardware and software. </a:t>
            </a:r>
          </a:p>
          <a:p>
            <a:pPr marL="0" lvl="0" indent="0" algn="just" eaLnBrk="1" fontAlgn="auto" hangingPunct="1">
              <a:spcBef>
                <a:spcPts val="600"/>
              </a:spcBef>
              <a:spcAft>
                <a:spcPts val="0"/>
              </a:spcAft>
              <a:buClrTx/>
              <a:buSzTx/>
              <a:buFont typeface="Wingdings" pitchFamily="2" charset="2"/>
              <a:buChar char="Ø"/>
            </a:pPr>
            <a:r>
              <a:rPr lang="en-IN" sz="2400" b="1" i="1" u="sng" kern="1200" dirty="0">
                <a:solidFill>
                  <a:srgbClr val="00B050"/>
                </a:solidFill>
                <a:latin typeface="Aparajita" pitchFamily="34" charset="0"/>
                <a:cs typeface="Aparajita" pitchFamily="34" charset="0"/>
              </a:rPr>
              <a:t>Hardware</a:t>
            </a:r>
            <a:r>
              <a:rPr lang="en-IN" sz="2400" b="1" kern="1200" dirty="0">
                <a:solidFill>
                  <a:prstClr val="black"/>
                </a:solidFill>
                <a:latin typeface="Aparajita" pitchFamily="34" charset="0"/>
                <a:cs typeface="Aparajita" pitchFamily="34" charset="0"/>
              </a:rPr>
              <a:t> </a:t>
            </a:r>
            <a:r>
              <a:rPr lang="en-IN" sz="2400" kern="1200" dirty="0">
                <a:solidFill>
                  <a:srgbClr val="0033CC"/>
                </a:solidFill>
                <a:latin typeface="Aparajita" pitchFamily="34" charset="0"/>
                <a:cs typeface="Aparajita" pitchFamily="34" charset="0"/>
              </a:rPr>
              <a:t>refers to the parts of a computer that you can see and touch, including the case and everything inside it. Hardware items such as your monitor, keyboard, mouse, printer, and other components are often called hardware devices, or devices.</a:t>
            </a:r>
          </a:p>
          <a:p>
            <a:pPr marL="0" lvl="0" indent="0" algn="just" eaLnBrk="1" fontAlgn="auto" hangingPunct="1">
              <a:spcBef>
                <a:spcPts val="600"/>
              </a:spcBef>
              <a:spcAft>
                <a:spcPts val="0"/>
              </a:spcAft>
              <a:buClrTx/>
              <a:buSzTx/>
              <a:buFont typeface="Wingdings" pitchFamily="2" charset="2"/>
              <a:buChar char="Ø"/>
            </a:pPr>
            <a:r>
              <a:rPr lang="en-US" sz="2400" b="1" u="sng" kern="1200" dirty="0">
                <a:solidFill>
                  <a:srgbClr val="00B050"/>
                </a:solidFill>
                <a:latin typeface="Aparajita" pitchFamily="34" charset="0"/>
                <a:cs typeface="Aparajita" pitchFamily="34" charset="0"/>
              </a:rPr>
              <a:t>Software</a:t>
            </a:r>
            <a:r>
              <a:rPr lang="en-US" sz="2400" b="1" kern="1200" dirty="0">
                <a:solidFill>
                  <a:prstClr val="black"/>
                </a:solidFill>
                <a:latin typeface="Aparajita" pitchFamily="34" charset="0"/>
                <a:cs typeface="Aparajita" pitchFamily="34" charset="0"/>
              </a:rPr>
              <a:t> </a:t>
            </a:r>
            <a:r>
              <a:rPr lang="en-US" sz="2400" kern="1200" dirty="0">
                <a:solidFill>
                  <a:prstClr val="black"/>
                </a:solidFill>
                <a:latin typeface="Aparajita" pitchFamily="34" charset="0"/>
                <a:cs typeface="Aparajita" pitchFamily="34" charset="0"/>
              </a:rPr>
              <a:t>refers to the instructions, or programs, that tell the hardware what to do. A word-processing program that you can use to write letters on your computer is a type of software. </a:t>
            </a:r>
            <a:endParaRPr lang="ar-IQ" sz="2400" kern="1200" dirty="0">
              <a:solidFill>
                <a:prstClr val="black"/>
              </a:solidFill>
              <a:latin typeface="Aparajita" pitchFamily="34" charset="0"/>
              <a:cs typeface="Tahoma"/>
            </a:endParaRPr>
          </a:p>
          <a:p>
            <a:pPr lvl="0"/>
            <a:endParaRPr lang="en-US" altLang="zh-CN" sz="2400" dirty="0" smtClean="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066800"/>
            <a:ext cx="8229600" cy="5064125"/>
          </a:xfrm>
        </p:spPr>
        <p:txBody>
          <a:bodyPr/>
          <a:lstStyle/>
          <a:p>
            <a:pPr marL="0" lvl="0" indent="0" algn="just" eaLnBrk="1" hangingPunct="1">
              <a:spcBef>
                <a:spcPts val="1200"/>
              </a:spcBef>
              <a:buClrTx/>
              <a:buSzTx/>
              <a:buFont typeface="Wingdings" pitchFamily="2" charset="2"/>
              <a:buChar char="Ø"/>
            </a:pPr>
            <a:r>
              <a:rPr lang="en-US" sz="2000" kern="1200" dirty="0">
                <a:solidFill>
                  <a:prstClr val="black"/>
                </a:solidFill>
                <a:latin typeface="Aparajita" pitchFamily="34" charset="0"/>
                <a:ea typeface="Calibri" pitchFamily="34" charset="0"/>
                <a:cs typeface="Aparajita" pitchFamily="34" charset="0"/>
              </a:rPr>
              <a:t>In the workplace, many people use computers to keep records, analyze data, do research, and manage projects. </a:t>
            </a:r>
            <a:endParaRPr lang="en-US" sz="2000" kern="1200" dirty="0">
              <a:solidFill>
                <a:prstClr val="black"/>
              </a:solidFill>
              <a:latin typeface="Aparajita" pitchFamily="34" charset="0"/>
              <a:cs typeface="Aparajita" pitchFamily="34" charset="0"/>
            </a:endParaRPr>
          </a:p>
          <a:p>
            <a:pPr marL="0" lvl="0" indent="0" algn="just">
              <a:spcBef>
                <a:spcPts val="1200"/>
              </a:spcBef>
              <a:buClrTx/>
              <a:buSzTx/>
              <a:buFont typeface="Wingdings" pitchFamily="2" charset="2"/>
              <a:buChar char="Ø"/>
            </a:pPr>
            <a:r>
              <a:rPr lang="en-US" sz="2000" kern="1200" dirty="0">
                <a:solidFill>
                  <a:srgbClr val="0033CC"/>
                </a:solidFill>
                <a:latin typeface="Aparajita" pitchFamily="34" charset="0"/>
                <a:ea typeface="Calibri" pitchFamily="34" charset="0"/>
                <a:cs typeface="Aparajita" pitchFamily="34" charset="0"/>
              </a:rPr>
              <a:t>At home, you can use computers to find information, store pictures and music, play games, and communicate with others—and those are just a few of the possibilities. </a:t>
            </a:r>
            <a:endParaRPr lang="en-US" sz="2000" kern="1200" dirty="0">
              <a:solidFill>
                <a:srgbClr val="0033CC"/>
              </a:solidFill>
              <a:latin typeface="Aparajita" pitchFamily="34" charset="0"/>
              <a:cs typeface="Aparajita" pitchFamily="34" charset="0"/>
            </a:endParaRPr>
          </a:p>
          <a:p>
            <a:pPr marL="0" lvl="0" indent="0" algn="just">
              <a:spcBef>
                <a:spcPts val="1200"/>
              </a:spcBef>
              <a:buClrTx/>
              <a:buSzTx/>
              <a:buFont typeface="Wingdings" pitchFamily="2" charset="2"/>
              <a:buChar char="Ø"/>
            </a:pPr>
            <a:r>
              <a:rPr lang="en-US" sz="2000" kern="1200" dirty="0">
                <a:solidFill>
                  <a:prstClr val="black"/>
                </a:solidFill>
                <a:latin typeface="Aparajita" pitchFamily="34" charset="0"/>
                <a:ea typeface="Calibri" pitchFamily="34" charset="0"/>
                <a:cs typeface="Aparajita" pitchFamily="34" charset="0"/>
              </a:rPr>
              <a:t>You can also use your computer to connect to the Internet, a network that links computers around the world. Here are some of the most popular things to do with computers: the web, E-mail, Instant messaging, Pictures, music, movies, and gaming.</a:t>
            </a:r>
            <a:endParaRPr lang="en-US" sz="2000" kern="1200" dirty="0">
              <a:solidFill>
                <a:prstClr val="black"/>
              </a:solidFill>
              <a:latin typeface="Aparajita" pitchFamily="34" charset="0"/>
              <a:cs typeface="Aparajita" pitchFamily="34" charset="0"/>
            </a:endParaRPr>
          </a:p>
          <a:p>
            <a:pPr marL="0" indent="0" eaLnBrk="1" hangingPunct="1">
              <a:buNone/>
            </a:pPr>
            <a:endParaRPr lang="en-US" sz="1600" dirty="0"/>
          </a:p>
        </p:txBody>
      </p:sp>
      <p:sp>
        <p:nvSpPr>
          <p:cNvPr id="3" name="Title 2"/>
          <p:cNvSpPr>
            <a:spLocks noGrp="1"/>
          </p:cNvSpPr>
          <p:nvPr>
            <p:ph type="title"/>
          </p:nvPr>
        </p:nvSpPr>
        <p:spPr>
          <a:xfrm>
            <a:off x="457200" y="277813"/>
            <a:ext cx="8229600" cy="712787"/>
          </a:xfrm>
        </p:spPr>
        <p:txBody>
          <a:bodyPr/>
          <a:lstStyle/>
          <a:p>
            <a:r>
              <a:rPr lang="en-MY" sz="2400" b="1" i="1" dirty="0"/>
              <a:t>What can do with computers? </a:t>
            </a:r>
            <a:endParaRPr lang="en-US" sz="2400" b="1" i="1"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222" name="Picture 7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23975"/>
            <a:ext cx="381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6221" name="Picture 7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019300"/>
            <a:ext cx="38100" cy="238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2"/>
          <p:cNvSpPr>
            <a:spLocks noChangeArrowheads="1"/>
          </p:cNvSpPr>
          <p:nvPr/>
        </p:nvSpPr>
        <p:spPr bwMode="auto">
          <a:xfrm>
            <a:off x="0" y="1562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3"/>
          <p:cNvSpPr>
            <a:spLocks noChangeArrowheads="1"/>
          </p:cNvSpPr>
          <p:nvPr/>
        </p:nvSpPr>
        <p:spPr bwMode="auto">
          <a:xfrm>
            <a:off x="0" y="2257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2"/>
          <p:cNvSpPr>
            <a:spLocks noGrp="1"/>
          </p:cNvSpPr>
          <p:nvPr>
            <p:ph type="title"/>
          </p:nvPr>
        </p:nvSpPr>
        <p:spPr>
          <a:xfrm>
            <a:off x="457200" y="277813"/>
            <a:ext cx="8229600" cy="5818187"/>
          </a:xfrm>
        </p:spPr>
        <p:txBody>
          <a:bodyPr/>
          <a:lstStyle/>
          <a:p>
            <a:pPr lvl="0">
              <a:spcBef>
                <a:spcPct val="20000"/>
              </a:spcBef>
            </a:pPr>
            <a:r>
              <a:rPr lang="en-US" sz="1600" i="1" dirty="0" smtClean="0">
                <a:solidFill>
                  <a:srgbClr val="000000"/>
                </a:solidFill>
                <a:latin typeface="Arial"/>
                <a:cs typeface="+mn-cs"/>
              </a:rPr>
              <a:t/>
            </a:r>
            <a:br>
              <a:rPr lang="en-US" sz="1600" i="1" dirty="0" smtClean="0">
                <a:solidFill>
                  <a:srgbClr val="000000"/>
                </a:solidFill>
                <a:latin typeface="Arial"/>
                <a:cs typeface="+mn-cs"/>
              </a:rPr>
            </a:br>
            <a:r>
              <a:rPr lang="en-US" sz="1600" i="1" dirty="0">
                <a:solidFill>
                  <a:srgbClr val="000000"/>
                </a:solidFill>
                <a:latin typeface="Arial"/>
                <a:cs typeface="+mn-cs"/>
              </a:rPr>
              <a:t/>
            </a:r>
            <a:br>
              <a:rPr lang="en-US" sz="1600" i="1" dirty="0">
                <a:solidFill>
                  <a:srgbClr val="000000"/>
                </a:solidFill>
                <a:latin typeface="Arial"/>
                <a:cs typeface="+mn-cs"/>
              </a:rPr>
            </a:br>
            <a:r>
              <a:rPr lang="en-US" sz="1600" i="1" dirty="0" smtClean="0">
                <a:solidFill>
                  <a:srgbClr val="000000"/>
                </a:solidFill>
                <a:latin typeface="Arial"/>
                <a:cs typeface="+mn-cs"/>
              </a:rPr>
              <a:t/>
            </a:r>
            <a:br>
              <a:rPr lang="en-US" sz="1600" i="1" dirty="0" smtClean="0">
                <a:solidFill>
                  <a:srgbClr val="000000"/>
                </a:solidFill>
                <a:latin typeface="Arial"/>
                <a:cs typeface="+mn-cs"/>
              </a:rPr>
            </a:br>
            <a:r>
              <a:rPr lang="en-US" sz="1600" i="1" dirty="0">
                <a:solidFill>
                  <a:srgbClr val="000000"/>
                </a:solidFill>
                <a:latin typeface="Arial"/>
                <a:cs typeface="+mn-cs"/>
              </a:rPr>
              <a:t/>
            </a:r>
            <a:br>
              <a:rPr lang="en-US" sz="1600" i="1" dirty="0">
                <a:solidFill>
                  <a:srgbClr val="000000"/>
                </a:solidFill>
                <a:latin typeface="Arial"/>
                <a:cs typeface="+mn-cs"/>
              </a:rPr>
            </a:br>
            <a:endParaRPr lang="en-US" dirty="0"/>
          </a:p>
        </p:txBody>
      </p:sp>
      <p:sp>
        <p:nvSpPr>
          <p:cNvPr id="9" name="Title 1"/>
          <p:cNvSpPr txBox="1">
            <a:spLocks/>
          </p:cNvSpPr>
          <p:nvPr/>
        </p:nvSpPr>
        <p:spPr>
          <a:xfrm>
            <a:off x="990600" y="0"/>
            <a:ext cx="7162800" cy="990600"/>
          </a:xfrm>
          <a:prstGeom prst="rect">
            <a:avLst/>
          </a:prstGeom>
        </p:spPr>
        <p:txBody>
          <a:bodyPr vert="horz" anchor="ctr">
            <a:normAutofit/>
          </a:bodyPr>
          <a:lst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rtl="0" eaLnBrk="0" hangingPunct="0"/>
            <a:r>
              <a:rPr lang="en-US" sz="2400" b="1" i="1" dirty="0"/>
              <a:t>Types of Computers </a:t>
            </a:r>
          </a:p>
        </p:txBody>
      </p:sp>
      <p:sp>
        <p:nvSpPr>
          <p:cNvPr id="10" name="Rectangle 1"/>
          <p:cNvSpPr>
            <a:spLocks noChangeArrowheads="1"/>
          </p:cNvSpPr>
          <p:nvPr/>
        </p:nvSpPr>
        <p:spPr bwMode="auto">
          <a:xfrm>
            <a:off x="152400" y="1158451"/>
            <a:ext cx="55626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1200"/>
              </a:spcBef>
            </a:pPr>
            <a:r>
              <a:rPr lang="en-US" b="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1- Desktop computers </a:t>
            </a:r>
            <a:endParaRPr lang="en-US" b="1" u="sng" dirty="0" smtClean="0">
              <a:solidFill>
                <a:srgbClr val="FF0000"/>
              </a:solidFill>
              <a:effectLst>
                <a:outerShdw blurRad="38100" dist="38100" dir="2700000" algn="tl">
                  <a:srgbClr val="000000">
                    <a:alpha val="43137"/>
                  </a:srgbClr>
                </a:outerShdw>
              </a:effectLst>
              <a:latin typeface="Aparajita" pitchFamily="34" charset="0"/>
              <a:ea typeface="+mn-ea"/>
              <a:cs typeface="Aparajita" pitchFamily="34" charset="0"/>
            </a:endParaRPr>
          </a:p>
          <a:p>
            <a:pPr marL="285750" indent="-285750" algn="just" eaLnBrk="0" hangingPunct="0">
              <a:spcBef>
                <a:spcPts val="1200"/>
              </a:spcBef>
              <a:buFont typeface="Arial" pitchFamily="34" charset="0"/>
              <a:buChar char="•"/>
            </a:pPr>
            <a:r>
              <a:rPr lang="en-US" dirty="0" smtClean="0">
                <a:solidFill>
                  <a:prstClr val="black"/>
                </a:solidFill>
                <a:latin typeface="Aparajita" pitchFamily="34" charset="0"/>
                <a:ea typeface="Calibri" pitchFamily="34" charset="0"/>
                <a:cs typeface="Aparajita" pitchFamily="34" charset="0"/>
              </a:rPr>
              <a:t>Desktop computers are designed for use at a desk or table. </a:t>
            </a:r>
          </a:p>
          <a:p>
            <a:pPr marL="285750" indent="-285750" algn="just" eaLnBrk="0" hangingPunct="0">
              <a:spcBef>
                <a:spcPts val="1200"/>
              </a:spcBef>
              <a:buFont typeface="Arial" pitchFamily="34" charset="0"/>
              <a:buChar char="•"/>
            </a:pPr>
            <a:r>
              <a:rPr lang="en-US" dirty="0" smtClean="0">
                <a:solidFill>
                  <a:srgbClr val="0033CC"/>
                </a:solidFill>
                <a:latin typeface="Aparajita" pitchFamily="34" charset="0"/>
                <a:ea typeface="Calibri" pitchFamily="34" charset="0"/>
                <a:cs typeface="Aparajita" pitchFamily="34" charset="0"/>
              </a:rPr>
              <a:t>They are typically larger and more powerful than other types of personal computers. </a:t>
            </a:r>
          </a:p>
          <a:p>
            <a:pPr marL="285750" indent="-285750" algn="just" eaLnBrk="0" hangingPunct="0">
              <a:spcBef>
                <a:spcPts val="1200"/>
              </a:spcBef>
              <a:buFont typeface="Arial" pitchFamily="34" charset="0"/>
              <a:buChar char="•"/>
            </a:pPr>
            <a:r>
              <a:rPr lang="en-US" dirty="0" smtClean="0">
                <a:solidFill>
                  <a:prstClr val="black"/>
                </a:solidFill>
                <a:latin typeface="Aparajita" pitchFamily="34" charset="0"/>
                <a:ea typeface="Calibri" pitchFamily="34" charset="0"/>
                <a:cs typeface="Aparajita" pitchFamily="34" charset="0"/>
              </a:rPr>
              <a:t>Desktop computers are made up of separate components, called the system unit, the monitor, mouse, and keyboard, connect to the system unit.</a:t>
            </a:r>
          </a:p>
          <a:p>
            <a:pPr lvl="0">
              <a:spcBef>
                <a:spcPts val="1200"/>
              </a:spcBef>
            </a:pPr>
            <a:r>
              <a:rPr lang="en-US" b="1" u="sng" dirty="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2- Laptop computers and small notebook</a:t>
            </a:r>
            <a:endParaRPr lang="en-US" b="1" u="sng" dirty="0">
              <a:solidFill>
                <a:srgbClr val="FF0000"/>
              </a:solidFill>
              <a:effectLst>
                <a:outerShdw blurRad="38100" dist="38100" dir="2700000" algn="tl">
                  <a:srgbClr val="000000">
                    <a:alpha val="43137"/>
                  </a:srgbClr>
                </a:outerShdw>
              </a:effectLst>
              <a:latin typeface="Aparajita" pitchFamily="34" charset="0"/>
              <a:ea typeface="+mn-ea"/>
              <a:cs typeface="Aparajita" pitchFamily="34" charset="0"/>
            </a:endParaRPr>
          </a:p>
          <a:p>
            <a:pPr lvl="0" algn="just" eaLnBrk="0" hangingPunct="0">
              <a:spcBef>
                <a:spcPts val="1200"/>
              </a:spcBef>
            </a:pPr>
            <a:r>
              <a:rPr lang="en-US" b="1" u="sng" dirty="0">
                <a:solidFill>
                  <a:srgbClr val="FF0000"/>
                </a:solidFill>
                <a:latin typeface="Aparajita" pitchFamily="34" charset="0"/>
                <a:ea typeface="Calibri" pitchFamily="34" charset="0"/>
                <a:cs typeface="Aparajita" pitchFamily="34" charset="0"/>
              </a:rPr>
              <a:t>Laptop computers </a:t>
            </a:r>
            <a:r>
              <a:rPr lang="en-US" dirty="0">
                <a:solidFill>
                  <a:prstClr val="black"/>
                </a:solidFill>
                <a:latin typeface="Aparajita" pitchFamily="34" charset="0"/>
                <a:ea typeface="Calibri" pitchFamily="34" charset="0"/>
                <a:cs typeface="Aparajita" pitchFamily="34" charset="0"/>
              </a:rPr>
              <a:t>are lightweight mobile PCs with a thin screen. Laptops can operate on batteries, so you can take them anywhere. The screen folds down onto the keyboard when not in use. </a:t>
            </a:r>
            <a:endParaRPr lang="en-US" dirty="0">
              <a:solidFill>
                <a:prstClr val="black"/>
              </a:solidFill>
              <a:latin typeface="Aparajita" pitchFamily="34" charset="0"/>
              <a:ea typeface="+mn-ea"/>
              <a:cs typeface="Aparajita" pitchFamily="34" charset="0"/>
            </a:endParaRPr>
          </a:p>
          <a:p>
            <a:pPr lvl="0" algn="just" eaLnBrk="0" hangingPunct="0">
              <a:spcBef>
                <a:spcPts val="1200"/>
              </a:spcBef>
            </a:pPr>
            <a:r>
              <a:rPr lang="en-US" b="1" u="sng" dirty="0">
                <a:solidFill>
                  <a:srgbClr val="FF0000"/>
                </a:solidFill>
                <a:latin typeface="Aparajita" pitchFamily="34" charset="0"/>
                <a:ea typeface="Calibri" pitchFamily="34" charset="0"/>
                <a:cs typeface="Aparajita" pitchFamily="34" charset="0"/>
              </a:rPr>
              <a:t>Small notebook PCs </a:t>
            </a:r>
            <a:r>
              <a:rPr lang="en-US" dirty="0">
                <a:solidFill>
                  <a:srgbClr val="0033CC"/>
                </a:solidFill>
                <a:latin typeface="Aparajita" pitchFamily="34" charset="0"/>
                <a:ea typeface="Calibri" pitchFamily="34" charset="0"/>
                <a:cs typeface="Aparajita" pitchFamily="34" charset="0"/>
              </a:rPr>
              <a:t>are small, affordable laptops that are designed to perform a limited number of tasks. They're usually less powerful than a laptop, so they're used mainly to browse the web and check e-mail.</a:t>
            </a:r>
            <a:endParaRPr lang="en-US" dirty="0">
              <a:solidFill>
                <a:srgbClr val="0033CC"/>
              </a:solidFill>
              <a:latin typeface="Aparajita" pitchFamily="34" charset="0"/>
              <a:ea typeface="+mn-ea"/>
              <a:cs typeface="Aparajita" pitchFamily="34" charset="0"/>
            </a:endParaRPr>
          </a:p>
          <a:p>
            <a:pPr algn="just" eaLnBrk="0" hangingPunct="0">
              <a:spcBef>
                <a:spcPts val="1200"/>
              </a:spcBef>
            </a:pPr>
            <a:endParaRPr lang="en-US" sz="2000" dirty="0" smtClean="0">
              <a:solidFill>
                <a:prstClr val="black"/>
              </a:solidFill>
              <a:latin typeface="Aparajita" pitchFamily="34" charset="0"/>
              <a:ea typeface="+mn-ea"/>
              <a:cs typeface="Aparajita" pitchFamily="34" charset="0"/>
            </a:endParaRPr>
          </a:p>
        </p:txBody>
      </p:sp>
      <p:pic>
        <p:nvPicPr>
          <p:cNvPr id="11" name="Picture 4" descr="C:\Users\ENGINEER\Desktop\Computer.jpg"/>
          <p:cNvPicPr>
            <a:picLocks noChangeAspect="1" noChangeArrowheads="1"/>
          </p:cNvPicPr>
          <p:nvPr/>
        </p:nvPicPr>
        <p:blipFill>
          <a:blip r:embed="rId3" cstate="print"/>
          <a:srcRect/>
          <a:stretch>
            <a:fillRect/>
          </a:stretch>
        </p:blipFill>
        <p:spPr bwMode="auto">
          <a:xfrm>
            <a:off x="5772331" y="1066799"/>
            <a:ext cx="3370625" cy="27693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2514600"/>
          </a:xfrm>
        </p:spPr>
        <p:txBody>
          <a:bodyPr/>
          <a:lstStyle/>
          <a:p>
            <a:pPr marL="0" lvl="0" indent="0" eaLnBrk="1" hangingPunct="1">
              <a:spcBef>
                <a:spcPts val="1200"/>
              </a:spcBef>
              <a:buClrTx/>
              <a:buSzTx/>
              <a:buNone/>
            </a:pPr>
            <a:r>
              <a:rPr lang="en-US" sz="2000" b="1" u="sng" kern="1200" dirty="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3- Smart phones </a:t>
            </a:r>
            <a:endParaRPr lang="en-US" sz="2000" b="1" u="sng" kern="1200" dirty="0">
              <a:solidFill>
                <a:srgbClr val="FF0000"/>
              </a:solidFill>
              <a:effectLst>
                <a:outerShdw blurRad="38100" dist="38100" dir="2700000" algn="tl">
                  <a:srgbClr val="000000">
                    <a:alpha val="43137"/>
                  </a:srgbClr>
                </a:outerShdw>
              </a:effectLst>
              <a:latin typeface="Aparajita" pitchFamily="34" charset="0"/>
              <a:cs typeface="Aparajita" pitchFamily="34" charset="0"/>
            </a:endParaRPr>
          </a:p>
          <a:p>
            <a:pPr marL="0" lvl="0" indent="0" algn="just">
              <a:spcBef>
                <a:spcPts val="1200"/>
              </a:spcBef>
              <a:buClrTx/>
              <a:buSzTx/>
              <a:buFont typeface="Wingdings" pitchFamily="2" charset="2"/>
              <a:buChar char="Ø"/>
            </a:pPr>
            <a:r>
              <a:rPr lang="en-US" sz="2000" kern="1200" dirty="0">
                <a:solidFill>
                  <a:prstClr val="black"/>
                </a:solidFill>
                <a:latin typeface="Aparajita" pitchFamily="34" charset="0"/>
                <a:ea typeface="Calibri" pitchFamily="34" charset="0"/>
                <a:cs typeface="Aparajita" pitchFamily="34" charset="0"/>
              </a:rPr>
              <a:t>Smart phones are mobile phones that have some of the same capabilities as a computer. </a:t>
            </a:r>
          </a:p>
          <a:p>
            <a:pPr marL="0" lvl="0" indent="0" algn="just">
              <a:spcBef>
                <a:spcPts val="1200"/>
              </a:spcBef>
              <a:buClrTx/>
              <a:buSzTx/>
              <a:buFont typeface="Wingdings" pitchFamily="2" charset="2"/>
              <a:buChar char="Ø"/>
            </a:pPr>
            <a:r>
              <a:rPr lang="en-US" sz="2000" kern="1200" dirty="0">
                <a:solidFill>
                  <a:srgbClr val="0033CC"/>
                </a:solidFill>
                <a:latin typeface="Aparajita" pitchFamily="34" charset="0"/>
                <a:ea typeface="Calibri" pitchFamily="34" charset="0"/>
                <a:cs typeface="Aparajita" pitchFamily="34" charset="0"/>
              </a:rPr>
              <a:t>You can use a smart phone to make telephone calls, access the Internet, organize contact information, send e-mail and text messages, play games, and take pictures. </a:t>
            </a:r>
          </a:p>
          <a:p>
            <a:pPr marL="0" lvl="0" indent="0" algn="just">
              <a:spcBef>
                <a:spcPts val="1200"/>
              </a:spcBef>
              <a:buClrTx/>
              <a:buSzTx/>
              <a:buFont typeface="Wingdings" pitchFamily="2" charset="2"/>
              <a:buChar char="Ø"/>
            </a:pPr>
            <a:r>
              <a:rPr lang="en-US" sz="1800" kern="1200" dirty="0">
                <a:solidFill>
                  <a:prstClr val="black"/>
                </a:solidFill>
                <a:latin typeface="Aparajita" pitchFamily="34" charset="0"/>
                <a:ea typeface="Calibri" pitchFamily="34" charset="0"/>
                <a:cs typeface="Aparajita" pitchFamily="34" charset="0"/>
              </a:rPr>
              <a:t>Smart phones usually have a keyboard and a large screen.</a:t>
            </a:r>
            <a:endParaRPr lang="en-US" sz="1800" kern="1200" dirty="0">
              <a:solidFill>
                <a:prstClr val="black"/>
              </a:solidFill>
              <a:latin typeface="Aparajita" pitchFamily="34" charset="0"/>
              <a:cs typeface="Aparajita" pitchFamily="34" charset="0"/>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704" y="2133600"/>
            <a:ext cx="2658502" cy="264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2667000"/>
            <a:ext cx="4572000" cy="3631763"/>
          </a:xfrm>
          <a:prstGeom prst="rect">
            <a:avLst/>
          </a:prstGeom>
        </p:spPr>
        <p:txBody>
          <a:bodyPr>
            <a:spAutoFit/>
          </a:bodyPr>
          <a:lstStyle/>
          <a:p>
            <a:pPr lvl="0" algn="just">
              <a:spcBef>
                <a:spcPts val="1200"/>
              </a:spcBef>
            </a:pPr>
            <a:r>
              <a:rPr lang="en-US" sz="2000" b="1" dirty="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4- </a:t>
            </a:r>
            <a:r>
              <a:rPr lang="en-US" sz="2000" b="1" u="sng" dirty="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Handheld computers </a:t>
            </a:r>
            <a:endParaRPr lang="en-US" sz="2000" u="sng" dirty="0">
              <a:solidFill>
                <a:srgbClr val="FF0000"/>
              </a:solidFill>
              <a:effectLst>
                <a:outerShdw blurRad="38100" dist="38100" dir="2700000" algn="tl">
                  <a:srgbClr val="000000">
                    <a:alpha val="43137"/>
                  </a:srgbClr>
                </a:outerShdw>
              </a:effectLst>
              <a:latin typeface="Aparajita" pitchFamily="34" charset="0"/>
              <a:ea typeface="+mn-ea"/>
              <a:cs typeface="Aparajita" pitchFamily="34" charset="0"/>
            </a:endParaRPr>
          </a:p>
          <a:p>
            <a:pPr lvl="0" algn="just" eaLnBrk="0" hangingPunct="0">
              <a:spcBef>
                <a:spcPts val="1200"/>
              </a:spcBef>
              <a:buFont typeface="Wingdings" pitchFamily="2" charset="2"/>
              <a:buChar char="Ø"/>
            </a:pPr>
            <a:r>
              <a:rPr lang="en-US" sz="2000" dirty="0">
                <a:solidFill>
                  <a:prstClr val="black"/>
                </a:solidFill>
                <a:latin typeface="Aparajita" pitchFamily="34" charset="0"/>
                <a:ea typeface="Calibri" pitchFamily="34" charset="0"/>
                <a:cs typeface="Aparajita" pitchFamily="34" charset="0"/>
              </a:rPr>
              <a:t>Handheld computers, also called personal digital assistants (PDAs), are battery-powered computers small enough to carry almost anywhere. </a:t>
            </a:r>
          </a:p>
          <a:p>
            <a:pPr lvl="0" algn="just" eaLnBrk="0" hangingPunct="0">
              <a:spcBef>
                <a:spcPts val="1200"/>
              </a:spcBef>
              <a:buFont typeface="Wingdings" pitchFamily="2" charset="2"/>
              <a:buChar char="Ø"/>
            </a:pPr>
            <a:r>
              <a:rPr lang="en-US" sz="2000" dirty="0">
                <a:solidFill>
                  <a:srgbClr val="0033CC"/>
                </a:solidFill>
                <a:latin typeface="Aparajita" pitchFamily="34" charset="0"/>
                <a:ea typeface="Calibri" pitchFamily="34" charset="0"/>
                <a:cs typeface="Aparajita" pitchFamily="34" charset="0"/>
              </a:rPr>
              <a:t>Handheld computers are useful for scheduling appointments, storing addresses and phone numbers, and playing games.</a:t>
            </a:r>
          </a:p>
          <a:p>
            <a:pPr lvl="0" algn="just" eaLnBrk="0" hangingPunct="0">
              <a:spcBef>
                <a:spcPts val="1200"/>
              </a:spcBef>
              <a:buFont typeface="Wingdings" pitchFamily="2" charset="2"/>
              <a:buChar char="Ø"/>
            </a:pPr>
            <a:r>
              <a:rPr lang="en-US" sz="2000" dirty="0">
                <a:solidFill>
                  <a:prstClr val="black"/>
                </a:solidFill>
                <a:latin typeface="Aparajita" pitchFamily="34" charset="0"/>
                <a:ea typeface="Calibri" pitchFamily="34" charset="0"/>
                <a:cs typeface="Aparajita" pitchFamily="34" charset="0"/>
              </a:rPr>
              <a:t> Instead of keyboards, handheld computers have touch screens that you use with your finger or a stylus (a pen-shaped pointing tool).</a:t>
            </a:r>
            <a:endParaRPr lang="en-US" sz="2000" dirty="0">
              <a:solidFill>
                <a:prstClr val="black"/>
              </a:solidFill>
              <a:latin typeface="Aparajita" pitchFamily="34" charset="0"/>
              <a:ea typeface="+mn-ea"/>
              <a:cs typeface="Aparajita"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555" y="4724400"/>
            <a:ext cx="2211845" cy="200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105400"/>
            <a:ext cx="1973378"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649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5486400" cy="3046988"/>
          </a:xfrm>
          <a:prstGeom prst="rect">
            <a:avLst/>
          </a:prstGeom>
        </p:spPr>
        <p:txBody>
          <a:bodyPr wrap="square">
            <a:spAutoFit/>
          </a:bodyPr>
          <a:lstStyle/>
          <a:p>
            <a:pPr lvl="0" algn="justLow">
              <a:spcBef>
                <a:spcPts val="1200"/>
              </a:spcBef>
            </a:pPr>
            <a:r>
              <a:rPr lang="en-US" b="1" u="sng" dirty="0">
                <a:solidFill>
                  <a:srgbClr val="FF0000"/>
                </a:solidFill>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rPr>
              <a:t>5- Tablet PCs </a:t>
            </a:r>
            <a:endParaRPr lang="en-US" u="sng"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lvl="0" algn="justLow" eaLnBrk="0" hangingPunct="0">
              <a:spcBef>
                <a:spcPts val="1200"/>
              </a:spcBef>
              <a:buFont typeface="Wingdings" pitchFamily="2" charset="2"/>
              <a:buChar char="Ø"/>
            </a:pPr>
            <a:r>
              <a:rPr lang="en-US" dirty="0">
                <a:solidFill>
                  <a:prstClr val="black"/>
                </a:solidFill>
                <a:latin typeface="Arial" panose="020B0604020202020204" pitchFamily="34" charset="0"/>
                <a:ea typeface="Calibri" pitchFamily="34" charset="0"/>
                <a:cs typeface="Arial" panose="020B0604020202020204" pitchFamily="34" charset="0"/>
              </a:rPr>
              <a:t>Tablet PCs are mobile PCs that combine features of laptops and handheld computers. </a:t>
            </a:r>
          </a:p>
          <a:p>
            <a:pPr lvl="0" algn="justLow" eaLnBrk="0" hangingPunct="0">
              <a:spcBef>
                <a:spcPts val="1200"/>
              </a:spcBef>
              <a:buFont typeface="Wingdings" pitchFamily="2" charset="2"/>
              <a:buChar char="Ø"/>
            </a:pPr>
            <a:r>
              <a:rPr lang="en-US" dirty="0">
                <a:solidFill>
                  <a:srgbClr val="0033CC"/>
                </a:solidFill>
                <a:latin typeface="Arial" panose="020B0604020202020204" pitchFamily="34" charset="0"/>
                <a:ea typeface="Calibri" pitchFamily="34" charset="0"/>
                <a:cs typeface="Arial" panose="020B0604020202020204" pitchFamily="34" charset="0"/>
              </a:rPr>
              <a:t>Like laptops, they're powerful and have a built-in screen. </a:t>
            </a:r>
          </a:p>
          <a:p>
            <a:pPr lvl="0" algn="justLow" eaLnBrk="0" hangingPunct="0">
              <a:spcBef>
                <a:spcPts val="1200"/>
              </a:spcBef>
              <a:buFont typeface="Wingdings" pitchFamily="2" charset="2"/>
              <a:buChar char="Ø"/>
            </a:pPr>
            <a:r>
              <a:rPr lang="en-US" dirty="0">
                <a:solidFill>
                  <a:prstClr val="black"/>
                </a:solidFill>
                <a:latin typeface="Arial" panose="020B0604020202020204" pitchFamily="34" charset="0"/>
                <a:ea typeface="Calibri" pitchFamily="34" charset="0"/>
                <a:cs typeface="Arial" panose="020B0604020202020204" pitchFamily="34" charset="0"/>
              </a:rPr>
              <a:t>Like handheld computers, they allow you to write notes or draw pictures on the screen, usually with a tablet pen (the pen that come with table and is used to interact with items in the screen).</a:t>
            </a:r>
            <a:endParaRPr lang="en-US" dirty="0">
              <a:solidFill>
                <a:prstClr val="black"/>
              </a:solidFill>
              <a:latin typeface="Arial" panose="020B0604020202020204" pitchFamily="34" charset="0"/>
              <a:ea typeface="+mn-ea"/>
              <a:cs typeface="Arial" panose="020B060402020202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7400" y="228600"/>
            <a:ext cx="2971800" cy="249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0965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b="1" i="1" dirty="0"/>
              <a:t>Computers Operations </a:t>
            </a:r>
          </a:p>
        </p:txBody>
      </p:sp>
      <p:sp>
        <p:nvSpPr>
          <p:cNvPr id="3" name="Content Placeholder 2"/>
          <p:cNvSpPr>
            <a:spLocks noGrp="1"/>
          </p:cNvSpPr>
          <p:nvPr>
            <p:ph idx="1"/>
          </p:nvPr>
        </p:nvSpPr>
        <p:spPr>
          <a:xfrm>
            <a:off x="0" y="990600"/>
            <a:ext cx="9144000" cy="1600200"/>
          </a:xfrm>
        </p:spPr>
        <p:txBody>
          <a:bodyPr/>
          <a:lstStyle/>
          <a:p>
            <a:r>
              <a:rPr lang="en-MY" sz="1800" dirty="0" smtClean="0"/>
              <a:t>Input </a:t>
            </a:r>
            <a:r>
              <a:rPr lang="en-MY" sz="1800" dirty="0"/>
              <a:t>data and instruction by input unit. </a:t>
            </a:r>
          </a:p>
          <a:p>
            <a:r>
              <a:rPr lang="en-MY" sz="1800" dirty="0" smtClean="0"/>
              <a:t>Save </a:t>
            </a:r>
            <a:r>
              <a:rPr lang="en-MY" sz="1800" dirty="0"/>
              <a:t>and process data and instruction by memory unit and central processing unit. </a:t>
            </a:r>
          </a:p>
          <a:p>
            <a:r>
              <a:rPr lang="en-MY" sz="1800" dirty="0" smtClean="0"/>
              <a:t>Output </a:t>
            </a:r>
            <a:r>
              <a:rPr lang="en-MY" sz="1800" dirty="0"/>
              <a:t>results and instruction by output unit</a:t>
            </a:r>
            <a:r>
              <a:rPr lang="en-MY" sz="1800" dirty="0" smtClean="0"/>
              <a:t>.</a:t>
            </a:r>
            <a:endParaRPr lang="en-MY"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61" y="2133600"/>
            <a:ext cx="6807689" cy="41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9635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43082" y="928678"/>
            <a:ext cx="4571992" cy="1143000"/>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Questions - ?</a:t>
            </a:r>
            <a:endParaRPr kumimoji="0" lang="en-US" sz="44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graphicFrame>
        <p:nvGraphicFramePr>
          <p:cNvPr id="3" name="Object 3"/>
          <p:cNvGraphicFramePr>
            <a:graphicFrameLocks noChangeAspect="1"/>
          </p:cNvGraphicFramePr>
          <p:nvPr/>
        </p:nvGraphicFramePr>
        <p:xfrm>
          <a:off x="6429388" y="928670"/>
          <a:ext cx="1892300" cy="5118100"/>
        </p:xfrm>
        <a:graphic>
          <a:graphicData uri="http://schemas.openxmlformats.org/presentationml/2006/ole">
            <mc:AlternateContent xmlns:mc="http://schemas.openxmlformats.org/markup-compatibility/2006">
              <mc:Choice xmlns:v="urn:schemas-microsoft-com:vml" Requires="v">
                <p:oleObj spid="_x0000_s5142" name="Clip" r:id="rId3" imgW="2149200" imgH="5813280" progId="">
                  <p:embed/>
                </p:oleObj>
              </mc:Choice>
              <mc:Fallback>
                <p:oleObj name="Clip" r:id="rId3" imgW="2149200" imgH="58132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8" y="928670"/>
                        <a:ext cx="1892300" cy="511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8" descr="http://www.weddingsbydon.com/108-wedding-planner/RedRoseThankYouBIG.gif"/>
          <p:cNvPicPr>
            <a:picLocks noChangeAspect="1" noChangeArrowheads="1" noCrop="1"/>
          </p:cNvPicPr>
          <p:nvPr/>
        </p:nvPicPr>
        <p:blipFill>
          <a:blip r:embed="rId5" cstate="print"/>
          <a:srcRect/>
          <a:stretch>
            <a:fillRect/>
          </a:stretch>
        </p:blipFill>
        <p:spPr bwMode="auto">
          <a:xfrm>
            <a:off x="142844" y="3071810"/>
            <a:ext cx="6335457" cy="3286148"/>
          </a:xfrm>
          <a:prstGeom prst="rect">
            <a:avLst/>
          </a:prstGeom>
          <a:noFill/>
          <a:ln w="9525">
            <a:noFill/>
            <a:miter lim="800000"/>
            <a:headEnd/>
            <a:tailEnd/>
          </a:ln>
        </p:spPr>
      </p:pic>
    </p:spTree>
    <p:extLst>
      <p:ext uri="{BB962C8B-B14F-4D97-AF65-F5344CB8AC3E}">
        <p14:creationId xmlns:p14="http://schemas.microsoft.com/office/powerpoint/2010/main" val="4664924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1198</TotalTime>
  <Words>689</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2" baseType="lpstr">
      <vt:lpstr>Edge</vt:lpstr>
      <vt:lpstr>1_Edge</vt:lpstr>
      <vt:lpstr>Clip</vt:lpstr>
      <vt:lpstr>Computers Principles Introduction of Computers</vt:lpstr>
      <vt:lpstr>PowerPoint Presentation</vt:lpstr>
      <vt:lpstr>What is Computer?  </vt:lpstr>
      <vt:lpstr>What can do with computers? </vt:lpstr>
      <vt:lpstr>    </vt:lpstr>
      <vt:lpstr>PowerPoint Presentation</vt:lpstr>
      <vt:lpstr>PowerPoint Presentation</vt:lpstr>
      <vt:lpstr>Computers Operations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Qasim</dc:creator>
  <cp:lastModifiedBy>Qasim</cp:lastModifiedBy>
  <cp:revision>138</cp:revision>
  <cp:lastPrinted>2016-12-07T07:17:44Z</cp:lastPrinted>
  <dcterms:created xsi:type="dcterms:W3CDTF">1601-01-01T00:00:00Z</dcterms:created>
  <dcterms:modified xsi:type="dcterms:W3CDTF">2018-11-19T07:55:06Z</dcterms:modified>
</cp:coreProperties>
</file>