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334" r:id="rId2"/>
    <p:sldId id="335" r:id="rId3"/>
    <p:sldId id="336" r:id="rId4"/>
    <p:sldId id="337" r:id="rId5"/>
    <p:sldId id="338" r:id="rId6"/>
    <p:sldId id="339" r:id="rId7"/>
    <p:sldId id="340" r:id="rId8"/>
    <p:sldId id="289" r:id="rId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9900"/>
    <a:srgbClr val="0033CC"/>
    <a:srgbClr val="990033"/>
    <a:srgbClr val="000099"/>
    <a:srgbClr val="FF0000"/>
    <a:srgbClr val="6600FF"/>
    <a:srgbClr val="FF0066"/>
    <a:srgbClr val="CC33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7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2843EBB-319D-4E92-BD7B-181491E3CF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CF96CA-3CA2-40F5-A539-B0A52543B7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fld id="{0683B0ED-30D2-4FC8-88BF-C12E461A2D38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26CD2-3EE0-4E45-8F9C-84D0CF6BDA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r>
              <a:rPr lang="en-US"/>
              <a:t>Univesity of Diyala- College of Engineering/ Assist. Prof. Dr. Ahmed Abdullah Mansor/ 2018</a:t>
            </a:r>
            <a:endParaRPr lang="ar-IQ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55B121-F9B5-462B-B757-7A3BA7CD5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fld id="{409DD333-3D2D-48ED-B12A-BCD3F6BE40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149052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fld id="{0572A3C9-A2CE-4C96-A5FE-2A873F3AF0F2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r>
              <a:rPr lang="en-US"/>
              <a:t>Univesity of Diyala- College of Engineering/ Assist. Prof. Dr. Ahmed Abdullah Mansor/ 2018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fld id="{5D1D9C84-2D91-45F5-9DCD-84CB67CC23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048295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C45A5-FFEF-4E90-A21B-13F099A7FA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Univesity of Diyala- College of Engineering/ Assist. Prof. Dr. Ahmed Abdullah Mansor/ 2018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1955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87FE2-F782-46BA-9AF1-B6ADC185CDD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Univesity of Diyala- College of Engineering/ Assist. Prof. Dr. Ahmed Abdullah Mansor/ 2018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838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25EC9-A264-47ED-9941-B876D615FF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Univesity of Diyala- College of Engineering/ Assist. Prof. Dr. Ahmed Abdullah Mansor/ 2018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188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10B0A-3F46-4671-8E2E-9DD0385C13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Univesity of Diyala- College of Engineering/ Assist. Prof. Dr. Ahmed Abdullah Mansor/ 2018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5431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6F67-8093-4078-B288-5B80A07CC246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D67D-A9FD-4851-80A0-9D9166BBBAEF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EC915-B8C4-4098-8FD6-A27372D53F3C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2C8D-662E-490B-BFE2-91E1DE185B58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210C-20D4-4C96-8AF2-876BDF2F0DE0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7A41-9DC7-4B5A-B381-679229E51210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8809-4CB7-48BF-B650-DD860D99C889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41E3-94A8-4699-87DB-0004309E4A9F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7B47-CA1D-4CFF-9FE3-5B0F4A3C21F9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36A4-968F-42CF-9AA8-8C57482A557E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2932-5508-4920-B935-C1F4D9720978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D6191B9-6595-49C8-820D-792CE2F09773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972" y="97287"/>
            <a:ext cx="8152444" cy="739425"/>
          </a:xfrm>
        </p:spPr>
        <p:txBody>
          <a:bodyPr anchor="ctr">
            <a:normAutofit fontScale="250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23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2.5  Effective of staggered holes on net area</a:t>
            </a:r>
            <a:endParaRPr lang="en-US" sz="12300" u="sng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812" y="836712"/>
            <a:ext cx="8498254" cy="99667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rgbClr val="6600FF"/>
                </a:solidFill>
              </a:rPr>
              <a:t>Whenever there is more than one hole and the holes are not lined up transverse to the loading direction, more than one potential failure line may exist. See figures below: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19CFF44-C4F4-499D-AE75-2779F13CD1D8}"/>
              </a:ext>
            </a:extLst>
          </p:cNvPr>
          <p:cNvSpPr txBox="1">
            <a:spLocks/>
          </p:cNvSpPr>
          <p:nvPr/>
        </p:nvSpPr>
        <p:spPr>
          <a:xfrm>
            <a:off x="21922" y="3470599"/>
            <a:ext cx="8816055" cy="1639966"/>
          </a:xfrm>
          <a:prstGeom prst="rect">
            <a:avLst/>
          </a:prstGeom>
        </p:spPr>
        <p:txBody>
          <a:bodyPr vert="horz" anchor="ctr">
            <a:normAutofit fontScale="325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8000" dirty="0">
                <a:solidFill>
                  <a:srgbClr val="990033"/>
                </a:solidFill>
              </a:rPr>
              <a:t>In Figure (a) the failure line is along the section A-B. In Figure (b) showing two lines of staggered holes, the failure line might be through one hole (section A-B) or it might be along a diagonal path A-C.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8552DD4-E24D-4650-BBAB-C080E48ED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73" y="1861511"/>
            <a:ext cx="4192004" cy="1639966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94E899DC-9001-45D2-B2DE-9774D6053354}"/>
              </a:ext>
            </a:extLst>
          </p:cNvPr>
          <p:cNvSpPr txBox="1">
            <a:spLocks/>
          </p:cNvSpPr>
          <p:nvPr/>
        </p:nvSpPr>
        <p:spPr>
          <a:xfrm>
            <a:off x="21922" y="5522951"/>
            <a:ext cx="8498254" cy="99667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rgbClr val="0033CC"/>
                </a:solidFill>
              </a:rPr>
              <a:t>The net lengths of path AC would be:</a:t>
            </a:r>
          </a:p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0033CC"/>
                </a:solidFill>
              </a:rPr>
              <a:t>Net length of AC = length of (AB) – 2(width of hole + 1/16 in) +   s^2/4g</a:t>
            </a:r>
            <a:endParaRPr lang="en-US" b="1" dirty="0">
              <a:solidFill>
                <a:srgbClr val="0033CC"/>
              </a:solidFill>
            </a:endParaRPr>
          </a:p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0033CC"/>
                </a:solidFill>
              </a:rPr>
              <a:t>S : is the stagger or spacing of adjacent holes parallel to  the loading direction g : is the gage distance transverse to the loading direction</a:t>
            </a:r>
          </a:p>
          <a:p>
            <a:pPr algn="just">
              <a:buClr>
                <a:srgbClr val="F0A22E"/>
              </a:buClr>
            </a:pPr>
            <a:endParaRPr lang="en-US" sz="2000" b="1" dirty="0">
              <a:solidFill>
                <a:srgbClr val="6600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AE1263-38DA-4AA7-81B4-D3F697BD6F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861512"/>
            <a:ext cx="3473889" cy="1642988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4C2682-9FEF-4388-9264-9AF1F1F1F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552" y="6569075"/>
            <a:ext cx="7004991" cy="2889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University of </a:t>
            </a:r>
            <a:r>
              <a:rPr lang="en-US" b="1" dirty="0" err="1">
                <a:solidFill>
                  <a:schemeClr val="tx1"/>
                </a:solidFill>
              </a:rPr>
              <a:t>Diyala</a:t>
            </a:r>
            <a:r>
              <a:rPr lang="en-US" b="1" dirty="0">
                <a:solidFill>
                  <a:schemeClr val="tx1"/>
                </a:solidFill>
              </a:rPr>
              <a:t>- College of Engineering/ Assist. Prof. Dr. Ahmed Abdullah Mansor/ 2018</a:t>
            </a:r>
          </a:p>
        </p:txBody>
      </p:sp>
    </p:spTree>
    <p:extLst>
      <p:ext uri="{BB962C8B-B14F-4D97-AF65-F5344CB8AC3E}">
        <p14:creationId xmlns:p14="http://schemas.microsoft.com/office/powerpoint/2010/main" val="415007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017" y="123101"/>
            <a:ext cx="9001000" cy="792088"/>
          </a:xfrm>
        </p:spPr>
        <p:txBody>
          <a:bodyPr anchor="ctr">
            <a:normAutofit fontScale="250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1200" dirty="0">
                <a:solidFill>
                  <a:srgbClr val="FF0000"/>
                </a:solidFill>
                <a:latin typeface="Times New Roman" panose="02020603050405020304" pitchFamily="18" charset="0"/>
              </a:rPr>
              <a:t>Example 3 </a:t>
            </a:r>
          </a:p>
          <a:p>
            <a:r>
              <a:rPr lang="en-US" sz="9600" dirty="0">
                <a:solidFill>
                  <a:srgbClr val="002060"/>
                </a:solidFill>
                <a:latin typeface="Times New Roman" panose="02020603050405020304" pitchFamily="18" charset="0"/>
              </a:rPr>
              <a:t>Determine the minimum net area of the plate shown in Figure Assuming 15/16 in diameter holes is located as shown</a:t>
            </a:r>
            <a:r>
              <a:rPr lang="en-US" sz="112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-10017" y="4502620"/>
            <a:ext cx="9001000" cy="606847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rgbClr val="0033CC"/>
                </a:solidFill>
              </a:rPr>
              <a:t>Path AD (two holes):     [12- 2(15/16+ 1/16)]0.25=2.50 〖in〗^2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255877-C000-41E7-A629-088310F36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025" y="1191833"/>
            <a:ext cx="5663047" cy="2536481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E20867DE-8F3E-4331-8EBA-A553AD7B519C}"/>
              </a:ext>
            </a:extLst>
          </p:cNvPr>
          <p:cNvSpPr txBox="1">
            <a:spLocks/>
          </p:cNvSpPr>
          <p:nvPr/>
        </p:nvSpPr>
        <p:spPr>
          <a:xfrm>
            <a:off x="58421" y="3506621"/>
            <a:ext cx="9001000" cy="99667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FF0000"/>
                </a:solidFill>
              </a:rPr>
              <a:t>Solution</a:t>
            </a:r>
          </a:p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FF0000"/>
                </a:solidFill>
              </a:rPr>
              <a:t>The width used in deducting holes is the hole diameter plus 1/16 in, and the staggered correction is S2/4g: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AD11692-E871-4D94-B136-E3CBF1333C84}"/>
              </a:ext>
            </a:extLst>
          </p:cNvPr>
          <p:cNvSpPr txBox="1">
            <a:spLocks/>
          </p:cNvSpPr>
          <p:nvPr/>
        </p:nvSpPr>
        <p:spPr>
          <a:xfrm>
            <a:off x="58421" y="5225579"/>
            <a:ext cx="9001000" cy="606847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990033"/>
                </a:solidFill>
              </a:rPr>
              <a:t>Path ABD (three holes; two staggers): [12- 3(15/16+ 1/16)+ 〖2.125〗^2/(4(2.5))+ 〖2.125〗^2/(4(4))]0.25=2.43 〖in〗^2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953C140-0569-46F2-99F3-212056FFB770}"/>
              </a:ext>
            </a:extLst>
          </p:cNvPr>
          <p:cNvSpPr txBox="1">
            <a:spLocks/>
          </p:cNvSpPr>
          <p:nvPr/>
        </p:nvSpPr>
        <p:spPr>
          <a:xfrm>
            <a:off x="58421" y="5922712"/>
            <a:ext cx="9001000" cy="606847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00B050"/>
                </a:solidFill>
              </a:rPr>
              <a:t>Path ABC (three holes; two staggers):   [12- 3(15/16+ 1/16)+ 〖2.125〗^2/4(2.5) + 〖1.875〗^2/4(4) ]0.25=2.42 〖in〗^2  controls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D8A95F7-D561-41D7-B31A-F8EDA7B2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75656" y="6595988"/>
            <a:ext cx="6624736" cy="22209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University of </a:t>
            </a:r>
            <a:r>
              <a:rPr lang="en-US" b="1" dirty="0" err="1">
                <a:solidFill>
                  <a:schemeClr val="tx1"/>
                </a:solidFill>
              </a:rPr>
              <a:t>Diyala</a:t>
            </a:r>
            <a:r>
              <a:rPr lang="en-US" b="1" dirty="0">
                <a:solidFill>
                  <a:schemeClr val="tx1"/>
                </a:solidFill>
              </a:rPr>
              <a:t>- College of Engineering/ Assist. Prof. Dr. Ahmed Abdullah Mansor/ 2018</a:t>
            </a:r>
          </a:p>
        </p:txBody>
      </p:sp>
    </p:spTree>
    <p:extLst>
      <p:ext uri="{BB962C8B-B14F-4D97-AF65-F5344CB8AC3E}">
        <p14:creationId xmlns:p14="http://schemas.microsoft.com/office/powerpoint/2010/main" val="285238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5133620" cy="996674"/>
          </a:xfrm>
        </p:spPr>
        <p:txBody>
          <a:bodyPr anchor="ctr">
            <a:normAutofit fontScale="400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23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Angles</a:t>
            </a:r>
            <a:endParaRPr lang="en-US" sz="12300" u="sng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931424"/>
            <a:ext cx="9144000" cy="99667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6600FF"/>
                </a:solidFill>
              </a:rPr>
              <a:t>When holes staggered on two legs of an angle, the gage length g for use in the S2/4g expression is obtained by using a length between the centers of the holes measured along the centerline of the angle thickness.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1474E5-063A-4083-852B-8A70AD6AB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2132856"/>
            <a:ext cx="4176464" cy="3395499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96D6803A-F792-4F19-BCB2-C4CB44762D42}"/>
              </a:ext>
            </a:extLst>
          </p:cNvPr>
          <p:cNvSpPr txBox="1">
            <a:spLocks/>
          </p:cNvSpPr>
          <p:nvPr/>
        </p:nvSpPr>
        <p:spPr>
          <a:xfrm>
            <a:off x="0" y="5528355"/>
            <a:ext cx="9144000" cy="99667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6600FF"/>
                </a:solidFill>
              </a:rPr>
              <a:t>Thus the gage distance g is: </a:t>
            </a:r>
          </a:p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6600FF"/>
                </a:solidFill>
              </a:rPr>
              <a:t>                            g = </a:t>
            </a:r>
            <a:r>
              <a:rPr lang="en-US" sz="2000" b="1" dirty="0" err="1">
                <a:solidFill>
                  <a:srgbClr val="6600FF"/>
                </a:solidFill>
              </a:rPr>
              <a:t>ga</a:t>
            </a:r>
            <a:r>
              <a:rPr lang="en-US" sz="2000" b="1" dirty="0">
                <a:solidFill>
                  <a:srgbClr val="6600FF"/>
                </a:solidFill>
              </a:rPr>
              <a:t>- t/2 + </a:t>
            </a:r>
            <a:r>
              <a:rPr lang="en-US" sz="2000" b="1" dirty="0" err="1">
                <a:solidFill>
                  <a:srgbClr val="6600FF"/>
                </a:solidFill>
              </a:rPr>
              <a:t>gb</a:t>
            </a:r>
            <a:r>
              <a:rPr lang="en-US" sz="2000" b="1" dirty="0">
                <a:solidFill>
                  <a:srgbClr val="6600FF"/>
                </a:solidFill>
              </a:rPr>
              <a:t> - t/2 = </a:t>
            </a:r>
            <a:r>
              <a:rPr lang="en-US" sz="2000" b="1" dirty="0" err="1">
                <a:solidFill>
                  <a:srgbClr val="6600FF"/>
                </a:solidFill>
              </a:rPr>
              <a:t>ga</a:t>
            </a:r>
            <a:r>
              <a:rPr lang="en-US" sz="2000" b="1" dirty="0">
                <a:solidFill>
                  <a:srgbClr val="6600FF"/>
                </a:solidFill>
              </a:rPr>
              <a:t> + </a:t>
            </a:r>
            <a:r>
              <a:rPr lang="en-US" sz="2000" b="1" dirty="0" err="1">
                <a:solidFill>
                  <a:srgbClr val="6600FF"/>
                </a:solidFill>
              </a:rPr>
              <a:t>gb</a:t>
            </a:r>
            <a:r>
              <a:rPr lang="en-US" sz="2000" b="1" dirty="0">
                <a:solidFill>
                  <a:srgbClr val="6600FF"/>
                </a:solidFill>
              </a:rPr>
              <a:t> - 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D7E98-DD54-46A1-AB5F-A31F27B06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19672" y="6525029"/>
            <a:ext cx="6552728" cy="332971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University of </a:t>
            </a:r>
            <a:r>
              <a:rPr lang="en-US" b="1" dirty="0" err="1">
                <a:solidFill>
                  <a:schemeClr val="tx1"/>
                </a:solidFill>
              </a:rPr>
              <a:t>Diyala</a:t>
            </a:r>
            <a:r>
              <a:rPr lang="en-US" b="1" dirty="0">
                <a:solidFill>
                  <a:schemeClr val="tx1"/>
                </a:solidFill>
              </a:rPr>
              <a:t>- College of Engineering/ Assist. Prof. Dr. Ahmed Abdullah Mansor/ 2018</a:t>
            </a:r>
          </a:p>
        </p:txBody>
      </p:sp>
    </p:spTree>
    <p:extLst>
      <p:ext uri="{BB962C8B-B14F-4D97-AF65-F5344CB8AC3E}">
        <p14:creationId xmlns:p14="http://schemas.microsoft.com/office/powerpoint/2010/main" val="152759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0"/>
            <a:ext cx="8820472" cy="996674"/>
          </a:xfrm>
        </p:spPr>
        <p:txBody>
          <a:bodyPr anchor="ctr">
            <a:normAutofit fontScale="250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96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Example 4</a:t>
            </a:r>
          </a:p>
          <a:p>
            <a:r>
              <a:rPr 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Determine the net area An for the angle given in figure below. If 15/16 in. diameter holes are used.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528" y="3284984"/>
            <a:ext cx="8352928" cy="331236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6600FF"/>
                </a:solidFill>
              </a:rPr>
              <a:t>Solution 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6600FF"/>
                </a:solidFill>
              </a:rPr>
              <a:t>For net area calculation the angle may be visualized as being flattened into a plate as shown in figure 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6600FF"/>
                </a:solidFill>
              </a:rPr>
              <a:t>An = Ag - ∑Dt + ∑s^2/4g t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6600FF"/>
                </a:solidFill>
              </a:rPr>
              <a:t>Where :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6600FF"/>
                </a:solidFill>
              </a:rPr>
              <a:t>D : is the width to be deducted for the hole.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6600FF"/>
                </a:solidFill>
              </a:rPr>
              <a:t>Path AC: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6600FF"/>
                </a:solidFill>
              </a:rPr>
              <a:t> An = 4.75 - 2(15/16+ 1/16)0.5=3.75 〖in〗^2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6600FF"/>
                </a:solidFill>
              </a:rPr>
              <a:t>Path ABC: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6600FF"/>
                </a:solidFill>
              </a:rPr>
              <a:t>An = 4.75 – 3(15/16+ 1/16)0.5+ [3^2/4(2.5) +3^2/4(4.25)   ]0.5=3.96 〖in〗^2  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6600FF"/>
                </a:solidFill>
              </a:rPr>
              <a:t>Since the smallest An is 3.75 〖in〗^2, that value governs.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8F093ED-E5FA-46FA-BFB0-47CC0BD75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3444" y="1074312"/>
            <a:ext cx="6359260" cy="235468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2D129-B844-4BB7-BC5B-7B1CF1F90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9408" y="6597352"/>
            <a:ext cx="6408712" cy="260648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University of </a:t>
            </a:r>
            <a:r>
              <a:rPr lang="en-US" b="1" dirty="0" err="1">
                <a:solidFill>
                  <a:schemeClr val="tx1"/>
                </a:solidFill>
              </a:rPr>
              <a:t>Diyala</a:t>
            </a:r>
            <a:r>
              <a:rPr lang="en-US" b="1" dirty="0">
                <a:solidFill>
                  <a:schemeClr val="tx1"/>
                </a:solidFill>
              </a:rPr>
              <a:t>- College of Engineering/ Assist. Prof. Dr. Ahmed Abdullah Mansor/ 2018</a:t>
            </a:r>
          </a:p>
        </p:txBody>
      </p:sp>
    </p:spTree>
    <p:extLst>
      <p:ext uri="{BB962C8B-B14F-4D97-AF65-F5344CB8AC3E}">
        <p14:creationId xmlns:p14="http://schemas.microsoft.com/office/powerpoint/2010/main" val="213795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460" y="260648"/>
            <a:ext cx="3902500" cy="720080"/>
          </a:xfrm>
        </p:spPr>
        <p:txBody>
          <a:bodyPr anchor="ctr">
            <a:normAutofit fontScale="625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51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Effective net area</a:t>
            </a:r>
            <a:endParaRPr lang="en-US" sz="51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30774" y="923786"/>
            <a:ext cx="8352928" cy="72008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6600FF"/>
                </a:solidFill>
              </a:rPr>
              <a:t>The net area as computed previously give the reduced section that resists tension but still may not correctly reflect the strength. 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55D45E8-F2F1-4D5C-AEBA-D31A31975095}"/>
              </a:ext>
            </a:extLst>
          </p:cNvPr>
          <p:cNvSpPr txBox="1">
            <a:spLocks/>
          </p:cNvSpPr>
          <p:nvPr/>
        </p:nvSpPr>
        <p:spPr>
          <a:xfrm>
            <a:off x="295610" y="1558691"/>
            <a:ext cx="8352928" cy="72008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00B050"/>
                </a:solidFill>
              </a:rPr>
              <a:t>An angle section having connection to one leg only is an example of such a situation. For such cases the tensile force is not uniformly distributed over the net area.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AD2242A-6A6A-4029-BD03-0C8DC73C2678}"/>
              </a:ext>
            </a:extLst>
          </p:cNvPr>
          <p:cNvSpPr txBox="1">
            <a:spLocks/>
          </p:cNvSpPr>
          <p:nvPr/>
        </p:nvSpPr>
        <p:spPr>
          <a:xfrm>
            <a:off x="295610" y="2443467"/>
            <a:ext cx="8878086" cy="197106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rgbClr val="C00000"/>
                </a:solidFill>
              </a:rPr>
              <a:t>Ae = </a:t>
            </a:r>
            <a:r>
              <a:rPr lang="en-US" b="1" dirty="0" err="1">
                <a:solidFill>
                  <a:srgbClr val="C00000"/>
                </a:solidFill>
              </a:rPr>
              <a:t>U.An</a:t>
            </a:r>
            <a:endParaRPr lang="en-US" b="1" dirty="0">
              <a:solidFill>
                <a:srgbClr val="C00000"/>
              </a:solidFill>
            </a:endParaRPr>
          </a:p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rgbClr val="C00000"/>
                </a:solidFill>
              </a:rPr>
              <a:t>U : reduction coefficient</a:t>
            </a:r>
          </a:p>
          <a:p>
            <a:pPr algn="just">
              <a:buClr>
                <a:srgbClr val="F0A22E"/>
              </a:buClr>
            </a:pPr>
            <a:r>
              <a:rPr lang="pl-PL" b="1" dirty="0">
                <a:solidFill>
                  <a:srgbClr val="C00000"/>
                </a:solidFill>
              </a:rPr>
              <a:t>U=1-  x ̅/L  ≤0.9 </a:t>
            </a:r>
            <a:endParaRPr lang="en-US" b="1" dirty="0">
              <a:solidFill>
                <a:srgbClr val="C00000"/>
              </a:solidFill>
            </a:endParaRPr>
          </a:p>
          <a:p>
            <a:pPr algn="just">
              <a:buClr>
                <a:srgbClr val="F0A22E"/>
              </a:buClr>
            </a:pPr>
            <a:r>
              <a:rPr lang="en-US" sz="1600" b="1" dirty="0">
                <a:solidFill>
                  <a:srgbClr val="C00000"/>
                </a:solidFill>
              </a:rPr>
              <a:t>x ̅ : distance from centroid of element being connected eccentrically to plane of load transfer </a:t>
            </a:r>
          </a:p>
          <a:p>
            <a:pPr algn="just">
              <a:buClr>
                <a:srgbClr val="F0A22E"/>
              </a:buClr>
            </a:pPr>
            <a:r>
              <a:rPr lang="en-US" sz="1600" b="1" dirty="0">
                <a:solidFill>
                  <a:srgbClr val="C00000"/>
                </a:solidFill>
              </a:rPr>
              <a:t>L : length of connection in the direction of loading.</a:t>
            </a:r>
          </a:p>
          <a:p>
            <a:pPr algn="just">
              <a:buClr>
                <a:srgbClr val="F0A22E"/>
              </a:buClr>
            </a:pP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12F3EA-3F7B-43CF-90B4-F84072539A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3977353"/>
            <a:ext cx="3419553" cy="2643912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CEF801-C8AE-43B9-A1D1-E0AF6BD40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9677" y="6593617"/>
            <a:ext cx="6408712" cy="405111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University of </a:t>
            </a:r>
            <a:r>
              <a:rPr lang="en-US" b="1" dirty="0" err="1">
                <a:solidFill>
                  <a:schemeClr val="tx1"/>
                </a:solidFill>
              </a:rPr>
              <a:t>Diyala</a:t>
            </a:r>
            <a:r>
              <a:rPr lang="en-US" b="1" dirty="0">
                <a:solidFill>
                  <a:schemeClr val="tx1"/>
                </a:solidFill>
              </a:rPr>
              <a:t>- College of Engineering/ Assist. Prof. Dr. Ahmed Abdullah Mansor/ 2018</a:t>
            </a:r>
          </a:p>
        </p:txBody>
      </p:sp>
    </p:spTree>
    <p:extLst>
      <p:ext uri="{BB962C8B-B14F-4D97-AF65-F5344CB8AC3E}">
        <p14:creationId xmlns:p14="http://schemas.microsoft.com/office/powerpoint/2010/main" val="339493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500" y="-13482"/>
            <a:ext cx="3902500" cy="577367"/>
          </a:xfrm>
        </p:spPr>
        <p:txBody>
          <a:bodyPr anchor="ctr">
            <a:normAutofit fontScale="400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51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For welded tension connections:</a:t>
            </a:r>
            <a:endParaRPr lang="en-US" sz="51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5496" y="460740"/>
            <a:ext cx="8352928" cy="72008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6600FF"/>
                </a:solidFill>
              </a:rPr>
              <a:t>Case 1:  Load transmitted to a member other than a plate by longitudinal welds, or longitudinal welds in combination with transverse welds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55D45E8-F2F1-4D5C-AEBA-D31A31975095}"/>
              </a:ext>
            </a:extLst>
          </p:cNvPr>
          <p:cNvSpPr txBox="1">
            <a:spLocks/>
          </p:cNvSpPr>
          <p:nvPr/>
        </p:nvSpPr>
        <p:spPr>
          <a:xfrm>
            <a:off x="-58464" y="1000731"/>
            <a:ext cx="8352928" cy="72008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00B050"/>
                </a:solidFill>
              </a:rPr>
              <a:t> Ae = </a:t>
            </a:r>
            <a:r>
              <a:rPr lang="en-US" sz="1800" b="1" dirty="0" err="1">
                <a:solidFill>
                  <a:srgbClr val="00B050"/>
                </a:solidFill>
              </a:rPr>
              <a:t>UAn</a:t>
            </a:r>
            <a:r>
              <a:rPr lang="en-US" sz="1800" b="1" dirty="0">
                <a:solidFill>
                  <a:srgbClr val="00B050"/>
                </a:solidFill>
              </a:rPr>
              <a:t> = </a:t>
            </a:r>
            <a:r>
              <a:rPr lang="en-US" sz="1800" b="1" dirty="0" err="1">
                <a:solidFill>
                  <a:srgbClr val="00B050"/>
                </a:solidFill>
              </a:rPr>
              <a:t>UAg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AD2242A-6A6A-4029-BD03-0C8DC73C2678}"/>
              </a:ext>
            </a:extLst>
          </p:cNvPr>
          <p:cNvSpPr txBox="1">
            <a:spLocks/>
          </p:cNvSpPr>
          <p:nvPr/>
        </p:nvSpPr>
        <p:spPr>
          <a:xfrm>
            <a:off x="-26248" y="1655042"/>
            <a:ext cx="7300726" cy="553485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C00000"/>
                </a:solidFill>
              </a:rPr>
              <a:t>Case 2:  Load transmitted only by transverse welds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33FC42F-27BE-4EAF-AE63-B5D289B6886C}"/>
              </a:ext>
            </a:extLst>
          </p:cNvPr>
          <p:cNvSpPr txBox="1">
            <a:spLocks/>
          </p:cNvSpPr>
          <p:nvPr/>
        </p:nvSpPr>
        <p:spPr>
          <a:xfrm>
            <a:off x="0" y="2260802"/>
            <a:ext cx="8352928" cy="72008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00B050"/>
                </a:solidFill>
              </a:rPr>
              <a:t> Ae = </a:t>
            </a:r>
            <a:r>
              <a:rPr lang="en-US" sz="1800" b="1" dirty="0" err="1">
                <a:solidFill>
                  <a:srgbClr val="00B050"/>
                </a:solidFill>
              </a:rPr>
              <a:t>UAn</a:t>
            </a:r>
            <a:r>
              <a:rPr lang="en-US" sz="1800" b="1" dirty="0">
                <a:solidFill>
                  <a:srgbClr val="00B050"/>
                </a:solidFill>
              </a:rPr>
              <a:t> = </a:t>
            </a:r>
            <a:r>
              <a:rPr lang="en-US" sz="1800" b="1" dirty="0" err="1">
                <a:solidFill>
                  <a:srgbClr val="00B050"/>
                </a:solidFill>
              </a:rPr>
              <a:t>UAcon</a:t>
            </a:r>
            <a:r>
              <a:rPr lang="en-US" sz="1800" b="1" dirty="0">
                <a:solidFill>
                  <a:srgbClr val="00B050"/>
                </a:solidFill>
              </a:rPr>
              <a:t>                      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00B050"/>
                </a:solidFill>
              </a:rPr>
              <a:t>Where :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00B050"/>
                </a:solidFill>
              </a:rPr>
              <a:t>    </a:t>
            </a:r>
            <a:r>
              <a:rPr lang="en-US" sz="1800" b="1" dirty="0" err="1">
                <a:solidFill>
                  <a:srgbClr val="00B050"/>
                </a:solidFill>
              </a:rPr>
              <a:t>Acon</a:t>
            </a:r>
            <a:r>
              <a:rPr lang="en-US" sz="1800" b="1" dirty="0">
                <a:solidFill>
                  <a:srgbClr val="00B050"/>
                </a:solidFill>
              </a:rPr>
              <a:t> : area of directly connected elements. 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5E68F3E-5105-4A6A-B2FD-AA937F864173}"/>
              </a:ext>
            </a:extLst>
          </p:cNvPr>
          <p:cNvSpPr txBox="1">
            <a:spLocks/>
          </p:cNvSpPr>
          <p:nvPr/>
        </p:nvSpPr>
        <p:spPr>
          <a:xfrm>
            <a:off x="-38458" y="3227870"/>
            <a:ext cx="8352928" cy="72008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6600FF"/>
                </a:solidFill>
              </a:rPr>
              <a:t>Case 3: Load transmitted to a plate by longitudinal welds along both sides of the plate spaced apart such that L ≥ w 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A76E9C88-7CF7-4CC8-89A5-AEC1A2CD1927}"/>
              </a:ext>
            </a:extLst>
          </p:cNvPr>
          <p:cNvSpPr txBox="1">
            <a:spLocks/>
          </p:cNvSpPr>
          <p:nvPr/>
        </p:nvSpPr>
        <p:spPr>
          <a:xfrm>
            <a:off x="43103" y="3877119"/>
            <a:ext cx="8352928" cy="485292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rgbClr val="6600FF"/>
                </a:solidFill>
              </a:rPr>
              <a:t> Ae = </a:t>
            </a:r>
            <a:r>
              <a:rPr lang="en-US" b="1" dirty="0" err="1">
                <a:solidFill>
                  <a:srgbClr val="6600FF"/>
                </a:solidFill>
              </a:rPr>
              <a:t>UAg</a:t>
            </a:r>
            <a:r>
              <a:rPr lang="en-US" b="1" dirty="0">
                <a:solidFill>
                  <a:srgbClr val="6600FF"/>
                </a:solidFill>
              </a:rPr>
              <a:t> 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472C3887-AC9B-4829-A287-8D2766BB3692}"/>
              </a:ext>
            </a:extLst>
          </p:cNvPr>
          <p:cNvSpPr txBox="1">
            <a:spLocks/>
          </p:cNvSpPr>
          <p:nvPr/>
        </p:nvSpPr>
        <p:spPr>
          <a:xfrm>
            <a:off x="11847" y="4505569"/>
            <a:ext cx="5784290" cy="213867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C00000"/>
                </a:solidFill>
              </a:rPr>
              <a:t>Where :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C00000"/>
                </a:solidFill>
              </a:rPr>
              <a:t>L : length of weld along one side of plate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C00000"/>
                </a:solidFill>
              </a:rPr>
              <a:t>w : distance between longitudinal welds (i.e., plate width)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C00000"/>
                </a:solidFill>
              </a:rPr>
              <a:t>U = 1.00   For L ≥ 2w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C00000"/>
                </a:solidFill>
              </a:rPr>
              <a:t>    = 0.87    For 2w &gt; L ≥ 1.5w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C00000"/>
                </a:solidFill>
              </a:rPr>
              <a:t>    = 0.75    For 1.5w &gt; L ≥ w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C00000"/>
                </a:solidFill>
              </a:rPr>
              <a:t>Note: If all cross-section is connected then, U = 1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9E7F5A9-8FF4-41EC-A86B-B03B2E513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131" y="1360771"/>
            <a:ext cx="1981372" cy="1755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5DC4558-BB3A-40FF-907F-07AAA70D33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4914713"/>
            <a:ext cx="2658086" cy="160338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62AE30-3877-4733-89BF-7E205B847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9768" y="6606803"/>
            <a:ext cx="6264696" cy="213496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University of </a:t>
            </a:r>
            <a:r>
              <a:rPr lang="en-US" b="1" dirty="0" err="1">
                <a:solidFill>
                  <a:schemeClr val="tx1"/>
                </a:solidFill>
              </a:rPr>
              <a:t>Diyala</a:t>
            </a:r>
            <a:r>
              <a:rPr lang="en-US" b="1" dirty="0">
                <a:solidFill>
                  <a:schemeClr val="tx1"/>
                </a:solidFill>
              </a:rPr>
              <a:t>- College of Engineering/ Assist. Prof. Dr. Ahmed Abdullah Mansor/ 2018</a:t>
            </a:r>
          </a:p>
        </p:txBody>
      </p:sp>
    </p:spTree>
    <p:extLst>
      <p:ext uri="{BB962C8B-B14F-4D97-AF65-F5344CB8AC3E}">
        <p14:creationId xmlns:p14="http://schemas.microsoft.com/office/powerpoint/2010/main" val="228055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5" grpId="0"/>
      <p:bldP spid="6" grpId="0"/>
      <p:bldP spid="8" grpId="0"/>
      <p:bldP spid="9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248" y="243948"/>
            <a:ext cx="3902500" cy="577367"/>
          </a:xfrm>
        </p:spPr>
        <p:txBody>
          <a:bodyPr anchor="ctr">
            <a:normAutofit fontScale="475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51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For bolted connections :</a:t>
            </a:r>
            <a:endParaRPr lang="en-US" sz="51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286" y="1043852"/>
            <a:ext cx="8878194" cy="957765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rgbClr val="6600FF"/>
                </a:solidFill>
              </a:rPr>
              <a:t>Case 1: For W, M and S shapes (and T shapes cut from them) that have a (bf/d)</a:t>
            </a:r>
            <a:r>
              <a:rPr lang="ar-IQ" b="1" dirty="0">
                <a:solidFill>
                  <a:srgbClr val="6600FF"/>
                </a:solidFill>
              </a:rPr>
              <a:t>&gt;</a:t>
            </a:r>
            <a:r>
              <a:rPr lang="en-US" b="1" dirty="0">
                <a:solidFill>
                  <a:srgbClr val="6600FF"/>
                </a:solidFill>
              </a:rPr>
              <a:t>2/3 are connected through the flanges with at least 3 bolts per line.  </a:t>
            </a:r>
          </a:p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rgbClr val="6600FF"/>
                </a:solidFill>
              </a:rPr>
              <a:t>U = 0.9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AD2242A-6A6A-4029-BD03-0C8DC73C2678}"/>
              </a:ext>
            </a:extLst>
          </p:cNvPr>
          <p:cNvSpPr txBox="1">
            <a:spLocks/>
          </p:cNvSpPr>
          <p:nvPr/>
        </p:nvSpPr>
        <p:spPr>
          <a:xfrm>
            <a:off x="-28629" y="2584216"/>
            <a:ext cx="8558688" cy="553485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rgbClr val="C00000"/>
                </a:solidFill>
              </a:rPr>
              <a:t>Case 2: For all other shapes with at least 3 bolt per line</a:t>
            </a:r>
          </a:p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rgbClr val="C00000"/>
                </a:solidFill>
              </a:rPr>
              <a:t>U = 0.85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33FC42F-27BE-4EAF-AE63-B5D289B6886C}"/>
              </a:ext>
            </a:extLst>
          </p:cNvPr>
          <p:cNvSpPr txBox="1">
            <a:spLocks/>
          </p:cNvSpPr>
          <p:nvPr/>
        </p:nvSpPr>
        <p:spPr>
          <a:xfrm>
            <a:off x="69678" y="3720299"/>
            <a:ext cx="8352928" cy="72008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rgbClr val="00B050"/>
                </a:solidFill>
              </a:rPr>
              <a:t>Case 3: For all members with only two bolts per line.</a:t>
            </a:r>
          </a:p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rgbClr val="00B050"/>
                </a:solidFill>
              </a:rPr>
              <a:t>U = 0.75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F02C7-AC7A-416C-A1D6-ED115CC99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35696" y="6614052"/>
            <a:ext cx="6361108" cy="22856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University of </a:t>
            </a:r>
            <a:r>
              <a:rPr lang="en-US" b="1" dirty="0" err="1">
                <a:solidFill>
                  <a:schemeClr val="tx1"/>
                </a:solidFill>
              </a:rPr>
              <a:t>Diyala</a:t>
            </a:r>
            <a:r>
              <a:rPr lang="en-US" b="1" dirty="0">
                <a:solidFill>
                  <a:schemeClr val="tx1"/>
                </a:solidFill>
              </a:rPr>
              <a:t>- College of Engineering/ Assist. Prof. Dr. Ahmed Abdullah Mansor/ 2018</a:t>
            </a:r>
          </a:p>
        </p:txBody>
      </p:sp>
    </p:spTree>
    <p:extLst>
      <p:ext uri="{BB962C8B-B14F-4D97-AF65-F5344CB8AC3E}">
        <p14:creationId xmlns:p14="http://schemas.microsoft.com/office/powerpoint/2010/main" val="96061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560840" cy="2880320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dirty="0">
                <a:solidFill>
                  <a:srgbClr val="FF0066"/>
                </a:solidFill>
                <a:latin typeface="Freestyle Script" pitchFamily="66" charset="0"/>
              </a:rPr>
              <a:t>THANKS FOR  YOUR   ATTENTION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41BA26-CEC7-49B8-90FA-2AC251ADB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9592" y="6509070"/>
            <a:ext cx="7200800" cy="3592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University of </a:t>
            </a:r>
            <a:r>
              <a:rPr lang="en-US" b="1" dirty="0" err="1">
                <a:solidFill>
                  <a:schemeClr val="tx1"/>
                </a:solidFill>
              </a:rPr>
              <a:t>Diyala</a:t>
            </a:r>
            <a:r>
              <a:rPr lang="en-US" b="1" dirty="0">
                <a:solidFill>
                  <a:schemeClr val="tx1"/>
                </a:solidFill>
              </a:rPr>
              <a:t>- College of Engineering/ Assist. Prof. Dr. Ahmed Abdullah Mansor/ 2018</a:t>
            </a:r>
          </a:p>
        </p:txBody>
      </p:sp>
    </p:spTree>
    <p:extLst>
      <p:ext uri="{BB962C8B-B14F-4D97-AF65-F5344CB8AC3E}">
        <p14:creationId xmlns:p14="http://schemas.microsoft.com/office/powerpoint/2010/main" val="416626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13672</TotalTime>
  <Words>1023</Words>
  <Application>Microsoft Office PowerPoint</Application>
  <PresentationFormat>On-screen Show (4:3)</PresentationFormat>
  <Paragraphs>81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Freestyle Script</vt:lpstr>
      <vt:lpstr>Tahoma</vt:lpstr>
      <vt:lpstr>Times New Roman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of Higher Education &amp;Scientific Research University of Technology Building and Construction Dep. Higher Education</dc:title>
  <dc:creator>HUSHAM</dc:creator>
  <cp:lastModifiedBy>Ahmed Mansour</cp:lastModifiedBy>
  <cp:revision>346</cp:revision>
  <cp:lastPrinted>2018-11-09T17:20:07Z</cp:lastPrinted>
  <dcterms:created xsi:type="dcterms:W3CDTF">2014-01-23T23:41:25Z</dcterms:created>
  <dcterms:modified xsi:type="dcterms:W3CDTF">2018-11-18T10:01:41Z</dcterms:modified>
</cp:coreProperties>
</file>