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341" r:id="rId2"/>
    <p:sldId id="342" r:id="rId3"/>
    <p:sldId id="343" r:id="rId4"/>
    <p:sldId id="344" r:id="rId5"/>
    <p:sldId id="345" r:id="rId6"/>
    <p:sldId id="346" r:id="rId7"/>
    <p:sldId id="289" r:id="rId8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9900"/>
    <a:srgbClr val="0033CC"/>
    <a:srgbClr val="990033"/>
    <a:srgbClr val="000099"/>
    <a:srgbClr val="FF0000"/>
    <a:srgbClr val="6600FF"/>
    <a:srgbClr val="FF0066"/>
    <a:srgbClr val="CC33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7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2843EBB-319D-4E92-BD7B-181491E3CF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 lang="ar-IQ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CF96CA-3CA2-40F5-A539-B0A52543B7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fld id="{0683B0ED-30D2-4FC8-88BF-C12E461A2D38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26CD2-3EE0-4E45-8F9C-84D0CF6BDA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r>
              <a:rPr lang="en-US"/>
              <a:t>Univesity of Diyala- College of Engineering/ Assist. Prof. Dr. Ahmed Abdullah Mansor/ 2018</a:t>
            </a:r>
            <a:endParaRPr lang="ar-IQ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55B121-F9B5-462B-B757-7A3BA7CD5E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fld id="{409DD333-3D2D-48ED-B12A-BCD3F6BE407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149052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fld id="{0572A3C9-A2CE-4C96-A5FE-2A873F3AF0F2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r>
              <a:rPr lang="en-US"/>
              <a:t>Univesity of Diyala- College of Engineering/ Assist. Prof. Dr. Ahmed Abdullah Mansor/ 2018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fld id="{5D1D9C84-2D91-45F5-9DCD-84CB67CC23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048295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449DE-B0B2-475C-8DF0-301C10C3A4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Univesity of Diyala- College of Engineering/ Assist. Prof. Dr. Ahmed Abdullah Mansor/ 2018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1941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64AFA-FE53-4390-8EB2-1602ACCED7A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Univesity of Diyala- College of Engineering/ Assist. Prof. Dr. Ahmed Abdullah Mansor/ 2018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1966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F99A2-C430-41E0-969D-985C4AB1404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Univesity of Diyala- College of Engineering/ Assist. Prof. Dr. Ahmed Abdullah Mansor/ 2018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8411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F3645-4061-4A89-8228-D04364A42C8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Univesity of Diyala- College of Engineering/ Assist. Prof. Dr. Ahmed Abdullah Mansor/ 2018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09029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8875D-35C2-461F-92BF-FA4B9E29890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Univesity of Diyala- College of Engineering/ Assist. Prof. Dr. Ahmed Abdullah Mansor/ 2018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9681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30CE7-7C63-4C83-8B42-3D1B8D69FBE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Univesity of Diyala- College of Engineering/ Assist. Prof. Dr. Ahmed Abdullah Mansor/ 2018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627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6F67-8093-4078-B288-5B80A07CC246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Diyala- College of Engineering/ Assist. Prof. Dr. Ahmed Abdullah Mansor/ 2018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D67D-A9FD-4851-80A0-9D9166BBBAEF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Diyala- College of Engineering/ Assist. Prof. Dr. Ahmed Abdullah Mansor/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EC915-B8C4-4098-8FD6-A27372D53F3C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Diyala- College of Engineering/ Assist. Prof. Dr. Ahmed Abdullah Mansor/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2C8D-662E-490B-BFE2-91E1DE185B58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en-US"/>
              <a:t>University of Diyala- College of Engineering/ Assist. Prof. Dr. Ahmed Abdullah Mansor/ 2018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210C-20D4-4C96-8AF2-876BDF2F0DE0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Diyala- College of Engineering/ Assist. Prof. Dr. Ahmed Abdullah Mansor/ 2018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7A41-9DC7-4B5A-B381-679229E51210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Diyala- College of Engineering/ Assist. Prof. Dr. Ahmed Abdullah Mansor/ 2018</a:t>
            </a:r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8809-4CB7-48BF-B650-DD860D99C889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Diyala- College of Engineering/ Assist. Prof. Dr. Ahmed Abdullah Mansor/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E41E3-94A8-4699-87DB-0004309E4A9F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Diyala- College of Engineering/ Assist. Prof. Dr. Ahmed Abdullah Mansor/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7B47-CA1D-4CFF-9FE3-5B0F4A3C21F9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Diyala- College of Engineering/ Assist. Prof. Dr. Ahmed Abdullah Mansor/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36A4-968F-42CF-9AA8-8C57482A557E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Diyala- College of Engineering/ Assist. Prof. Dr. Ahmed Abdullah Mansor/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2932-5508-4920-B935-C1F4D9720978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Diyala- College of Engineering/ Assist. Prof. Dr. Ahmed Abdullah Mansor/ 2018</a:t>
            </a:r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D6191B9-6595-49C8-820D-792CE2F09773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/>
              <a:t>University of Diyala- College of Engineering/ Assist. Prof. Dr. Ahmed Abdullah Mansor/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188641"/>
            <a:ext cx="9125199" cy="1584176"/>
          </a:xfrm>
        </p:spPr>
        <p:txBody>
          <a:bodyPr anchor="ctr">
            <a:normAutofit fontScale="25000" lnSpcReduction="20000"/>
          </a:bodyPr>
          <a:lstStyle/>
          <a:p>
            <a:endParaRPr lang="ar-IQ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sz="96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Example 5 </a:t>
            </a:r>
          </a:p>
          <a:p>
            <a:pPr algn="just"/>
            <a:r>
              <a:rPr lang="en-US" sz="9600" dirty="0">
                <a:solidFill>
                  <a:srgbClr val="FF0000"/>
                </a:solidFill>
                <a:latin typeface="Times New Roman" panose="02020603050405020304" pitchFamily="18" charset="0"/>
              </a:rPr>
              <a:t>Determine the reduction factor U to be applied in computing the effective net area for a W14x82 section connected by plates at its two flanges, as shown in Figure. There are three bolts along each connection line.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-4624" y="2573894"/>
            <a:ext cx="4283968" cy="72008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b="1" dirty="0">
                <a:solidFill>
                  <a:srgbClr val="6600FF"/>
                </a:solidFill>
              </a:rPr>
              <a:t>bf/d=10.13/14.31</a:t>
            </a:r>
          </a:p>
          <a:p>
            <a:pPr algn="just">
              <a:buClr>
                <a:srgbClr val="F0A22E"/>
              </a:buClr>
            </a:pPr>
            <a:r>
              <a:rPr lang="en-US" b="1" dirty="0">
                <a:solidFill>
                  <a:srgbClr val="6600FF"/>
                </a:solidFill>
              </a:rPr>
              <a:t>=0.71&gt;0.67    ok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AD2242A-6A6A-4029-BD03-0C8DC73C2678}"/>
              </a:ext>
            </a:extLst>
          </p:cNvPr>
          <p:cNvSpPr txBox="1">
            <a:spLocks/>
          </p:cNvSpPr>
          <p:nvPr/>
        </p:nvSpPr>
        <p:spPr>
          <a:xfrm>
            <a:off x="16913" y="5294584"/>
            <a:ext cx="5060268" cy="553485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b="1" dirty="0">
                <a:solidFill>
                  <a:srgbClr val="C00000"/>
                </a:solidFill>
              </a:rPr>
              <a:t>The length L of the connection is 6 in,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33FC42F-27BE-4EAF-AE63-B5D289B6886C}"/>
              </a:ext>
            </a:extLst>
          </p:cNvPr>
          <p:cNvSpPr txBox="1">
            <a:spLocks/>
          </p:cNvSpPr>
          <p:nvPr/>
        </p:nvSpPr>
        <p:spPr>
          <a:xfrm>
            <a:off x="-72389" y="5905633"/>
            <a:ext cx="6615074" cy="423165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pl-PL" b="1" dirty="0">
                <a:solidFill>
                  <a:srgbClr val="00B050"/>
                </a:solidFill>
              </a:rPr>
              <a:t> U = 1 – ( 1.39)/6.0= 0.77 ≤ 0.9               ok 	</a:t>
            </a:r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22E7D7-78A7-4A5A-B978-3E0B4AEC9B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5321" y="1548909"/>
            <a:ext cx="4657473" cy="2492671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808B612C-9E10-4D2C-A008-CDB832996495}"/>
              </a:ext>
            </a:extLst>
          </p:cNvPr>
          <p:cNvSpPr txBox="1">
            <a:spLocks/>
          </p:cNvSpPr>
          <p:nvPr/>
        </p:nvSpPr>
        <p:spPr>
          <a:xfrm>
            <a:off x="117166" y="1852891"/>
            <a:ext cx="1358490" cy="553485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b="1" dirty="0">
                <a:solidFill>
                  <a:srgbClr val="C00000"/>
                </a:solidFill>
              </a:rPr>
              <a:t>Solution: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5DBDFB25-6B50-4976-90C1-86D6A78197BD}"/>
              </a:ext>
            </a:extLst>
          </p:cNvPr>
          <p:cNvSpPr txBox="1">
            <a:spLocks/>
          </p:cNvSpPr>
          <p:nvPr/>
        </p:nvSpPr>
        <p:spPr>
          <a:xfrm>
            <a:off x="16913" y="3950117"/>
            <a:ext cx="4283968" cy="72008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The half W shape corresponds to a structural tee WT7x14, whose centroidal distance x ̅  is given by the AISC Manual as 1.39 in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F848E-86BB-4D2E-8C72-1795E235A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75656" y="6573996"/>
            <a:ext cx="6615074" cy="29084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University of </a:t>
            </a:r>
            <a:r>
              <a:rPr lang="en-US" b="1" dirty="0" err="1">
                <a:solidFill>
                  <a:schemeClr val="tx1"/>
                </a:solidFill>
              </a:rPr>
              <a:t>Diyala</a:t>
            </a:r>
            <a:r>
              <a:rPr lang="en-US" b="1" dirty="0">
                <a:solidFill>
                  <a:schemeClr val="tx1"/>
                </a:solidFill>
              </a:rPr>
              <a:t>- College of Engineering/ Assist. Prof. Dr. Ahmed Abdullah Mansor/ 2018</a:t>
            </a:r>
          </a:p>
        </p:txBody>
      </p:sp>
    </p:spTree>
    <p:extLst>
      <p:ext uri="{BB962C8B-B14F-4D97-AF65-F5344CB8AC3E}">
        <p14:creationId xmlns:p14="http://schemas.microsoft.com/office/powerpoint/2010/main" val="217342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248" y="243948"/>
            <a:ext cx="3902500" cy="577367"/>
          </a:xfrm>
        </p:spPr>
        <p:txBody>
          <a:bodyPr anchor="ctr">
            <a:normAutofit fontScale="47500" lnSpcReduction="20000"/>
          </a:bodyPr>
          <a:lstStyle/>
          <a:p>
            <a:endParaRPr lang="ar-IQ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51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Slenderness Limitations </a:t>
            </a:r>
            <a:endParaRPr lang="en-US" sz="51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286" y="1043853"/>
            <a:ext cx="8806186" cy="87297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b="1" dirty="0">
                <a:solidFill>
                  <a:srgbClr val="6600FF"/>
                </a:solidFill>
              </a:rPr>
              <a:t>There is no maximum slenderness limit for design of members in tension.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AD2242A-6A6A-4029-BD03-0C8DC73C2678}"/>
              </a:ext>
            </a:extLst>
          </p:cNvPr>
          <p:cNvSpPr txBox="1">
            <a:spLocks/>
          </p:cNvSpPr>
          <p:nvPr/>
        </p:nvSpPr>
        <p:spPr>
          <a:xfrm>
            <a:off x="14286" y="2224177"/>
            <a:ext cx="8558688" cy="553485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b="1" dirty="0">
                <a:solidFill>
                  <a:srgbClr val="C00000"/>
                </a:solidFill>
              </a:rPr>
              <a:t>For members designed on the basis of tension, the slenderness ratio L/r preferably should not exceed 300.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D32075-69AD-4F8E-94B0-BFB4537F7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91680" y="6569075"/>
            <a:ext cx="6361994" cy="2889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University of </a:t>
            </a:r>
            <a:r>
              <a:rPr lang="en-US" b="1" dirty="0" err="1">
                <a:solidFill>
                  <a:schemeClr val="tx1"/>
                </a:solidFill>
              </a:rPr>
              <a:t>Diyala</a:t>
            </a:r>
            <a:r>
              <a:rPr lang="en-US" b="1" dirty="0">
                <a:solidFill>
                  <a:schemeClr val="tx1"/>
                </a:solidFill>
              </a:rPr>
              <a:t>- College of Engineering/ Assist. Prof. Dr. Ahmed Abdullah Mansor/ 2018</a:t>
            </a:r>
          </a:p>
        </p:txBody>
      </p:sp>
    </p:spTree>
    <p:extLst>
      <p:ext uri="{BB962C8B-B14F-4D97-AF65-F5344CB8AC3E}">
        <p14:creationId xmlns:p14="http://schemas.microsoft.com/office/powerpoint/2010/main" val="84355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6" y="0"/>
            <a:ext cx="3902500" cy="577367"/>
          </a:xfrm>
        </p:spPr>
        <p:txBody>
          <a:bodyPr anchor="ctr">
            <a:normAutofit fontScale="47500" lnSpcReduction="20000"/>
          </a:bodyPr>
          <a:lstStyle/>
          <a:p>
            <a:endParaRPr lang="ar-IQ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51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Block Shear</a:t>
            </a:r>
            <a:endParaRPr lang="en-US" sz="51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314477"/>
            <a:ext cx="8806186" cy="87297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000" b="1" dirty="0">
                <a:solidFill>
                  <a:srgbClr val="6600FF"/>
                </a:solidFill>
              </a:rPr>
              <a:t>It is a tearing failure mode involving shear rupture along one path, such as through a line of bolt holes, and tensile rupture along a perpendicular line.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AD2242A-6A6A-4029-BD03-0C8DC73C2678}"/>
              </a:ext>
            </a:extLst>
          </p:cNvPr>
          <p:cNvSpPr txBox="1">
            <a:spLocks/>
          </p:cNvSpPr>
          <p:nvPr/>
        </p:nvSpPr>
        <p:spPr>
          <a:xfrm>
            <a:off x="14504" y="911682"/>
            <a:ext cx="8558688" cy="112251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000" b="1" dirty="0">
                <a:solidFill>
                  <a:srgbClr val="C00000"/>
                </a:solidFill>
              </a:rPr>
              <a:t>For example, the single angle tension member connected as shown in the Figure below is susceptible to the phenomenon of block shear.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D3D76A-2373-4574-A7DF-E1C8529D94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6" y="1835314"/>
            <a:ext cx="5446799" cy="3245895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CBF0E545-9AA8-4209-8E4B-7BCCFD5F4B80}"/>
              </a:ext>
            </a:extLst>
          </p:cNvPr>
          <p:cNvSpPr txBox="1">
            <a:spLocks/>
          </p:cNvSpPr>
          <p:nvPr/>
        </p:nvSpPr>
        <p:spPr>
          <a:xfrm>
            <a:off x="14286" y="5373216"/>
            <a:ext cx="8806186" cy="87297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000" b="1" dirty="0">
                <a:solidFill>
                  <a:srgbClr val="002060"/>
                </a:solidFill>
              </a:rPr>
              <a:t>For the case shown above, </a:t>
            </a:r>
          </a:p>
          <a:p>
            <a:pPr algn="just">
              <a:buClr>
                <a:srgbClr val="F0A22E"/>
              </a:buClr>
            </a:pPr>
            <a:r>
              <a:rPr lang="en-US" sz="2000" b="1" dirty="0">
                <a:solidFill>
                  <a:srgbClr val="002060"/>
                </a:solidFill>
              </a:rPr>
              <a:t>shear failure will occur along the longitudinal section a-b </a:t>
            </a:r>
          </a:p>
          <a:p>
            <a:pPr algn="just">
              <a:buClr>
                <a:srgbClr val="F0A22E"/>
              </a:buClr>
            </a:pPr>
            <a:r>
              <a:rPr lang="en-US" sz="2000" b="1" dirty="0">
                <a:solidFill>
                  <a:srgbClr val="002060"/>
                </a:solidFill>
              </a:rPr>
              <a:t>and tension failure will occur along the transverse section b-c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D3685A5-DB2B-4A24-8C99-EEA98D2B56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111" y="2819413"/>
            <a:ext cx="3515216" cy="1476581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79F81-88EF-4757-84C8-6BA8E1D5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31640" y="6598917"/>
            <a:ext cx="6480720" cy="22849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University of </a:t>
            </a:r>
            <a:r>
              <a:rPr lang="en-US" b="1" dirty="0" err="1">
                <a:solidFill>
                  <a:schemeClr val="tx1"/>
                </a:solidFill>
              </a:rPr>
              <a:t>Diyala</a:t>
            </a:r>
            <a:r>
              <a:rPr lang="en-US" b="1" dirty="0">
                <a:solidFill>
                  <a:schemeClr val="tx1"/>
                </a:solidFill>
              </a:rPr>
              <a:t>- College of Engineering/ Assist. Prof. Dr. Ahmed Abdullah Mansor/ 2018</a:t>
            </a:r>
          </a:p>
        </p:txBody>
      </p:sp>
    </p:spTree>
    <p:extLst>
      <p:ext uri="{BB962C8B-B14F-4D97-AF65-F5344CB8AC3E}">
        <p14:creationId xmlns:p14="http://schemas.microsoft.com/office/powerpoint/2010/main" val="57179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-109245" y="38703"/>
            <a:ext cx="8806186" cy="87297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000" b="1" dirty="0">
                <a:solidFill>
                  <a:srgbClr val="6600FF"/>
                </a:solidFill>
              </a:rPr>
              <a:t>	Block shear strength is determined as the sum of the </a:t>
            </a:r>
            <a:r>
              <a:rPr lang="en-US" sz="2000" b="1" dirty="0">
                <a:solidFill>
                  <a:srgbClr val="FF0000"/>
                </a:solidFill>
              </a:rPr>
              <a:t>shear strength on a failure path</a:t>
            </a:r>
            <a:r>
              <a:rPr lang="en-US" sz="2000" b="1" dirty="0">
                <a:solidFill>
                  <a:srgbClr val="6600FF"/>
                </a:solidFill>
              </a:rPr>
              <a:t> and the </a:t>
            </a:r>
            <a:r>
              <a:rPr lang="en-US" sz="2000" b="1" dirty="0">
                <a:solidFill>
                  <a:srgbClr val="009900"/>
                </a:solidFill>
              </a:rPr>
              <a:t>tensile strength on a perpendicular segment</a:t>
            </a:r>
            <a:r>
              <a:rPr lang="en-US" sz="2000" b="1" dirty="0">
                <a:solidFill>
                  <a:srgbClr val="6600FF"/>
                </a:solidFill>
              </a:rPr>
              <a:t>. 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AD2242A-6A6A-4029-BD03-0C8DC73C2678}"/>
              </a:ext>
            </a:extLst>
          </p:cNvPr>
          <p:cNvSpPr txBox="1">
            <a:spLocks/>
          </p:cNvSpPr>
          <p:nvPr/>
        </p:nvSpPr>
        <p:spPr>
          <a:xfrm>
            <a:off x="14504" y="911682"/>
            <a:ext cx="8558688" cy="112251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Clr>
                <a:srgbClr val="F0A22E"/>
              </a:buCl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C00000"/>
                </a:solidFill>
              </a:rPr>
              <a:t>Block shear strength = net section fracture strength on shear path + gross    yielding strength on the tension path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BF0E545-9AA8-4209-8E4B-7BCCFD5F4B80}"/>
              </a:ext>
            </a:extLst>
          </p:cNvPr>
          <p:cNvSpPr txBox="1">
            <a:spLocks/>
          </p:cNvSpPr>
          <p:nvPr/>
        </p:nvSpPr>
        <p:spPr>
          <a:xfrm>
            <a:off x="4228750" y="1765467"/>
            <a:ext cx="1147148" cy="43204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000" b="1" dirty="0">
                <a:solidFill>
                  <a:srgbClr val="002060"/>
                </a:solidFill>
              </a:rPr>
              <a:t>OR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2C5B996-F83B-4C3C-BBEC-A13C75EEDB32}"/>
              </a:ext>
            </a:extLst>
          </p:cNvPr>
          <p:cNvSpPr txBox="1">
            <a:spLocks/>
          </p:cNvSpPr>
          <p:nvPr/>
        </p:nvSpPr>
        <p:spPr>
          <a:xfrm>
            <a:off x="2411760" y="2790711"/>
            <a:ext cx="5113293" cy="568197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000" b="1" dirty="0">
                <a:solidFill>
                  <a:srgbClr val="002060"/>
                </a:solidFill>
              </a:rPr>
              <a:t>Which of the two calculations above governs? 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604A76A-15E2-4EF5-BD55-DC48ED658466}"/>
              </a:ext>
            </a:extLst>
          </p:cNvPr>
          <p:cNvSpPr txBox="1">
            <a:spLocks/>
          </p:cNvSpPr>
          <p:nvPr/>
        </p:nvSpPr>
        <p:spPr>
          <a:xfrm>
            <a:off x="0" y="1954311"/>
            <a:ext cx="8558688" cy="112251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Clr>
                <a:srgbClr val="F0A22E"/>
              </a:buCl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33CC"/>
                </a:solidFill>
              </a:rPr>
              <a:t> Block shear strength = gross yielding strength of the shear path + net section fracture strength of the tension path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BC9549D-AC9C-453F-8540-9B1E840458B9}"/>
              </a:ext>
            </a:extLst>
          </p:cNvPr>
          <p:cNvSpPr txBox="1">
            <a:spLocks/>
          </p:cNvSpPr>
          <p:nvPr/>
        </p:nvSpPr>
        <p:spPr>
          <a:xfrm>
            <a:off x="166606" y="3272082"/>
            <a:ext cx="8558688" cy="680022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000" b="1" dirty="0">
                <a:solidFill>
                  <a:srgbClr val="009900"/>
                </a:solidFill>
              </a:rPr>
              <a:t>If     </a:t>
            </a:r>
            <a:r>
              <a:rPr lang="en-US" sz="2000" b="1" dirty="0" err="1">
                <a:solidFill>
                  <a:srgbClr val="009900"/>
                </a:solidFill>
              </a:rPr>
              <a:t>FuAnt</a:t>
            </a:r>
            <a:r>
              <a:rPr lang="en-US" sz="2000" b="1" dirty="0">
                <a:solidFill>
                  <a:srgbClr val="009900"/>
                </a:solidFill>
              </a:rPr>
              <a:t> ≥ 0.6FuAnv , then       </a:t>
            </a:r>
            <a:r>
              <a:rPr lang="el-GR" sz="2000" b="1" dirty="0">
                <a:solidFill>
                  <a:srgbClr val="009900"/>
                </a:solidFill>
              </a:rPr>
              <a:t>ϕ</a:t>
            </a:r>
            <a:r>
              <a:rPr lang="en-US" sz="2000" b="1" dirty="0">
                <a:solidFill>
                  <a:srgbClr val="009900"/>
                </a:solidFill>
              </a:rPr>
              <a:t>Rn = </a:t>
            </a:r>
            <a:r>
              <a:rPr lang="el-GR" sz="2000" b="1" dirty="0">
                <a:solidFill>
                  <a:srgbClr val="009900"/>
                </a:solidFill>
              </a:rPr>
              <a:t>ϕ (0.6</a:t>
            </a:r>
            <a:r>
              <a:rPr lang="en-US" sz="2000" b="1" dirty="0" err="1">
                <a:solidFill>
                  <a:srgbClr val="009900"/>
                </a:solidFill>
              </a:rPr>
              <a:t>FyAgv</a:t>
            </a:r>
            <a:r>
              <a:rPr lang="en-US" sz="2000" b="1" dirty="0">
                <a:solidFill>
                  <a:srgbClr val="009900"/>
                </a:solidFill>
              </a:rPr>
              <a:t> + </a:t>
            </a:r>
            <a:r>
              <a:rPr lang="en-US" sz="2000" b="1" dirty="0" err="1">
                <a:solidFill>
                  <a:srgbClr val="009900"/>
                </a:solidFill>
              </a:rPr>
              <a:t>FuAnt</a:t>
            </a:r>
            <a:r>
              <a:rPr lang="en-US" sz="2000" b="1" dirty="0">
                <a:solidFill>
                  <a:srgbClr val="009900"/>
                </a:solidFill>
              </a:rPr>
              <a:t>) 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0594D7D-230C-4681-9EBA-01A2BD8637D8}"/>
              </a:ext>
            </a:extLst>
          </p:cNvPr>
          <p:cNvSpPr txBox="1">
            <a:spLocks/>
          </p:cNvSpPr>
          <p:nvPr/>
        </p:nvSpPr>
        <p:spPr>
          <a:xfrm>
            <a:off x="138253" y="3775410"/>
            <a:ext cx="8558688" cy="680022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000" b="1" dirty="0">
                <a:solidFill>
                  <a:srgbClr val="C00000"/>
                </a:solidFill>
              </a:rPr>
              <a:t>If     0.6FuAnv ≥ </a:t>
            </a:r>
            <a:r>
              <a:rPr lang="en-US" sz="2000" b="1" dirty="0" err="1">
                <a:solidFill>
                  <a:srgbClr val="C00000"/>
                </a:solidFill>
              </a:rPr>
              <a:t>FuAnt</a:t>
            </a:r>
            <a:r>
              <a:rPr lang="en-US" sz="2000" b="1" dirty="0">
                <a:solidFill>
                  <a:srgbClr val="C00000"/>
                </a:solidFill>
              </a:rPr>
              <a:t> ,     then        </a:t>
            </a:r>
            <a:r>
              <a:rPr lang="el-GR" sz="2000" b="1" dirty="0">
                <a:solidFill>
                  <a:srgbClr val="C00000"/>
                </a:solidFill>
              </a:rPr>
              <a:t>ϕ</a:t>
            </a:r>
            <a:r>
              <a:rPr lang="en-US" sz="2000" b="1" dirty="0">
                <a:solidFill>
                  <a:srgbClr val="C00000"/>
                </a:solidFill>
              </a:rPr>
              <a:t>Rn = </a:t>
            </a:r>
            <a:r>
              <a:rPr lang="el-GR" sz="2000" b="1" dirty="0">
                <a:solidFill>
                  <a:srgbClr val="C00000"/>
                </a:solidFill>
              </a:rPr>
              <a:t>ϕ (0.6</a:t>
            </a:r>
            <a:r>
              <a:rPr lang="en-US" sz="2000" b="1" dirty="0" err="1">
                <a:solidFill>
                  <a:srgbClr val="C00000"/>
                </a:solidFill>
              </a:rPr>
              <a:t>FuAnv</a:t>
            </a:r>
            <a:r>
              <a:rPr lang="en-US" sz="2000" b="1" dirty="0">
                <a:solidFill>
                  <a:srgbClr val="C00000"/>
                </a:solidFill>
              </a:rPr>
              <a:t> + </a:t>
            </a:r>
            <a:r>
              <a:rPr lang="en-US" sz="2000" b="1" dirty="0" err="1">
                <a:solidFill>
                  <a:srgbClr val="C00000"/>
                </a:solidFill>
              </a:rPr>
              <a:t>FyAgt</a:t>
            </a:r>
            <a:r>
              <a:rPr lang="en-US" sz="2000" b="1" dirty="0">
                <a:solidFill>
                  <a:srgbClr val="C00000"/>
                </a:solidFill>
              </a:rPr>
              <a:t>). 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DBC23A3D-47E6-4D46-A209-ED028C332700}"/>
              </a:ext>
            </a:extLst>
          </p:cNvPr>
          <p:cNvSpPr txBox="1">
            <a:spLocks/>
          </p:cNvSpPr>
          <p:nvPr/>
        </p:nvSpPr>
        <p:spPr>
          <a:xfrm>
            <a:off x="434275" y="4292054"/>
            <a:ext cx="4531010" cy="221466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1600" b="1" dirty="0">
                <a:solidFill>
                  <a:srgbClr val="0033CC"/>
                </a:solidFill>
              </a:rPr>
              <a:t> Where :</a:t>
            </a:r>
          </a:p>
          <a:p>
            <a:pPr algn="just">
              <a:buClr>
                <a:srgbClr val="F0A22E"/>
              </a:buClr>
            </a:pPr>
            <a:r>
              <a:rPr lang="en-US" sz="1600" b="1" dirty="0">
                <a:solidFill>
                  <a:srgbClr val="0033CC"/>
                </a:solidFill>
              </a:rPr>
              <a:t>ϕ =0.75,</a:t>
            </a:r>
          </a:p>
          <a:p>
            <a:pPr algn="just">
              <a:buClr>
                <a:srgbClr val="F0A22E"/>
              </a:buClr>
            </a:pPr>
            <a:r>
              <a:rPr lang="en-US" sz="1600" b="1" dirty="0">
                <a:solidFill>
                  <a:srgbClr val="0033CC"/>
                </a:solidFill>
              </a:rPr>
              <a:t> Fu (</a:t>
            </a:r>
            <a:r>
              <a:rPr lang="en-US" sz="1600" b="1" dirty="0" err="1">
                <a:solidFill>
                  <a:srgbClr val="0033CC"/>
                </a:solidFill>
              </a:rPr>
              <a:t>ksi</a:t>
            </a:r>
            <a:r>
              <a:rPr lang="en-US" sz="1600" b="1" dirty="0">
                <a:solidFill>
                  <a:srgbClr val="0033CC"/>
                </a:solidFill>
              </a:rPr>
              <a:t>) is the tensile strength of the material,</a:t>
            </a:r>
          </a:p>
          <a:p>
            <a:pPr algn="just">
              <a:buClr>
                <a:srgbClr val="F0A22E"/>
              </a:buClr>
            </a:pPr>
            <a:r>
              <a:rPr lang="en-US" sz="1600" b="1" dirty="0">
                <a:solidFill>
                  <a:srgbClr val="0033CC"/>
                </a:solidFill>
              </a:rPr>
              <a:t> </a:t>
            </a:r>
            <a:r>
              <a:rPr lang="en-US" sz="1600" b="1" dirty="0" err="1">
                <a:solidFill>
                  <a:srgbClr val="0033CC"/>
                </a:solidFill>
              </a:rPr>
              <a:t>Fy</a:t>
            </a:r>
            <a:r>
              <a:rPr lang="en-US" sz="1600" b="1" dirty="0">
                <a:solidFill>
                  <a:srgbClr val="0033CC"/>
                </a:solidFill>
              </a:rPr>
              <a:t> (</a:t>
            </a:r>
            <a:r>
              <a:rPr lang="en-US" sz="1600" b="1" dirty="0" err="1">
                <a:solidFill>
                  <a:srgbClr val="0033CC"/>
                </a:solidFill>
              </a:rPr>
              <a:t>ksi</a:t>
            </a:r>
            <a:r>
              <a:rPr lang="en-US" sz="1600" b="1" dirty="0">
                <a:solidFill>
                  <a:srgbClr val="0033CC"/>
                </a:solidFill>
              </a:rPr>
              <a:t>) is the yield stress of the material, </a:t>
            </a:r>
          </a:p>
          <a:p>
            <a:pPr algn="just">
              <a:buClr>
                <a:srgbClr val="F0A22E"/>
              </a:buClr>
            </a:pPr>
            <a:r>
              <a:rPr lang="en-US" sz="1600" b="1" dirty="0" err="1">
                <a:solidFill>
                  <a:srgbClr val="0033CC"/>
                </a:solidFill>
              </a:rPr>
              <a:t>Agv</a:t>
            </a:r>
            <a:r>
              <a:rPr lang="en-US" sz="1600" b="1" dirty="0">
                <a:solidFill>
                  <a:srgbClr val="0033CC"/>
                </a:solidFill>
              </a:rPr>
              <a:t> (in2) is the gross area subject to shear,</a:t>
            </a:r>
          </a:p>
          <a:p>
            <a:pPr algn="just">
              <a:buClr>
                <a:srgbClr val="F0A22E"/>
              </a:buClr>
            </a:pPr>
            <a:r>
              <a:rPr lang="en-US" sz="1600" b="1" dirty="0">
                <a:solidFill>
                  <a:srgbClr val="0033CC"/>
                </a:solidFill>
              </a:rPr>
              <a:t> </a:t>
            </a:r>
            <a:r>
              <a:rPr lang="en-US" sz="1600" b="1" dirty="0" err="1">
                <a:solidFill>
                  <a:srgbClr val="0033CC"/>
                </a:solidFill>
              </a:rPr>
              <a:t>Agt</a:t>
            </a:r>
            <a:r>
              <a:rPr lang="en-US" sz="1600" b="1" dirty="0">
                <a:solidFill>
                  <a:srgbClr val="0033CC"/>
                </a:solidFill>
              </a:rPr>
              <a:t> (in2) is the gross area subject to tension, </a:t>
            </a:r>
          </a:p>
          <a:p>
            <a:pPr algn="just">
              <a:buClr>
                <a:srgbClr val="F0A22E"/>
              </a:buClr>
            </a:pPr>
            <a:r>
              <a:rPr lang="en-US" sz="1600" b="1" dirty="0" err="1">
                <a:solidFill>
                  <a:srgbClr val="0033CC"/>
                </a:solidFill>
              </a:rPr>
              <a:t>Anv</a:t>
            </a:r>
            <a:r>
              <a:rPr lang="en-US" sz="1600" b="1" dirty="0">
                <a:solidFill>
                  <a:srgbClr val="0033CC"/>
                </a:solidFill>
              </a:rPr>
              <a:t> (in2) is the net area subject to shear, and</a:t>
            </a:r>
          </a:p>
          <a:p>
            <a:pPr algn="just">
              <a:buClr>
                <a:srgbClr val="F0A22E"/>
              </a:buClr>
            </a:pPr>
            <a:r>
              <a:rPr lang="en-US" sz="1600" b="1" dirty="0">
                <a:solidFill>
                  <a:srgbClr val="0033CC"/>
                </a:solidFill>
              </a:rPr>
              <a:t> Ant (in2) is the net area subject to tension.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93A7DC-08A1-4B60-B01D-102839826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1595" y="6634394"/>
            <a:ext cx="6700810" cy="18490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University of </a:t>
            </a:r>
            <a:r>
              <a:rPr lang="en-US" b="1" dirty="0" err="1">
                <a:solidFill>
                  <a:schemeClr val="tx1"/>
                </a:solidFill>
              </a:rPr>
              <a:t>Diyala</a:t>
            </a:r>
            <a:r>
              <a:rPr lang="en-US" b="1" dirty="0">
                <a:solidFill>
                  <a:schemeClr val="tx1"/>
                </a:solidFill>
              </a:rPr>
              <a:t>- College of Engineering/ Assist. Prof. Dr. Ahmed Abdullah Mansor/ 2018</a:t>
            </a:r>
          </a:p>
        </p:txBody>
      </p:sp>
    </p:spTree>
    <p:extLst>
      <p:ext uri="{BB962C8B-B14F-4D97-AF65-F5344CB8AC3E}">
        <p14:creationId xmlns:p14="http://schemas.microsoft.com/office/powerpoint/2010/main" val="181673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-15026" y="-192978"/>
            <a:ext cx="8806186" cy="1573497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6600FF"/>
                </a:solidFill>
              </a:rPr>
              <a:t>Example 6 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6600FF"/>
                </a:solidFill>
              </a:rPr>
              <a:t>Calculate the block shear strength of the single angle tension member L 4 x 4 x 3/8in. made from A36 steel is connected to the gusset plate with 5/8 in. diameter bolts as shown below. The bolt spacing is 3 in. center-to-center and the edge distances are 1.5 in and 2.0 in.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BF0E545-9AA8-4209-8E4B-7BCCFD5F4B80}"/>
              </a:ext>
            </a:extLst>
          </p:cNvPr>
          <p:cNvSpPr txBox="1">
            <a:spLocks/>
          </p:cNvSpPr>
          <p:nvPr/>
        </p:nvSpPr>
        <p:spPr>
          <a:xfrm>
            <a:off x="11738" y="1661734"/>
            <a:ext cx="1147148" cy="43204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000" b="1" dirty="0">
                <a:solidFill>
                  <a:srgbClr val="002060"/>
                </a:solidFill>
              </a:rPr>
              <a:t>Solution: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BC9549D-AC9C-453F-8540-9B1E840458B9}"/>
              </a:ext>
            </a:extLst>
          </p:cNvPr>
          <p:cNvSpPr txBox="1">
            <a:spLocks/>
          </p:cNvSpPr>
          <p:nvPr/>
        </p:nvSpPr>
        <p:spPr>
          <a:xfrm>
            <a:off x="166606" y="3272082"/>
            <a:ext cx="8558688" cy="680022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009900"/>
                </a:solidFill>
              </a:rPr>
              <a:t>Step I. Assume a block shear path and calculate the required areas 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009900"/>
                </a:solidFill>
              </a:rPr>
              <a:t>•	</a:t>
            </a:r>
            <a:r>
              <a:rPr lang="en-US" sz="1700" b="1" dirty="0" err="1">
                <a:solidFill>
                  <a:srgbClr val="009900"/>
                </a:solidFill>
              </a:rPr>
              <a:t>Agt</a:t>
            </a:r>
            <a:r>
              <a:rPr lang="en-US" sz="1700" b="1" dirty="0">
                <a:solidFill>
                  <a:srgbClr val="009900"/>
                </a:solidFill>
              </a:rPr>
              <a:t> = gross tension area = 2.0 x 3/8 = 0.75 in2 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009900"/>
                </a:solidFill>
              </a:rPr>
              <a:t>•	Ant = net tension area = 0.75 – 0.5 x (5/8 + 1/8) x 3/8 = 0.609 in2 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009900"/>
                </a:solidFill>
              </a:rPr>
              <a:t>•	</a:t>
            </a:r>
            <a:r>
              <a:rPr lang="en-US" sz="1700" b="1" dirty="0" err="1">
                <a:solidFill>
                  <a:srgbClr val="009900"/>
                </a:solidFill>
              </a:rPr>
              <a:t>Agv</a:t>
            </a:r>
            <a:r>
              <a:rPr lang="en-US" sz="1700" b="1" dirty="0">
                <a:solidFill>
                  <a:srgbClr val="009900"/>
                </a:solidFill>
              </a:rPr>
              <a:t> = gross shear area = (3.0 + 3.0 +1.5) x 3/8 = 2.813 in2 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009900"/>
                </a:solidFill>
              </a:rPr>
              <a:t>•	</a:t>
            </a:r>
            <a:r>
              <a:rPr lang="en-US" sz="1700" b="1" dirty="0" err="1">
                <a:solidFill>
                  <a:srgbClr val="009900"/>
                </a:solidFill>
              </a:rPr>
              <a:t>Anv</a:t>
            </a:r>
            <a:r>
              <a:rPr lang="en-US" sz="1700" b="1" dirty="0">
                <a:solidFill>
                  <a:srgbClr val="009900"/>
                </a:solidFill>
              </a:rPr>
              <a:t> = net tension area = 2.813 – 2.5 x (5/8 + 1/8) x 3/8 = 2.109 in2 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0594D7D-230C-4681-9EBA-01A2BD8637D8}"/>
              </a:ext>
            </a:extLst>
          </p:cNvPr>
          <p:cNvSpPr txBox="1">
            <a:spLocks/>
          </p:cNvSpPr>
          <p:nvPr/>
        </p:nvSpPr>
        <p:spPr>
          <a:xfrm>
            <a:off x="166606" y="4238374"/>
            <a:ext cx="5917562" cy="191578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C00000"/>
                </a:solidFill>
              </a:rPr>
              <a:t> Step II. Calculate which equation governs 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C00000"/>
                </a:solidFill>
              </a:rPr>
              <a:t>•	0.6 Fu </a:t>
            </a:r>
            <a:r>
              <a:rPr lang="en-US" sz="1700" b="1" dirty="0" err="1">
                <a:solidFill>
                  <a:srgbClr val="C00000"/>
                </a:solidFill>
              </a:rPr>
              <a:t>Anv</a:t>
            </a:r>
            <a:r>
              <a:rPr lang="en-US" sz="1700" b="1" dirty="0">
                <a:solidFill>
                  <a:srgbClr val="C00000"/>
                </a:solidFill>
              </a:rPr>
              <a:t> = 0.6 x 58 x 2.109 = 73.393 kips 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C00000"/>
                </a:solidFill>
              </a:rPr>
              <a:t>•	Fu Ant  = 58 x 0.609 = 35.322 kips 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C00000"/>
                </a:solidFill>
              </a:rPr>
              <a:t>          0.6Fu </a:t>
            </a:r>
            <a:r>
              <a:rPr lang="en-US" sz="1700" b="1" dirty="0" err="1">
                <a:solidFill>
                  <a:srgbClr val="C00000"/>
                </a:solidFill>
              </a:rPr>
              <a:t>Anv</a:t>
            </a:r>
            <a:r>
              <a:rPr lang="en-US" sz="1700" b="1" dirty="0">
                <a:solidFill>
                  <a:srgbClr val="C00000"/>
                </a:solidFill>
              </a:rPr>
              <a:t> &gt; Fu Ant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C00000"/>
                </a:solidFill>
              </a:rPr>
              <a:t>            Therefore, equation with fracture of shear path governs 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DBC23A3D-47E6-4D46-A209-ED028C332700}"/>
              </a:ext>
            </a:extLst>
          </p:cNvPr>
          <p:cNvSpPr txBox="1">
            <a:spLocks/>
          </p:cNvSpPr>
          <p:nvPr/>
        </p:nvSpPr>
        <p:spPr>
          <a:xfrm>
            <a:off x="186858" y="5725237"/>
            <a:ext cx="4531010" cy="117976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1600" b="1" dirty="0">
                <a:solidFill>
                  <a:srgbClr val="0033CC"/>
                </a:solidFill>
              </a:rPr>
              <a:t>Step III. Calculate block shear strength </a:t>
            </a:r>
          </a:p>
          <a:p>
            <a:pPr algn="just">
              <a:buClr>
                <a:srgbClr val="F0A22E"/>
              </a:buClr>
            </a:pPr>
            <a:r>
              <a:rPr lang="en-US" sz="1600" b="1" dirty="0">
                <a:solidFill>
                  <a:srgbClr val="0033CC"/>
                </a:solidFill>
              </a:rPr>
              <a:t> </a:t>
            </a:r>
            <a:r>
              <a:rPr lang="el-GR" sz="1600" b="1" dirty="0">
                <a:solidFill>
                  <a:srgbClr val="0033CC"/>
                </a:solidFill>
              </a:rPr>
              <a:t>ϕ</a:t>
            </a:r>
            <a:r>
              <a:rPr lang="en-US" sz="1600" b="1" dirty="0">
                <a:solidFill>
                  <a:srgbClr val="0033CC"/>
                </a:solidFill>
              </a:rPr>
              <a:t>Rn = 0.75 (0.6 Fu </a:t>
            </a:r>
            <a:r>
              <a:rPr lang="en-US" sz="1600" b="1" dirty="0" err="1">
                <a:solidFill>
                  <a:srgbClr val="0033CC"/>
                </a:solidFill>
              </a:rPr>
              <a:t>Anv</a:t>
            </a:r>
            <a:r>
              <a:rPr lang="en-US" sz="1600" b="1" dirty="0">
                <a:solidFill>
                  <a:srgbClr val="0033CC"/>
                </a:solidFill>
              </a:rPr>
              <a:t>+ </a:t>
            </a:r>
            <a:r>
              <a:rPr lang="en-US" sz="1600" b="1" dirty="0" err="1">
                <a:solidFill>
                  <a:srgbClr val="0033CC"/>
                </a:solidFill>
              </a:rPr>
              <a:t>FyAgt</a:t>
            </a:r>
            <a:r>
              <a:rPr lang="en-US" sz="1600" b="1" dirty="0">
                <a:solidFill>
                  <a:srgbClr val="0033CC"/>
                </a:solidFill>
              </a:rPr>
              <a:t>) </a:t>
            </a:r>
          </a:p>
          <a:p>
            <a:pPr algn="just">
              <a:buClr>
                <a:srgbClr val="F0A22E"/>
              </a:buClr>
            </a:pPr>
            <a:r>
              <a:rPr lang="en-US" sz="1600" b="1" dirty="0">
                <a:solidFill>
                  <a:srgbClr val="0033CC"/>
                </a:solidFill>
              </a:rPr>
              <a:t> </a:t>
            </a:r>
            <a:r>
              <a:rPr lang="el-GR" sz="1600" b="1" dirty="0">
                <a:solidFill>
                  <a:srgbClr val="0033CC"/>
                </a:solidFill>
              </a:rPr>
              <a:t>ϕ</a:t>
            </a:r>
            <a:r>
              <a:rPr lang="en-US" sz="1600" b="1" dirty="0">
                <a:solidFill>
                  <a:srgbClr val="0033CC"/>
                </a:solidFill>
              </a:rPr>
              <a:t>Rn = 0.75 (73.393 + 36 x 0.75) = 75.294 kips </a:t>
            </a:r>
          </a:p>
        </p:txBody>
      </p:sp>
      <p:pic>
        <p:nvPicPr>
          <p:cNvPr id="14" name="صورة 8">
            <a:extLst>
              <a:ext uri="{FF2B5EF4-FFF2-40B4-BE49-F238E27FC236}">
                <a16:creationId xmlns:a16="http://schemas.microsoft.com/office/drawing/2014/main" id="{8CBA3892-3279-4790-9304-01145AFFF3DD}"/>
              </a:ext>
            </a:extLst>
          </p:cNvPr>
          <p:cNvPicPr/>
          <p:nvPr/>
        </p:nvPicPr>
        <p:blipFill>
          <a:blip r:embed="rId3" cstate="print">
            <a:lum bright="-69000" contrast="86000"/>
          </a:blip>
          <a:srcRect/>
          <a:stretch>
            <a:fillRect/>
          </a:stretch>
        </p:blipFill>
        <p:spPr bwMode="auto">
          <a:xfrm>
            <a:off x="1657030" y="1162407"/>
            <a:ext cx="278892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FDA966A-6581-4410-A2BC-4780F485B4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8052" y="1190598"/>
            <a:ext cx="2941027" cy="167678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8BD51A-AFF1-4AC3-A35B-36115C2C9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08353" y="6616080"/>
            <a:ext cx="6579397" cy="2889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University of </a:t>
            </a:r>
            <a:r>
              <a:rPr lang="en-US" b="1" dirty="0" err="1">
                <a:solidFill>
                  <a:schemeClr val="tx1"/>
                </a:solidFill>
              </a:rPr>
              <a:t>Diyala</a:t>
            </a:r>
            <a:r>
              <a:rPr lang="en-US" b="1" dirty="0">
                <a:solidFill>
                  <a:schemeClr val="tx1"/>
                </a:solidFill>
              </a:rPr>
              <a:t>- College of Engineering/ Assist. Prof. Dr. Ahmed Abdullah Mansor/ 2018</a:t>
            </a:r>
          </a:p>
        </p:txBody>
      </p:sp>
    </p:spTree>
    <p:extLst>
      <p:ext uri="{BB962C8B-B14F-4D97-AF65-F5344CB8AC3E}">
        <p14:creationId xmlns:p14="http://schemas.microsoft.com/office/powerpoint/2010/main" val="69539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-47283" y="-208606"/>
            <a:ext cx="5283206" cy="214868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1600" b="1" dirty="0">
                <a:solidFill>
                  <a:srgbClr val="6600FF"/>
                </a:solidFill>
              </a:rPr>
              <a:t>Example 7 </a:t>
            </a:r>
          </a:p>
          <a:p>
            <a:pPr algn="just">
              <a:buClr>
                <a:srgbClr val="F0A22E"/>
              </a:buClr>
            </a:pPr>
            <a:r>
              <a:rPr lang="en-US" sz="1600" b="1" dirty="0">
                <a:solidFill>
                  <a:srgbClr val="6600FF"/>
                </a:solidFill>
              </a:rPr>
              <a:t>Determine the design tension strength for a single channel C15 x 50 connected to a 0.5 in. thick gusset plate as shown in Figure. Assume that the holes are for 3/4 in. diameter bolts and that the plate is made from structural steel with yield stress (</a:t>
            </a:r>
            <a:r>
              <a:rPr lang="en-US" sz="1600" b="1" dirty="0" err="1">
                <a:solidFill>
                  <a:srgbClr val="6600FF"/>
                </a:solidFill>
              </a:rPr>
              <a:t>Fy</a:t>
            </a:r>
            <a:r>
              <a:rPr lang="en-US" sz="1600" b="1" dirty="0">
                <a:solidFill>
                  <a:srgbClr val="6600FF"/>
                </a:solidFill>
              </a:rPr>
              <a:t>) equal to 50 </a:t>
            </a:r>
            <a:r>
              <a:rPr lang="en-US" sz="1600" b="1" dirty="0" err="1">
                <a:solidFill>
                  <a:srgbClr val="6600FF"/>
                </a:solidFill>
              </a:rPr>
              <a:t>ksi</a:t>
            </a:r>
            <a:r>
              <a:rPr lang="en-US" sz="1600" b="1" dirty="0">
                <a:solidFill>
                  <a:srgbClr val="6600FF"/>
                </a:solidFill>
              </a:rPr>
              <a:t> and ultimate stress (Fu) equal to 65 </a:t>
            </a:r>
            <a:r>
              <a:rPr lang="en-US" sz="1600" b="1" dirty="0" err="1">
                <a:solidFill>
                  <a:srgbClr val="6600FF"/>
                </a:solidFill>
              </a:rPr>
              <a:t>ksi</a:t>
            </a:r>
            <a:r>
              <a:rPr lang="en-US" sz="1700" b="1" dirty="0">
                <a:solidFill>
                  <a:srgbClr val="6600FF"/>
                </a:solidFill>
              </a:rPr>
              <a:t>.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BF0E545-9AA8-4209-8E4B-7BCCFD5F4B80}"/>
              </a:ext>
            </a:extLst>
          </p:cNvPr>
          <p:cNvSpPr txBox="1">
            <a:spLocks/>
          </p:cNvSpPr>
          <p:nvPr/>
        </p:nvSpPr>
        <p:spPr>
          <a:xfrm>
            <a:off x="0" y="1670561"/>
            <a:ext cx="1147148" cy="43204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000" b="1" dirty="0">
                <a:solidFill>
                  <a:srgbClr val="002060"/>
                </a:solidFill>
              </a:rPr>
              <a:t>Solution: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BC9549D-AC9C-453F-8540-9B1E840458B9}"/>
              </a:ext>
            </a:extLst>
          </p:cNvPr>
          <p:cNvSpPr txBox="1">
            <a:spLocks/>
          </p:cNvSpPr>
          <p:nvPr/>
        </p:nvSpPr>
        <p:spPr>
          <a:xfrm>
            <a:off x="-47283" y="1886585"/>
            <a:ext cx="8558688" cy="1716631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009900"/>
                </a:solidFill>
              </a:rPr>
              <a:t>Limit state of yielding due to tension: 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009900"/>
                </a:solidFill>
              </a:rPr>
              <a:t>∅t </a:t>
            </a:r>
            <a:r>
              <a:rPr lang="en-US" sz="1700" b="1" dirty="0" err="1">
                <a:solidFill>
                  <a:srgbClr val="009900"/>
                </a:solidFill>
              </a:rPr>
              <a:t>Pn</a:t>
            </a:r>
            <a:r>
              <a:rPr lang="en-US" sz="1700" b="1" dirty="0">
                <a:solidFill>
                  <a:srgbClr val="009900"/>
                </a:solidFill>
              </a:rPr>
              <a:t>=0.9x50x14.7=662 kips  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009900"/>
                </a:solidFill>
              </a:rPr>
              <a:t>      Limit state of fracture due to tension: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009900"/>
                </a:solidFill>
              </a:rPr>
              <a:t>     An = Ag – n(dh)t = 14.7 – 4(3/4+1/8)(0.716) = 12.19 in2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009900"/>
                </a:solidFill>
              </a:rPr>
              <a:t>     Ae = </a:t>
            </a:r>
            <a:r>
              <a:rPr lang="en-US" sz="1700" b="1" dirty="0" err="1">
                <a:solidFill>
                  <a:srgbClr val="009900"/>
                </a:solidFill>
              </a:rPr>
              <a:t>UAn</a:t>
            </a:r>
            <a:r>
              <a:rPr lang="en-US" sz="1700" b="1" dirty="0">
                <a:solidFill>
                  <a:srgbClr val="009900"/>
                </a:solidFill>
              </a:rPr>
              <a:t> = (1- x ̅/L)</a:t>
            </a:r>
            <a:r>
              <a:rPr lang="en-US" sz="1700" b="1" dirty="0" err="1">
                <a:solidFill>
                  <a:srgbClr val="009900"/>
                </a:solidFill>
              </a:rPr>
              <a:t>A_n</a:t>
            </a:r>
            <a:r>
              <a:rPr lang="en-US" sz="1700" b="1" dirty="0">
                <a:solidFill>
                  <a:srgbClr val="009900"/>
                </a:solidFill>
              </a:rPr>
              <a:t>= (1- 0.789/6)x 12.19=10.57 〖in〗^2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0594D7D-230C-4681-9EBA-01A2BD8637D8}"/>
              </a:ext>
            </a:extLst>
          </p:cNvPr>
          <p:cNvSpPr txBox="1">
            <a:spLocks/>
          </p:cNvSpPr>
          <p:nvPr/>
        </p:nvSpPr>
        <p:spPr>
          <a:xfrm>
            <a:off x="17542" y="3498152"/>
            <a:ext cx="5917562" cy="29978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C00000"/>
                </a:solidFill>
              </a:rPr>
              <a:t>Check:                              U = 0.867  ≤  0.85         say o.k.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DBC23A3D-47E6-4D46-A209-ED028C332700}"/>
              </a:ext>
            </a:extLst>
          </p:cNvPr>
          <p:cNvSpPr txBox="1">
            <a:spLocks/>
          </p:cNvSpPr>
          <p:nvPr/>
        </p:nvSpPr>
        <p:spPr>
          <a:xfrm>
            <a:off x="55323" y="3695957"/>
            <a:ext cx="8517698" cy="48395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1600" b="1" dirty="0">
                <a:solidFill>
                  <a:srgbClr val="0033CC"/>
                </a:solidFill>
              </a:rPr>
              <a:t>Note: The connection eccentricity, x, for a C15X50 can be found on page 1-51 (LRFD).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E94C05-5ED4-465E-A19E-6101546D4F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5923" y="0"/>
            <a:ext cx="3881807" cy="2093782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B91E9734-4634-4C0B-8C10-9DF017E37F36}"/>
              </a:ext>
            </a:extLst>
          </p:cNvPr>
          <p:cNvSpPr txBox="1">
            <a:spLocks/>
          </p:cNvSpPr>
          <p:nvPr/>
        </p:nvSpPr>
        <p:spPr>
          <a:xfrm>
            <a:off x="17542" y="4046378"/>
            <a:ext cx="6045376" cy="43204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de-DE" sz="2000" b="1" dirty="0">
                <a:solidFill>
                  <a:srgbClr val="002060"/>
                </a:solidFill>
              </a:rPr>
              <a:t>∅t Pn=0.75x65x10.57=515 kips 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37D925E9-CB2F-49DF-8F71-309E5205135C}"/>
              </a:ext>
            </a:extLst>
          </p:cNvPr>
          <p:cNvSpPr txBox="1">
            <a:spLocks/>
          </p:cNvSpPr>
          <p:nvPr/>
        </p:nvSpPr>
        <p:spPr>
          <a:xfrm>
            <a:off x="9653" y="4487296"/>
            <a:ext cx="7125496" cy="104058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C00000"/>
                </a:solidFill>
              </a:rPr>
              <a:t>Limit state of block shear rupture: 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C00000"/>
                </a:solidFill>
              </a:rPr>
              <a:t>0.6 Fu </a:t>
            </a:r>
            <a:r>
              <a:rPr lang="en-US" sz="1700" b="1" dirty="0" err="1">
                <a:solidFill>
                  <a:srgbClr val="C00000"/>
                </a:solidFill>
              </a:rPr>
              <a:t>Anv</a:t>
            </a:r>
            <a:r>
              <a:rPr lang="en-US" sz="1700" b="1" dirty="0">
                <a:solidFill>
                  <a:srgbClr val="C00000"/>
                </a:solidFill>
              </a:rPr>
              <a:t> = 0.6 * 65 [2*(7.5-2.5*7/8)]*0.716 = 269.6925 kips 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C00000"/>
                </a:solidFill>
              </a:rPr>
              <a:t> </a:t>
            </a:r>
            <a:r>
              <a:rPr lang="en-US" sz="1700" b="1" dirty="0" err="1">
                <a:solidFill>
                  <a:srgbClr val="C00000"/>
                </a:solidFill>
              </a:rPr>
              <a:t>FuAnt</a:t>
            </a:r>
            <a:r>
              <a:rPr lang="en-US" sz="1700" b="1" dirty="0">
                <a:solidFill>
                  <a:srgbClr val="C00000"/>
                </a:solidFill>
              </a:rPr>
              <a:t> = 65 [9-3(7/8)]*0.716 = 296.6925 kips 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1977266B-5ED5-4E02-973E-362C4326587D}"/>
              </a:ext>
            </a:extLst>
          </p:cNvPr>
          <p:cNvSpPr txBox="1">
            <a:spLocks/>
          </p:cNvSpPr>
          <p:nvPr/>
        </p:nvSpPr>
        <p:spPr>
          <a:xfrm>
            <a:off x="55323" y="5214453"/>
            <a:ext cx="1925008" cy="48395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1600" b="1" dirty="0" err="1">
                <a:solidFill>
                  <a:srgbClr val="0033CC"/>
                </a:solidFill>
              </a:rPr>
              <a:t>FuAnt</a:t>
            </a:r>
            <a:r>
              <a:rPr lang="en-US" sz="1600" b="1" dirty="0">
                <a:solidFill>
                  <a:srgbClr val="0033CC"/>
                </a:solidFill>
              </a:rPr>
              <a:t>  ≥ 0.6 Fu </a:t>
            </a:r>
            <a:r>
              <a:rPr lang="en-US" sz="1600" b="1" dirty="0" err="1">
                <a:solidFill>
                  <a:srgbClr val="0033CC"/>
                </a:solidFill>
              </a:rPr>
              <a:t>Anv</a:t>
            </a:r>
            <a:r>
              <a:rPr lang="en-US" sz="1600" b="1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C66B1401-0848-4167-AF1E-17419D9733D0}"/>
              </a:ext>
            </a:extLst>
          </p:cNvPr>
          <p:cNvSpPr txBox="1">
            <a:spLocks/>
          </p:cNvSpPr>
          <p:nvPr/>
        </p:nvSpPr>
        <p:spPr>
          <a:xfrm>
            <a:off x="55323" y="5698407"/>
            <a:ext cx="9211530" cy="789991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000" b="1" dirty="0" err="1">
                <a:solidFill>
                  <a:srgbClr val="002060"/>
                </a:solidFill>
              </a:rPr>
              <a:t>ϕRn</a:t>
            </a:r>
            <a:r>
              <a:rPr lang="en-US" sz="2000" b="1" dirty="0">
                <a:solidFill>
                  <a:srgbClr val="002060"/>
                </a:solidFill>
              </a:rPr>
              <a:t> = ϕ [0.6FuAnv + </a:t>
            </a:r>
            <a:r>
              <a:rPr lang="en-US" sz="2000" b="1" dirty="0" err="1">
                <a:solidFill>
                  <a:srgbClr val="002060"/>
                </a:solidFill>
              </a:rPr>
              <a:t>FuAnt</a:t>
            </a:r>
            <a:r>
              <a:rPr lang="en-US" sz="2000" b="1" dirty="0">
                <a:solidFill>
                  <a:srgbClr val="002060"/>
                </a:solidFill>
              </a:rPr>
              <a:t>] </a:t>
            </a:r>
          </a:p>
          <a:p>
            <a:pPr algn="just">
              <a:buClr>
                <a:srgbClr val="F0A22E"/>
              </a:buClr>
            </a:pPr>
            <a:r>
              <a:rPr lang="en-US" sz="1800" b="1" dirty="0" err="1">
                <a:solidFill>
                  <a:srgbClr val="002060"/>
                </a:solidFill>
              </a:rPr>
              <a:t>ϕRn</a:t>
            </a:r>
            <a:r>
              <a:rPr lang="en-US" sz="1800" b="1" dirty="0">
                <a:solidFill>
                  <a:srgbClr val="002060"/>
                </a:solidFill>
              </a:rPr>
              <a:t> = 0.75[0.6*50*15*0.716+65 269.6925/65] = 464 kips</a:t>
            </a:r>
          </a:p>
          <a:p>
            <a:pPr algn="just">
              <a:buClr>
                <a:srgbClr val="F0A22E"/>
              </a:buClr>
            </a:pPr>
            <a:r>
              <a:rPr lang="en-US" sz="1800" b="1" dirty="0">
                <a:solidFill>
                  <a:srgbClr val="002060"/>
                </a:solidFill>
              </a:rPr>
              <a:t>Block shear rupture is the critical limit state and the design tension strength is 464kips</a:t>
            </a:r>
            <a:r>
              <a:rPr lang="en-US" sz="20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6D24A3-B343-4C15-A400-F61775CCA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75656" y="6569075"/>
            <a:ext cx="6408712" cy="28892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University of </a:t>
            </a:r>
            <a:r>
              <a:rPr lang="en-US" b="1" dirty="0" err="1">
                <a:solidFill>
                  <a:schemeClr val="tx1"/>
                </a:solidFill>
              </a:rPr>
              <a:t>Diyala</a:t>
            </a:r>
            <a:r>
              <a:rPr lang="en-US" b="1" dirty="0">
                <a:solidFill>
                  <a:schemeClr val="tx1"/>
                </a:solidFill>
              </a:rPr>
              <a:t>- College of Engineering/ Assist. Prof. Dr. Ahmed Abdullah Mansor/ 2018</a:t>
            </a:r>
          </a:p>
        </p:txBody>
      </p:sp>
    </p:spTree>
    <p:extLst>
      <p:ext uri="{BB962C8B-B14F-4D97-AF65-F5344CB8AC3E}">
        <p14:creationId xmlns:p14="http://schemas.microsoft.com/office/powerpoint/2010/main" val="90323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3" grpId="0"/>
      <p:bldP spid="10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560840" cy="2880320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b="1" dirty="0">
                <a:solidFill>
                  <a:srgbClr val="FF0066"/>
                </a:solidFill>
                <a:latin typeface="Freestyle Script" pitchFamily="66" charset="0"/>
              </a:rPr>
              <a:t>THANKS FOR  YOUR   ATTENTION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41BA26-CEC7-49B8-90FA-2AC251ADB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9592" y="6509070"/>
            <a:ext cx="7200800" cy="35926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University of </a:t>
            </a:r>
            <a:r>
              <a:rPr lang="en-US" b="1" dirty="0" err="1">
                <a:solidFill>
                  <a:schemeClr val="tx1"/>
                </a:solidFill>
              </a:rPr>
              <a:t>Diyala</a:t>
            </a:r>
            <a:r>
              <a:rPr lang="en-US" b="1" dirty="0">
                <a:solidFill>
                  <a:schemeClr val="tx1"/>
                </a:solidFill>
              </a:rPr>
              <a:t>- College of Engineering/ Assist. Prof. Dr. Ahmed Abdullah Mansor/ 2018</a:t>
            </a:r>
          </a:p>
        </p:txBody>
      </p:sp>
    </p:spTree>
    <p:extLst>
      <p:ext uri="{BB962C8B-B14F-4D97-AF65-F5344CB8AC3E}">
        <p14:creationId xmlns:p14="http://schemas.microsoft.com/office/powerpoint/2010/main" val="416626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13671</TotalTime>
  <Words>989</Words>
  <Application>Microsoft Office PowerPoint</Application>
  <PresentationFormat>On-screen Show (4:3)</PresentationFormat>
  <Paragraphs>84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Freestyle Script</vt:lpstr>
      <vt:lpstr>Tahoma</vt:lpstr>
      <vt:lpstr>Times New Roman</vt:lpstr>
      <vt:lpstr>Wingdings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 of Higher Education &amp;Scientific Research University of Technology Building and Construction Dep. Higher Education</dc:title>
  <dc:creator>HUSHAM</dc:creator>
  <cp:lastModifiedBy>Ahmed Mansour</cp:lastModifiedBy>
  <cp:revision>346</cp:revision>
  <cp:lastPrinted>2018-11-09T17:20:07Z</cp:lastPrinted>
  <dcterms:created xsi:type="dcterms:W3CDTF">2014-01-23T23:41:25Z</dcterms:created>
  <dcterms:modified xsi:type="dcterms:W3CDTF">2018-11-18T10:02:39Z</dcterms:modified>
</cp:coreProperties>
</file>