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handoutMasterIdLst>
    <p:handoutMasterId r:id="rId8"/>
  </p:handoutMasterIdLst>
  <p:sldIdLst>
    <p:sldId id="351" r:id="rId2"/>
    <p:sldId id="352" r:id="rId3"/>
    <p:sldId id="353" r:id="rId4"/>
    <p:sldId id="354" r:id="rId5"/>
    <p:sldId id="289" r:id="rId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9900"/>
    <a:srgbClr val="0033CC"/>
    <a:srgbClr val="990033"/>
    <a:srgbClr val="000099"/>
    <a:srgbClr val="FF0000"/>
    <a:srgbClr val="6600FF"/>
    <a:srgbClr val="FF0066"/>
    <a:srgbClr val="CC33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294" autoAdjust="0"/>
    <p:restoredTop sz="94660"/>
  </p:normalViewPr>
  <p:slideViewPr>
    <p:cSldViewPr>
      <p:cViewPr varScale="1">
        <p:scale>
          <a:sx n="68" d="100"/>
          <a:sy n="68" d="100"/>
        </p:scale>
        <p:origin x="7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843EBB-319D-4E92-BD7B-181491E3CF62}"/>
              </a:ext>
            </a:extLst>
          </p:cNvPr>
          <p:cNvSpPr>
            <a:spLocks noGrp="1"/>
          </p:cNvSpPr>
          <p:nvPr>
            <p:ph type="hdr" sz="quarter"/>
          </p:nvPr>
        </p:nvSpPr>
        <p:spPr>
          <a:xfrm>
            <a:off x="0" y="0"/>
            <a:ext cx="3076363" cy="513508"/>
          </a:xfrm>
          <a:prstGeom prst="rect">
            <a:avLst/>
          </a:prstGeom>
        </p:spPr>
        <p:txBody>
          <a:bodyPr vert="horz" lIns="99048" tIns="49524" rIns="99048" bIns="49524" rtlCol="0"/>
          <a:lstStyle>
            <a:lvl1pPr algn="r">
              <a:defRPr sz="1300"/>
            </a:lvl1pPr>
          </a:lstStyle>
          <a:p>
            <a:endParaRPr lang="ar-IQ"/>
          </a:p>
        </p:txBody>
      </p:sp>
      <p:sp>
        <p:nvSpPr>
          <p:cNvPr id="3" name="Date Placeholder 2">
            <a:extLst>
              <a:ext uri="{FF2B5EF4-FFF2-40B4-BE49-F238E27FC236}">
                <a16:creationId xmlns:a16="http://schemas.microsoft.com/office/drawing/2014/main" id="{3ECF96CA-3CA2-40F5-A539-B0A52543B7F8}"/>
              </a:ext>
            </a:extLst>
          </p:cNvPr>
          <p:cNvSpPr>
            <a:spLocks noGrp="1"/>
          </p:cNvSpPr>
          <p:nvPr>
            <p:ph type="dt" sz="quarter" idx="1"/>
          </p:nvPr>
        </p:nvSpPr>
        <p:spPr>
          <a:xfrm>
            <a:off x="4021294" y="0"/>
            <a:ext cx="3076363" cy="513508"/>
          </a:xfrm>
          <a:prstGeom prst="rect">
            <a:avLst/>
          </a:prstGeom>
        </p:spPr>
        <p:txBody>
          <a:bodyPr vert="horz" lIns="99048" tIns="49524" rIns="99048" bIns="49524" rtlCol="0"/>
          <a:lstStyle>
            <a:lvl1pPr algn="l">
              <a:defRPr sz="1300"/>
            </a:lvl1pPr>
          </a:lstStyle>
          <a:p>
            <a:fld id="{0683B0ED-30D2-4FC8-88BF-C12E461A2D38}" type="datetimeFigureOut">
              <a:rPr lang="ar-IQ" smtClean="0"/>
              <a:t>10/03/1440</a:t>
            </a:fld>
            <a:endParaRPr lang="ar-IQ"/>
          </a:p>
        </p:txBody>
      </p:sp>
      <p:sp>
        <p:nvSpPr>
          <p:cNvPr id="4" name="Footer Placeholder 3">
            <a:extLst>
              <a:ext uri="{FF2B5EF4-FFF2-40B4-BE49-F238E27FC236}">
                <a16:creationId xmlns:a16="http://schemas.microsoft.com/office/drawing/2014/main" id="{9B726CD2-3EE0-4E45-8F9C-84D0CF6BDA7B}"/>
              </a:ext>
            </a:extLst>
          </p:cNvPr>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r">
              <a:defRPr sz="1300"/>
            </a:lvl1pPr>
          </a:lstStyle>
          <a:p>
            <a:r>
              <a:rPr lang="en-US"/>
              <a:t>Univesity of Diyala- College of Engineering/ Assist. Prof. Dr. Ahmed Abdullah Mansor/ 2018</a:t>
            </a:r>
            <a:endParaRPr lang="ar-IQ"/>
          </a:p>
        </p:txBody>
      </p:sp>
      <p:sp>
        <p:nvSpPr>
          <p:cNvPr id="5" name="Slide Number Placeholder 4">
            <a:extLst>
              <a:ext uri="{FF2B5EF4-FFF2-40B4-BE49-F238E27FC236}">
                <a16:creationId xmlns:a16="http://schemas.microsoft.com/office/drawing/2014/main" id="{E555B121-F9B5-462B-B757-7A3BA7CD5ECB}"/>
              </a:ext>
            </a:extLst>
          </p:cNvPr>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l">
              <a:defRPr sz="1300"/>
            </a:lvl1pPr>
          </a:lstStyle>
          <a:p>
            <a:fld id="{409DD333-3D2D-48ED-B12A-BCD3F6BE407E}" type="slidenum">
              <a:rPr lang="ar-IQ" smtClean="0"/>
              <a:t>‹#›</a:t>
            </a:fld>
            <a:endParaRPr lang="ar-IQ"/>
          </a:p>
        </p:txBody>
      </p:sp>
    </p:spTree>
    <p:extLst>
      <p:ext uri="{BB962C8B-B14F-4D97-AF65-F5344CB8AC3E}">
        <p14:creationId xmlns:p14="http://schemas.microsoft.com/office/powerpoint/2010/main" val="214149052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r">
              <a:defRPr sz="1300"/>
            </a:lvl1pPr>
          </a:lstStyle>
          <a:p>
            <a:endParaRPr lang="ar-IQ"/>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l">
              <a:defRPr sz="1300"/>
            </a:lvl1pPr>
          </a:lstStyle>
          <a:p>
            <a:fld id="{0572A3C9-A2CE-4C96-A5FE-2A873F3AF0F2}" type="datetimeFigureOut">
              <a:rPr lang="ar-IQ" smtClean="0"/>
              <a:t>10/03/1440</a:t>
            </a:fld>
            <a:endParaRPr lang="ar-IQ"/>
          </a:p>
        </p:txBody>
      </p:sp>
      <p:sp>
        <p:nvSpPr>
          <p:cNvPr id="4" name="Slide Image Placehold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ar-IQ"/>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r">
              <a:defRPr sz="1300"/>
            </a:lvl1pPr>
          </a:lstStyle>
          <a:p>
            <a:r>
              <a:rPr lang="en-US"/>
              <a:t>Univesity of Diyala- College of Engineering/ Assist. Prof. Dr. Ahmed Abdullah Mansor/ 2018</a:t>
            </a:r>
            <a:endParaRPr lang="ar-IQ"/>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l">
              <a:defRPr sz="1300"/>
            </a:lvl1pPr>
          </a:lstStyle>
          <a:p>
            <a:fld id="{5D1D9C84-2D91-45F5-9DCD-84CB67CC2355}" type="slidenum">
              <a:rPr lang="ar-IQ" smtClean="0"/>
              <a:t>‹#›</a:t>
            </a:fld>
            <a:endParaRPr lang="ar-IQ"/>
          </a:p>
        </p:txBody>
      </p:sp>
    </p:spTree>
    <p:extLst>
      <p:ext uri="{BB962C8B-B14F-4D97-AF65-F5344CB8AC3E}">
        <p14:creationId xmlns:p14="http://schemas.microsoft.com/office/powerpoint/2010/main" val="313048295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5" name="Footer Placeholder 4">
            <a:extLst>
              <a:ext uri="{FF2B5EF4-FFF2-40B4-BE49-F238E27FC236}">
                <a16:creationId xmlns:a16="http://schemas.microsoft.com/office/drawing/2014/main" id="{E0AE49E5-9C80-4A90-A73C-5232569A143A}"/>
              </a:ext>
            </a:extLst>
          </p:cNvPr>
          <p:cNvSpPr>
            <a:spLocks noGrp="1"/>
          </p:cNvSpPr>
          <p:nvPr>
            <p:ph type="ftr" sz="quarter" idx="4"/>
          </p:nvPr>
        </p:nvSpPr>
        <p:spPr/>
        <p:txBody>
          <a:bodyPr/>
          <a:lstStyle/>
          <a:p>
            <a:r>
              <a:rPr lang="en-US"/>
              <a:t>Univesity of Diyala- College of Engineering/ Assist. Prof. Dr. Ahmed Abdullah Mansor/ 2018</a:t>
            </a:r>
            <a:endParaRPr lang="ar-IQ"/>
          </a:p>
        </p:txBody>
      </p:sp>
    </p:spTree>
    <p:extLst>
      <p:ext uri="{BB962C8B-B14F-4D97-AF65-F5344CB8AC3E}">
        <p14:creationId xmlns:p14="http://schemas.microsoft.com/office/powerpoint/2010/main" val="19977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5" name="Footer Placeholder 4">
            <a:extLst>
              <a:ext uri="{FF2B5EF4-FFF2-40B4-BE49-F238E27FC236}">
                <a16:creationId xmlns:a16="http://schemas.microsoft.com/office/drawing/2014/main" id="{284FC16B-401E-4B7B-BBDF-2026CA583B14}"/>
              </a:ext>
            </a:extLst>
          </p:cNvPr>
          <p:cNvSpPr>
            <a:spLocks noGrp="1"/>
          </p:cNvSpPr>
          <p:nvPr>
            <p:ph type="ftr" sz="quarter" idx="4"/>
          </p:nvPr>
        </p:nvSpPr>
        <p:spPr/>
        <p:txBody>
          <a:bodyPr/>
          <a:lstStyle/>
          <a:p>
            <a:r>
              <a:rPr lang="en-US"/>
              <a:t>Univesity of Diyala- College of Engineering/ Assist. Prof. Dr. Ahmed Abdullah Mansor/ 2018</a:t>
            </a:r>
            <a:endParaRPr lang="ar-IQ"/>
          </a:p>
        </p:txBody>
      </p:sp>
    </p:spTree>
    <p:extLst>
      <p:ext uri="{BB962C8B-B14F-4D97-AF65-F5344CB8AC3E}">
        <p14:creationId xmlns:p14="http://schemas.microsoft.com/office/powerpoint/2010/main" val="189579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5" name="Footer Placeholder 4">
            <a:extLst>
              <a:ext uri="{FF2B5EF4-FFF2-40B4-BE49-F238E27FC236}">
                <a16:creationId xmlns:a16="http://schemas.microsoft.com/office/drawing/2014/main" id="{11F9E09A-9563-4512-99E5-3A67A8C74B6E}"/>
              </a:ext>
            </a:extLst>
          </p:cNvPr>
          <p:cNvSpPr>
            <a:spLocks noGrp="1"/>
          </p:cNvSpPr>
          <p:nvPr>
            <p:ph type="ftr" sz="quarter" idx="4"/>
          </p:nvPr>
        </p:nvSpPr>
        <p:spPr/>
        <p:txBody>
          <a:bodyPr/>
          <a:lstStyle/>
          <a:p>
            <a:r>
              <a:rPr lang="en-US"/>
              <a:t>Univesity of Diyala- College of Engineering/ Assist. Prof. Dr. Ahmed Abdullah Mansor/ 2018</a:t>
            </a:r>
            <a:endParaRPr lang="ar-IQ"/>
          </a:p>
        </p:txBody>
      </p:sp>
    </p:spTree>
    <p:extLst>
      <p:ext uri="{BB962C8B-B14F-4D97-AF65-F5344CB8AC3E}">
        <p14:creationId xmlns:p14="http://schemas.microsoft.com/office/powerpoint/2010/main" val="81466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5" name="Footer Placeholder 4">
            <a:extLst>
              <a:ext uri="{FF2B5EF4-FFF2-40B4-BE49-F238E27FC236}">
                <a16:creationId xmlns:a16="http://schemas.microsoft.com/office/drawing/2014/main" id="{11F9E09A-9563-4512-99E5-3A67A8C74B6E}"/>
              </a:ext>
            </a:extLst>
          </p:cNvPr>
          <p:cNvSpPr>
            <a:spLocks noGrp="1"/>
          </p:cNvSpPr>
          <p:nvPr>
            <p:ph type="ftr" sz="quarter" idx="4"/>
          </p:nvPr>
        </p:nvSpPr>
        <p:spPr/>
        <p:txBody>
          <a:bodyPr/>
          <a:lstStyle/>
          <a:p>
            <a:r>
              <a:rPr lang="en-US"/>
              <a:t>Univesity of Diyala- College of Engineering/ Assist. Prof. Dr. Ahmed Abdullah Mansor/ 2018</a:t>
            </a:r>
            <a:endParaRPr lang="ar-IQ"/>
          </a:p>
        </p:txBody>
      </p:sp>
    </p:spTree>
    <p:extLst>
      <p:ext uri="{BB962C8B-B14F-4D97-AF65-F5344CB8AC3E}">
        <p14:creationId xmlns:p14="http://schemas.microsoft.com/office/powerpoint/2010/main" val="1666939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34A66F67-8093-4078-B288-5B80A07CC246}" type="datetime1">
              <a:rPr lang="en-US" smtClean="0"/>
              <a:t>11/18/2018</a:t>
            </a:fld>
            <a:endParaRPr lang="en-US" dirty="0"/>
          </a:p>
        </p:txBody>
      </p:sp>
      <p:sp>
        <p:nvSpPr>
          <p:cNvPr id="2" name="Footer Placeholder 1"/>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1E47E9A-BAC0-4366-A180-9860639D0E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7CD67D-A9FD-4851-80A0-9D9166BBBAEF}" type="datetime1">
              <a:rPr lang="en-US" smtClean="0"/>
              <a:t>11/18/2018</a:t>
            </a:fld>
            <a:endParaRPr lang="en-US" dirty="0"/>
          </a:p>
        </p:txBody>
      </p:sp>
      <p:sp>
        <p:nvSpPr>
          <p:cNvPr id="5" name="Footer Placeholder 4"/>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DEC915-B8C4-4098-8FD6-A27372D53F3C}" type="datetime1">
              <a:rPr lang="en-US" smtClean="0"/>
              <a:t>11/18/2018</a:t>
            </a:fld>
            <a:endParaRPr lang="en-US" dirty="0"/>
          </a:p>
        </p:txBody>
      </p:sp>
      <p:sp>
        <p:nvSpPr>
          <p:cNvPr id="5" name="Footer Placeholder 4"/>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C9C72C8D-662E-490B-BFE2-91E1DE185B58}" type="datetime1">
              <a:rPr lang="en-US" smtClean="0"/>
              <a:t>11/18/2018</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r>
              <a:rPr lang="en-US"/>
              <a:t>University of Diyala- College of Engineering/ Assist. Prof. Dr. Ahmed Abdullah Mansor/ 2018</a:t>
            </a:r>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21E47E9A-BAC0-4366-A180-9860639D0E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6D85210C-20D4-4C96-8AF2-876BDF2F0DE0}" type="datetime1">
              <a:rPr lang="en-US" smtClean="0"/>
              <a:t>11/18/2018</a:t>
            </a:fld>
            <a:endParaRPr lang="en-US" dirty="0"/>
          </a:p>
        </p:txBody>
      </p:sp>
      <p:sp>
        <p:nvSpPr>
          <p:cNvPr id="11" name="Footer Placeholder 10"/>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16" name="Slide Number Placeholder 15"/>
          <p:cNvSpPr>
            <a:spLocks noGrp="1"/>
          </p:cNvSpPr>
          <p:nvPr>
            <p:ph type="sldNum" sz="quarter" idx="12"/>
          </p:nvPr>
        </p:nvSpPr>
        <p:spPr/>
        <p:txBody>
          <a:bodyPr/>
          <a:lstStyle/>
          <a:p>
            <a:fld id="{21E47E9A-BAC0-4366-A180-9860639D0EB6}"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9E587A41-9DC7-4B5A-B381-679229E51210}" type="datetime1">
              <a:rPr lang="en-US" smtClean="0"/>
              <a:t>11/18/2018</a:t>
            </a:fld>
            <a:endParaRPr lang="en-US" dirty="0"/>
          </a:p>
        </p:txBody>
      </p:sp>
      <p:sp>
        <p:nvSpPr>
          <p:cNvPr id="10" name="Footer Placeholder 9"/>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31" name="Slide Number Placeholder 30"/>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8AD88809-4CB7-48BF-B650-DD860D99C889}" type="datetime1">
              <a:rPr lang="en-US" smtClean="0"/>
              <a:t>11/18/2018</a:t>
            </a:fld>
            <a:endParaRPr lang="en-US" dirty="0"/>
          </a:p>
        </p:txBody>
      </p:sp>
      <p:sp>
        <p:nvSpPr>
          <p:cNvPr id="6" name="Footer Placeholder 5"/>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21E47E9A-BAC0-4366-A180-9860639D0EB6}"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4AEE41E3-94A8-4699-87DB-0004309E4A9F}" type="datetime1">
              <a:rPr lang="en-US" smtClean="0"/>
              <a:t>11/18/2018</a:t>
            </a:fld>
            <a:endParaRPr lang="en-US" dirty="0"/>
          </a:p>
        </p:txBody>
      </p:sp>
      <p:sp>
        <p:nvSpPr>
          <p:cNvPr id="21" name="Footer Placeholder 20"/>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AA7B47-CA1D-4CFF-9FE3-5B0F4A3C21F9}" type="datetime1">
              <a:rPr lang="en-US" smtClean="0"/>
              <a:t>11/18/2018</a:t>
            </a:fld>
            <a:endParaRPr lang="en-US" dirty="0"/>
          </a:p>
        </p:txBody>
      </p:sp>
      <p:sp>
        <p:nvSpPr>
          <p:cNvPr id="24" name="Footer Placeholder 23"/>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7" name="Slide Number Placeholder 6"/>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3CB436A4-968F-42CF-9AA8-8C57482A557E}" type="datetime1">
              <a:rPr lang="en-US" smtClean="0"/>
              <a:t>11/18/2018</a:t>
            </a:fld>
            <a:endParaRPr lang="en-US" dirty="0"/>
          </a:p>
        </p:txBody>
      </p:sp>
      <p:sp>
        <p:nvSpPr>
          <p:cNvPr id="29" name="Footer Placeholder 28"/>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7" name="Slide Number Placeholder 6"/>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87E82932-5508-4920-B935-C1F4D9720978}" type="datetime1">
              <a:rPr lang="en-US" smtClean="0"/>
              <a:t>11/18/2018</a:t>
            </a:fld>
            <a:endParaRPr lang="en-US" dirty="0"/>
          </a:p>
        </p:txBody>
      </p:sp>
      <p:sp>
        <p:nvSpPr>
          <p:cNvPr id="5" name="Footer Placeholder 4"/>
          <p:cNvSpPr>
            <a:spLocks noGrp="1"/>
          </p:cNvSpPr>
          <p:nvPr>
            <p:ph type="ftr" sz="quarter" idx="11"/>
          </p:nvPr>
        </p:nvSpPr>
        <p:spPr/>
        <p:txBody>
          <a:bodyPr/>
          <a:lstStyle/>
          <a:p>
            <a:r>
              <a:rPr lang="en-US"/>
              <a:t>University of Diyala- College of Engineering/ Assist. Prof. Dr. Ahmed Abdullah Mansor/ 2018</a:t>
            </a:r>
            <a:endParaRPr lang="en-US" dirty="0"/>
          </a:p>
        </p:txBody>
      </p:sp>
      <p:sp>
        <p:nvSpPr>
          <p:cNvPr id="31" name="Slide Number Placeholder 30"/>
          <p:cNvSpPr>
            <a:spLocks noGrp="1"/>
          </p:cNvSpPr>
          <p:nvPr>
            <p:ph type="sldNum" sz="quarter" idx="12"/>
          </p:nvPr>
        </p:nvSpPr>
        <p:spPr/>
        <p:txBody>
          <a:bodyPr/>
          <a:lstStyle/>
          <a:p>
            <a:fld id="{21E47E9A-BAC0-4366-A180-9860639D0EB6}"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D6191B9-6595-49C8-820D-792CE2F09773}" type="datetime1">
              <a:rPr lang="en-US" smtClean="0"/>
              <a:t>11/18/2018</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a:t>University of Diyala- College of Engineering/ Assist. Prof. Dr. Ahmed Abdullah Mansor/ 2018</a:t>
            </a: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E47E9A-BAC0-4366-A180-9860639D0EB6}"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CBF0E545-9AA8-4209-8E4B-7BCCFD5F4B80}"/>
              </a:ext>
            </a:extLst>
          </p:cNvPr>
          <p:cNvSpPr txBox="1">
            <a:spLocks/>
          </p:cNvSpPr>
          <p:nvPr/>
        </p:nvSpPr>
        <p:spPr>
          <a:xfrm>
            <a:off x="-49157" y="68226"/>
            <a:ext cx="4698621" cy="1449004"/>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002060"/>
                </a:solidFill>
              </a:rPr>
              <a:t>Example 11: Design a member to carry a factored maximum tension load of 100 kips. Assume that the member is a wide flange connected through the flanges using eight ¾ in. diameter bolts in two rows of four each (see Figure). The center-to-center distance of the bolts in the direction of loading is 4 in. The edge distances are 1.5 in. and 2.0 in. as shown in the figure below. Steel material is A992 </a:t>
            </a:r>
          </a:p>
        </p:txBody>
      </p:sp>
      <p:sp>
        <p:nvSpPr>
          <p:cNvPr id="11" name="Subtitle 2">
            <a:extLst>
              <a:ext uri="{FF2B5EF4-FFF2-40B4-BE49-F238E27FC236}">
                <a16:creationId xmlns:a16="http://schemas.microsoft.com/office/drawing/2014/main" id="{FBC9549D-AC9C-453F-8540-9B1E840458B9}"/>
              </a:ext>
            </a:extLst>
          </p:cNvPr>
          <p:cNvSpPr txBox="1">
            <a:spLocks/>
          </p:cNvSpPr>
          <p:nvPr/>
        </p:nvSpPr>
        <p:spPr>
          <a:xfrm>
            <a:off x="-22880" y="1506614"/>
            <a:ext cx="1117769" cy="343918"/>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700" b="1" dirty="0">
                <a:solidFill>
                  <a:srgbClr val="009900"/>
                </a:solidFill>
              </a:rPr>
              <a:t>Solution:</a:t>
            </a:r>
          </a:p>
        </p:txBody>
      </p:sp>
      <p:sp>
        <p:nvSpPr>
          <p:cNvPr id="10" name="Subtitle 2">
            <a:extLst>
              <a:ext uri="{FF2B5EF4-FFF2-40B4-BE49-F238E27FC236}">
                <a16:creationId xmlns:a16="http://schemas.microsoft.com/office/drawing/2014/main" id="{B91E9734-4634-4C0B-8C10-9DF017E37F36}"/>
              </a:ext>
            </a:extLst>
          </p:cNvPr>
          <p:cNvSpPr txBox="1">
            <a:spLocks/>
          </p:cNvSpPr>
          <p:nvPr/>
        </p:nvSpPr>
        <p:spPr>
          <a:xfrm>
            <a:off x="-130081" y="1785650"/>
            <a:ext cx="4392487" cy="343919"/>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002060"/>
                </a:solidFill>
              </a:rPr>
              <a:t> Step 1: Select a section from the Tables </a:t>
            </a:r>
            <a:endParaRPr lang="it-IT" sz="1400" b="1" dirty="0">
              <a:solidFill>
                <a:srgbClr val="002060"/>
              </a:solidFill>
            </a:endParaRPr>
          </a:p>
        </p:txBody>
      </p:sp>
      <p:sp>
        <p:nvSpPr>
          <p:cNvPr id="15" name="Subtitle 2">
            <a:extLst>
              <a:ext uri="{FF2B5EF4-FFF2-40B4-BE49-F238E27FC236}">
                <a16:creationId xmlns:a16="http://schemas.microsoft.com/office/drawing/2014/main" id="{37D925E9-CB2F-49DF-8F71-309E5205135C}"/>
              </a:ext>
            </a:extLst>
          </p:cNvPr>
          <p:cNvSpPr txBox="1">
            <a:spLocks/>
          </p:cNvSpPr>
          <p:nvPr/>
        </p:nvSpPr>
        <p:spPr>
          <a:xfrm>
            <a:off x="20389" y="2897804"/>
            <a:ext cx="6912768" cy="184172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C00000"/>
                </a:solidFill>
              </a:rPr>
              <a:t>Step 3: Calculate the net section fracture strength for the actual connection </a:t>
            </a:r>
          </a:p>
          <a:p>
            <a:pPr algn="just">
              <a:buClr>
                <a:srgbClr val="F0A22E"/>
              </a:buClr>
            </a:pPr>
            <a:r>
              <a:rPr lang="en-US" sz="1400" b="1" dirty="0">
                <a:solidFill>
                  <a:srgbClr val="C00000"/>
                </a:solidFill>
              </a:rPr>
              <a:t>- According to the Figure above, An = Ag - 4 (</a:t>
            </a:r>
            <a:r>
              <a:rPr lang="en-US" sz="1400" b="1" dirty="0" err="1">
                <a:solidFill>
                  <a:srgbClr val="C00000"/>
                </a:solidFill>
              </a:rPr>
              <a:t>db</a:t>
            </a:r>
            <a:r>
              <a:rPr lang="en-US" sz="1400" b="1" dirty="0">
                <a:solidFill>
                  <a:srgbClr val="C00000"/>
                </a:solidFill>
              </a:rPr>
              <a:t> + 1/8) x </a:t>
            </a:r>
            <a:r>
              <a:rPr lang="en-US" sz="1400" b="1" dirty="0" err="1">
                <a:solidFill>
                  <a:srgbClr val="C00000"/>
                </a:solidFill>
              </a:rPr>
              <a:t>tf</a:t>
            </a:r>
            <a:r>
              <a:rPr lang="en-US" sz="1400" b="1" dirty="0">
                <a:solidFill>
                  <a:srgbClr val="C00000"/>
                </a:solidFill>
              </a:rPr>
              <a:t> </a:t>
            </a:r>
          </a:p>
          <a:p>
            <a:pPr algn="just">
              <a:buClr>
                <a:srgbClr val="F0A22E"/>
              </a:buClr>
            </a:pPr>
            <a:r>
              <a:rPr lang="en-US" sz="1400" b="1" dirty="0">
                <a:solidFill>
                  <a:srgbClr val="C00000"/>
                </a:solidFill>
              </a:rPr>
              <a:t>- An = 2.96 - 4 (3/4 + 1/8) x 0.205 = 2.24 in2 </a:t>
            </a:r>
          </a:p>
          <a:p>
            <a:pPr algn="just">
              <a:buClr>
                <a:srgbClr val="F0A22E"/>
              </a:buClr>
            </a:pPr>
            <a:r>
              <a:rPr lang="en-US" sz="1400" b="1" dirty="0">
                <a:solidFill>
                  <a:srgbClr val="C00000"/>
                </a:solidFill>
              </a:rPr>
              <a:t>Calculate U :  of a WT 4 x 5 ,  x ̅= 0.953  U = 1- x ̅/L = 1 - 0.953 / 4 = 0.76 </a:t>
            </a:r>
          </a:p>
          <a:p>
            <a:pPr algn="just">
              <a:buClr>
                <a:srgbClr val="F0A22E"/>
              </a:buClr>
            </a:pPr>
            <a:r>
              <a:rPr lang="en-US" sz="1400" b="1" dirty="0">
                <a:solidFill>
                  <a:srgbClr val="C00000"/>
                </a:solidFill>
              </a:rPr>
              <a:t>Ae = 0.76 An  = 0.76 x 2.24 = 1.70 in2 </a:t>
            </a:r>
          </a:p>
          <a:p>
            <a:pPr algn="just">
              <a:buClr>
                <a:srgbClr val="F0A22E"/>
              </a:buClr>
            </a:pPr>
            <a:r>
              <a:rPr lang="en-US" sz="1400" b="1" dirty="0">
                <a:solidFill>
                  <a:srgbClr val="C00000"/>
                </a:solidFill>
              </a:rPr>
              <a:t>∅t </a:t>
            </a:r>
            <a:r>
              <a:rPr lang="en-US" sz="1400" b="1" dirty="0" err="1">
                <a:solidFill>
                  <a:srgbClr val="C00000"/>
                </a:solidFill>
              </a:rPr>
              <a:t>P_n</a:t>
            </a:r>
            <a:r>
              <a:rPr lang="en-US" sz="1400" b="1" dirty="0">
                <a:solidFill>
                  <a:srgbClr val="C00000"/>
                </a:solidFill>
              </a:rPr>
              <a:t>= 0.75 x Fu x Ae = 0.75 x 65 x 1.70 = 82.9 kips </a:t>
            </a:r>
            <a:r>
              <a:rPr lang="ar-IQ" sz="1400" b="1" dirty="0">
                <a:solidFill>
                  <a:srgbClr val="C00000"/>
                </a:solidFill>
              </a:rPr>
              <a:t>&gt;</a:t>
            </a:r>
            <a:r>
              <a:rPr lang="en-US" sz="1400" b="1" dirty="0">
                <a:solidFill>
                  <a:srgbClr val="C00000"/>
                </a:solidFill>
              </a:rPr>
              <a:t>100 kips; </a:t>
            </a:r>
          </a:p>
        </p:txBody>
      </p:sp>
      <p:sp>
        <p:nvSpPr>
          <p:cNvPr id="17" name="Subtitle 2">
            <a:extLst>
              <a:ext uri="{FF2B5EF4-FFF2-40B4-BE49-F238E27FC236}">
                <a16:creationId xmlns:a16="http://schemas.microsoft.com/office/drawing/2014/main" id="{C66B1401-0848-4167-AF1E-17419D9733D0}"/>
              </a:ext>
            </a:extLst>
          </p:cNvPr>
          <p:cNvSpPr txBox="1">
            <a:spLocks/>
          </p:cNvSpPr>
          <p:nvPr/>
        </p:nvSpPr>
        <p:spPr>
          <a:xfrm>
            <a:off x="64381" y="2123574"/>
            <a:ext cx="4003562" cy="763679"/>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FF0000"/>
                </a:solidFill>
              </a:rPr>
              <a:t> Ag ≥ Pu/(0.9 </a:t>
            </a:r>
            <a:r>
              <a:rPr lang="en-US" sz="1400" b="1" dirty="0" err="1">
                <a:solidFill>
                  <a:srgbClr val="FF0000"/>
                </a:solidFill>
              </a:rPr>
              <a:t>Fy</a:t>
            </a:r>
            <a:r>
              <a:rPr lang="en-US" sz="1400" b="1" dirty="0">
                <a:solidFill>
                  <a:srgbClr val="FF0000"/>
                </a:solidFill>
              </a:rPr>
              <a:t> ), Ag ≥ 100/(0.9x50) =2.22in2</a:t>
            </a:r>
          </a:p>
          <a:p>
            <a:pPr algn="just">
              <a:buClr>
                <a:srgbClr val="F0A22E"/>
              </a:buClr>
            </a:pPr>
            <a:r>
              <a:rPr lang="en-US" sz="1400" b="1" dirty="0">
                <a:solidFill>
                  <a:srgbClr val="FF0000"/>
                </a:solidFill>
              </a:rPr>
              <a:t> Ae ≥ Pu/(0.75 Fu), Ag ≥ 100/(0.75x65) =2.05in2</a:t>
            </a:r>
          </a:p>
          <a:p>
            <a:pPr algn="just">
              <a:buClr>
                <a:srgbClr val="F0A22E"/>
              </a:buClr>
            </a:pPr>
            <a:r>
              <a:rPr lang="en-US" sz="1400" b="1" dirty="0">
                <a:solidFill>
                  <a:srgbClr val="FF0000"/>
                </a:solidFill>
              </a:rPr>
              <a:t>From table (1-42) select  </a:t>
            </a:r>
            <a:r>
              <a:rPr lang="en-US" sz="1800" b="1" dirty="0">
                <a:solidFill>
                  <a:schemeClr val="tx1"/>
                </a:solidFill>
              </a:rPr>
              <a:t>W 8x10-</a:t>
            </a:r>
            <a:r>
              <a:rPr lang="en-US" sz="1400" b="1" dirty="0">
                <a:solidFill>
                  <a:srgbClr val="FF0000"/>
                </a:solidFill>
              </a:rPr>
              <a:t>-----Ag=2.96in2 </a:t>
            </a:r>
          </a:p>
        </p:txBody>
      </p:sp>
      <p:sp>
        <p:nvSpPr>
          <p:cNvPr id="13" name="Subtitle 2">
            <a:extLst>
              <a:ext uri="{FF2B5EF4-FFF2-40B4-BE49-F238E27FC236}">
                <a16:creationId xmlns:a16="http://schemas.microsoft.com/office/drawing/2014/main" id="{6C688EEB-DB56-417D-8F36-86319D64FF3C}"/>
              </a:ext>
            </a:extLst>
          </p:cNvPr>
          <p:cNvSpPr txBox="1">
            <a:spLocks/>
          </p:cNvSpPr>
          <p:nvPr/>
        </p:nvSpPr>
        <p:spPr>
          <a:xfrm>
            <a:off x="4649464" y="1929113"/>
            <a:ext cx="4003562" cy="629193"/>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700" b="1" dirty="0">
                <a:solidFill>
                  <a:srgbClr val="009900"/>
                </a:solidFill>
              </a:rPr>
              <a:t>Step 2: Check gross yielding strength</a:t>
            </a:r>
          </a:p>
          <a:p>
            <a:pPr algn="just">
              <a:buClr>
                <a:srgbClr val="F0A22E"/>
              </a:buClr>
            </a:pPr>
            <a:r>
              <a:rPr lang="el-GR" sz="1700" b="1" dirty="0">
                <a:solidFill>
                  <a:srgbClr val="009900"/>
                </a:solidFill>
              </a:rPr>
              <a:t>ϕ</a:t>
            </a:r>
            <a:r>
              <a:rPr lang="en-US" sz="1700" b="1" dirty="0">
                <a:solidFill>
                  <a:srgbClr val="009900"/>
                </a:solidFill>
              </a:rPr>
              <a:t>t </a:t>
            </a:r>
            <a:r>
              <a:rPr lang="en-US" sz="1700" b="1" dirty="0" err="1">
                <a:solidFill>
                  <a:srgbClr val="009900"/>
                </a:solidFill>
              </a:rPr>
              <a:t>Pn</a:t>
            </a:r>
            <a:r>
              <a:rPr lang="en-US" sz="1700" b="1" dirty="0">
                <a:solidFill>
                  <a:srgbClr val="009900"/>
                </a:solidFill>
              </a:rPr>
              <a:t> = </a:t>
            </a:r>
            <a:r>
              <a:rPr lang="el-GR" sz="1700" b="1" dirty="0">
                <a:solidFill>
                  <a:srgbClr val="009900"/>
                </a:solidFill>
              </a:rPr>
              <a:t>ϕ</a:t>
            </a:r>
            <a:r>
              <a:rPr lang="en-US" sz="1700" b="1" dirty="0">
                <a:solidFill>
                  <a:srgbClr val="009900"/>
                </a:solidFill>
              </a:rPr>
              <a:t>t </a:t>
            </a:r>
            <a:r>
              <a:rPr lang="en-US" sz="1700" b="1" dirty="0" err="1">
                <a:solidFill>
                  <a:srgbClr val="009900"/>
                </a:solidFill>
              </a:rPr>
              <a:t>FyAg</a:t>
            </a:r>
            <a:r>
              <a:rPr lang="en-US" sz="1700" b="1" dirty="0">
                <a:solidFill>
                  <a:srgbClr val="009900"/>
                </a:solidFill>
              </a:rPr>
              <a:t> =0.9  (50) (2.96)</a:t>
            </a:r>
          </a:p>
          <a:p>
            <a:pPr algn="just">
              <a:buClr>
                <a:srgbClr val="F0A22E"/>
              </a:buClr>
            </a:pPr>
            <a:r>
              <a:rPr lang="en-US" sz="1700" b="1" dirty="0">
                <a:solidFill>
                  <a:srgbClr val="009900"/>
                </a:solidFill>
              </a:rPr>
              <a:t> =133 kips</a:t>
            </a:r>
            <a:r>
              <a:rPr lang="ar-IQ" sz="1700" b="1" dirty="0">
                <a:solidFill>
                  <a:srgbClr val="009900"/>
                </a:solidFill>
              </a:rPr>
              <a:t>&lt; </a:t>
            </a:r>
            <a:r>
              <a:rPr lang="en-US" sz="1700" b="1" dirty="0">
                <a:solidFill>
                  <a:srgbClr val="009900"/>
                </a:solidFill>
              </a:rPr>
              <a:t>100kips </a:t>
            </a:r>
          </a:p>
        </p:txBody>
      </p:sp>
      <p:sp>
        <p:nvSpPr>
          <p:cNvPr id="19" name="Subtitle 2">
            <a:extLst>
              <a:ext uri="{FF2B5EF4-FFF2-40B4-BE49-F238E27FC236}">
                <a16:creationId xmlns:a16="http://schemas.microsoft.com/office/drawing/2014/main" id="{C7AED141-A6FA-47F9-B842-92260BBC7530}"/>
              </a:ext>
            </a:extLst>
          </p:cNvPr>
          <p:cNvSpPr txBox="1">
            <a:spLocks/>
          </p:cNvSpPr>
          <p:nvPr/>
        </p:nvSpPr>
        <p:spPr>
          <a:xfrm>
            <a:off x="-45049" y="4822398"/>
            <a:ext cx="9286375" cy="1935692"/>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002060"/>
                </a:solidFill>
              </a:rPr>
              <a:t>Step 4: Redesign Many ways to redesign. One way is shown here: </a:t>
            </a:r>
          </a:p>
          <a:p>
            <a:pPr algn="just">
              <a:buClr>
                <a:srgbClr val="F0A22E"/>
              </a:buClr>
            </a:pPr>
            <a:r>
              <a:rPr lang="en-US" sz="1400" b="1" dirty="0">
                <a:solidFill>
                  <a:srgbClr val="002060"/>
                </a:solidFill>
              </a:rPr>
              <a:t>- Assume ∅t </a:t>
            </a:r>
            <a:r>
              <a:rPr lang="en-US" sz="1400" b="1" dirty="0" err="1">
                <a:solidFill>
                  <a:srgbClr val="002060"/>
                </a:solidFill>
              </a:rPr>
              <a:t>Pn</a:t>
            </a:r>
            <a:r>
              <a:rPr lang="en-US" sz="1400" b="1" dirty="0">
                <a:solidFill>
                  <a:srgbClr val="002060"/>
                </a:solidFill>
              </a:rPr>
              <a:t> &gt; 100 kips ,       - Therefore, 0.75 x 65 x Ae &gt; 100 kips ,    - Therefore, Ae &gt; 2.051 in2 </a:t>
            </a:r>
          </a:p>
          <a:p>
            <a:pPr algn="just">
              <a:buClr>
                <a:srgbClr val="F0A22E"/>
              </a:buClr>
            </a:pPr>
            <a:r>
              <a:rPr lang="en-US" sz="1400" b="1" dirty="0">
                <a:solidFill>
                  <a:srgbClr val="002060"/>
                </a:solidFill>
              </a:rPr>
              <a:t>- Assume, Ae = 0.76 An (based on previous calculations, step 3) </a:t>
            </a:r>
          </a:p>
          <a:p>
            <a:pPr algn="just">
              <a:buClr>
                <a:srgbClr val="F0A22E"/>
              </a:buClr>
            </a:pPr>
            <a:r>
              <a:rPr lang="en-US" sz="1400" b="1" dirty="0">
                <a:solidFill>
                  <a:srgbClr val="002060"/>
                </a:solidFill>
              </a:rPr>
              <a:t>- Therefore An &gt; 2.7 in2 </a:t>
            </a:r>
          </a:p>
          <a:p>
            <a:pPr marL="285750" indent="-285750" algn="just">
              <a:buClr>
                <a:srgbClr val="F0A22E"/>
              </a:buClr>
              <a:buFontTx/>
              <a:buChar char="-"/>
            </a:pPr>
            <a:r>
              <a:rPr lang="en-US" sz="1400" b="1" dirty="0">
                <a:solidFill>
                  <a:srgbClr val="002060"/>
                </a:solidFill>
              </a:rPr>
              <a:t>But, Ag = An + 4 (</a:t>
            </a:r>
            <a:r>
              <a:rPr lang="en-US" sz="1400" b="1" dirty="0" err="1">
                <a:solidFill>
                  <a:srgbClr val="002060"/>
                </a:solidFill>
              </a:rPr>
              <a:t>db</a:t>
            </a:r>
            <a:r>
              <a:rPr lang="en-US" sz="1400" b="1" dirty="0">
                <a:solidFill>
                  <a:srgbClr val="002060"/>
                </a:solidFill>
              </a:rPr>
              <a:t> + 1/8) x </a:t>
            </a:r>
            <a:r>
              <a:rPr lang="en-US" sz="1400" b="1" dirty="0" err="1">
                <a:solidFill>
                  <a:srgbClr val="002060"/>
                </a:solidFill>
              </a:rPr>
              <a:t>tf</a:t>
            </a:r>
            <a:r>
              <a:rPr lang="en-US" sz="1400" b="1" dirty="0">
                <a:solidFill>
                  <a:srgbClr val="002060"/>
                </a:solidFill>
              </a:rPr>
              <a:t> (based on previous calculations, step 3) ,    - Therefore Ag &gt; 2.7 + 3.5 x </a:t>
            </a:r>
            <a:r>
              <a:rPr lang="en-US" sz="1400" b="1" dirty="0" err="1">
                <a:solidFill>
                  <a:srgbClr val="002060"/>
                </a:solidFill>
              </a:rPr>
              <a:t>tf</a:t>
            </a:r>
            <a:endParaRPr lang="en-US" sz="1400" b="1" dirty="0">
              <a:solidFill>
                <a:srgbClr val="002060"/>
              </a:solidFill>
            </a:endParaRPr>
          </a:p>
          <a:p>
            <a:pPr marL="285750" indent="-285750" algn="just">
              <a:buClr>
                <a:srgbClr val="F0A22E"/>
              </a:buClr>
              <a:buFont typeface="Wingdings" panose="05000000000000000000" pitchFamily="2" charset="2"/>
              <a:buChar char="q"/>
            </a:pPr>
            <a:r>
              <a:rPr lang="en-US" sz="1400" b="1" dirty="0">
                <a:solidFill>
                  <a:srgbClr val="002060"/>
                </a:solidFill>
              </a:rPr>
              <a:t>For W 8 x 13, </a:t>
            </a:r>
            <a:r>
              <a:rPr lang="en-US" sz="1400" b="1" dirty="0" err="1">
                <a:solidFill>
                  <a:srgbClr val="002060"/>
                </a:solidFill>
              </a:rPr>
              <a:t>tf</a:t>
            </a:r>
            <a:r>
              <a:rPr lang="en-US" sz="1400" b="1" dirty="0">
                <a:solidFill>
                  <a:srgbClr val="002060"/>
                </a:solidFill>
              </a:rPr>
              <a:t> = 0.255 in.         Therefore, Ag &gt; 2.7 + 3.5 x 0.255 = 3.59 in2 </a:t>
            </a:r>
          </a:p>
          <a:p>
            <a:pPr marL="285750" indent="-285750" algn="just">
              <a:buClr>
                <a:srgbClr val="F0A22E"/>
              </a:buClr>
              <a:buFont typeface="Wingdings" panose="05000000000000000000" pitchFamily="2" charset="2"/>
              <a:buChar char="q"/>
            </a:pPr>
            <a:r>
              <a:rPr lang="en-US" sz="1400" b="1" dirty="0">
                <a:solidFill>
                  <a:srgbClr val="002060"/>
                </a:solidFill>
              </a:rPr>
              <a:t>From Table 1-42, W8 x 13 has Ag  = 3.84 in2 &gt; 3.59 in2  Therefore, W8 x 13 is acceptable and is chosen. </a:t>
            </a:r>
          </a:p>
          <a:p>
            <a:pPr marL="285750" indent="-285750" algn="just">
              <a:buClr>
                <a:srgbClr val="F0A22E"/>
              </a:buClr>
              <a:buFontTx/>
              <a:buChar char="-"/>
            </a:pPr>
            <a:endParaRPr lang="en-US" sz="1400" b="1" dirty="0">
              <a:solidFill>
                <a:srgbClr val="002060"/>
              </a:solidFill>
            </a:endParaRPr>
          </a:p>
          <a:p>
            <a:pPr algn="just">
              <a:buClr>
                <a:srgbClr val="F0A22E"/>
              </a:buClr>
            </a:pPr>
            <a:endParaRPr lang="en-US" sz="2000" b="1" dirty="0">
              <a:solidFill>
                <a:srgbClr val="002060"/>
              </a:solidFill>
            </a:endParaRPr>
          </a:p>
        </p:txBody>
      </p:sp>
      <p:pic>
        <p:nvPicPr>
          <p:cNvPr id="2" name="Picture 1">
            <a:extLst>
              <a:ext uri="{FF2B5EF4-FFF2-40B4-BE49-F238E27FC236}">
                <a16:creationId xmlns:a16="http://schemas.microsoft.com/office/drawing/2014/main" id="{D9BDA053-D5CE-437B-8741-6F01DA6B4F0F}"/>
              </a:ext>
            </a:extLst>
          </p:cNvPr>
          <p:cNvPicPr>
            <a:picLocks noChangeAspect="1"/>
          </p:cNvPicPr>
          <p:nvPr/>
        </p:nvPicPr>
        <p:blipFill>
          <a:blip r:embed="rId3"/>
          <a:stretch>
            <a:fillRect/>
          </a:stretch>
        </p:blipFill>
        <p:spPr>
          <a:xfrm>
            <a:off x="4715262" y="29692"/>
            <a:ext cx="4377307" cy="1585097"/>
          </a:xfrm>
          <a:prstGeom prst="rect">
            <a:avLst/>
          </a:prstGeom>
        </p:spPr>
      </p:pic>
      <p:sp>
        <p:nvSpPr>
          <p:cNvPr id="4" name="Footer Placeholder 3">
            <a:extLst>
              <a:ext uri="{FF2B5EF4-FFF2-40B4-BE49-F238E27FC236}">
                <a16:creationId xmlns:a16="http://schemas.microsoft.com/office/drawing/2014/main" id="{89DC4745-0086-479E-8FA6-F87E48D96F88}"/>
              </a:ext>
            </a:extLst>
          </p:cNvPr>
          <p:cNvSpPr>
            <a:spLocks noGrp="1"/>
          </p:cNvSpPr>
          <p:nvPr>
            <p:ph type="ftr" sz="quarter" idx="11"/>
          </p:nvPr>
        </p:nvSpPr>
        <p:spPr>
          <a:xfrm>
            <a:off x="1058050" y="6539197"/>
            <a:ext cx="6408712" cy="257241"/>
          </a:xfrm>
        </p:spPr>
        <p:txBody>
          <a:bodyPr/>
          <a:lstStyle/>
          <a:p>
            <a:r>
              <a:rPr lang="en-US" b="1" dirty="0">
                <a:solidFill>
                  <a:schemeClr val="tx1"/>
                </a:solidFill>
              </a:rPr>
              <a:t>University of </a:t>
            </a:r>
            <a:r>
              <a:rPr lang="en-US" b="1" dirty="0" err="1">
                <a:solidFill>
                  <a:schemeClr val="tx1"/>
                </a:solidFill>
              </a:rPr>
              <a:t>Diyala</a:t>
            </a:r>
            <a:r>
              <a:rPr lang="en-US" b="1" dirty="0">
                <a:solidFill>
                  <a:schemeClr val="tx1"/>
                </a:solidFill>
              </a:rPr>
              <a:t>- College of Engineering/ Assist. Prof. Dr. Ahmed Abdullah Mansor/ 2018</a:t>
            </a:r>
          </a:p>
        </p:txBody>
      </p:sp>
    </p:spTree>
    <p:extLst>
      <p:ext uri="{BB962C8B-B14F-4D97-AF65-F5344CB8AC3E}">
        <p14:creationId xmlns:p14="http://schemas.microsoft.com/office/powerpoint/2010/main" val="2429691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up)">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0" grpId="0"/>
      <p:bldP spid="15" grpId="0"/>
      <p:bldP spid="17" grpId="0"/>
      <p:bldP spid="1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CBF0E545-9AA8-4209-8E4B-7BCCFD5F4B80}"/>
              </a:ext>
            </a:extLst>
          </p:cNvPr>
          <p:cNvSpPr txBox="1">
            <a:spLocks/>
          </p:cNvSpPr>
          <p:nvPr/>
        </p:nvSpPr>
        <p:spPr>
          <a:xfrm>
            <a:off x="107504" y="102844"/>
            <a:ext cx="8528580" cy="179633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002060"/>
                </a:solidFill>
              </a:rPr>
              <a:t>Step 5: Check selected section for net section fracture </a:t>
            </a:r>
          </a:p>
          <a:p>
            <a:pPr algn="just">
              <a:buClr>
                <a:srgbClr val="F0A22E"/>
              </a:buClr>
            </a:pPr>
            <a:r>
              <a:rPr lang="en-US" sz="1400" b="1" dirty="0">
                <a:solidFill>
                  <a:srgbClr val="002060"/>
                </a:solidFill>
              </a:rPr>
              <a:t>- Ag = 3.84 in2 </a:t>
            </a:r>
          </a:p>
          <a:p>
            <a:pPr algn="just">
              <a:buClr>
                <a:srgbClr val="F0A22E"/>
              </a:buClr>
            </a:pPr>
            <a:r>
              <a:rPr lang="en-US" sz="1400" b="1" dirty="0">
                <a:solidFill>
                  <a:srgbClr val="002060"/>
                </a:solidFill>
              </a:rPr>
              <a:t>- An = 3.84 - 3.5 x 0.255 = 2.95 in2 </a:t>
            </a:r>
          </a:p>
          <a:p>
            <a:pPr algn="just">
              <a:buClr>
                <a:srgbClr val="F0A22E"/>
              </a:buClr>
            </a:pPr>
            <a:r>
              <a:rPr lang="en-US" sz="1400" b="1" dirty="0">
                <a:solidFill>
                  <a:srgbClr val="002060"/>
                </a:solidFill>
              </a:rPr>
              <a:t>- From dimensions of WT4 x 6.5, x = 1.03 in. </a:t>
            </a:r>
          </a:p>
          <a:p>
            <a:pPr algn="just">
              <a:buClr>
                <a:srgbClr val="F0A22E"/>
              </a:buClr>
            </a:pPr>
            <a:r>
              <a:rPr lang="en-US" sz="1400" b="1" dirty="0">
                <a:solidFill>
                  <a:srgbClr val="002060"/>
                </a:solidFill>
              </a:rPr>
              <a:t>- Therefore, U = 1- x ̅/L = 1-1.03/4 = 0.74 </a:t>
            </a:r>
          </a:p>
          <a:p>
            <a:pPr algn="just">
              <a:buClr>
                <a:srgbClr val="F0A22E"/>
              </a:buClr>
            </a:pPr>
            <a:r>
              <a:rPr lang="en-US" sz="1400" b="1" dirty="0">
                <a:solidFill>
                  <a:srgbClr val="002060"/>
                </a:solidFill>
              </a:rPr>
              <a:t>- Therefore, Ae = U An = 0.74 x 2.95 = 2.19 in2 </a:t>
            </a:r>
          </a:p>
          <a:p>
            <a:pPr algn="just">
              <a:buClr>
                <a:srgbClr val="F0A22E"/>
              </a:buClr>
            </a:pPr>
            <a:r>
              <a:rPr lang="en-US" sz="1400" b="1" dirty="0">
                <a:solidFill>
                  <a:srgbClr val="002060"/>
                </a:solidFill>
              </a:rPr>
              <a:t>- Therefore, net section fracture strength = 0.75 x 65 x 2.19 = 106.7 kips </a:t>
            </a:r>
          </a:p>
          <a:p>
            <a:pPr algn="just">
              <a:buClr>
                <a:srgbClr val="F0A22E"/>
              </a:buClr>
            </a:pPr>
            <a:r>
              <a:rPr lang="en-US" sz="1400" b="1" dirty="0">
                <a:solidFill>
                  <a:srgbClr val="002060"/>
                </a:solidFill>
              </a:rPr>
              <a:t>- Which is greater than 100 kips (design load). Therefore, W 8 x 13 is acceptable. </a:t>
            </a:r>
          </a:p>
        </p:txBody>
      </p:sp>
      <p:sp>
        <p:nvSpPr>
          <p:cNvPr id="15" name="Subtitle 2">
            <a:extLst>
              <a:ext uri="{FF2B5EF4-FFF2-40B4-BE49-F238E27FC236}">
                <a16:creationId xmlns:a16="http://schemas.microsoft.com/office/drawing/2014/main" id="{37D925E9-CB2F-49DF-8F71-309E5205135C}"/>
              </a:ext>
            </a:extLst>
          </p:cNvPr>
          <p:cNvSpPr txBox="1">
            <a:spLocks/>
          </p:cNvSpPr>
          <p:nvPr/>
        </p:nvSpPr>
        <p:spPr>
          <a:xfrm>
            <a:off x="107504" y="6074664"/>
            <a:ext cx="2366712" cy="517290"/>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C00000"/>
                </a:solidFill>
              </a:rPr>
              <a:t>Summary of solution </a:t>
            </a:r>
          </a:p>
        </p:txBody>
      </p:sp>
      <p:sp>
        <p:nvSpPr>
          <p:cNvPr id="17" name="Subtitle 2">
            <a:extLst>
              <a:ext uri="{FF2B5EF4-FFF2-40B4-BE49-F238E27FC236}">
                <a16:creationId xmlns:a16="http://schemas.microsoft.com/office/drawing/2014/main" id="{C66B1401-0848-4167-AF1E-17419D9733D0}"/>
              </a:ext>
            </a:extLst>
          </p:cNvPr>
          <p:cNvSpPr txBox="1">
            <a:spLocks/>
          </p:cNvSpPr>
          <p:nvPr/>
        </p:nvSpPr>
        <p:spPr>
          <a:xfrm>
            <a:off x="0" y="1982570"/>
            <a:ext cx="4003562" cy="763679"/>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400" b="1" dirty="0">
                <a:solidFill>
                  <a:srgbClr val="FF0000"/>
                </a:solidFill>
              </a:rPr>
              <a:t>  Step 6: Check the block shear rupture strength </a:t>
            </a:r>
          </a:p>
          <a:p>
            <a:pPr algn="just">
              <a:buClr>
                <a:srgbClr val="F0A22E"/>
              </a:buClr>
            </a:pPr>
            <a:r>
              <a:rPr lang="en-US" sz="1400" b="1" dirty="0">
                <a:solidFill>
                  <a:srgbClr val="FF0000"/>
                </a:solidFill>
              </a:rPr>
              <a:t>Identify the block shear path </a:t>
            </a:r>
          </a:p>
        </p:txBody>
      </p:sp>
      <p:sp>
        <p:nvSpPr>
          <p:cNvPr id="13" name="Subtitle 2">
            <a:extLst>
              <a:ext uri="{FF2B5EF4-FFF2-40B4-BE49-F238E27FC236}">
                <a16:creationId xmlns:a16="http://schemas.microsoft.com/office/drawing/2014/main" id="{6C688EEB-DB56-417D-8F36-86319D64FF3C}"/>
              </a:ext>
            </a:extLst>
          </p:cNvPr>
          <p:cNvSpPr txBox="1">
            <a:spLocks/>
          </p:cNvSpPr>
          <p:nvPr/>
        </p:nvSpPr>
        <p:spPr>
          <a:xfrm>
            <a:off x="291202" y="2746159"/>
            <a:ext cx="7521157" cy="3191649"/>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700" b="1" dirty="0">
                <a:solidFill>
                  <a:srgbClr val="009900"/>
                </a:solidFill>
              </a:rPr>
              <a:t>- </a:t>
            </a:r>
            <a:r>
              <a:rPr lang="en-US" sz="1700" b="1" dirty="0" err="1">
                <a:solidFill>
                  <a:srgbClr val="009900"/>
                </a:solidFill>
              </a:rPr>
              <a:t>Agv</a:t>
            </a:r>
            <a:r>
              <a:rPr lang="en-US" sz="1700" b="1" dirty="0">
                <a:solidFill>
                  <a:srgbClr val="009900"/>
                </a:solidFill>
              </a:rPr>
              <a:t> = [(4+2) x </a:t>
            </a:r>
            <a:r>
              <a:rPr lang="en-US" sz="1700" b="1" dirty="0" err="1">
                <a:solidFill>
                  <a:srgbClr val="009900"/>
                </a:solidFill>
              </a:rPr>
              <a:t>tf</a:t>
            </a:r>
            <a:r>
              <a:rPr lang="en-US" sz="1700" b="1" dirty="0">
                <a:solidFill>
                  <a:srgbClr val="009900"/>
                </a:solidFill>
              </a:rPr>
              <a:t> ] x 4 = 6 x 0.255 x 4 = 6.12 in2 - for four tabs </a:t>
            </a:r>
          </a:p>
          <a:p>
            <a:pPr algn="just">
              <a:buClr>
                <a:srgbClr val="F0A22E"/>
              </a:buClr>
            </a:pPr>
            <a:r>
              <a:rPr lang="en-US" sz="1700" b="1" dirty="0">
                <a:solidFill>
                  <a:srgbClr val="009900"/>
                </a:solidFill>
              </a:rPr>
              <a:t>- </a:t>
            </a:r>
            <a:r>
              <a:rPr lang="en-US" sz="1700" b="1" dirty="0" err="1">
                <a:solidFill>
                  <a:srgbClr val="009900"/>
                </a:solidFill>
              </a:rPr>
              <a:t>Anv</a:t>
            </a:r>
            <a:r>
              <a:rPr lang="en-US" sz="1700" b="1" dirty="0">
                <a:solidFill>
                  <a:srgbClr val="009900"/>
                </a:solidFill>
              </a:rPr>
              <a:t> = {4+2 - 1.5 x (db+1/8)} x </a:t>
            </a:r>
            <a:r>
              <a:rPr lang="en-US" sz="1700" b="1" dirty="0" err="1">
                <a:solidFill>
                  <a:srgbClr val="009900"/>
                </a:solidFill>
              </a:rPr>
              <a:t>tf</a:t>
            </a:r>
            <a:r>
              <a:rPr lang="en-US" sz="1700" b="1" dirty="0">
                <a:solidFill>
                  <a:srgbClr val="009900"/>
                </a:solidFill>
              </a:rPr>
              <a:t> x 4 = 4.78 in2 </a:t>
            </a:r>
          </a:p>
          <a:p>
            <a:pPr algn="just">
              <a:buClr>
                <a:srgbClr val="F0A22E"/>
              </a:buClr>
            </a:pPr>
            <a:r>
              <a:rPr lang="en-US" sz="1700" b="1" dirty="0">
                <a:solidFill>
                  <a:srgbClr val="009900"/>
                </a:solidFill>
              </a:rPr>
              <a:t>- </a:t>
            </a:r>
            <a:r>
              <a:rPr lang="en-US" sz="1700" b="1" dirty="0" err="1">
                <a:solidFill>
                  <a:srgbClr val="009900"/>
                </a:solidFill>
              </a:rPr>
              <a:t>Agt</a:t>
            </a:r>
            <a:r>
              <a:rPr lang="en-US" sz="1700" b="1" dirty="0">
                <a:solidFill>
                  <a:srgbClr val="009900"/>
                </a:solidFill>
              </a:rPr>
              <a:t> = 1.5 x </a:t>
            </a:r>
            <a:r>
              <a:rPr lang="en-US" sz="1700" b="1" dirty="0" err="1">
                <a:solidFill>
                  <a:srgbClr val="009900"/>
                </a:solidFill>
              </a:rPr>
              <a:t>tf</a:t>
            </a:r>
            <a:r>
              <a:rPr lang="en-US" sz="1700" b="1" dirty="0">
                <a:solidFill>
                  <a:srgbClr val="009900"/>
                </a:solidFill>
              </a:rPr>
              <a:t> x 4 = 1.53 in2 </a:t>
            </a:r>
          </a:p>
          <a:p>
            <a:pPr algn="just">
              <a:buClr>
                <a:srgbClr val="F0A22E"/>
              </a:buClr>
            </a:pPr>
            <a:r>
              <a:rPr lang="en-US" sz="1700" b="1" dirty="0">
                <a:solidFill>
                  <a:srgbClr val="009900"/>
                </a:solidFill>
              </a:rPr>
              <a:t>- Ant = {1.5 - 0.5 x (db+1/8)}x </a:t>
            </a:r>
            <a:r>
              <a:rPr lang="en-US" sz="1700" b="1" dirty="0" err="1">
                <a:solidFill>
                  <a:srgbClr val="009900"/>
                </a:solidFill>
              </a:rPr>
              <a:t>tf</a:t>
            </a:r>
            <a:r>
              <a:rPr lang="en-US" sz="1700" b="1" dirty="0">
                <a:solidFill>
                  <a:srgbClr val="009900"/>
                </a:solidFill>
              </a:rPr>
              <a:t> x 4 = 1.084 in2 </a:t>
            </a:r>
          </a:p>
          <a:p>
            <a:pPr algn="just">
              <a:buClr>
                <a:srgbClr val="F0A22E"/>
              </a:buClr>
            </a:pPr>
            <a:r>
              <a:rPr lang="en-US" sz="1700" b="1" dirty="0">
                <a:solidFill>
                  <a:srgbClr val="009900"/>
                </a:solidFill>
              </a:rPr>
              <a:t>Identify the governing equation: </a:t>
            </a:r>
          </a:p>
          <a:p>
            <a:pPr algn="just">
              <a:buClr>
                <a:srgbClr val="F0A22E"/>
              </a:buClr>
            </a:pPr>
            <a:r>
              <a:rPr lang="en-US" sz="1700" b="1" dirty="0" err="1">
                <a:solidFill>
                  <a:srgbClr val="009900"/>
                </a:solidFill>
              </a:rPr>
              <a:t>FuAnt</a:t>
            </a:r>
            <a:r>
              <a:rPr lang="en-US" sz="1700" b="1" dirty="0">
                <a:solidFill>
                  <a:srgbClr val="009900"/>
                </a:solidFill>
              </a:rPr>
              <a:t> = 65 x 1.084 = 70.4 kips </a:t>
            </a:r>
          </a:p>
          <a:p>
            <a:pPr algn="just">
              <a:buClr>
                <a:srgbClr val="F0A22E"/>
              </a:buClr>
            </a:pPr>
            <a:r>
              <a:rPr lang="en-US" sz="1700" b="1" dirty="0">
                <a:solidFill>
                  <a:srgbClr val="009900"/>
                </a:solidFill>
              </a:rPr>
              <a:t>0.6 </a:t>
            </a:r>
            <a:r>
              <a:rPr lang="en-US" sz="1700" b="1" dirty="0" err="1">
                <a:solidFill>
                  <a:srgbClr val="009900"/>
                </a:solidFill>
              </a:rPr>
              <a:t>FuAnv</a:t>
            </a:r>
            <a:r>
              <a:rPr lang="en-US" sz="1700" b="1" dirty="0">
                <a:solidFill>
                  <a:srgbClr val="009900"/>
                </a:solidFill>
              </a:rPr>
              <a:t> = 0.6 x 65 x 4.78 = 186.42 kips , which is &gt; </a:t>
            </a:r>
            <a:r>
              <a:rPr lang="en-US" sz="1700" b="1" dirty="0" err="1">
                <a:solidFill>
                  <a:srgbClr val="009900"/>
                </a:solidFill>
              </a:rPr>
              <a:t>FuAn</a:t>
            </a:r>
            <a:endParaRPr lang="en-US" sz="1700" b="1" dirty="0">
              <a:solidFill>
                <a:srgbClr val="009900"/>
              </a:solidFill>
            </a:endParaRPr>
          </a:p>
          <a:p>
            <a:pPr algn="just">
              <a:buClr>
                <a:srgbClr val="F0A22E"/>
              </a:buClr>
            </a:pPr>
            <a:r>
              <a:rPr lang="en-US" sz="1700" b="1" dirty="0">
                <a:solidFill>
                  <a:schemeClr val="tx1"/>
                </a:solidFill>
              </a:rPr>
              <a:t>Calculate block shear strength </a:t>
            </a:r>
          </a:p>
          <a:p>
            <a:pPr algn="just">
              <a:buClr>
                <a:srgbClr val="F0A22E"/>
              </a:buClr>
            </a:pPr>
            <a:r>
              <a:rPr lang="en-US" sz="1700" b="1" dirty="0">
                <a:solidFill>
                  <a:srgbClr val="009900"/>
                </a:solidFill>
              </a:rPr>
              <a:t>- ∅t Rn  = 0.75 (0.6 </a:t>
            </a:r>
            <a:r>
              <a:rPr lang="en-US" sz="1700" b="1" dirty="0" err="1">
                <a:solidFill>
                  <a:srgbClr val="009900"/>
                </a:solidFill>
              </a:rPr>
              <a:t>FuAnv</a:t>
            </a:r>
            <a:r>
              <a:rPr lang="en-US" sz="1700" b="1" dirty="0">
                <a:solidFill>
                  <a:srgbClr val="009900"/>
                </a:solidFill>
              </a:rPr>
              <a:t> + </a:t>
            </a:r>
            <a:r>
              <a:rPr lang="en-US" sz="1700" b="1" dirty="0" err="1">
                <a:solidFill>
                  <a:srgbClr val="009900"/>
                </a:solidFill>
              </a:rPr>
              <a:t>FyAgt</a:t>
            </a:r>
            <a:r>
              <a:rPr lang="en-US" sz="1700" b="1" dirty="0">
                <a:solidFill>
                  <a:srgbClr val="009900"/>
                </a:solidFill>
              </a:rPr>
              <a:t>) = 0.75 (186.42 + 50 x 1.53) = </a:t>
            </a:r>
            <a:r>
              <a:rPr lang="en-US" sz="1700" b="1" dirty="0">
                <a:solidFill>
                  <a:schemeClr val="tx1"/>
                </a:solidFill>
              </a:rPr>
              <a:t>197.2 kips </a:t>
            </a:r>
          </a:p>
          <a:p>
            <a:pPr algn="just">
              <a:buClr>
                <a:srgbClr val="F0A22E"/>
              </a:buClr>
            </a:pPr>
            <a:r>
              <a:rPr lang="en-US" sz="1700" b="1" dirty="0">
                <a:solidFill>
                  <a:srgbClr val="009900"/>
                </a:solidFill>
              </a:rPr>
              <a:t>Which is greater than Pu = 100 kips. </a:t>
            </a:r>
          </a:p>
          <a:p>
            <a:pPr algn="just">
              <a:buClr>
                <a:srgbClr val="F0A22E"/>
              </a:buClr>
            </a:pPr>
            <a:r>
              <a:rPr lang="en-US" sz="1700" b="1" dirty="0">
                <a:solidFill>
                  <a:srgbClr val="009900"/>
                </a:solidFill>
              </a:rPr>
              <a:t>Therefore W8 x 13 is still acceptable</a:t>
            </a:r>
          </a:p>
        </p:txBody>
      </p:sp>
      <p:pic>
        <p:nvPicPr>
          <p:cNvPr id="3" name="Picture 2">
            <a:extLst>
              <a:ext uri="{FF2B5EF4-FFF2-40B4-BE49-F238E27FC236}">
                <a16:creationId xmlns:a16="http://schemas.microsoft.com/office/drawing/2014/main" id="{7743D570-E5C5-4C42-8F52-970B5F151968}"/>
              </a:ext>
            </a:extLst>
          </p:cNvPr>
          <p:cNvPicPr>
            <a:picLocks noChangeAspect="1"/>
          </p:cNvPicPr>
          <p:nvPr/>
        </p:nvPicPr>
        <p:blipFill>
          <a:blip r:embed="rId3"/>
          <a:stretch>
            <a:fillRect/>
          </a:stretch>
        </p:blipFill>
        <p:spPr>
          <a:xfrm>
            <a:off x="5076056" y="2924807"/>
            <a:ext cx="3776741" cy="1417177"/>
          </a:xfrm>
          <a:prstGeom prst="rect">
            <a:avLst/>
          </a:prstGeom>
        </p:spPr>
      </p:pic>
      <p:pic>
        <p:nvPicPr>
          <p:cNvPr id="4" name="Picture 3">
            <a:extLst>
              <a:ext uri="{FF2B5EF4-FFF2-40B4-BE49-F238E27FC236}">
                <a16:creationId xmlns:a16="http://schemas.microsoft.com/office/drawing/2014/main" id="{21A48C95-37EB-4680-BA3B-187D969E606B}"/>
              </a:ext>
            </a:extLst>
          </p:cNvPr>
          <p:cNvPicPr>
            <a:picLocks noChangeAspect="1"/>
          </p:cNvPicPr>
          <p:nvPr/>
        </p:nvPicPr>
        <p:blipFill>
          <a:blip r:embed="rId4"/>
          <a:stretch>
            <a:fillRect/>
          </a:stretch>
        </p:blipFill>
        <p:spPr>
          <a:xfrm>
            <a:off x="3419872" y="5704666"/>
            <a:ext cx="5904656" cy="1153333"/>
          </a:xfrm>
          <a:prstGeom prst="rect">
            <a:avLst/>
          </a:prstGeom>
        </p:spPr>
      </p:pic>
      <p:sp>
        <p:nvSpPr>
          <p:cNvPr id="5" name="Footer Placeholder 4">
            <a:extLst>
              <a:ext uri="{FF2B5EF4-FFF2-40B4-BE49-F238E27FC236}">
                <a16:creationId xmlns:a16="http://schemas.microsoft.com/office/drawing/2014/main" id="{791494F7-0898-44B8-8A59-6BFAC025B06F}"/>
              </a:ext>
            </a:extLst>
          </p:cNvPr>
          <p:cNvSpPr>
            <a:spLocks noGrp="1"/>
          </p:cNvSpPr>
          <p:nvPr>
            <p:ph type="ftr" sz="quarter" idx="11"/>
          </p:nvPr>
        </p:nvSpPr>
        <p:spPr>
          <a:xfrm>
            <a:off x="2032752" y="6638528"/>
            <a:ext cx="6283664" cy="62870"/>
          </a:xfrm>
        </p:spPr>
        <p:txBody>
          <a:bodyPr/>
          <a:lstStyle/>
          <a:p>
            <a:r>
              <a:rPr lang="en-US" b="1" dirty="0">
                <a:solidFill>
                  <a:schemeClr val="tx1"/>
                </a:solidFill>
              </a:rPr>
              <a:t>University of </a:t>
            </a:r>
            <a:r>
              <a:rPr lang="en-US" b="1" dirty="0" err="1">
                <a:solidFill>
                  <a:schemeClr val="tx1"/>
                </a:solidFill>
              </a:rPr>
              <a:t>Diyala</a:t>
            </a:r>
            <a:r>
              <a:rPr lang="en-US" b="1" dirty="0">
                <a:solidFill>
                  <a:schemeClr val="tx1"/>
                </a:solidFill>
              </a:rPr>
              <a:t>- College of Engineering/ Assist. Prof. Dr. Ahmed Abdullah Mansor/ 2018</a:t>
            </a:r>
          </a:p>
        </p:txBody>
      </p:sp>
    </p:spTree>
    <p:extLst>
      <p:ext uri="{BB962C8B-B14F-4D97-AF65-F5344CB8AC3E}">
        <p14:creationId xmlns:p14="http://schemas.microsoft.com/office/powerpoint/2010/main" val="12228909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7"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21239" y="-41675"/>
            <a:ext cx="5051331" cy="63441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b="1" i="1" dirty="0"/>
              <a:t>Problems </a:t>
            </a:r>
            <a:endParaRPr lang="en-US" b="1" i="1" u="sng" dirty="0">
              <a:solidFill>
                <a:srgbClr val="C00000"/>
              </a:solidFill>
            </a:endParaRPr>
          </a:p>
        </p:txBody>
      </p:sp>
      <p:sp>
        <p:nvSpPr>
          <p:cNvPr id="8" name="Subtitle 2">
            <a:extLst>
              <a:ext uri="{FF2B5EF4-FFF2-40B4-BE49-F238E27FC236}">
                <a16:creationId xmlns:a16="http://schemas.microsoft.com/office/drawing/2014/main" id="{CBF0E545-9AA8-4209-8E4B-7BCCFD5F4B80}"/>
              </a:ext>
            </a:extLst>
          </p:cNvPr>
          <p:cNvSpPr txBox="1">
            <a:spLocks/>
          </p:cNvSpPr>
          <p:nvPr/>
        </p:nvSpPr>
        <p:spPr>
          <a:xfrm>
            <a:off x="-18365" y="725128"/>
            <a:ext cx="8874938" cy="74104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002060"/>
                </a:solidFill>
              </a:rPr>
              <a:t>1. Compute the maximum acceptable tensile service load that may act on a single angle L6x4x3/4in 7 that is welded along only one leg to gusset plate, thus there are no holes. The service live load is three times the dead load. Solve for (a) A36 steel  and (b) A572Grade 50 steel.</a:t>
            </a:r>
          </a:p>
        </p:txBody>
      </p:sp>
      <p:sp>
        <p:nvSpPr>
          <p:cNvPr id="11" name="Subtitle 2">
            <a:extLst>
              <a:ext uri="{FF2B5EF4-FFF2-40B4-BE49-F238E27FC236}">
                <a16:creationId xmlns:a16="http://schemas.microsoft.com/office/drawing/2014/main" id="{FBC9549D-AC9C-453F-8540-9B1E840458B9}"/>
              </a:ext>
            </a:extLst>
          </p:cNvPr>
          <p:cNvSpPr txBox="1">
            <a:spLocks/>
          </p:cNvSpPr>
          <p:nvPr/>
        </p:nvSpPr>
        <p:spPr>
          <a:xfrm>
            <a:off x="-34349" y="1796736"/>
            <a:ext cx="8786718" cy="850131"/>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009900"/>
                </a:solidFill>
              </a:rPr>
              <a:t>2. Compute the maximum acceptable tensile service load the angle in Problem (1) may carry when connected on both legs. The 4-in leg contains a single gage line of ( 7)/8 in  diam. Bolts, and the 6-in leg contains a double gage line of 7/8  in-diam. Bolts. Assume no stagger of bolts, and that all bolts participate in carrying load.</a:t>
            </a:r>
          </a:p>
        </p:txBody>
      </p:sp>
      <p:sp>
        <p:nvSpPr>
          <p:cNvPr id="15" name="Subtitle 2">
            <a:extLst>
              <a:ext uri="{FF2B5EF4-FFF2-40B4-BE49-F238E27FC236}">
                <a16:creationId xmlns:a16="http://schemas.microsoft.com/office/drawing/2014/main" id="{37D925E9-CB2F-49DF-8F71-309E5205135C}"/>
              </a:ext>
            </a:extLst>
          </p:cNvPr>
          <p:cNvSpPr txBox="1">
            <a:spLocks/>
          </p:cNvSpPr>
          <p:nvPr/>
        </p:nvSpPr>
        <p:spPr>
          <a:xfrm>
            <a:off x="0" y="2735587"/>
            <a:ext cx="8874938" cy="954544"/>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C00000"/>
                </a:solidFill>
              </a:rPr>
              <a:t>3. Compute the maximum acceptable service load on an A36 steel plate tension member 1/4 in x 12in having a single line of  holes parallel to the direction of loading. The load is 25% dead load and 75% live load and 7/8in diam. Blots are used.. </a:t>
            </a:r>
          </a:p>
        </p:txBody>
      </p:sp>
      <p:sp>
        <p:nvSpPr>
          <p:cNvPr id="17" name="Subtitle 2">
            <a:extLst>
              <a:ext uri="{FF2B5EF4-FFF2-40B4-BE49-F238E27FC236}">
                <a16:creationId xmlns:a16="http://schemas.microsoft.com/office/drawing/2014/main" id="{C66B1401-0848-4167-AF1E-17419D9733D0}"/>
              </a:ext>
            </a:extLst>
          </p:cNvPr>
          <p:cNvSpPr txBox="1">
            <a:spLocks/>
          </p:cNvSpPr>
          <p:nvPr/>
        </p:nvSpPr>
        <p:spPr>
          <a:xfrm>
            <a:off x="-21239" y="4169553"/>
            <a:ext cx="6094067" cy="789991"/>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002060"/>
                </a:solidFill>
              </a:rPr>
              <a:t>4. Compute the net area An for the plate (a connecting element according to LRFD) shown in the accompanying Figure below . Then compute the maximum value of service load T when A36 steel is used, the live load is four times the dead load and the holes are 13/16 in diameter.   </a:t>
            </a:r>
          </a:p>
          <a:p>
            <a:pPr algn="just">
              <a:buClr>
                <a:srgbClr val="F0A22E"/>
              </a:buClr>
            </a:pPr>
            <a:endParaRPr lang="en-US" sz="2000" b="1" dirty="0">
              <a:solidFill>
                <a:srgbClr val="002060"/>
              </a:solidFill>
            </a:endParaRPr>
          </a:p>
        </p:txBody>
      </p:sp>
      <p:sp>
        <p:nvSpPr>
          <p:cNvPr id="3" name="Footer Placeholder 2">
            <a:extLst>
              <a:ext uri="{FF2B5EF4-FFF2-40B4-BE49-F238E27FC236}">
                <a16:creationId xmlns:a16="http://schemas.microsoft.com/office/drawing/2014/main" id="{4A2F693B-D780-47CF-8B3A-4D554A0CEAE6}"/>
              </a:ext>
            </a:extLst>
          </p:cNvPr>
          <p:cNvSpPr>
            <a:spLocks noGrp="1"/>
          </p:cNvSpPr>
          <p:nvPr>
            <p:ph type="ftr" sz="quarter" idx="11"/>
          </p:nvPr>
        </p:nvSpPr>
        <p:spPr>
          <a:xfrm>
            <a:off x="1367644" y="6585708"/>
            <a:ext cx="6408712" cy="288925"/>
          </a:xfrm>
        </p:spPr>
        <p:txBody>
          <a:bodyPr/>
          <a:lstStyle/>
          <a:p>
            <a:r>
              <a:rPr lang="en-US" b="1" dirty="0">
                <a:solidFill>
                  <a:schemeClr val="tx1"/>
                </a:solidFill>
              </a:rPr>
              <a:t>University of </a:t>
            </a:r>
            <a:r>
              <a:rPr lang="en-US" b="1" dirty="0" err="1">
                <a:solidFill>
                  <a:schemeClr val="tx1"/>
                </a:solidFill>
              </a:rPr>
              <a:t>Diyala</a:t>
            </a:r>
            <a:r>
              <a:rPr lang="en-US" b="1" dirty="0">
                <a:solidFill>
                  <a:schemeClr val="tx1"/>
                </a:solidFill>
              </a:rPr>
              <a:t>- College of Engineering/ Assist. Prof. Dr. Ahmed Abdullah Mansor/ 2018</a:t>
            </a:r>
          </a:p>
        </p:txBody>
      </p:sp>
      <p:pic>
        <p:nvPicPr>
          <p:cNvPr id="2" name="Picture 1">
            <a:extLst>
              <a:ext uri="{FF2B5EF4-FFF2-40B4-BE49-F238E27FC236}">
                <a16:creationId xmlns:a16="http://schemas.microsoft.com/office/drawing/2014/main" id="{D80E38D7-3777-4EA1-B27F-B95FDF4452BB}"/>
              </a:ext>
            </a:extLst>
          </p:cNvPr>
          <p:cNvPicPr>
            <a:picLocks noChangeAspect="1"/>
          </p:cNvPicPr>
          <p:nvPr/>
        </p:nvPicPr>
        <p:blipFill>
          <a:blip r:embed="rId3"/>
          <a:stretch>
            <a:fillRect/>
          </a:stretch>
        </p:blipFill>
        <p:spPr>
          <a:xfrm>
            <a:off x="6082598" y="3692272"/>
            <a:ext cx="2798307" cy="1572904"/>
          </a:xfrm>
          <a:prstGeom prst="rect">
            <a:avLst/>
          </a:prstGeom>
        </p:spPr>
      </p:pic>
      <p:sp>
        <p:nvSpPr>
          <p:cNvPr id="13" name="Subtitle 2">
            <a:extLst>
              <a:ext uri="{FF2B5EF4-FFF2-40B4-BE49-F238E27FC236}">
                <a16:creationId xmlns:a16="http://schemas.microsoft.com/office/drawing/2014/main" id="{94E49DBA-5A6C-4543-BE6F-EDB230D43FAA}"/>
              </a:ext>
            </a:extLst>
          </p:cNvPr>
          <p:cNvSpPr txBox="1">
            <a:spLocks/>
          </p:cNvSpPr>
          <p:nvPr/>
        </p:nvSpPr>
        <p:spPr>
          <a:xfrm>
            <a:off x="-34349" y="5265176"/>
            <a:ext cx="5830485" cy="1165935"/>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600" b="1" dirty="0">
                <a:solidFill>
                  <a:srgbClr val="C00000"/>
                </a:solidFill>
              </a:rPr>
              <a:t>5. Determine the maximum allowable tensile load (20% dead load, 80% live load) for a single C15x33.9 fastened to a   1/2 in gusset plate as in the accompanying as shown in Figure below. Use A36 steel and assume holes are for 3/4 in diam. bolts. Base answer on tension strength of the channel and include shear rupture strength. </a:t>
            </a:r>
          </a:p>
        </p:txBody>
      </p:sp>
      <p:pic>
        <p:nvPicPr>
          <p:cNvPr id="4" name="Picture 3">
            <a:extLst>
              <a:ext uri="{FF2B5EF4-FFF2-40B4-BE49-F238E27FC236}">
                <a16:creationId xmlns:a16="http://schemas.microsoft.com/office/drawing/2014/main" id="{06508470-DB4C-4A17-8CE9-57A0DDD746E4}"/>
              </a:ext>
            </a:extLst>
          </p:cNvPr>
          <p:cNvPicPr>
            <a:picLocks noChangeAspect="1"/>
          </p:cNvPicPr>
          <p:nvPr/>
        </p:nvPicPr>
        <p:blipFill>
          <a:blip r:embed="rId4"/>
          <a:stretch>
            <a:fillRect/>
          </a:stretch>
        </p:blipFill>
        <p:spPr>
          <a:xfrm>
            <a:off x="5807111" y="5266479"/>
            <a:ext cx="3225064" cy="1390008"/>
          </a:xfrm>
          <a:prstGeom prst="rect">
            <a:avLst/>
          </a:prstGeom>
        </p:spPr>
      </p:pic>
    </p:spTree>
    <p:extLst>
      <p:ext uri="{BB962C8B-B14F-4D97-AF65-F5344CB8AC3E}">
        <p14:creationId xmlns:p14="http://schemas.microsoft.com/office/powerpoint/2010/main" val="7061159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ircle(in)">
                                      <p:cBhvr>
                                        <p:cTn id="32" dur="1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5" grpId="0"/>
      <p:bldP spid="17"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CBF0E545-9AA8-4209-8E4B-7BCCFD5F4B80}"/>
              </a:ext>
            </a:extLst>
          </p:cNvPr>
          <p:cNvSpPr txBox="1">
            <a:spLocks/>
          </p:cNvSpPr>
          <p:nvPr/>
        </p:nvSpPr>
        <p:spPr>
          <a:xfrm>
            <a:off x="0" y="605322"/>
            <a:ext cx="5508104" cy="74104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002060"/>
                </a:solidFill>
              </a:rPr>
              <a:t>6. An L5 X 31/2  X 1/2 angle, as shown in Figure below is to carry 20 kips dead load and 70 kips live load using the shortest length of connection using two gage lines of bolts in the 5 in leg. What is the minimum acceptable stagger, theoretical and specified (1/2 in multiples) using A572 Grade 50 steel </a:t>
            </a:r>
          </a:p>
        </p:txBody>
      </p:sp>
      <p:sp>
        <p:nvSpPr>
          <p:cNvPr id="11" name="Subtitle 2">
            <a:extLst>
              <a:ext uri="{FF2B5EF4-FFF2-40B4-BE49-F238E27FC236}">
                <a16:creationId xmlns:a16="http://schemas.microsoft.com/office/drawing/2014/main" id="{FBC9549D-AC9C-453F-8540-9B1E840458B9}"/>
              </a:ext>
            </a:extLst>
          </p:cNvPr>
          <p:cNvSpPr txBox="1">
            <a:spLocks/>
          </p:cNvSpPr>
          <p:nvPr/>
        </p:nvSpPr>
        <p:spPr>
          <a:xfrm>
            <a:off x="-34349" y="2240531"/>
            <a:ext cx="5481568" cy="850131"/>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009900"/>
                </a:solidFill>
              </a:rPr>
              <a:t>7. Compute the minimum value of s that could theoretically be used as shown in Figure below. Such that the maximum factored tensile force Tu may be carried. Assume m is Large enough so that a failure pattern through the open hole will not govern include consideration of shear rupture strength. </a:t>
            </a:r>
          </a:p>
        </p:txBody>
      </p:sp>
      <p:sp>
        <p:nvSpPr>
          <p:cNvPr id="3" name="Footer Placeholder 2">
            <a:extLst>
              <a:ext uri="{FF2B5EF4-FFF2-40B4-BE49-F238E27FC236}">
                <a16:creationId xmlns:a16="http://schemas.microsoft.com/office/drawing/2014/main" id="{4A2F693B-D780-47CF-8B3A-4D554A0CEAE6}"/>
              </a:ext>
            </a:extLst>
          </p:cNvPr>
          <p:cNvSpPr>
            <a:spLocks noGrp="1"/>
          </p:cNvSpPr>
          <p:nvPr>
            <p:ph type="ftr" sz="quarter" idx="11"/>
          </p:nvPr>
        </p:nvSpPr>
        <p:spPr>
          <a:xfrm>
            <a:off x="1367644" y="6585708"/>
            <a:ext cx="6408712" cy="288925"/>
          </a:xfrm>
        </p:spPr>
        <p:txBody>
          <a:bodyPr/>
          <a:lstStyle/>
          <a:p>
            <a:r>
              <a:rPr lang="en-US" b="1" dirty="0">
                <a:solidFill>
                  <a:schemeClr val="tx1"/>
                </a:solidFill>
              </a:rPr>
              <a:t>University of </a:t>
            </a:r>
            <a:r>
              <a:rPr lang="en-US" b="1" dirty="0" err="1">
                <a:solidFill>
                  <a:schemeClr val="tx1"/>
                </a:solidFill>
              </a:rPr>
              <a:t>Diyala</a:t>
            </a:r>
            <a:r>
              <a:rPr lang="en-US" b="1" dirty="0">
                <a:solidFill>
                  <a:schemeClr val="tx1"/>
                </a:solidFill>
              </a:rPr>
              <a:t>- College of Engineering/ Assist. Prof. Dr. Ahmed Abdullah Mansor/ 2018</a:t>
            </a:r>
          </a:p>
        </p:txBody>
      </p:sp>
      <p:sp>
        <p:nvSpPr>
          <p:cNvPr id="13" name="Subtitle 2">
            <a:extLst>
              <a:ext uri="{FF2B5EF4-FFF2-40B4-BE49-F238E27FC236}">
                <a16:creationId xmlns:a16="http://schemas.microsoft.com/office/drawing/2014/main" id="{94E49DBA-5A6C-4543-BE6F-EDB230D43FAA}"/>
              </a:ext>
            </a:extLst>
          </p:cNvPr>
          <p:cNvSpPr txBox="1">
            <a:spLocks/>
          </p:cNvSpPr>
          <p:nvPr/>
        </p:nvSpPr>
        <p:spPr>
          <a:xfrm>
            <a:off x="-755" y="3574618"/>
            <a:ext cx="9133068" cy="143273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1800" b="1" dirty="0">
                <a:solidFill>
                  <a:srgbClr val="C00000"/>
                </a:solidFill>
              </a:rPr>
              <a:t>8. Assuming that s for the angle of Prob.7 is made as large as required in Prob.7, compute the minimum distance m required so that the open hole in the 4 in leg will not reduce  the strength below its maximum possible value. If Prob. 7 is not solved assume s is 3.75 in. </a:t>
            </a:r>
          </a:p>
        </p:txBody>
      </p:sp>
      <p:pic>
        <p:nvPicPr>
          <p:cNvPr id="5" name="Picture 4">
            <a:extLst>
              <a:ext uri="{FF2B5EF4-FFF2-40B4-BE49-F238E27FC236}">
                <a16:creationId xmlns:a16="http://schemas.microsoft.com/office/drawing/2014/main" id="{4A4ED8A0-2505-45BC-8AD7-1A037190FF61}"/>
              </a:ext>
            </a:extLst>
          </p:cNvPr>
          <p:cNvPicPr>
            <a:picLocks noChangeAspect="1"/>
          </p:cNvPicPr>
          <p:nvPr/>
        </p:nvPicPr>
        <p:blipFill>
          <a:blip r:embed="rId3"/>
          <a:stretch>
            <a:fillRect/>
          </a:stretch>
        </p:blipFill>
        <p:spPr>
          <a:xfrm>
            <a:off x="5709567" y="32066"/>
            <a:ext cx="3322608" cy="1597290"/>
          </a:xfrm>
          <a:prstGeom prst="rect">
            <a:avLst/>
          </a:prstGeom>
        </p:spPr>
      </p:pic>
      <p:pic>
        <p:nvPicPr>
          <p:cNvPr id="6" name="Picture 5">
            <a:extLst>
              <a:ext uri="{FF2B5EF4-FFF2-40B4-BE49-F238E27FC236}">
                <a16:creationId xmlns:a16="http://schemas.microsoft.com/office/drawing/2014/main" id="{B2ADE60C-62C6-4164-BDE3-2FAAF0580119}"/>
              </a:ext>
            </a:extLst>
          </p:cNvPr>
          <p:cNvPicPr>
            <a:picLocks noChangeAspect="1"/>
          </p:cNvPicPr>
          <p:nvPr/>
        </p:nvPicPr>
        <p:blipFill>
          <a:blip r:embed="rId4"/>
          <a:stretch>
            <a:fillRect/>
          </a:stretch>
        </p:blipFill>
        <p:spPr>
          <a:xfrm>
            <a:off x="5508104" y="1947544"/>
            <a:ext cx="3676207" cy="1481456"/>
          </a:xfrm>
          <a:prstGeom prst="rect">
            <a:avLst/>
          </a:prstGeom>
        </p:spPr>
      </p:pic>
    </p:spTree>
    <p:extLst>
      <p:ext uri="{BB962C8B-B14F-4D97-AF65-F5344CB8AC3E}">
        <p14:creationId xmlns:p14="http://schemas.microsoft.com/office/powerpoint/2010/main" val="10134602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1196752"/>
            <a:ext cx="7560840" cy="2880320"/>
          </a:xfrm>
        </p:spPr>
        <p:txBody>
          <a:bodyPr anchor="ctr">
            <a:normAutofit/>
          </a:bodyPr>
          <a:lstStyle/>
          <a:p>
            <a:pPr algn="ctr"/>
            <a:r>
              <a:rPr lang="en-US" sz="6000" b="1" dirty="0">
                <a:solidFill>
                  <a:srgbClr val="FF0066"/>
                </a:solidFill>
                <a:latin typeface="Freestyle Script" pitchFamily="66" charset="0"/>
              </a:rPr>
              <a:t>THANKS FOR  YOUR   ATTENTION</a:t>
            </a:r>
          </a:p>
          <a:p>
            <a:endParaRPr lang="en-US" dirty="0"/>
          </a:p>
        </p:txBody>
      </p:sp>
      <p:sp>
        <p:nvSpPr>
          <p:cNvPr id="4" name="Footer Placeholder 3">
            <a:extLst>
              <a:ext uri="{FF2B5EF4-FFF2-40B4-BE49-F238E27FC236}">
                <a16:creationId xmlns:a16="http://schemas.microsoft.com/office/drawing/2014/main" id="{0141BA26-CEC7-49B8-90FA-2AC251ADBD55}"/>
              </a:ext>
            </a:extLst>
          </p:cNvPr>
          <p:cNvSpPr>
            <a:spLocks noGrp="1"/>
          </p:cNvSpPr>
          <p:nvPr>
            <p:ph type="ftr" sz="quarter" idx="11"/>
          </p:nvPr>
        </p:nvSpPr>
        <p:spPr>
          <a:xfrm>
            <a:off x="899592" y="6509070"/>
            <a:ext cx="7200800" cy="359263"/>
          </a:xfrm>
        </p:spPr>
        <p:txBody>
          <a:bodyPr/>
          <a:lstStyle/>
          <a:p>
            <a:r>
              <a:rPr lang="en-US" b="1" dirty="0">
                <a:solidFill>
                  <a:schemeClr val="tx1"/>
                </a:solidFill>
              </a:rPr>
              <a:t>University of </a:t>
            </a:r>
            <a:r>
              <a:rPr lang="en-US" b="1" dirty="0" err="1">
                <a:solidFill>
                  <a:schemeClr val="tx1"/>
                </a:solidFill>
              </a:rPr>
              <a:t>Diyala</a:t>
            </a:r>
            <a:r>
              <a:rPr lang="en-US" b="1" dirty="0">
                <a:solidFill>
                  <a:schemeClr val="tx1"/>
                </a:solidFill>
              </a:rPr>
              <a:t>- College of Engineering/ Assist. Prof. Dr. Ahmed Abdullah Mansor/ 2018</a:t>
            </a:r>
          </a:p>
        </p:txBody>
      </p:sp>
    </p:spTree>
    <p:extLst>
      <p:ext uri="{BB962C8B-B14F-4D97-AF65-F5344CB8AC3E}">
        <p14:creationId xmlns:p14="http://schemas.microsoft.com/office/powerpoint/2010/main" val="416626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13671</TotalTime>
  <Words>1355</Words>
  <Application>Microsoft Office PowerPoint</Application>
  <PresentationFormat>On-screen Show (4:3)</PresentationFormat>
  <Paragraphs>63</Paragraphs>
  <Slides>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Franklin Gothic Book</vt:lpstr>
      <vt:lpstr>Franklin Gothic Medium</vt:lpstr>
      <vt:lpstr>Freestyle Script</vt:lpstr>
      <vt:lpstr>Tahoma</vt:lpstr>
      <vt:lpstr>Wingdings</vt:lpstr>
      <vt:lpstr>Wingdings 2</vt:lpstr>
      <vt:lpstr>Trek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Higher Education &amp;Scientific Research University of Technology Building and Construction Dep. Higher Education</dc:title>
  <dc:creator>HUSHAM</dc:creator>
  <cp:lastModifiedBy>Ahmed Mansour</cp:lastModifiedBy>
  <cp:revision>346</cp:revision>
  <cp:lastPrinted>2018-11-09T17:20:07Z</cp:lastPrinted>
  <dcterms:created xsi:type="dcterms:W3CDTF">2014-01-23T23:41:25Z</dcterms:created>
  <dcterms:modified xsi:type="dcterms:W3CDTF">2018-11-18T10:04:03Z</dcterms:modified>
</cp:coreProperties>
</file>