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326" r:id="rId2"/>
    <p:sldId id="345" r:id="rId3"/>
    <p:sldId id="346" r:id="rId4"/>
    <p:sldId id="347" r:id="rId5"/>
    <p:sldId id="28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9900"/>
    <a:srgbClr val="FF3399"/>
    <a:srgbClr val="0033CC"/>
    <a:srgbClr val="990033"/>
    <a:srgbClr val="000099"/>
    <a:srgbClr val="FF0000"/>
    <a:srgbClr val="6600FF"/>
    <a:srgbClr val="CC33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294" autoAdjust="0"/>
    <p:restoredTop sz="94660"/>
  </p:normalViewPr>
  <p:slideViewPr>
    <p:cSldViewPr>
      <p:cViewPr varScale="1">
        <p:scale>
          <a:sx n="68" d="100"/>
          <a:sy n="68" d="100"/>
        </p:scale>
        <p:origin x="78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0572A3C9-A2CE-4C96-A5FE-2A873F3AF0F2}" type="datetimeFigureOut">
              <a:rPr lang="ar-IQ" smtClean="0"/>
              <a:t>10/03/1440</a:t>
            </a:fld>
            <a:endParaRPr lang="ar-IQ"/>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5D1D9C84-2D91-45F5-9DCD-84CB67CC2355}" type="slidenum">
              <a:rPr lang="ar-IQ" smtClean="0"/>
              <a:t>‹#›</a:t>
            </a:fld>
            <a:endParaRPr lang="ar-IQ"/>
          </a:p>
        </p:txBody>
      </p:sp>
    </p:spTree>
    <p:extLst>
      <p:ext uri="{BB962C8B-B14F-4D97-AF65-F5344CB8AC3E}">
        <p14:creationId xmlns:p14="http://schemas.microsoft.com/office/powerpoint/2010/main" val="3130482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5D1D9C84-2D91-45F5-9DCD-84CB67CC2355}" type="slidenum">
              <a:rPr lang="ar-IQ" smtClean="0"/>
              <a:t>2</a:t>
            </a:fld>
            <a:endParaRPr lang="ar-IQ"/>
          </a:p>
        </p:txBody>
      </p:sp>
    </p:spTree>
    <p:extLst>
      <p:ext uri="{BB962C8B-B14F-4D97-AF65-F5344CB8AC3E}">
        <p14:creationId xmlns:p14="http://schemas.microsoft.com/office/powerpoint/2010/main" val="309968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5D1D9C84-2D91-45F5-9DCD-84CB67CC2355}" type="slidenum">
              <a:rPr lang="ar-IQ" smtClean="0"/>
              <a:t>3</a:t>
            </a:fld>
            <a:endParaRPr lang="ar-IQ"/>
          </a:p>
        </p:txBody>
      </p:sp>
    </p:spTree>
    <p:extLst>
      <p:ext uri="{BB962C8B-B14F-4D97-AF65-F5344CB8AC3E}">
        <p14:creationId xmlns:p14="http://schemas.microsoft.com/office/powerpoint/2010/main" val="1116271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5"/>
          </p:nvPr>
        </p:nvSpPr>
        <p:spPr/>
        <p:txBody>
          <a:bodyPr/>
          <a:lstStyle/>
          <a:p>
            <a:fld id="{5D1D9C84-2D91-45F5-9DCD-84CB67CC2355}" type="slidenum">
              <a:rPr lang="ar-IQ" smtClean="0"/>
              <a:t>4</a:t>
            </a:fld>
            <a:endParaRPr lang="ar-IQ"/>
          </a:p>
        </p:txBody>
      </p:sp>
    </p:spTree>
    <p:extLst>
      <p:ext uri="{BB962C8B-B14F-4D97-AF65-F5344CB8AC3E}">
        <p14:creationId xmlns:p14="http://schemas.microsoft.com/office/powerpoint/2010/main" val="1524649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21E47E9A-BAC0-4366-A180-9860639D0E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21E47E9A-BAC0-4366-A180-9860639D0EB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21E47E9A-BAC0-4366-A180-9860639D0EB6}" type="slidenum">
              <a:rPr lang="en-US" smtClean="0"/>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21E47E9A-BAC0-4366-A180-9860639D0EB6}" type="slidenum">
              <a:rPr lang="en-US" smtClean="0"/>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E47E9A-BAC0-4366-A180-9860639D0EB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a:t>Click icon to add picture</a:t>
            </a:r>
          </a:p>
        </p:txBody>
      </p:sp>
      <p:sp>
        <p:nvSpPr>
          <p:cNvPr id="7" name="Date Placeholder 6"/>
          <p:cNvSpPr>
            <a:spLocks noGrp="1"/>
          </p:cNvSpPr>
          <p:nvPr>
            <p:ph type="dt" sz="half" idx="10"/>
          </p:nvPr>
        </p:nvSpPr>
        <p:spPr/>
        <p:txBody>
          <a:bodyPr/>
          <a:lstStyle/>
          <a:p>
            <a:fld id="{0FB586F8-310B-467B-9321-3A8BB4365E98}" type="datetimeFigureOut">
              <a:rPr lang="en-US" smtClean="0"/>
              <a:t>11/18/2018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21E47E9A-BAC0-4366-A180-9860639D0EB6}" type="slidenum">
              <a:rPr lang="en-US" smtClean="0"/>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FB586F8-310B-467B-9321-3A8BB4365E98}" type="datetimeFigureOut">
              <a:rPr lang="en-US" smtClean="0"/>
              <a:t>11/18/2018</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1E47E9A-BAC0-4366-A180-9860639D0EB6}" type="slidenum">
              <a:rPr lang="en-US" smtClean="0"/>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9712" y="-20702"/>
            <a:ext cx="5781692" cy="739425"/>
          </a:xfrm>
        </p:spPr>
        <p:txBody>
          <a:bodyPr anchor="ctr">
            <a:normAutofit fontScale="92500" lnSpcReduction="20000"/>
          </a:bodyPr>
          <a:lstStyle/>
          <a:p>
            <a:endParaRPr lang="ar-IQ" sz="1000" dirty="0">
              <a:solidFill>
                <a:srgbClr val="000000"/>
              </a:solidFill>
              <a:latin typeface="Times New Roman" panose="02020603050405020304" pitchFamily="18" charset="0"/>
            </a:endParaRPr>
          </a:p>
          <a:p>
            <a:r>
              <a:rPr lang="en-US" sz="3500" b="1" i="1" dirty="0">
                <a:solidFill>
                  <a:srgbClr val="FF0000"/>
                </a:solidFill>
              </a:rPr>
              <a:t>Design of Bolted Connections</a:t>
            </a:r>
            <a:endParaRPr lang="en-US" sz="3500" dirty="0">
              <a:solidFill>
                <a:srgbClr val="FF0000"/>
              </a:solidFill>
            </a:endParaRPr>
          </a:p>
        </p:txBody>
      </p:sp>
      <p:sp>
        <p:nvSpPr>
          <p:cNvPr id="7" name="Subtitle 2"/>
          <p:cNvSpPr txBox="1">
            <a:spLocks/>
          </p:cNvSpPr>
          <p:nvPr/>
        </p:nvSpPr>
        <p:spPr>
          <a:xfrm>
            <a:off x="249315" y="1226821"/>
            <a:ext cx="8387242" cy="1152128"/>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endParaRPr lang="en-US" sz="4000" dirty="0">
              <a:solidFill>
                <a:srgbClr val="4E3B30">
                  <a:shade val="75000"/>
                </a:srgbClr>
              </a:solidFill>
            </a:endParaRPr>
          </a:p>
        </p:txBody>
      </p:sp>
      <p:sp>
        <p:nvSpPr>
          <p:cNvPr id="8" name="Subtitle 2"/>
          <p:cNvSpPr txBox="1">
            <a:spLocks/>
          </p:cNvSpPr>
          <p:nvPr/>
        </p:nvSpPr>
        <p:spPr>
          <a:xfrm>
            <a:off x="156769" y="543346"/>
            <a:ext cx="8572333" cy="1514637"/>
          </a:xfrm>
          <a:prstGeom prst="rect">
            <a:avLst/>
          </a:prstGeom>
        </p:spPr>
        <p:txBody>
          <a:bodyPr vert="horz" anchor="ctr">
            <a:normAutofit fontScale="47500" lnSpcReduction="20000"/>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4000" b="1" dirty="0">
                <a:solidFill>
                  <a:srgbClr val="C00000"/>
                </a:solidFill>
              </a:rPr>
              <a:t>Introduction: </a:t>
            </a:r>
          </a:p>
          <a:p>
            <a:pPr algn="just">
              <a:buClr>
                <a:srgbClr val="F0A22E"/>
              </a:buClr>
            </a:pPr>
            <a:r>
              <a:rPr lang="en-US" sz="4000" b="1" dirty="0">
                <a:solidFill>
                  <a:srgbClr val="000099"/>
                </a:solidFill>
              </a:rPr>
              <a:t>Failure of structural member is not common, but most structural failures are caused by poorly designed or detailed connections. In past time, the pin device most often used was the rivet. Since the 1950 the high strength bolts have substituted. The rivet as the primary connector for structural steel connection.</a:t>
            </a:r>
            <a:endParaRPr lang="en-US" sz="4000" dirty="0">
              <a:solidFill>
                <a:srgbClr val="000099"/>
              </a:solidFill>
            </a:endParaRPr>
          </a:p>
        </p:txBody>
      </p:sp>
      <p:sp>
        <p:nvSpPr>
          <p:cNvPr id="9" name="Subtitle 2">
            <a:extLst>
              <a:ext uri="{FF2B5EF4-FFF2-40B4-BE49-F238E27FC236}">
                <a16:creationId xmlns:a16="http://schemas.microsoft.com/office/drawing/2014/main" id="{EB722554-7EFD-4EA3-A3E7-2138DC026BAF}"/>
              </a:ext>
            </a:extLst>
          </p:cNvPr>
          <p:cNvSpPr txBox="1">
            <a:spLocks/>
          </p:cNvSpPr>
          <p:nvPr/>
        </p:nvSpPr>
        <p:spPr>
          <a:xfrm>
            <a:off x="414898" y="1914363"/>
            <a:ext cx="8221659" cy="2054427"/>
          </a:xfrm>
          <a:prstGeom prst="rect">
            <a:avLst/>
          </a:prstGeom>
        </p:spPr>
        <p:txBody>
          <a:bodyPr vert="horz" anchor="ctr">
            <a:normAutofit fontScale="47500" lnSpcReduction="20000"/>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4000" b="1" dirty="0">
                <a:solidFill>
                  <a:srgbClr val="C00000"/>
                </a:solidFill>
              </a:rPr>
              <a:t>There are different types of bolted connections. </a:t>
            </a:r>
            <a:r>
              <a:rPr lang="en-US" sz="4000" b="1" dirty="0">
                <a:solidFill>
                  <a:srgbClr val="009900"/>
                </a:solidFill>
              </a:rPr>
              <a:t>They can be categorizes based on the type of loading:</a:t>
            </a:r>
          </a:p>
          <a:p>
            <a:pPr marL="742950" indent="-742950" algn="just">
              <a:buClr>
                <a:srgbClr val="F0A22E"/>
              </a:buClr>
              <a:buAutoNum type="arabicPeriod"/>
            </a:pPr>
            <a:r>
              <a:rPr lang="en-US" sz="4000" b="1" dirty="0">
                <a:solidFill>
                  <a:srgbClr val="C00000"/>
                </a:solidFill>
              </a:rPr>
              <a:t>The tension member lap splice shown in Figure 1, produces forces that lend to shear the shank of the fastener. </a:t>
            </a:r>
          </a:p>
          <a:p>
            <a:pPr marL="742950" indent="-742950" algn="just">
              <a:buClr>
                <a:srgbClr val="F0A22E"/>
              </a:buClr>
              <a:buAutoNum type="arabicPeriod"/>
            </a:pPr>
            <a:r>
              <a:rPr lang="en-US" sz="4000" b="1" dirty="0">
                <a:solidFill>
                  <a:srgbClr val="C00000"/>
                </a:solidFill>
              </a:rPr>
              <a:t>The hanger connection shown Figure 2 subjects the fastener to tension. </a:t>
            </a:r>
          </a:p>
          <a:p>
            <a:pPr marL="742950" indent="-742950" algn="just">
              <a:buClr>
                <a:srgbClr val="F0A22E"/>
              </a:buClr>
              <a:buAutoNum type="arabicPeriod"/>
            </a:pPr>
            <a:r>
              <a:rPr lang="en-US" sz="4000" b="1" dirty="0">
                <a:solidFill>
                  <a:srgbClr val="C00000"/>
                </a:solidFill>
              </a:rPr>
              <a:t>The connection  shown in Figure 3 subjects the upper row of fastener to both shear and tension.</a:t>
            </a:r>
            <a:endParaRPr lang="en-US" sz="4000" dirty="0">
              <a:solidFill>
                <a:srgbClr val="000099"/>
              </a:solidFill>
            </a:endParaRPr>
          </a:p>
        </p:txBody>
      </p:sp>
      <p:pic>
        <p:nvPicPr>
          <p:cNvPr id="11" name="صورة 1">
            <a:extLst>
              <a:ext uri="{FF2B5EF4-FFF2-40B4-BE49-F238E27FC236}">
                <a16:creationId xmlns:a16="http://schemas.microsoft.com/office/drawing/2014/main" id="{06532E72-6DF0-4F0E-9844-AC755CFE62CF}"/>
              </a:ext>
            </a:extLst>
          </p:cNvPr>
          <p:cNvPicPr/>
          <p:nvPr/>
        </p:nvPicPr>
        <p:blipFill>
          <a:blip r:embed="rId2" cstate="print">
            <a:lum bright="-67000" contrast="89000"/>
          </a:blip>
          <a:srcRect/>
          <a:stretch>
            <a:fillRect/>
          </a:stretch>
        </p:blipFill>
        <p:spPr bwMode="auto">
          <a:xfrm>
            <a:off x="473094" y="4260227"/>
            <a:ext cx="2945108" cy="2054427"/>
          </a:xfrm>
          <a:prstGeom prst="rect">
            <a:avLst/>
          </a:prstGeom>
          <a:noFill/>
          <a:ln w="9525">
            <a:noFill/>
            <a:miter lim="800000"/>
            <a:headEnd/>
            <a:tailEnd/>
          </a:ln>
        </p:spPr>
      </p:pic>
      <p:pic>
        <p:nvPicPr>
          <p:cNvPr id="2" name="Picture 1">
            <a:extLst>
              <a:ext uri="{FF2B5EF4-FFF2-40B4-BE49-F238E27FC236}">
                <a16:creationId xmlns:a16="http://schemas.microsoft.com/office/drawing/2014/main" id="{9DF8C190-42F7-4EA3-ACF6-EEFDC649C022}"/>
              </a:ext>
            </a:extLst>
          </p:cNvPr>
          <p:cNvPicPr>
            <a:picLocks noChangeAspect="1"/>
          </p:cNvPicPr>
          <p:nvPr/>
        </p:nvPicPr>
        <p:blipFill>
          <a:blip r:embed="rId3"/>
          <a:stretch>
            <a:fillRect/>
          </a:stretch>
        </p:blipFill>
        <p:spPr>
          <a:xfrm>
            <a:off x="4139952" y="4260227"/>
            <a:ext cx="4352589" cy="2065936"/>
          </a:xfrm>
          <a:prstGeom prst="rect">
            <a:avLst/>
          </a:prstGeom>
        </p:spPr>
      </p:pic>
      <p:sp>
        <p:nvSpPr>
          <p:cNvPr id="10" name="Subtitle 2">
            <a:extLst>
              <a:ext uri="{FF2B5EF4-FFF2-40B4-BE49-F238E27FC236}">
                <a16:creationId xmlns:a16="http://schemas.microsoft.com/office/drawing/2014/main" id="{B06E0639-6460-451C-9EF9-79BAAEE92E09}"/>
              </a:ext>
            </a:extLst>
          </p:cNvPr>
          <p:cNvSpPr txBox="1">
            <a:spLocks/>
          </p:cNvSpPr>
          <p:nvPr/>
        </p:nvSpPr>
        <p:spPr>
          <a:xfrm>
            <a:off x="1327600" y="6326163"/>
            <a:ext cx="1236095" cy="331290"/>
          </a:xfrm>
          <a:prstGeom prst="rect">
            <a:avLst/>
          </a:prstGeom>
        </p:spPr>
        <p:txBody>
          <a:bodyPr vert="horz" anchor="ctr">
            <a:normAutofit fontScale="92500" lnSpcReduction="20000"/>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dirty="0">
                <a:solidFill>
                  <a:srgbClr val="C00000"/>
                </a:solidFill>
              </a:rPr>
              <a:t>Figure(1)</a:t>
            </a:r>
            <a:endParaRPr lang="en-US" sz="2000" dirty="0">
              <a:solidFill>
                <a:srgbClr val="000099"/>
              </a:solidFill>
            </a:endParaRPr>
          </a:p>
        </p:txBody>
      </p:sp>
      <p:sp>
        <p:nvSpPr>
          <p:cNvPr id="12" name="Subtitle 2">
            <a:extLst>
              <a:ext uri="{FF2B5EF4-FFF2-40B4-BE49-F238E27FC236}">
                <a16:creationId xmlns:a16="http://schemas.microsoft.com/office/drawing/2014/main" id="{37DB14FF-079E-4737-B5E8-36AEF421C569}"/>
              </a:ext>
            </a:extLst>
          </p:cNvPr>
          <p:cNvSpPr txBox="1">
            <a:spLocks/>
          </p:cNvSpPr>
          <p:nvPr/>
        </p:nvSpPr>
        <p:spPr>
          <a:xfrm>
            <a:off x="3953952" y="6326163"/>
            <a:ext cx="1236095" cy="331290"/>
          </a:xfrm>
          <a:prstGeom prst="rect">
            <a:avLst/>
          </a:prstGeom>
        </p:spPr>
        <p:txBody>
          <a:bodyPr vert="horz" anchor="ctr">
            <a:normAutofit fontScale="92500" lnSpcReduction="20000"/>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dirty="0">
                <a:solidFill>
                  <a:srgbClr val="C00000"/>
                </a:solidFill>
              </a:rPr>
              <a:t>Figure(2)</a:t>
            </a:r>
            <a:endParaRPr lang="en-US" sz="2000" dirty="0">
              <a:solidFill>
                <a:srgbClr val="000099"/>
              </a:solidFill>
            </a:endParaRPr>
          </a:p>
        </p:txBody>
      </p:sp>
      <p:sp>
        <p:nvSpPr>
          <p:cNvPr id="13" name="Subtitle 2">
            <a:extLst>
              <a:ext uri="{FF2B5EF4-FFF2-40B4-BE49-F238E27FC236}">
                <a16:creationId xmlns:a16="http://schemas.microsoft.com/office/drawing/2014/main" id="{5C419605-5C87-4244-9206-431E98364396}"/>
              </a:ext>
            </a:extLst>
          </p:cNvPr>
          <p:cNvSpPr txBox="1">
            <a:spLocks/>
          </p:cNvSpPr>
          <p:nvPr/>
        </p:nvSpPr>
        <p:spPr>
          <a:xfrm>
            <a:off x="6948264" y="6286310"/>
            <a:ext cx="1236095" cy="331290"/>
          </a:xfrm>
          <a:prstGeom prst="rect">
            <a:avLst/>
          </a:prstGeom>
        </p:spPr>
        <p:txBody>
          <a:bodyPr vert="horz" anchor="ctr">
            <a:normAutofit fontScale="92500" lnSpcReduction="20000"/>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dirty="0">
                <a:solidFill>
                  <a:srgbClr val="C00000"/>
                </a:solidFill>
              </a:rPr>
              <a:t>Figure(3)</a:t>
            </a:r>
            <a:endParaRPr lang="en-US" sz="2000" dirty="0">
              <a:solidFill>
                <a:srgbClr val="000099"/>
              </a:solidFill>
            </a:endParaRPr>
          </a:p>
        </p:txBody>
      </p:sp>
    </p:spTree>
    <p:extLst>
      <p:ext uri="{BB962C8B-B14F-4D97-AF65-F5344CB8AC3E}">
        <p14:creationId xmlns:p14="http://schemas.microsoft.com/office/powerpoint/2010/main" val="34667096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heel(1)">
                                      <p:cBhvr>
                                        <p:cTn id="24" dur="1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heel(1)">
                                      <p:cBhvr>
                                        <p:cTn id="29" dur="10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circle(in)">
                                      <p:cBhvr>
                                        <p:cTn id="39" dur="2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circle(in)">
                                      <p:cBhvr>
                                        <p:cTn id="4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18336" y="72985"/>
            <a:ext cx="9125664" cy="1438894"/>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u="sng" dirty="0">
                <a:solidFill>
                  <a:srgbClr val="0070C0"/>
                </a:solidFill>
              </a:rPr>
              <a:t>Simple Connection considerations:</a:t>
            </a:r>
          </a:p>
          <a:p>
            <a:pPr algn="just">
              <a:buClr>
                <a:srgbClr val="F0A22E"/>
              </a:buClr>
            </a:pPr>
            <a:r>
              <a:rPr lang="en-US" sz="1600" b="1" dirty="0">
                <a:solidFill>
                  <a:srgbClr val="6600FF"/>
                </a:solidFill>
              </a:rPr>
              <a:t>1. Simple connection: If the line of action of the force acting on the connection passes through the center of gravity of the connection, then each bolt can be assumed to resist an equal share of the load.</a:t>
            </a:r>
          </a:p>
          <a:p>
            <a:pPr algn="just">
              <a:buClr>
                <a:srgbClr val="F0A22E"/>
              </a:buClr>
            </a:pPr>
            <a:r>
              <a:rPr lang="en-US" sz="1600" b="1" dirty="0">
                <a:solidFill>
                  <a:srgbClr val="6600FF"/>
                </a:solidFill>
              </a:rPr>
              <a:t>2. The strength of the simple connection will be equal to the sum of the strengths of the individual bolts in the connection</a:t>
            </a:r>
            <a:r>
              <a:rPr lang="en-US" sz="1700" b="1" dirty="0">
                <a:solidFill>
                  <a:srgbClr val="6600FF"/>
                </a:solidFill>
              </a:rPr>
              <a:t>.</a:t>
            </a:r>
          </a:p>
        </p:txBody>
      </p:sp>
      <p:sp>
        <p:nvSpPr>
          <p:cNvPr id="11" name="Subtitle 2">
            <a:extLst>
              <a:ext uri="{FF2B5EF4-FFF2-40B4-BE49-F238E27FC236}">
                <a16:creationId xmlns:a16="http://schemas.microsoft.com/office/drawing/2014/main" id="{FBC9549D-AC9C-453F-8540-9B1E840458B9}"/>
              </a:ext>
            </a:extLst>
          </p:cNvPr>
          <p:cNvSpPr txBox="1">
            <a:spLocks/>
          </p:cNvSpPr>
          <p:nvPr/>
        </p:nvSpPr>
        <p:spPr>
          <a:xfrm>
            <a:off x="-108520" y="1215324"/>
            <a:ext cx="6209848" cy="680022"/>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u="sng" dirty="0">
                <a:solidFill>
                  <a:srgbClr val="009900"/>
                </a:solidFill>
              </a:rPr>
              <a:t>  Most common types of fasteners in structural joints</a:t>
            </a:r>
          </a:p>
        </p:txBody>
      </p:sp>
      <p:sp>
        <p:nvSpPr>
          <p:cNvPr id="12" name="Subtitle 2">
            <a:extLst>
              <a:ext uri="{FF2B5EF4-FFF2-40B4-BE49-F238E27FC236}">
                <a16:creationId xmlns:a16="http://schemas.microsoft.com/office/drawing/2014/main" id="{00594D7D-230C-4681-9EBA-01A2BD8637D8}"/>
              </a:ext>
            </a:extLst>
          </p:cNvPr>
          <p:cNvSpPr txBox="1">
            <a:spLocks/>
          </p:cNvSpPr>
          <p:nvPr/>
        </p:nvSpPr>
        <p:spPr>
          <a:xfrm>
            <a:off x="-43205" y="1943415"/>
            <a:ext cx="5574886" cy="2365678"/>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u="sng" dirty="0">
                <a:solidFill>
                  <a:srgbClr val="002060"/>
                </a:solidFill>
              </a:rPr>
              <a:t>A. High-Strength Bolts:</a:t>
            </a:r>
          </a:p>
          <a:p>
            <a:pPr algn="just">
              <a:buClr>
                <a:srgbClr val="F0A22E"/>
              </a:buClr>
            </a:pPr>
            <a:r>
              <a:rPr lang="en-US" sz="1700" b="1" dirty="0">
                <a:solidFill>
                  <a:srgbClr val="C00000"/>
                </a:solidFill>
              </a:rPr>
              <a:t>The two basic types of high-strength bolts are designated as ASTM A325 and A490</a:t>
            </a:r>
          </a:p>
          <a:p>
            <a:pPr marL="285750" indent="-285750" algn="just">
              <a:buClr>
                <a:srgbClr val="C00000"/>
              </a:buClr>
              <a:buFont typeface="Wingdings" panose="05000000000000000000" pitchFamily="2" charset="2"/>
              <a:buChar char="v"/>
            </a:pPr>
            <a:r>
              <a:rPr lang="en-US" sz="1700" b="1" dirty="0">
                <a:solidFill>
                  <a:srgbClr val="C00000"/>
                </a:solidFill>
              </a:rPr>
              <a:t>A325 bolts are of  heat-treated medium carbon steel having an approximate yield strength of 81 to 92 </a:t>
            </a:r>
            <a:r>
              <a:rPr lang="en-US" sz="1700" b="1" dirty="0" err="1">
                <a:solidFill>
                  <a:srgbClr val="C00000"/>
                </a:solidFill>
              </a:rPr>
              <a:t>ksi</a:t>
            </a:r>
            <a:r>
              <a:rPr lang="en-US" sz="1700" b="1" dirty="0">
                <a:solidFill>
                  <a:srgbClr val="C00000"/>
                </a:solidFill>
              </a:rPr>
              <a:t> (560 to 630 MPa) depending on diameter.</a:t>
            </a:r>
          </a:p>
          <a:p>
            <a:pPr marL="285750" indent="-285750" algn="just">
              <a:buClr>
                <a:srgbClr val="C00000"/>
              </a:buClr>
              <a:buFont typeface="Wingdings" panose="05000000000000000000" pitchFamily="2" charset="2"/>
              <a:buChar char="v"/>
            </a:pPr>
            <a:r>
              <a:rPr lang="en-US" sz="1700" b="1" dirty="0">
                <a:solidFill>
                  <a:srgbClr val="C00000"/>
                </a:solidFill>
              </a:rPr>
              <a:t> A490 bolts are also heat-treated but are alloy steel having an approximate yield strength of 115 to 130 </a:t>
            </a:r>
            <a:r>
              <a:rPr lang="en-US" sz="1700" b="1" dirty="0" err="1">
                <a:solidFill>
                  <a:srgbClr val="C00000"/>
                </a:solidFill>
              </a:rPr>
              <a:t>ksi</a:t>
            </a:r>
            <a:r>
              <a:rPr lang="en-US" sz="1700" b="1" dirty="0">
                <a:solidFill>
                  <a:srgbClr val="C00000"/>
                </a:solidFill>
              </a:rPr>
              <a:t> (790 to 900 MPa) depending on diameter</a:t>
            </a:r>
          </a:p>
          <a:p>
            <a:pPr algn="just">
              <a:buClr>
                <a:srgbClr val="F0A22E"/>
              </a:buClr>
            </a:pPr>
            <a:endParaRPr lang="en-US" sz="1700" b="1" dirty="0">
              <a:solidFill>
                <a:srgbClr val="C00000"/>
              </a:solidFill>
            </a:endParaRPr>
          </a:p>
        </p:txBody>
      </p:sp>
      <p:pic>
        <p:nvPicPr>
          <p:cNvPr id="3" name="Picture 2">
            <a:extLst>
              <a:ext uri="{FF2B5EF4-FFF2-40B4-BE49-F238E27FC236}">
                <a16:creationId xmlns:a16="http://schemas.microsoft.com/office/drawing/2014/main" id="{B592B624-F50C-4587-8E37-15DB659DFA8E}"/>
              </a:ext>
            </a:extLst>
          </p:cNvPr>
          <p:cNvPicPr>
            <a:picLocks noChangeAspect="1"/>
          </p:cNvPicPr>
          <p:nvPr/>
        </p:nvPicPr>
        <p:blipFill>
          <a:blip r:embed="rId3"/>
          <a:stretch>
            <a:fillRect/>
          </a:stretch>
        </p:blipFill>
        <p:spPr>
          <a:xfrm>
            <a:off x="5593222" y="1772816"/>
            <a:ext cx="3532442" cy="2162455"/>
          </a:xfrm>
          <a:prstGeom prst="rect">
            <a:avLst/>
          </a:prstGeom>
        </p:spPr>
      </p:pic>
      <p:sp>
        <p:nvSpPr>
          <p:cNvPr id="10" name="Subtitle 2">
            <a:extLst>
              <a:ext uri="{FF2B5EF4-FFF2-40B4-BE49-F238E27FC236}">
                <a16:creationId xmlns:a16="http://schemas.microsoft.com/office/drawing/2014/main" id="{E8402544-C8A1-493F-8F5F-2CFE6D85850F}"/>
              </a:ext>
            </a:extLst>
          </p:cNvPr>
          <p:cNvSpPr txBox="1">
            <a:spLocks/>
          </p:cNvSpPr>
          <p:nvPr/>
        </p:nvSpPr>
        <p:spPr>
          <a:xfrm>
            <a:off x="0" y="4112189"/>
            <a:ext cx="4924171" cy="1870430"/>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u="sng" dirty="0">
                <a:solidFill>
                  <a:srgbClr val="6600FF"/>
                </a:solidFill>
              </a:rPr>
              <a:t>B. Rivets</a:t>
            </a:r>
          </a:p>
          <a:p>
            <a:pPr algn="just">
              <a:buClr>
                <a:srgbClr val="F0A22E"/>
              </a:buClr>
            </a:pPr>
            <a:r>
              <a:rPr lang="en-US" sz="1800" b="1" dirty="0">
                <a:solidFill>
                  <a:srgbClr val="6600FF"/>
                </a:solidFill>
              </a:rPr>
              <a:t>Rivet steel is a mild carbon steel designated by SATM as A502 (</a:t>
            </a:r>
            <a:r>
              <a:rPr lang="en-US" sz="1800" b="1" dirty="0" err="1">
                <a:solidFill>
                  <a:srgbClr val="6600FF"/>
                </a:solidFill>
              </a:rPr>
              <a:t>Fy</a:t>
            </a:r>
            <a:r>
              <a:rPr lang="en-US" sz="1800" b="1" dirty="0">
                <a:solidFill>
                  <a:srgbClr val="6600FF"/>
                </a:solidFill>
              </a:rPr>
              <a:t> = 28 </a:t>
            </a:r>
            <a:r>
              <a:rPr lang="en-US" sz="1800" b="1" dirty="0" err="1">
                <a:solidFill>
                  <a:srgbClr val="6600FF"/>
                </a:solidFill>
              </a:rPr>
              <a:t>ksi</a:t>
            </a:r>
            <a:r>
              <a:rPr lang="en-US" sz="1800" b="1" dirty="0">
                <a:solidFill>
                  <a:srgbClr val="6600FF"/>
                </a:solidFill>
              </a:rPr>
              <a:t>) (190 MPa) and (</a:t>
            </a:r>
            <a:r>
              <a:rPr lang="en-US" sz="1800" b="1" dirty="0" err="1">
                <a:solidFill>
                  <a:srgbClr val="6600FF"/>
                </a:solidFill>
              </a:rPr>
              <a:t>Fy</a:t>
            </a:r>
            <a:r>
              <a:rPr lang="en-US" sz="1800" b="1" dirty="0">
                <a:solidFill>
                  <a:srgbClr val="6600FF"/>
                </a:solidFill>
              </a:rPr>
              <a:t> = 38 </a:t>
            </a:r>
            <a:r>
              <a:rPr lang="en-US" sz="1800" b="1" dirty="0" err="1">
                <a:solidFill>
                  <a:srgbClr val="6600FF"/>
                </a:solidFill>
              </a:rPr>
              <a:t>ksi</a:t>
            </a:r>
            <a:r>
              <a:rPr lang="en-US" sz="1800" b="1" dirty="0">
                <a:solidFill>
                  <a:srgbClr val="6600FF"/>
                </a:solidFill>
              </a:rPr>
              <a:t>) (260 MPa) with the minimum specified yield strength based on bar stock as rolled.</a:t>
            </a:r>
          </a:p>
        </p:txBody>
      </p:sp>
      <p:pic>
        <p:nvPicPr>
          <p:cNvPr id="4" name="Picture 3">
            <a:extLst>
              <a:ext uri="{FF2B5EF4-FFF2-40B4-BE49-F238E27FC236}">
                <a16:creationId xmlns:a16="http://schemas.microsoft.com/office/drawing/2014/main" id="{BFA4EE26-22ED-43B6-AA41-4937439836BB}"/>
              </a:ext>
            </a:extLst>
          </p:cNvPr>
          <p:cNvPicPr>
            <a:picLocks noChangeAspect="1"/>
          </p:cNvPicPr>
          <p:nvPr/>
        </p:nvPicPr>
        <p:blipFill>
          <a:blip r:embed="rId4"/>
          <a:stretch>
            <a:fillRect/>
          </a:stretch>
        </p:blipFill>
        <p:spPr>
          <a:xfrm>
            <a:off x="5004048" y="4112189"/>
            <a:ext cx="4128155" cy="1700931"/>
          </a:xfrm>
          <a:prstGeom prst="rect">
            <a:avLst/>
          </a:prstGeom>
        </p:spPr>
      </p:pic>
      <p:sp>
        <p:nvSpPr>
          <p:cNvPr id="15" name="Subtitle 2">
            <a:extLst>
              <a:ext uri="{FF2B5EF4-FFF2-40B4-BE49-F238E27FC236}">
                <a16:creationId xmlns:a16="http://schemas.microsoft.com/office/drawing/2014/main" id="{9BD7CEB3-E596-43CC-9B17-CC4640770B74}"/>
              </a:ext>
            </a:extLst>
          </p:cNvPr>
          <p:cNvSpPr txBox="1">
            <a:spLocks/>
          </p:cNvSpPr>
          <p:nvPr/>
        </p:nvSpPr>
        <p:spPr>
          <a:xfrm>
            <a:off x="18336" y="5826052"/>
            <a:ext cx="8848390" cy="777787"/>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u="sng" dirty="0">
                <a:solidFill>
                  <a:srgbClr val="C00000"/>
                </a:solidFill>
              </a:rPr>
              <a:t>C. Unfinished Bolts</a:t>
            </a:r>
          </a:p>
          <a:p>
            <a:pPr algn="just">
              <a:buClr>
                <a:srgbClr val="F0A22E"/>
              </a:buClr>
            </a:pPr>
            <a:r>
              <a:rPr lang="en-US" sz="2000" b="1" dirty="0">
                <a:solidFill>
                  <a:srgbClr val="C00000"/>
                </a:solidFill>
              </a:rPr>
              <a:t>Bolts of low-carbon steel designated ASTM A307 are the least expensive bolt..</a:t>
            </a:r>
          </a:p>
        </p:txBody>
      </p:sp>
    </p:spTree>
    <p:extLst>
      <p:ext uri="{BB962C8B-B14F-4D97-AF65-F5344CB8AC3E}">
        <p14:creationId xmlns:p14="http://schemas.microsoft.com/office/powerpoint/2010/main" val="6953947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75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ircle(out)">
                                      <p:cBhvr>
                                        <p:cTn id="32" dur="1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up)">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0"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ubtitle 2">
            <a:extLst>
              <a:ext uri="{FF2B5EF4-FFF2-40B4-BE49-F238E27FC236}">
                <a16:creationId xmlns:a16="http://schemas.microsoft.com/office/drawing/2014/main" id="{C66B1401-0848-4167-AF1E-17419D9733D0}"/>
              </a:ext>
            </a:extLst>
          </p:cNvPr>
          <p:cNvSpPr txBox="1">
            <a:spLocks/>
          </p:cNvSpPr>
          <p:nvPr/>
        </p:nvSpPr>
        <p:spPr>
          <a:xfrm>
            <a:off x="107504" y="188640"/>
            <a:ext cx="9211530" cy="6336704"/>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u="sng" dirty="0">
                <a:solidFill>
                  <a:srgbClr val="002060"/>
                </a:solidFill>
              </a:rPr>
              <a:t>Connections Classification: </a:t>
            </a:r>
            <a:r>
              <a:rPr lang="en-US" sz="2000" b="1" dirty="0">
                <a:solidFill>
                  <a:srgbClr val="002060"/>
                </a:solidFill>
              </a:rPr>
              <a:t>Connections may be classified according to:</a:t>
            </a:r>
          </a:p>
          <a:p>
            <a:pPr algn="just">
              <a:buClr>
                <a:srgbClr val="F0A22E"/>
              </a:buClr>
            </a:pPr>
            <a:r>
              <a:rPr lang="en-US" sz="2000" b="1" dirty="0">
                <a:solidFill>
                  <a:srgbClr val="002060"/>
                </a:solidFill>
              </a:rPr>
              <a:t>1-	Method of fastening, such as rivets, bolts or welding.</a:t>
            </a:r>
          </a:p>
          <a:p>
            <a:pPr algn="just">
              <a:buClr>
                <a:srgbClr val="F0A22E"/>
              </a:buClr>
            </a:pPr>
            <a:r>
              <a:rPr lang="en-US" sz="2000" b="1" dirty="0">
                <a:solidFill>
                  <a:srgbClr val="002060"/>
                </a:solidFill>
              </a:rPr>
              <a:t>2-	Connection rigidity</a:t>
            </a:r>
          </a:p>
          <a:p>
            <a:pPr algn="just">
              <a:buClr>
                <a:srgbClr val="F0A22E"/>
              </a:buClr>
            </a:pPr>
            <a:r>
              <a:rPr lang="en-US" sz="1800" b="1" dirty="0">
                <a:solidFill>
                  <a:srgbClr val="0070C0"/>
                </a:solidFill>
              </a:rPr>
              <a:t>Type 1 : rigid connections that develop the full moment capacity </a:t>
            </a:r>
          </a:p>
          <a:p>
            <a:pPr algn="just">
              <a:buClr>
                <a:srgbClr val="F0A22E"/>
              </a:buClr>
            </a:pPr>
            <a:r>
              <a:rPr lang="en-US" sz="1800" b="1" dirty="0">
                <a:solidFill>
                  <a:srgbClr val="0070C0"/>
                </a:solidFill>
              </a:rPr>
              <a:t>Type 2 : simple framing with no moment transfer assumed between the connected parts. </a:t>
            </a:r>
          </a:p>
          <a:p>
            <a:pPr algn="just">
              <a:buClr>
                <a:srgbClr val="F0A22E"/>
              </a:buClr>
            </a:pPr>
            <a:r>
              <a:rPr lang="en-US" sz="1800" b="1" dirty="0">
                <a:solidFill>
                  <a:srgbClr val="0070C0"/>
                </a:solidFill>
              </a:rPr>
              <a:t>Type 3 : semi rigid connections with less than the full moment capacity of the connected members being transferred.</a:t>
            </a:r>
          </a:p>
          <a:p>
            <a:pPr algn="just">
              <a:buClr>
                <a:srgbClr val="F0A22E"/>
              </a:buClr>
            </a:pPr>
            <a:r>
              <a:rPr lang="en-US" sz="2000" b="1" dirty="0">
                <a:solidFill>
                  <a:srgbClr val="002060"/>
                </a:solidFill>
              </a:rPr>
              <a:t>3-Type of forces transferred across the structural connection.</a:t>
            </a:r>
          </a:p>
          <a:p>
            <a:pPr algn="just">
              <a:buClr>
                <a:srgbClr val="F0A22E"/>
              </a:buClr>
            </a:pPr>
            <a:r>
              <a:rPr lang="en-US" sz="1400" b="1" dirty="0">
                <a:solidFill>
                  <a:srgbClr val="FF0066"/>
                </a:solidFill>
              </a:rPr>
              <a:t>A. Shear forces common for floor beams and joints.</a:t>
            </a:r>
          </a:p>
          <a:p>
            <a:pPr algn="just">
              <a:buClr>
                <a:srgbClr val="F0A22E"/>
              </a:buClr>
            </a:pPr>
            <a:r>
              <a:rPr lang="en-US" sz="1400" b="1" dirty="0">
                <a:solidFill>
                  <a:srgbClr val="FF0066"/>
                </a:solidFill>
              </a:rPr>
              <a:t>B. Moment : either bending or torsion.</a:t>
            </a:r>
          </a:p>
          <a:p>
            <a:pPr algn="just">
              <a:buClr>
                <a:srgbClr val="F0A22E"/>
              </a:buClr>
            </a:pPr>
            <a:r>
              <a:rPr lang="en-US" sz="1400" b="1" dirty="0">
                <a:solidFill>
                  <a:srgbClr val="FF0066"/>
                </a:solidFill>
              </a:rPr>
              <a:t>C. Shear and moment : as in type 1 or 3 connection.</a:t>
            </a:r>
          </a:p>
          <a:p>
            <a:pPr algn="just">
              <a:buClr>
                <a:srgbClr val="F0A22E"/>
              </a:buClr>
            </a:pPr>
            <a:r>
              <a:rPr lang="en-US" sz="1400" b="1" dirty="0">
                <a:solidFill>
                  <a:srgbClr val="FF0066"/>
                </a:solidFill>
              </a:rPr>
              <a:t>D. Tension or compression : as for column splices and for "pinned" truss member.</a:t>
            </a:r>
          </a:p>
          <a:p>
            <a:pPr algn="just">
              <a:buClr>
                <a:srgbClr val="F0A22E"/>
              </a:buClr>
            </a:pPr>
            <a:r>
              <a:rPr lang="en-US" sz="1400" b="1" dirty="0">
                <a:solidFill>
                  <a:srgbClr val="FF0066"/>
                </a:solidFill>
              </a:rPr>
              <a:t>E. Tension or compression with shear : as for diagonal bracing.</a:t>
            </a:r>
          </a:p>
          <a:p>
            <a:pPr algn="just">
              <a:buClr>
                <a:srgbClr val="F0A22E"/>
              </a:buClr>
            </a:pPr>
            <a:r>
              <a:rPr lang="en-US" sz="2000" b="1" dirty="0">
                <a:solidFill>
                  <a:srgbClr val="002060"/>
                </a:solidFill>
              </a:rPr>
              <a:t>4-  Fabrication location</a:t>
            </a:r>
          </a:p>
          <a:p>
            <a:pPr algn="just">
              <a:buClr>
                <a:srgbClr val="F0A22E"/>
              </a:buClr>
            </a:pPr>
            <a:r>
              <a:rPr lang="en-US" sz="2000" b="1" dirty="0">
                <a:solidFill>
                  <a:srgbClr val="00B0F0"/>
                </a:solidFill>
              </a:rPr>
              <a:t>A. Shop connections</a:t>
            </a:r>
          </a:p>
          <a:p>
            <a:pPr algn="just">
              <a:buClr>
                <a:srgbClr val="F0A22E"/>
              </a:buClr>
            </a:pPr>
            <a:r>
              <a:rPr lang="en-US" sz="2000" b="1" dirty="0">
                <a:solidFill>
                  <a:srgbClr val="00B0F0"/>
                </a:solidFill>
              </a:rPr>
              <a:t>B. Field connections.</a:t>
            </a:r>
          </a:p>
          <a:p>
            <a:pPr algn="just">
              <a:buClr>
                <a:srgbClr val="F0A22E"/>
              </a:buClr>
            </a:pPr>
            <a:r>
              <a:rPr lang="en-US" sz="2000" b="1" dirty="0">
                <a:solidFill>
                  <a:srgbClr val="002060"/>
                </a:solidFill>
              </a:rPr>
              <a:t>5.	Joint resistance: Friction connection.</a:t>
            </a:r>
          </a:p>
          <a:p>
            <a:pPr algn="just">
              <a:buClr>
                <a:srgbClr val="F0A22E"/>
              </a:buClr>
            </a:pPr>
            <a:endParaRPr lang="en-US" sz="2000" b="1" dirty="0">
              <a:solidFill>
                <a:srgbClr val="002060"/>
              </a:solidFill>
            </a:endParaRPr>
          </a:p>
        </p:txBody>
      </p:sp>
    </p:spTree>
    <p:extLst>
      <p:ext uri="{BB962C8B-B14F-4D97-AF65-F5344CB8AC3E}">
        <p14:creationId xmlns:p14="http://schemas.microsoft.com/office/powerpoint/2010/main" val="9032367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21239" y="-41675"/>
            <a:ext cx="7185527" cy="634416"/>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b="1" i="1" u="sng" dirty="0">
                <a:solidFill>
                  <a:srgbClr val="C00000"/>
                </a:solidFill>
              </a:rPr>
              <a:t>Bolted Shear Connections</a:t>
            </a:r>
          </a:p>
        </p:txBody>
      </p:sp>
      <p:sp>
        <p:nvSpPr>
          <p:cNvPr id="8" name="Subtitle 2">
            <a:extLst>
              <a:ext uri="{FF2B5EF4-FFF2-40B4-BE49-F238E27FC236}">
                <a16:creationId xmlns:a16="http://schemas.microsoft.com/office/drawing/2014/main" id="{CBF0E545-9AA8-4209-8E4B-7BCCFD5F4B80}"/>
              </a:ext>
            </a:extLst>
          </p:cNvPr>
          <p:cNvSpPr txBox="1">
            <a:spLocks/>
          </p:cNvSpPr>
          <p:nvPr/>
        </p:nvSpPr>
        <p:spPr>
          <a:xfrm>
            <a:off x="39553" y="592741"/>
            <a:ext cx="8874938" cy="2044171"/>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dirty="0">
                <a:solidFill>
                  <a:srgbClr val="00B0F0"/>
                </a:solidFill>
              </a:rPr>
              <a:t>Possible failure modes are:</a:t>
            </a:r>
          </a:p>
          <a:p>
            <a:pPr algn="just">
              <a:buClr>
                <a:srgbClr val="F0A22E"/>
              </a:buClr>
            </a:pPr>
            <a:r>
              <a:rPr lang="en-US" sz="1800" b="1" dirty="0">
                <a:solidFill>
                  <a:srgbClr val="002060"/>
                </a:solidFill>
              </a:rPr>
              <a:t>a. Shear failure of the bolts</a:t>
            </a:r>
          </a:p>
          <a:p>
            <a:pPr algn="just">
              <a:buClr>
                <a:srgbClr val="F0A22E"/>
              </a:buClr>
            </a:pPr>
            <a:r>
              <a:rPr lang="en-US" sz="1800" b="1" dirty="0">
                <a:solidFill>
                  <a:srgbClr val="002060"/>
                </a:solidFill>
              </a:rPr>
              <a:t>b. Failure of member being connected due to fracture or block shear or ….</a:t>
            </a:r>
          </a:p>
          <a:p>
            <a:pPr algn="just">
              <a:buClr>
                <a:srgbClr val="F0A22E"/>
              </a:buClr>
            </a:pPr>
            <a:r>
              <a:rPr lang="en-US" sz="1800" b="1" dirty="0">
                <a:solidFill>
                  <a:srgbClr val="002060"/>
                </a:solidFill>
              </a:rPr>
              <a:t>c. Edge tearing or fracture of the connected plate</a:t>
            </a:r>
          </a:p>
          <a:p>
            <a:pPr algn="just">
              <a:buClr>
                <a:srgbClr val="F0A22E"/>
              </a:buClr>
            </a:pPr>
            <a:r>
              <a:rPr lang="en-US" sz="1800" b="1" dirty="0">
                <a:solidFill>
                  <a:srgbClr val="002060"/>
                </a:solidFill>
              </a:rPr>
              <a:t>d. Tearing or fracture of the connected plate between two bolt holes</a:t>
            </a:r>
          </a:p>
          <a:p>
            <a:pPr algn="just">
              <a:buClr>
                <a:srgbClr val="F0A22E"/>
              </a:buClr>
            </a:pPr>
            <a:r>
              <a:rPr lang="en-US" sz="1800" b="1" dirty="0">
                <a:solidFill>
                  <a:srgbClr val="002060"/>
                </a:solidFill>
              </a:rPr>
              <a:t>e. Excessive bearing deformation at the bolt hole</a:t>
            </a:r>
          </a:p>
        </p:txBody>
      </p:sp>
      <p:sp>
        <p:nvSpPr>
          <p:cNvPr id="11" name="Subtitle 2">
            <a:extLst>
              <a:ext uri="{FF2B5EF4-FFF2-40B4-BE49-F238E27FC236}">
                <a16:creationId xmlns:a16="http://schemas.microsoft.com/office/drawing/2014/main" id="{FBC9549D-AC9C-453F-8540-9B1E840458B9}"/>
              </a:ext>
            </a:extLst>
          </p:cNvPr>
          <p:cNvSpPr txBox="1">
            <a:spLocks/>
          </p:cNvSpPr>
          <p:nvPr/>
        </p:nvSpPr>
        <p:spPr>
          <a:xfrm>
            <a:off x="0" y="2746764"/>
            <a:ext cx="3347864" cy="335790"/>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b="1" i="1" u="sng" dirty="0">
                <a:solidFill>
                  <a:srgbClr val="009900"/>
                </a:solidFill>
              </a:rPr>
              <a:t>Shear failure of bolts</a:t>
            </a:r>
          </a:p>
        </p:txBody>
      </p:sp>
      <p:sp>
        <p:nvSpPr>
          <p:cNvPr id="15" name="Subtitle 2">
            <a:extLst>
              <a:ext uri="{FF2B5EF4-FFF2-40B4-BE49-F238E27FC236}">
                <a16:creationId xmlns:a16="http://schemas.microsoft.com/office/drawing/2014/main" id="{37D925E9-CB2F-49DF-8F71-309E5205135C}"/>
              </a:ext>
            </a:extLst>
          </p:cNvPr>
          <p:cNvSpPr txBox="1">
            <a:spLocks/>
          </p:cNvSpPr>
          <p:nvPr/>
        </p:nvSpPr>
        <p:spPr>
          <a:xfrm>
            <a:off x="64382" y="3476254"/>
            <a:ext cx="5053422" cy="1965249"/>
          </a:xfrm>
          <a:prstGeom prst="rect">
            <a:avLst/>
          </a:prstGeom>
        </p:spPr>
        <p:txBody>
          <a:bodyPr vert="horz" anchor="ctr">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just">
              <a:buClr>
                <a:srgbClr val="F0A22E"/>
              </a:buClr>
            </a:pPr>
            <a:r>
              <a:rPr lang="en-US" sz="2000" b="1" dirty="0">
                <a:solidFill>
                  <a:srgbClr val="C00000"/>
                </a:solidFill>
              </a:rPr>
              <a:t> Average shearing stress in the bolt :</a:t>
            </a:r>
          </a:p>
          <a:p>
            <a:pPr algn="just">
              <a:buClr>
                <a:srgbClr val="F0A22E"/>
              </a:buClr>
            </a:pPr>
            <a:r>
              <a:rPr lang="en-US" sz="2000" b="1" dirty="0">
                <a:solidFill>
                  <a:srgbClr val="C00000"/>
                </a:solidFill>
              </a:rPr>
              <a:t> </a:t>
            </a:r>
            <a:r>
              <a:rPr lang="en-US" sz="2000" b="1" dirty="0" err="1">
                <a:solidFill>
                  <a:srgbClr val="C00000"/>
                </a:solidFill>
              </a:rPr>
              <a:t>fv</a:t>
            </a:r>
            <a:r>
              <a:rPr lang="en-US" sz="2000" b="1" dirty="0">
                <a:solidFill>
                  <a:srgbClr val="C00000"/>
                </a:solidFill>
              </a:rPr>
              <a:t> = P/A = P/(π db^2/4)</a:t>
            </a:r>
          </a:p>
          <a:p>
            <a:pPr algn="just">
              <a:buClr>
                <a:srgbClr val="F0A22E"/>
              </a:buClr>
            </a:pPr>
            <a:r>
              <a:rPr lang="en-US" sz="1800" b="1" dirty="0">
                <a:solidFill>
                  <a:srgbClr val="00B0F0"/>
                </a:solidFill>
              </a:rPr>
              <a:t>P is the load acting on an individual bolt</a:t>
            </a:r>
          </a:p>
          <a:p>
            <a:pPr algn="just">
              <a:buClr>
                <a:srgbClr val="F0A22E"/>
              </a:buClr>
            </a:pPr>
            <a:r>
              <a:rPr lang="en-US" sz="1800" b="1" dirty="0">
                <a:solidFill>
                  <a:srgbClr val="00B0F0"/>
                </a:solidFill>
              </a:rPr>
              <a:t>A is the area of the bolt and </a:t>
            </a:r>
            <a:r>
              <a:rPr lang="en-US" sz="1800" b="1" dirty="0" err="1">
                <a:solidFill>
                  <a:srgbClr val="00B0F0"/>
                </a:solidFill>
              </a:rPr>
              <a:t>db</a:t>
            </a:r>
            <a:r>
              <a:rPr lang="en-US" sz="1800" b="1" dirty="0">
                <a:solidFill>
                  <a:srgbClr val="00B0F0"/>
                </a:solidFill>
              </a:rPr>
              <a:t> is its diameter</a:t>
            </a:r>
          </a:p>
          <a:p>
            <a:pPr algn="just">
              <a:buClr>
                <a:srgbClr val="F0A22E"/>
              </a:buClr>
            </a:pPr>
            <a:r>
              <a:rPr lang="en-US" sz="2000" b="1" dirty="0">
                <a:solidFill>
                  <a:srgbClr val="C00000"/>
                </a:solidFill>
              </a:rPr>
              <a:t>Strength of the bolt = P = </a:t>
            </a:r>
            <a:r>
              <a:rPr lang="en-US" sz="2000" b="1" dirty="0" err="1">
                <a:solidFill>
                  <a:srgbClr val="C00000"/>
                </a:solidFill>
              </a:rPr>
              <a:t>fv</a:t>
            </a:r>
            <a:r>
              <a:rPr lang="en-US" sz="2000" b="1" dirty="0">
                <a:solidFill>
                  <a:srgbClr val="C00000"/>
                </a:solidFill>
              </a:rPr>
              <a:t> x (π db^2/4)                                                                                       </a:t>
            </a:r>
          </a:p>
          <a:p>
            <a:pPr algn="just">
              <a:buClr>
                <a:srgbClr val="F0A22E"/>
              </a:buClr>
            </a:pPr>
            <a:r>
              <a:rPr lang="en-US" sz="2000" b="1" dirty="0">
                <a:solidFill>
                  <a:srgbClr val="C00000"/>
                </a:solidFill>
              </a:rPr>
              <a:t>Where:</a:t>
            </a:r>
          </a:p>
          <a:p>
            <a:pPr algn="just">
              <a:buClr>
                <a:srgbClr val="F0A22E"/>
              </a:buClr>
            </a:pPr>
            <a:r>
              <a:rPr lang="en-US" sz="2000" b="1" dirty="0">
                <a:solidFill>
                  <a:srgbClr val="00B0F0"/>
                </a:solidFill>
              </a:rPr>
              <a:t> </a:t>
            </a:r>
            <a:r>
              <a:rPr lang="en-US" sz="2000" b="1" dirty="0" err="1">
                <a:solidFill>
                  <a:srgbClr val="00B0F0"/>
                </a:solidFill>
              </a:rPr>
              <a:t>fv</a:t>
            </a:r>
            <a:r>
              <a:rPr lang="en-US" sz="2000" b="1" dirty="0">
                <a:solidFill>
                  <a:srgbClr val="00B0F0"/>
                </a:solidFill>
              </a:rPr>
              <a:t> = shear yield stress = 0.6Fy. </a:t>
            </a:r>
          </a:p>
          <a:p>
            <a:pPr algn="just">
              <a:buClr>
                <a:srgbClr val="F0A22E"/>
              </a:buClr>
            </a:pPr>
            <a:r>
              <a:rPr lang="en-US" sz="1700" b="1" dirty="0">
                <a:solidFill>
                  <a:srgbClr val="C00000"/>
                </a:solidFill>
              </a:rPr>
              <a:t>.</a:t>
            </a:r>
          </a:p>
        </p:txBody>
      </p:sp>
      <p:pic>
        <p:nvPicPr>
          <p:cNvPr id="2" name="Picture 1">
            <a:extLst>
              <a:ext uri="{FF2B5EF4-FFF2-40B4-BE49-F238E27FC236}">
                <a16:creationId xmlns:a16="http://schemas.microsoft.com/office/drawing/2014/main" id="{EB0401B1-1677-422A-ADD6-6BD14AE0C7E2}"/>
              </a:ext>
            </a:extLst>
          </p:cNvPr>
          <p:cNvPicPr>
            <a:picLocks noChangeAspect="1"/>
          </p:cNvPicPr>
          <p:nvPr/>
        </p:nvPicPr>
        <p:blipFill>
          <a:blip r:embed="rId3"/>
          <a:stretch>
            <a:fillRect/>
          </a:stretch>
        </p:blipFill>
        <p:spPr>
          <a:xfrm>
            <a:off x="4625435" y="3315779"/>
            <a:ext cx="4518565" cy="2286198"/>
          </a:xfrm>
          <a:prstGeom prst="rect">
            <a:avLst/>
          </a:prstGeom>
        </p:spPr>
      </p:pic>
    </p:spTree>
    <p:extLst>
      <p:ext uri="{BB962C8B-B14F-4D97-AF65-F5344CB8AC3E}">
        <p14:creationId xmlns:p14="http://schemas.microsoft.com/office/powerpoint/2010/main" val="13944410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up)">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in)">
                                      <p:cBhvr>
                                        <p:cTn id="2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1196752"/>
            <a:ext cx="7560840" cy="2880320"/>
          </a:xfrm>
        </p:spPr>
        <p:txBody>
          <a:bodyPr anchor="ctr">
            <a:normAutofit/>
          </a:bodyPr>
          <a:lstStyle/>
          <a:p>
            <a:pPr algn="ctr"/>
            <a:r>
              <a:rPr lang="en-US" sz="6000" b="1" dirty="0">
                <a:solidFill>
                  <a:srgbClr val="FF0066"/>
                </a:solidFill>
                <a:latin typeface="Freestyle Script" pitchFamily="66" charset="0"/>
              </a:rPr>
              <a:t>THANKS FOR  YOUR   ATTENTION</a:t>
            </a:r>
          </a:p>
          <a:p>
            <a:endParaRPr lang="en-US" dirty="0"/>
          </a:p>
        </p:txBody>
      </p:sp>
    </p:spTree>
    <p:extLst>
      <p:ext uri="{BB962C8B-B14F-4D97-AF65-F5344CB8AC3E}">
        <p14:creationId xmlns:p14="http://schemas.microsoft.com/office/powerpoint/2010/main" val="416626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12865</TotalTime>
  <Words>521</Words>
  <Application>Microsoft Office PowerPoint</Application>
  <PresentationFormat>On-screen Show (4:3)</PresentationFormat>
  <Paragraphs>59</Paragraphs>
  <Slides>5</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Calibri</vt:lpstr>
      <vt:lpstr>Franklin Gothic Book</vt:lpstr>
      <vt:lpstr>Franklin Gothic Medium</vt:lpstr>
      <vt:lpstr>Freestyle Script</vt:lpstr>
      <vt:lpstr>Tahoma</vt:lpstr>
      <vt:lpstr>Times New Roman</vt:lpstr>
      <vt:lpstr>Wingdings</vt:lpstr>
      <vt:lpstr>Wingdings 2</vt:lpstr>
      <vt:lpstr>Trek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Higher Education &amp;Scientific Research University of Technology Building and Construction Dep. Higher Education</dc:title>
  <dc:creator>HUSHAM</dc:creator>
  <cp:lastModifiedBy>Ahmed Mansour</cp:lastModifiedBy>
  <cp:revision>356</cp:revision>
  <dcterms:created xsi:type="dcterms:W3CDTF">2014-01-23T23:41:25Z</dcterms:created>
  <dcterms:modified xsi:type="dcterms:W3CDTF">2018-11-18T10:05:55Z</dcterms:modified>
</cp:coreProperties>
</file>