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8" r:id="rId2"/>
    <p:sldId id="349" r:id="rId3"/>
    <p:sldId id="350" r:id="rId4"/>
    <p:sldId id="351" r:id="rId5"/>
    <p:sldId id="352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FF3399"/>
    <a:srgbClr val="0033CC"/>
    <a:srgbClr val="990033"/>
    <a:srgbClr val="000099"/>
    <a:srgbClr val="FF0000"/>
    <a:srgbClr val="6600FF"/>
    <a:srgbClr val="CC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572A3C9-A2CE-4C96-A5FE-2A873F3AF0F2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D1D9C84-2D91-45F5-9DCD-84CB67CC23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8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885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259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156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5373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011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0" y="-14806"/>
            <a:ext cx="3451840" cy="47609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i="1" u="sng" dirty="0">
                <a:solidFill>
                  <a:srgbClr val="FF0000"/>
                </a:solidFill>
              </a:rPr>
              <a:t>Failure of connected member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C9549D-AC9C-453F-8540-9B1E840458B9}"/>
              </a:ext>
            </a:extLst>
          </p:cNvPr>
          <p:cNvSpPr txBox="1">
            <a:spLocks/>
          </p:cNvSpPr>
          <p:nvPr/>
        </p:nvSpPr>
        <p:spPr>
          <a:xfrm>
            <a:off x="0" y="771859"/>
            <a:ext cx="9143849" cy="34391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Member can fail due to tension fracture or block shear. </a:t>
            </a:r>
          </a:p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Bearing failure of connected/connecting part due to bearing from bolt holes.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91E9734-4634-4C0B-8C10-9DF017E37F36}"/>
              </a:ext>
            </a:extLst>
          </p:cNvPr>
          <p:cNvSpPr txBox="1">
            <a:spLocks/>
          </p:cNvSpPr>
          <p:nvPr/>
        </p:nvSpPr>
        <p:spPr>
          <a:xfrm>
            <a:off x="0" y="1770262"/>
            <a:ext cx="4716016" cy="71078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002060"/>
                </a:solidFill>
              </a:rPr>
              <a:t>This type of shear tear-out can also occur between two holes in the direction of the bearing load.</a:t>
            </a:r>
          </a:p>
          <a:p>
            <a:pPr algn="just">
              <a:buClr>
                <a:srgbClr val="F0A22E"/>
              </a:buClr>
            </a:pPr>
            <a:r>
              <a:rPr lang="de-DE" sz="1800" b="1" dirty="0">
                <a:solidFill>
                  <a:srgbClr val="002060"/>
                </a:solidFill>
              </a:rPr>
              <a:t>Rn = 2 x 0.6 Fu Lc t = 1.2 Fu Lc t 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C688EEB-DB56-417D-8F36-86319D64FF3C}"/>
              </a:ext>
            </a:extLst>
          </p:cNvPr>
          <p:cNvSpPr txBox="1">
            <a:spLocks/>
          </p:cNvSpPr>
          <p:nvPr/>
        </p:nvSpPr>
        <p:spPr>
          <a:xfrm>
            <a:off x="25364" y="3573016"/>
            <a:ext cx="5453364" cy="29194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C00000"/>
                </a:solidFill>
              </a:rPr>
              <a:t>This upper limit is proportional to the fracture stress times the projected bearing area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Rn = C x Fu x bearing area = C Fu </a:t>
            </a:r>
            <a:r>
              <a:rPr lang="en-US" sz="1700" b="1" dirty="0" err="1">
                <a:solidFill>
                  <a:srgbClr val="009900"/>
                </a:solidFill>
              </a:rPr>
              <a:t>db</a:t>
            </a:r>
            <a:r>
              <a:rPr lang="en-US" sz="1700" b="1" dirty="0">
                <a:solidFill>
                  <a:srgbClr val="009900"/>
                </a:solidFill>
              </a:rPr>
              <a:t> t	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C = 2.4 corresponds to a deformation of 0.25 in.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∅ = 0.75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Rn = 1.2 </a:t>
            </a:r>
            <a:r>
              <a:rPr lang="en-US" sz="1700" b="1" dirty="0" err="1">
                <a:solidFill>
                  <a:srgbClr val="009900"/>
                </a:solidFill>
              </a:rPr>
              <a:t>Lc</a:t>
            </a:r>
            <a:r>
              <a:rPr lang="en-US" sz="1700" b="1" dirty="0">
                <a:solidFill>
                  <a:srgbClr val="009900"/>
                </a:solidFill>
              </a:rPr>
              <a:t> t Fu &lt; 2.4 </a:t>
            </a:r>
            <a:r>
              <a:rPr lang="en-US" sz="1700" b="1" dirty="0" err="1">
                <a:solidFill>
                  <a:srgbClr val="009900"/>
                </a:solidFill>
              </a:rPr>
              <a:t>db</a:t>
            </a:r>
            <a:r>
              <a:rPr lang="en-US" sz="1700" b="1" dirty="0">
                <a:solidFill>
                  <a:srgbClr val="009900"/>
                </a:solidFill>
              </a:rPr>
              <a:t> t Fu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 err="1">
                <a:solidFill>
                  <a:srgbClr val="009900"/>
                </a:solidFill>
              </a:rPr>
              <a:t>Lc</a:t>
            </a:r>
            <a:r>
              <a:rPr lang="en-US" sz="1700" b="1" dirty="0">
                <a:solidFill>
                  <a:srgbClr val="009900"/>
                </a:solidFill>
              </a:rPr>
              <a:t> =  is the clear distance in the load direction,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Fu = tensile strength of the plate material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t = thickness of the plate material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d= diameter of the bolt</a:t>
            </a:r>
          </a:p>
          <a:p>
            <a:pPr algn="just">
              <a:buClr>
                <a:srgbClr val="F0A22E"/>
              </a:buClr>
            </a:pPr>
            <a:endParaRPr lang="en-US" sz="1700" b="1" dirty="0">
              <a:solidFill>
                <a:srgbClr val="0099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E406BE-51DB-4E97-BABB-F1F00992A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237" y="1249553"/>
            <a:ext cx="3395766" cy="24629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CEF2E3-3944-41C5-9F5F-237C80ADAA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603" y="3870591"/>
            <a:ext cx="3981033" cy="193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2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755576" y="-529"/>
            <a:ext cx="6545803" cy="50913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Table 5.5  Design Shear Strength of One Bolt, kips.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A502EF-713F-469D-AC34-B83C19730AD8}"/>
              </a:ext>
            </a:extLst>
          </p:cNvPr>
          <p:cNvSpPr txBox="1">
            <a:spLocks/>
          </p:cNvSpPr>
          <p:nvPr/>
        </p:nvSpPr>
        <p:spPr>
          <a:xfrm>
            <a:off x="1158270" y="2867941"/>
            <a:ext cx="6827457" cy="50913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000" b="1" dirty="0">
                <a:solidFill>
                  <a:srgbClr val="002060"/>
                </a:solidFill>
              </a:rPr>
              <a:t>Table 5.6. Design Shear Strength of n Bolts in Double Shear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832536-7F1E-499E-9491-CC9DFFB76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621" y="456777"/>
            <a:ext cx="5297883" cy="24629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089201-B640-4A2A-93A4-FB55876B7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056" y="3377080"/>
            <a:ext cx="5297883" cy="33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1187624" y="0"/>
            <a:ext cx="6545803" cy="50913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2000" b="1" dirty="0">
                <a:solidFill>
                  <a:srgbClr val="C00000"/>
                </a:solidFill>
              </a:rPr>
              <a:t>Table  5.7 Design Strength of Fasteners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A502EF-713F-469D-AC34-B83C19730AD8}"/>
              </a:ext>
            </a:extLst>
          </p:cNvPr>
          <p:cNvSpPr txBox="1">
            <a:spLocks/>
          </p:cNvSpPr>
          <p:nvPr/>
        </p:nvSpPr>
        <p:spPr>
          <a:xfrm>
            <a:off x="1810928" y="4303894"/>
            <a:ext cx="5565267" cy="50913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fr-FR" sz="2000" b="1" dirty="0">
                <a:solidFill>
                  <a:srgbClr val="002060"/>
                </a:solidFill>
              </a:rPr>
              <a:t>Table 5.9 Minimum Edge Distance,[a] in.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7A0BCD-3418-432E-B0F3-E3F8FF6FF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058" y="509139"/>
            <a:ext cx="5297883" cy="37839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F79669C-283C-4952-81CF-0843B76B7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7401" y="4722655"/>
            <a:ext cx="4749196" cy="1646063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6F75AB90-A9FD-4572-84BE-F33D3A916388}"/>
              </a:ext>
            </a:extLst>
          </p:cNvPr>
          <p:cNvSpPr txBox="1">
            <a:spLocks/>
          </p:cNvSpPr>
          <p:nvPr/>
        </p:nvSpPr>
        <p:spPr>
          <a:xfrm>
            <a:off x="-252536" y="6348861"/>
            <a:ext cx="9145016" cy="50913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F0A22E"/>
              </a:buClr>
            </a:pPr>
            <a:r>
              <a:rPr lang="en-US" sz="1400" b="1" dirty="0">
                <a:solidFill>
                  <a:srgbClr val="FF0000"/>
                </a:solidFill>
              </a:rPr>
              <a:t>Note: the minimum distance (s) between the centers of bolt holes is 2 2/3db . A distance of 3db is preferred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90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CBF0E545-9AA8-4209-8E4B-7BCCFD5F4B80}"/>
              </a:ext>
            </a:extLst>
          </p:cNvPr>
          <p:cNvSpPr txBox="1">
            <a:spLocks/>
          </p:cNvSpPr>
          <p:nvPr/>
        </p:nvSpPr>
        <p:spPr>
          <a:xfrm>
            <a:off x="-17863" y="-15401"/>
            <a:ext cx="9118636" cy="47609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600" b="1" i="1" u="sng" dirty="0">
                <a:solidFill>
                  <a:srgbClr val="FF0000"/>
                </a:solidFill>
              </a:rPr>
              <a:t>Example: </a:t>
            </a:r>
            <a:r>
              <a:rPr lang="en-US" sz="1600" b="1" i="1" dirty="0">
                <a:solidFill>
                  <a:srgbClr val="FF0000"/>
                </a:solidFill>
              </a:rPr>
              <a:t>Calculate and check the design strength of the connection shown in Figure. Is the connection adequate for carrying the factored load of 65 kips.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91E9734-4634-4C0B-8C10-9DF017E37F36}"/>
              </a:ext>
            </a:extLst>
          </p:cNvPr>
          <p:cNvSpPr txBox="1">
            <a:spLocks/>
          </p:cNvSpPr>
          <p:nvPr/>
        </p:nvSpPr>
        <p:spPr>
          <a:xfrm>
            <a:off x="-17863" y="682616"/>
            <a:ext cx="5207569" cy="103706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2060"/>
                </a:solidFill>
              </a:rPr>
              <a:t>Step 1: Shear strength of bolts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2060"/>
                </a:solidFill>
              </a:rPr>
              <a:t>The design shear strength of one bolt in shear = 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2060"/>
                </a:solidFill>
              </a:rPr>
              <a:t>∅ </a:t>
            </a:r>
            <a:r>
              <a:rPr lang="en-US" sz="1400" b="1" dirty="0" err="1">
                <a:solidFill>
                  <a:srgbClr val="002060"/>
                </a:solidFill>
              </a:rPr>
              <a:t>Fn</a:t>
            </a:r>
            <a:r>
              <a:rPr lang="en-US" sz="1400" b="1" dirty="0">
                <a:solidFill>
                  <a:srgbClr val="002060"/>
                </a:solidFill>
              </a:rPr>
              <a:t> Ab = 0.75 x 48 x π x 0.752/4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2060"/>
                </a:solidFill>
              </a:rPr>
              <a:t>∅ </a:t>
            </a:r>
            <a:r>
              <a:rPr lang="en-US" sz="1400" b="1" dirty="0" err="1">
                <a:solidFill>
                  <a:srgbClr val="002060"/>
                </a:solidFill>
              </a:rPr>
              <a:t>Fn</a:t>
            </a:r>
            <a:r>
              <a:rPr lang="en-US" sz="1400" b="1" dirty="0">
                <a:solidFill>
                  <a:srgbClr val="002060"/>
                </a:solidFill>
              </a:rPr>
              <a:t> Ab = 15.9 kips per bolt (See Table 5.6)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2060"/>
                </a:solidFill>
              </a:rPr>
              <a:t>Shear strength of connection = 4 x 15.9 = 63.6 kips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C688EEB-DB56-417D-8F36-86319D64FF3C}"/>
              </a:ext>
            </a:extLst>
          </p:cNvPr>
          <p:cNvSpPr txBox="1">
            <a:spLocks/>
          </p:cNvSpPr>
          <p:nvPr/>
        </p:nvSpPr>
        <p:spPr>
          <a:xfrm>
            <a:off x="-17863" y="346765"/>
            <a:ext cx="1018244" cy="36004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Solution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512392-E975-482F-B6BC-80CD57A33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9105" y="222648"/>
            <a:ext cx="3923749" cy="207525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A7322CB-F523-46C5-A2F8-BC98046616DD}"/>
              </a:ext>
            </a:extLst>
          </p:cNvPr>
          <p:cNvSpPr txBox="1">
            <a:spLocks/>
          </p:cNvSpPr>
          <p:nvPr/>
        </p:nvSpPr>
        <p:spPr>
          <a:xfrm>
            <a:off x="-17863" y="2560496"/>
            <a:ext cx="9118636" cy="82335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400" b="1" i="1" u="sng" dirty="0">
                <a:solidFill>
                  <a:srgbClr val="FF0066"/>
                </a:solidFill>
              </a:rPr>
              <a:t>Step 2:. Minimum edge distance and spacing requirements</a:t>
            </a:r>
          </a:p>
          <a:p>
            <a:pPr algn="just">
              <a:buClr>
                <a:srgbClr val="F0A22E"/>
              </a:buClr>
            </a:pPr>
            <a:r>
              <a:rPr lang="en-US" sz="1400" b="1" i="1" dirty="0">
                <a:solidFill>
                  <a:srgbClr val="FF0066"/>
                </a:solidFill>
              </a:rPr>
              <a:t>See Table 5.9, minimum edge distance = 1 in. for rolled edges of plates</a:t>
            </a:r>
          </a:p>
          <a:p>
            <a:pPr algn="just">
              <a:buClr>
                <a:srgbClr val="F0A22E"/>
              </a:buClr>
            </a:pPr>
            <a:r>
              <a:rPr lang="en-US" sz="1400" b="1" i="1" dirty="0">
                <a:solidFill>
                  <a:srgbClr val="FF0066"/>
                </a:solidFill>
              </a:rPr>
              <a:t>The given edge distances (1.25 in.) &gt; 1 in. Therefore, minimum edge distance requirements are satisfied</a:t>
            </a:r>
          </a:p>
          <a:p>
            <a:pPr algn="just">
              <a:buClr>
                <a:srgbClr val="F0A22E"/>
              </a:buClr>
            </a:pPr>
            <a:r>
              <a:rPr lang="en-US" sz="1400" b="1" i="1" dirty="0">
                <a:solidFill>
                  <a:srgbClr val="FF0066"/>
                </a:solidFill>
              </a:rPr>
              <a:t>• Minimum spacing = 2.67 </a:t>
            </a:r>
            <a:r>
              <a:rPr lang="en-US" sz="1400" b="1" i="1" dirty="0" err="1">
                <a:solidFill>
                  <a:srgbClr val="FF0066"/>
                </a:solidFill>
              </a:rPr>
              <a:t>db</a:t>
            </a:r>
            <a:r>
              <a:rPr lang="en-US" sz="1400" b="1" i="1" dirty="0">
                <a:solidFill>
                  <a:srgbClr val="FF0066"/>
                </a:solidFill>
              </a:rPr>
              <a:t> = 2.67 x 0.75 = 2.0 in.</a:t>
            </a:r>
          </a:p>
          <a:p>
            <a:pPr algn="just">
              <a:buClr>
                <a:srgbClr val="F0A22E"/>
              </a:buClr>
            </a:pPr>
            <a:r>
              <a:rPr lang="en-US" sz="1400" b="1" i="1" dirty="0">
                <a:solidFill>
                  <a:srgbClr val="FF0066"/>
                </a:solidFill>
              </a:rPr>
              <a:t>• Preferred spacing = 3.0 </a:t>
            </a:r>
            <a:r>
              <a:rPr lang="en-US" sz="1400" b="1" i="1" dirty="0" err="1">
                <a:solidFill>
                  <a:srgbClr val="FF0066"/>
                </a:solidFill>
              </a:rPr>
              <a:t>db</a:t>
            </a:r>
            <a:r>
              <a:rPr lang="en-US" sz="1400" b="1" i="1" dirty="0">
                <a:solidFill>
                  <a:srgbClr val="FF0066"/>
                </a:solidFill>
              </a:rPr>
              <a:t> = 3.0 x 0.75 = 2.25 in.</a:t>
            </a:r>
          </a:p>
          <a:p>
            <a:pPr algn="just">
              <a:buClr>
                <a:srgbClr val="F0A22E"/>
              </a:buClr>
            </a:pPr>
            <a:r>
              <a:rPr lang="en-US" sz="1400" b="1" i="1" dirty="0">
                <a:solidFill>
                  <a:srgbClr val="FF0066"/>
                </a:solidFill>
              </a:rPr>
              <a:t>The given spacing (2.5 in.) &gt; 2.25 in. Therefore, spacing requirements are satisfied.</a:t>
            </a:r>
          </a:p>
          <a:p>
            <a:pPr algn="just">
              <a:buClr>
                <a:srgbClr val="F0A22E"/>
              </a:buClr>
            </a:pPr>
            <a:endParaRPr lang="en-US" sz="1400" b="1" i="1" dirty="0">
              <a:solidFill>
                <a:srgbClr val="FF0000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sz="20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B0090DF-AE14-4527-96F5-1326D8DC1610}"/>
              </a:ext>
            </a:extLst>
          </p:cNvPr>
          <p:cNvSpPr txBox="1">
            <a:spLocks/>
          </p:cNvSpPr>
          <p:nvPr/>
        </p:nvSpPr>
        <p:spPr>
          <a:xfrm>
            <a:off x="10946" y="3667576"/>
            <a:ext cx="7038135" cy="303964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400" b="1" u="sng" dirty="0">
                <a:solidFill>
                  <a:srgbClr val="009900"/>
                </a:solidFill>
              </a:rPr>
              <a:t>Step 3: Bearing strength at bolt holes.</a:t>
            </a:r>
          </a:p>
          <a:p>
            <a:pPr algn="just">
              <a:buClr>
                <a:srgbClr val="F0A22E"/>
              </a:buClr>
            </a:pPr>
            <a:r>
              <a:rPr lang="en-US" sz="1400" b="1" u="sng" dirty="0">
                <a:solidFill>
                  <a:srgbClr val="002060"/>
                </a:solidFill>
              </a:rPr>
              <a:t>• Bearing strength at bolt holes in connected part (5 x ½ in. plate)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At edges,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= 1.25 – hole diameter/2 = 1.25 – (3/4 + 1/16)/2 = 0.844 in.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∅Rn = 0.75 x (1.2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t Fu) = 0.75 x (1.2 x 0.844 x 0.5 x 58) = 22.02 kips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- But, ∅Rn ≤ 0.75 (2.4 </a:t>
            </a:r>
            <a:r>
              <a:rPr lang="en-US" sz="1400" b="1" dirty="0" err="1">
                <a:solidFill>
                  <a:srgbClr val="009900"/>
                </a:solidFill>
              </a:rPr>
              <a:t>db</a:t>
            </a:r>
            <a:r>
              <a:rPr lang="en-US" sz="1400" b="1" dirty="0">
                <a:solidFill>
                  <a:srgbClr val="009900"/>
                </a:solidFill>
              </a:rPr>
              <a:t> t Fu) = 0.75 x (2.4 x 0.75 x 0.5 x 58) = 39.15 kips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FF0000"/>
                </a:solidFill>
              </a:rPr>
              <a:t>- Therefore, ∅Rn = 22.02 kips at edge holes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At other holes, S = 2.5 in,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= 2.5 – (3/4 +1/16) = 1.688 in.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∅Rn = 0.75 x (1.2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t Fu) = 0.75 x (1.2 x 1.688 x 0.5 x 58) = 44.05 kips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- But, ∅Rn ≤ 0.75 (2.4 </a:t>
            </a:r>
            <a:r>
              <a:rPr lang="en-US" sz="1400" b="1" dirty="0" err="1">
                <a:solidFill>
                  <a:srgbClr val="009900"/>
                </a:solidFill>
              </a:rPr>
              <a:t>db</a:t>
            </a:r>
            <a:r>
              <a:rPr lang="en-US" sz="1400" b="1" dirty="0">
                <a:solidFill>
                  <a:srgbClr val="009900"/>
                </a:solidFill>
              </a:rPr>
              <a:t> t Fu) = 39.15 kips. Therefore ∅Rn = 39.15 kips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FF0000"/>
                </a:solidFill>
              </a:rPr>
              <a:t>- Therefore, ∅Rn = 39.15 kips at other holes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FF0000"/>
                </a:solidFill>
              </a:rPr>
              <a:t>Therefore, bearing strength at holes = 2 x 22.02 + 2 x 39.15 = 122.34 kips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83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5B0090DF-AE14-4527-96F5-1326D8DC1610}"/>
              </a:ext>
            </a:extLst>
          </p:cNvPr>
          <p:cNvSpPr txBox="1">
            <a:spLocks/>
          </p:cNvSpPr>
          <p:nvPr/>
        </p:nvSpPr>
        <p:spPr>
          <a:xfrm>
            <a:off x="0" y="826506"/>
            <a:ext cx="7524328" cy="310655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1400" b="1" u="sng" dirty="0">
                <a:solidFill>
                  <a:srgbClr val="002060"/>
                </a:solidFill>
              </a:rPr>
              <a:t>• Bearing strength at bolt holes in gusset plate (3/8 in. plate)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At edges,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= 1.25 – hole diameter/2 = 1.25 – (3/4 + 1/16)/2 = 0.844 in.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∅Rn = 0.75 x (1.2 </a:t>
            </a:r>
            <a:r>
              <a:rPr lang="en-US" sz="1400" b="1" dirty="0" err="1">
                <a:solidFill>
                  <a:srgbClr val="009900"/>
                </a:solidFill>
              </a:rPr>
              <a:t>Lc</a:t>
            </a:r>
            <a:r>
              <a:rPr lang="en-US" sz="1400" b="1" dirty="0">
                <a:solidFill>
                  <a:srgbClr val="009900"/>
                </a:solidFill>
              </a:rPr>
              <a:t> t Fu) = 0.75 x (1.2 x 0.844 x 0.375 x 58) = 16.52 kips</a:t>
            </a:r>
          </a:p>
          <a:p>
            <a:pPr algn="just">
              <a:buClr>
                <a:srgbClr val="F0A22E"/>
              </a:buClr>
            </a:pPr>
            <a:r>
              <a:rPr lang="en-US" sz="1400" b="1" dirty="0">
                <a:solidFill>
                  <a:srgbClr val="009900"/>
                </a:solidFill>
              </a:rPr>
              <a:t>- But, </a:t>
            </a:r>
            <a:r>
              <a:rPr lang="el-GR" sz="1400" b="1" dirty="0">
                <a:solidFill>
                  <a:srgbClr val="009900"/>
                </a:solidFill>
              </a:rPr>
              <a:t>φ</a:t>
            </a:r>
            <a:r>
              <a:rPr lang="en-US" sz="1400" b="1" dirty="0">
                <a:solidFill>
                  <a:srgbClr val="009900"/>
                </a:solidFill>
              </a:rPr>
              <a:t>Rn ≤ 0.75 (2.4 </a:t>
            </a:r>
            <a:r>
              <a:rPr lang="en-US" sz="1400" b="1" dirty="0" err="1">
                <a:solidFill>
                  <a:srgbClr val="009900"/>
                </a:solidFill>
              </a:rPr>
              <a:t>db</a:t>
            </a:r>
            <a:r>
              <a:rPr lang="en-US" sz="1400" b="1" dirty="0">
                <a:solidFill>
                  <a:srgbClr val="009900"/>
                </a:solidFill>
              </a:rPr>
              <a:t> t Fu) = 0.75 x (2.4 x 0.75 x 0.375 x 58) = 29.36 kips</a:t>
            </a:r>
          </a:p>
          <a:p>
            <a:pPr algn="just">
              <a:buClr>
                <a:srgbClr val="F0A22E"/>
              </a:buClr>
            </a:pPr>
            <a:r>
              <a:rPr lang="en-US" sz="1800" b="1" dirty="0">
                <a:solidFill>
                  <a:srgbClr val="FF0000"/>
                </a:solidFill>
              </a:rPr>
              <a:t>- Therefore, ∅Rn = 22.02 kips at edge holes</a:t>
            </a:r>
            <a:endParaRPr lang="en-US" sz="1700" b="1" dirty="0">
              <a:solidFill>
                <a:srgbClr val="009900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- At other holes, S = 2.5 in,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 err="1">
                <a:solidFill>
                  <a:srgbClr val="009900"/>
                </a:solidFill>
              </a:rPr>
              <a:t>Lc</a:t>
            </a:r>
            <a:r>
              <a:rPr lang="en-US" sz="1700" b="1" dirty="0">
                <a:solidFill>
                  <a:srgbClr val="009900"/>
                </a:solidFill>
              </a:rPr>
              <a:t> = 2.5 – (3/4 +1/16) = 1.688 in.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∅Rn = 0.75 x (1.2 </a:t>
            </a:r>
            <a:r>
              <a:rPr lang="en-US" sz="1700" b="1" dirty="0" err="1">
                <a:solidFill>
                  <a:srgbClr val="009900"/>
                </a:solidFill>
              </a:rPr>
              <a:t>Lc</a:t>
            </a:r>
            <a:r>
              <a:rPr lang="en-US" sz="1700" b="1" dirty="0">
                <a:solidFill>
                  <a:srgbClr val="009900"/>
                </a:solidFill>
              </a:rPr>
              <a:t> t Fu) = 0.75 x (1.2 x 1.688 x 0.375 x 58) = 33.04 kips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But, ∅Rn ≤ 0.75 (2.4 </a:t>
            </a:r>
            <a:r>
              <a:rPr lang="en-US" sz="1700" b="1" dirty="0" err="1">
                <a:solidFill>
                  <a:srgbClr val="009900"/>
                </a:solidFill>
              </a:rPr>
              <a:t>db</a:t>
            </a:r>
            <a:r>
              <a:rPr lang="en-US" sz="1700" b="1" dirty="0">
                <a:solidFill>
                  <a:srgbClr val="009900"/>
                </a:solidFill>
              </a:rPr>
              <a:t> t Fu) = 29.36 kips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FF0000"/>
                </a:solidFill>
              </a:rPr>
              <a:t>- Therefore, ∅Rn = 29.36 kips at other holes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- Therefore, bearing strength at holes </a:t>
            </a: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FF0000"/>
                </a:solidFill>
              </a:rPr>
              <a:t>= 2 x 16.52 + 2 x 29.36 = 91.76 kips</a:t>
            </a:r>
          </a:p>
          <a:p>
            <a:pPr algn="just">
              <a:buClr>
                <a:srgbClr val="F0A22E"/>
              </a:buClr>
            </a:pPr>
            <a:endParaRPr lang="en-US" sz="1700" b="1" dirty="0">
              <a:solidFill>
                <a:srgbClr val="009900"/>
              </a:solidFill>
            </a:endParaRPr>
          </a:p>
          <a:p>
            <a:pPr algn="just">
              <a:buClr>
                <a:srgbClr val="F0A22E"/>
              </a:buClr>
            </a:pPr>
            <a:r>
              <a:rPr lang="en-US" sz="1700" b="1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BB8C066-1538-4858-8CC0-823EB2FC2A59}"/>
              </a:ext>
            </a:extLst>
          </p:cNvPr>
          <p:cNvSpPr txBox="1">
            <a:spLocks/>
          </p:cNvSpPr>
          <p:nvPr/>
        </p:nvSpPr>
        <p:spPr>
          <a:xfrm>
            <a:off x="107504" y="3901404"/>
            <a:ext cx="5400600" cy="11117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Clr>
                <a:srgbClr val="F0A22E"/>
              </a:buClr>
              <a:buFontTx/>
              <a:buChar char="-"/>
            </a:pP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756115-E4D6-4BF6-B9BE-8A7401A0969F}"/>
              </a:ext>
            </a:extLst>
          </p:cNvPr>
          <p:cNvSpPr/>
          <p:nvPr/>
        </p:nvSpPr>
        <p:spPr>
          <a:xfrm>
            <a:off x="107504" y="392581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Connection Strength</a:t>
            </a:r>
          </a:p>
          <a:p>
            <a:r>
              <a:rPr lang="en-US" sz="1400" b="1" dirty="0"/>
              <a:t>Shear strength = 63.3 kips</a:t>
            </a:r>
          </a:p>
          <a:p>
            <a:r>
              <a:rPr lang="en-US" sz="1400" b="1" dirty="0"/>
              <a:t>Bearing strength (plate) = 122.34 kips</a:t>
            </a:r>
          </a:p>
          <a:p>
            <a:r>
              <a:rPr lang="en-US" sz="1400" b="1" dirty="0"/>
              <a:t>Bearing strength (gusset) = 91.76 kips</a:t>
            </a:r>
          </a:p>
        </p:txBody>
      </p:sp>
    </p:spTree>
    <p:extLst>
      <p:ext uri="{BB962C8B-B14F-4D97-AF65-F5344CB8AC3E}">
        <p14:creationId xmlns:p14="http://schemas.microsoft.com/office/powerpoint/2010/main" val="278911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560840" cy="288032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latin typeface="Freestyle Script" pitchFamily="66" charset="0"/>
              </a:rPr>
              <a:t>THANKS FOR  YOUR   ATTENTION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12865</TotalTime>
  <Words>770</Words>
  <Application>Microsoft Office PowerPoint</Application>
  <PresentationFormat>On-screen Show (4:3)</PresentationFormat>
  <Paragraphs>70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Freestyle Script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&amp;Scientific Research University of Technology Building and Construction Dep. Higher Education</dc:title>
  <dc:creator>HUSHAM</dc:creator>
  <cp:lastModifiedBy>Ahmed Mansour</cp:lastModifiedBy>
  <cp:revision>356</cp:revision>
  <dcterms:created xsi:type="dcterms:W3CDTF">2014-01-23T23:41:25Z</dcterms:created>
  <dcterms:modified xsi:type="dcterms:W3CDTF">2018-11-18T10:06:39Z</dcterms:modified>
</cp:coreProperties>
</file>