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7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272" r:id="rId34"/>
    <p:sldId id="271" r:id="rId35"/>
    <p:sldId id="270" r:id="rId3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984533777"/>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96963135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08463592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72967300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13128026"/>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254152838"/>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13242570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185514687"/>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54776314"/>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74331179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192505" y="1394079"/>
            <a:ext cx="8037095" cy="4708981"/>
          </a:xfrm>
          <a:prstGeom prst="rect">
            <a:avLst/>
          </a:prstGeom>
        </p:spPr>
        <p:txBody>
          <a:bodyPr wrap="square">
            <a:spAutoFit/>
          </a:bodyPr>
          <a:lstStyle/>
          <a:p>
            <a:pPr algn="just" rtl="0"/>
            <a:r>
              <a:rPr lang="en-US" sz="2000" b="1" dirty="0" smtClean="0">
                <a:solidFill>
                  <a:schemeClr val="bg1"/>
                </a:solidFill>
                <a:latin typeface="Times New Roman" panose="02020603050405020304" pitchFamily="18" charset="0"/>
                <a:cs typeface="Times New Roman" panose="02020603050405020304" pitchFamily="18" charset="0"/>
              </a:rPr>
              <a:t>A </a:t>
            </a:r>
            <a:r>
              <a:rPr lang="en-US" sz="2000" b="1" dirty="0">
                <a:solidFill>
                  <a:schemeClr val="bg1"/>
                </a:solidFill>
                <a:latin typeface="Times New Roman" panose="02020603050405020304" pitchFamily="18" charset="0"/>
                <a:cs typeface="Times New Roman" panose="02020603050405020304" pitchFamily="18" charset="0"/>
              </a:rPr>
              <a:t>part of the precipitation falling on the earth’s surface seeps into the soil by gravitation, capillary and molecular forces. This is called infiltration. Infiltration is the process by which water seeps into the ground through the earth surface. The spatial variation of infiltration rate over an area is influenced by many factors including the properties of soil and vegetation cover. Water surface runoff occurs only if the rainfall rate for a given time is higher than the infiltration rate. </a:t>
            </a:r>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Several empirical models describing the infiltration rate of water through soil are available, each with underlying assumptions and limitations. One of the earliest infiltration models is the Horton equation (Chow et al., 1988). Horton observed that infiltration </a:t>
            </a:r>
            <a:r>
              <a:rPr lang="en-US" sz="2000" b="1" dirty="0">
                <a:solidFill>
                  <a:srgbClr val="C00000"/>
                </a:solidFill>
                <a:latin typeface="Times New Roman" panose="02020603050405020304" pitchFamily="18" charset="0"/>
                <a:cs typeface="Times New Roman" panose="02020603050405020304" pitchFamily="18" charset="0"/>
              </a:rPr>
              <a:t>f</a:t>
            </a:r>
            <a:r>
              <a:rPr lang="en-US" sz="2000" b="1" dirty="0">
                <a:solidFill>
                  <a:schemeClr val="bg1"/>
                </a:solidFill>
                <a:latin typeface="Times New Roman" panose="02020603050405020304" pitchFamily="18" charset="0"/>
                <a:cs typeface="Times New Roman" panose="02020603050405020304" pitchFamily="18" charset="0"/>
              </a:rPr>
              <a:t>  began at some initial rate </a:t>
            </a:r>
            <a:r>
              <a:rPr lang="en-US" sz="2000" b="1" dirty="0" err="1">
                <a:solidFill>
                  <a:srgbClr val="C00000"/>
                </a:solidFill>
                <a:latin typeface="Times New Roman" panose="02020603050405020304" pitchFamily="18" charset="0"/>
                <a:cs typeface="Times New Roman" panose="02020603050405020304" pitchFamily="18" charset="0"/>
              </a:rPr>
              <a:t>fo</a:t>
            </a:r>
            <a:r>
              <a:rPr lang="en-US" sz="2000" b="1" dirty="0">
                <a:solidFill>
                  <a:schemeClr val="bg1"/>
                </a:solidFill>
                <a:latin typeface="Times New Roman" panose="02020603050405020304" pitchFamily="18" charset="0"/>
                <a:cs typeface="Times New Roman" panose="02020603050405020304" pitchFamily="18" charset="0"/>
              </a:rPr>
              <a:t> and exponentially decreased until it reached a constant rate </a:t>
            </a:r>
            <a:r>
              <a:rPr lang="en-US" sz="2000" b="1" dirty="0" smtClean="0">
                <a:solidFill>
                  <a:srgbClr val="C00000"/>
                </a:solidFill>
                <a:latin typeface="Times New Roman" panose="02020603050405020304" pitchFamily="18" charset="0"/>
                <a:cs typeface="Times New Roman" panose="02020603050405020304" pitchFamily="18" charset="0"/>
              </a:rPr>
              <a:t>fc</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caused by filling of soil pores by water (Figure </a:t>
            </a:r>
            <a:r>
              <a:rPr lang="en-US" sz="2000" b="1" dirty="0" smtClean="0">
                <a:solidFill>
                  <a:schemeClr val="bg1"/>
                </a:solidFill>
                <a:latin typeface="Times New Roman" panose="02020603050405020304" pitchFamily="18" charset="0"/>
                <a:cs typeface="Times New Roman" panose="02020603050405020304" pitchFamily="18" charset="0"/>
              </a:rPr>
              <a:t>6</a:t>
            </a:r>
            <a:r>
              <a:rPr lang="en-US" sz="2000" b="1" dirty="0">
                <a:solidFill>
                  <a:schemeClr val="bg1"/>
                </a:solidFill>
                <a:latin typeface="Times New Roman" panose="02020603050405020304" pitchFamily="18" charset="0"/>
                <a:cs typeface="Times New Roman" panose="02020603050405020304" pitchFamily="18" charset="0"/>
              </a:rPr>
              <a:t>). </a:t>
            </a:r>
          </a:p>
          <a:p>
            <a:pPr algn="l" rtl="0"/>
            <a:r>
              <a:rPr lang="en-US" sz="2000" b="1" dirty="0">
                <a:solidFill>
                  <a:schemeClr val="bg1"/>
                </a:solidFill>
                <a:latin typeface="Times New Roman" panose="02020603050405020304" pitchFamily="18" charset="0"/>
                <a:cs typeface="Times New Roman" panose="02020603050405020304" pitchFamily="18" charset="0"/>
              </a:rPr>
              <a:t> </a:t>
            </a:r>
          </a:p>
        </p:txBody>
      </p:sp>
      <p:sp>
        <p:nvSpPr>
          <p:cNvPr id="5" name="مستطيل 4"/>
          <p:cNvSpPr/>
          <p:nvPr/>
        </p:nvSpPr>
        <p:spPr>
          <a:xfrm>
            <a:off x="192505" y="440975"/>
            <a:ext cx="2403222" cy="461665"/>
          </a:xfrm>
          <a:prstGeom prst="rect">
            <a:avLst/>
          </a:prstGeom>
        </p:spPr>
        <p:txBody>
          <a:bodyPr wrap="none">
            <a:spAutoFit/>
          </a:bodyPr>
          <a:lstStyle/>
          <a:p>
            <a:pPr algn="just" rtl="0"/>
            <a:r>
              <a:rPr lang="en-US" sz="2400" b="1" dirty="0">
                <a:solidFill>
                  <a:srgbClr val="C00000"/>
                </a:solidFill>
                <a:latin typeface="Times New Roman" panose="02020603050405020304" pitchFamily="18" charset="0"/>
                <a:cs typeface="Times New Roman" panose="02020603050405020304" pitchFamily="18" charset="0"/>
              </a:rPr>
              <a:t>3-Infiltration (F)</a:t>
            </a:r>
          </a:p>
        </p:txBody>
      </p:sp>
    </p:spTree>
    <p:extLst>
      <p:ext uri="{BB962C8B-B14F-4D97-AF65-F5344CB8AC3E}">
        <p14:creationId xmlns:p14="http://schemas.microsoft.com/office/powerpoint/2010/main" val="53880967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716475308"/>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683139876"/>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562554155"/>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584756617"/>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317845575"/>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186146417"/>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237105943"/>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0775534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88214112"/>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60638921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1173889" y="288758"/>
            <a:ext cx="6442097" cy="4254499"/>
          </a:xfrm>
          <a:prstGeom prst="rect">
            <a:avLst/>
          </a:prstGeom>
        </p:spPr>
      </p:pic>
      <p:sp>
        <p:nvSpPr>
          <p:cNvPr id="5" name="مستطيل 4"/>
          <p:cNvSpPr/>
          <p:nvPr/>
        </p:nvSpPr>
        <p:spPr>
          <a:xfrm>
            <a:off x="794085" y="4657908"/>
            <a:ext cx="8085220" cy="400110"/>
          </a:xfrm>
          <a:prstGeom prst="rect">
            <a:avLst/>
          </a:prstGeom>
        </p:spPr>
        <p:txBody>
          <a:bodyPr wrap="square">
            <a:spAutoFit/>
          </a:bodyPr>
          <a:lstStyle/>
          <a:p>
            <a:pPr algn="ctr" rtl="0"/>
            <a:r>
              <a:rPr lang="en-US" sz="2000" b="1" dirty="0">
                <a:solidFill>
                  <a:schemeClr val="bg1"/>
                </a:solidFill>
                <a:latin typeface="Times New Roman" panose="02020603050405020304" pitchFamily="18" charset="0"/>
                <a:cs typeface="Times New Roman" panose="02020603050405020304" pitchFamily="18" charset="0"/>
              </a:rPr>
              <a:t>Figure </a:t>
            </a:r>
            <a:r>
              <a:rPr lang="en-US" sz="2000" b="1" dirty="0" smtClean="0">
                <a:solidFill>
                  <a:schemeClr val="bg1"/>
                </a:solidFill>
                <a:latin typeface="Times New Roman" panose="02020603050405020304" pitchFamily="18" charset="0"/>
                <a:cs typeface="Times New Roman" panose="02020603050405020304" pitchFamily="18" charset="0"/>
              </a:rPr>
              <a:t>6 </a:t>
            </a:r>
            <a:r>
              <a:rPr lang="en-US" sz="2000" b="1" dirty="0">
                <a:solidFill>
                  <a:schemeClr val="bg1"/>
                </a:solidFill>
                <a:latin typeface="Times New Roman" panose="02020603050405020304" pitchFamily="18" charset="0"/>
                <a:cs typeface="Times New Roman" panose="02020603050405020304" pitchFamily="18" charset="0"/>
              </a:rPr>
              <a:t>Horton’s exponential assumption for infiltration process.</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2568779"/>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3249586025"/>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868762250"/>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021731436"/>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545861847"/>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936461010"/>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6652514"/>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385062"/>
            <a:ext cx="9144000" cy="3447098"/>
          </a:xfrm>
          <a:prstGeom prst="rect">
            <a:avLst/>
          </a:prstGeom>
        </p:spPr>
        <p:txBody>
          <a:bodyPr wrap="square">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Horton model can be expressed mathematically as </a:t>
            </a:r>
          </a:p>
          <a:p>
            <a:pPr algn="l" rtl="0"/>
            <a:endParaRPr lang="en-US" sz="2000" b="1" dirty="0">
              <a:solidFill>
                <a:schemeClr val="bg1"/>
              </a:solidFill>
              <a:latin typeface="Times New Roman" panose="02020603050405020304" pitchFamily="18" charset="0"/>
              <a:cs typeface="Times New Roman" panose="02020603050405020304" pitchFamily="18" charset="0"/>
            </a:endParaRPr>
          </a:p>
          <a:p>
            <a:pPr algn="l" rtl="0"/>
            <a:r>
              <a:rPr lang="en-US" sz="2000" b="1" dirty="0">
                <a:solidFill>
                  <a:schemeClr val="bg1"/>
                </a:solidFill>
                <a:latin typeface="Times New Roman" panose="02020603050405020304" pitchFamily="18" charset="0"/>
                <a:cs typeface="Times New Roman" panose="02020603050405020304" pitchFamily="18" charset="0"/>
              </a:rPr>
              <a:t> </a:t>
            </a:r>
            <a:endParaRPr lang="en-US" sz="2000" b="1" dirty="0" smtClean="0">
              <a:solidFill>
                <a:schemeClr val="bg1"/>
              </a:solidFill>
              <a:latin typeface="Times New Roman" panose="02020603050405020304" pitchFamily="18" charset="0"/>
              <a:cs typeface="Times New Roman" panose="02020603050405020304" pitchFamily="18" charset="0"/>
            </a:endParaRPr>
          </a:p>
          <a:p>
            <a:pPr algn="l" rtl="0"/>
            <a:endParaRPr lang="en-US" sz="2000" b="1" dirty="0">
              <a:solidFill>
                <a:schemeClr val="bg1"/>
              </a:solidFill>
              <a:latin typeface="Times New Roman" panose="02020603050405020304" pitchFamily="18" charset="0"/>
              <a:cs typeface="Times New Roman" panose="02020603050405020304" pitchFamily="18" charset="0"/>
            </a:endParaRPr>
          </a:p>
          <a:p>
            <a:pPr algn="l" rtl="0"/>
            <a:endParaRPr lang="en-US" sz="2000" b="1" dirty="0">
              <a:solidFill>
                <a:schemeClr val="bg1"/>
              </a:solidFill>
              <a:latin typeface="Times New Roman" panose="02020603050405020304" pitchFamily="18" charset="0"/>
              <a:cs typeface="Times New Roman" panose="02020603050405020304" pitchFamily="18" charset="0"/>
            </a:endParaRPr>
          </a:p>
          <a:p>
            <a:pPr algn="l"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Where </a:t>
            </a:r>
            <a:r>
              <a:rPr lang="en-US" sz="2000" b="1" dirty="0" err="1">
                <a:solidFill>
                  <a:srgbClr val="C00000"/>
                </a:solidFill>
                <a:latin typeface="Times New Roman" panose="02020603050405020304" pitchFamily="18" charset="0"/>
                <a:cs typeface="Times New Roman" panose="02020603050405020304" pitchFamily="18" charset="0"/>
              </a:rPr>
              <a:t>ft</a:t>
            </a:r>
            <a:r>
              <a:rPr lang="en-US" sz="2000" b="1" dirty="0">
                <a:solidFill>
                  <a:schemeClr val="bg1"/>
                </a:solidFill>
                <a:latin typeface="Times New Roman" panose="02020603050405020304" pitchFamily="18" charset="0"/>
                <a:cs typeface="Times New Roman" panose="02020603050405020304" pitchFamily="18" charset="0"/>
              </a:rPr>
              <a:t> infiltration rate at any time </a:t>
            </a:r>
            <a:r>
              <a:rPr lang="en-US" sz="2000" b="1" dirty="0">
                <a:solidFill>
                  <a:srgbClr val="C00000"/>
                </a:solidFill>
                <a:latin typeface="Times New Roman" panose="02020603050405020304" pitchFamily="18" charset="0"/>
                <a:cs typeface="Times New Roman" panose="02020603050405020304" pitchFamily="18" charset="0"/>
              </a:rPr>
              <a:t>t</a:t>
            </a:r>
            <a:r>
              <a:rPr lang="en-US" sz="2000" b="1" dirty="0">
                <a:solidFill>
                  <a:schemeClr val="bg1"/>
                </a:solidFill>
                <a:latin typeface="Times New Roman" panose="02020603050405020304" pitchFamily="18" charset="0"/>
                <a:cs typeface="Times New Roman" panose="02020603050405020304" pitchFamily="18" charset="0"/>
              </a:rPr>
              <a:t> ; </a:t>
            </a:r>
            <a:r>
              <a:rPr lang="en-US" sz="2000" b="1" dirty="0" err="1">
                <a:solidFill>
                  <a:srgbClr val="C00000"/>
                </a:solidFill>
                <a:latin typeface="Times New Roman" panose="02020603050405020304" pitchFamily="18" charset="0"/>
                <a:cs typeface="Times New Roman" panose="02020603050405020304" pitchFamily="18" charset="0"/>
              </a:rPr>
              <a:t>fo</a:t>
            </a:r>
            <a:r>
              <a:rPr lang="en-US" sz="2000" b="1" dirty="0">
                <a:solidFill>
                  <a:schemeClr val="bg1"/>
                </a:solidFill>
                <a:latin typeface="Times New Roman" panose="02020603050405020304" pitchFamily="18" charset="0"/>
                <a:cs typeface="Times New Roman" panose="02020603050405020304" pitchFamily="18" charset="0"/>
              </a:rPr>
              <a:t> initial infiltration rate; </a:t>
            </a:r>
            <a:r>
              <a:rPr lang="en-US" sz="2000" b="1" dirty="0">
                <a:solidFill>
                  <a:srgbClr val="C00000"/>
                </a:solidFill>
                <a:latin typeface="Times New Roman" panose="02020603050405020304" pitchFamily="18" charset="0"/>
                <a:cs typeface="Times New Roman" panose="02020603050405020304" pitchFamily="18" charset="0"/>
              </a:rPr>
              <a:t>fc</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final infiltration rate; and k a decay constant. The total volume of water per unit area that has infiltrated until a specific time is called the cumulative infiltration and can be determined by integrating the above equation</a:t>
            </a:r>
          </a:p>
          <a:p>
            <a:endParaRPr lang="en-US" dirty="0"/>
          </a:p>
        </p:txBody>
      </p:sp>
      <p:pic>
        <p:nvPicPr>
          <p:cNvPr id="5" name="صورة 4"/>
          <p:cNvPicPr>
            <a:picLocks noChangeAspect="1"/>
          </p:cNvPicPr>
          <p:nvPr/>
        </p:nvPicPr>
        <p:blipFill>
          <a:blip r:embed="rId3"/>
          <a:stretch>
            <a:fillRect/>
          </a:stretch>
        </p:blipFill>
        <p:spPr>
          <a:xfrm>
            <a:off x="2842105" y="1231250"/>
            <a:ext cx="4246002" cy="561455"/>
          </a:xfrm>
          <a:prstGeom prst="rect">
            <a:avLst/>
          </a:prstGeom>
        </p:spPr>
      </p:pic>
      <p:pic>
        <p:nvPicPr>
          <p:cNvPr id="6" name="صورة 5"/>
          <p:cNvPicPr>
            <a:picLocks noChangeAspect="1"/>
          </p:cNvPicPr>
          <p:nvPr/>
        </p:nvPicPr>
        <p:blipFill>
          <a:blip r:embed="rId4"/>
          <a:stretch>
            <a:fillRect/>
          </a:stretch>
        </p:blipFill>
        <p:spPr>
          <a:xfrm>
            <a:off x="2637848" y="3832160"/>
            <a:ext cx="4360929" cy="857403"/>
          </a:xfrm>
          <a:prstGeom prst="rect">
            <a:avLst/>
          </a:prstGeom>
        </p:spPr>
      </p:pic>
    </p:spTree>
    <p:extLst>
      <p:ext uri="{BB962C8B-B14F-4D97-AF65-F5344CB8AC3E}">
        <p14:creationId xmlns:p14="http://schemas.microsoft.com/office/powerpoint/2010/main" val="55755772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312821" y="271169"/>
            <a:ext cx="8217569" cy="1938992"/>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Another simpler infiltration method to estimate the average losses resulting not only from infiltration but also from other processes such as evapotranspiration is the Q - index. This method assumes a constant average loss rate of magnitude Q throughout the entire basin. Rainfall above Q is called excess rainfall, and below Q are the losses. Figure </a:t>
            </a:r>
            <a:r>
              <a:rPr lang="en-US" sz="2000" b="1" dirty="0" smtClean="0">
                <a:solidFill>
                  <a:schemeClr val="bg1"/>
                </a:solidFill>
                <a:latin typeface="Times New Roman" panose="02020603050405020304" pitchFamily="18" charset="0"/>
                <a:cs typeface="Times New Roman" panose="02020603050405020304" pitchFamily="18" charset="0"/>
              </a:rPr>
              <a:t>(7</a:t>
            </a:r>
            <a:r>
              <a:rPr lang="en-US" sz="2000" b="1" dirty="0">
                <a:solidFill>
                  <a:schemeClr val="bg1"/>
                </a:solidFill>
                <a:latin typeface="Times New Roman" panose="02020603050405020304" pitchFamily="18" charset="0"/>
                <a:cs typeface="Times New Roman" panose="02020603050405020304" pitchFamily="18" charset="0"/>
              </a:rPr>
              <a:t>) shows a description of the Q - index.</a:t>
            </a:r>
            <a:endParaRPr lang="ar-IQ" sz="2000" b="1"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3"/>
          <a:stretch>
            <a:fillRect/>
          </a:stretch>
        </p:blipFill>
        <p:spPr>
          <a:xfrm>
            <a:off x="1897810" y="2310038"/>
            <a:ext cx="5276190" cy="3609524"/>
          </a:xfrm>
          <a:prstGeom prst="rect">
            <a:avLst/>
          </a:prstGeom>
        </p:spPr>
      </p:pic>
      <p:sp>
        <p:nvSpPr>
          <p:cNvPr id="6" name="مستطيل 5"/>
          <p:cNvSpPr/>
          <p:nvPr/>
        </p:nvSpPr>
        <p:spPr>
          <a:xfrm>
            <a:off x="2420576" y="6019439"/>
            <a:ext cx="4002058" cy="369332"/>
          </a:xfrm>
          <a:prstGeom prst="rect">
            <a:avLst/>
          </a:prstGeom>
        </p:spPr>
        <p:txBody>
          <a:bodyPr wrap="none">
            <a:spAutoFit/>
          </a:bodyPr>
          <a:lstStyle/>
          <a:p>
            <a:pPr algn="ctr" rtl="0"/>
            <a:r>
              <a:rPr lang="en-US" b="1" dirty="0">
                <a:solidFill>
                  <a:schemeClr val="bg1"/>
                </a:solidFill>
                <a:latin typeface="Times New Roman" panose="02020603050405020304" pitchFamily="18" charset="0"/>
                <a:cs typeface="Times New Roman" panose="02020603050405020304" pitchFamily="18" charset="0"/>
              </a:rPr>
              <a:t>Figure </a:t>
            </a:r>
            <a:r>
              <a:rPr lang="en-US" b="1" dirty="0" smtClean="0">
                <a:solidFill>
                  <a:schemeClr val="bg1"/>
                </a:solidFill>
                <a:latin typeface="Times New Roman" panose="02020603050405020304" pitchFamily="18" charset="0"/>
                <a:cs typeface="Times New Roman" panose="02020603050405020304" pitchFamily="18" charset="0"/>
              </a:rPr>
              <a:t>(7</a:t>
            </a:r>
            <a:r>
              <a:rPr lang="en-US" b="1" dirty="0">
                <a:solidFill>
                  <a:schemeClr val="bg1"/>
                </a:solidFill>
                <a:latin typeface="Times New Roman" panose="02020603050405020304" pitchFamily="18" charset="0"/>
                <a:cs typeface="Times New Roman" panose="02020603050405020304" pitchFamily="18" charset="0"/>
              </a:rPr>
              <a:t>) Description of the Q - index.</a:t>
            </a:r>
            <a:endParaRPr lang="ar-IQ"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802413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 y="462859"/>
            <a:ext cx="9059779" cy="3785652"/>
          </a:xfrm>
          <a:prstGeom prst="rect">
            <a:avLst/>
          </a:prstGeom>
        </p:spPr>
        <p:txBody>
          <a:bodyPr wrap="square">
            <a:spAutoFit/>
          </a:bodyPr>
          <a:lstStyle/>
          <a:p>
            <a:pPr algn="just" rtl="0"/>
            <a:r>
              <a:rPr lang="en-US" sz="2000" b="1" i="1" dirty="0" smtClean="0">
                <a:solidFill>
                  <a:srgbClr val="C00000"/>
                </a:solidFill>
                <a:latin typeface="Times New Roman" panose="02020603050405020304" pitchFamily="18" charset="0"/>
                <a:cs typeface="Times New Roman" panose="02020603050405020304" pitchFamily="18" charset="0"/>
              </a:rPr>
              <a:t>Example:</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A drainage basin has 3 km2 area. The variation of the precipitation intensity with time has been given </a:t>
            </a:r>
            <a:r>
              <a:rPr lang="en-US" sz="2000" b="1" dirty="0" smtClean="0">
                <a:solidFill>
                  <a:schemeClr val="bg1"/>
                </a:solidFill>
                <a:latin typeface="Times New Roman" panose="02020603050405020304" pitchFamily="18" charset="0"/>
                <a:cs typeface="Times New Roman" panose="02020603050405020304" pitchFamily="18" charset="0"/>
              </a:rPr>
              <a:t>as:</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 </a:t>
            </a:r>
          </a:p>
          <a:p>
            <a:pPr algn="just" rtl="0"/>
            <a:r>
              <a:rPr lang="en-US" sz="2000" b="1" dirty="0">
                <a:solidFill>
                  <a:schemeClr val="bg1"/>
                </a:solidFill>
                <a:latin typeface="Times New Roman" panose="02020603050405020304" pitchFamily="18" charset="0"/>
                <a:cs typeface="Times New Roman" panose="02020603050405020304" pitchFamily="18" charset="0"/>
              </a:rPr>
              <a:t>Where </a:t>
            </a:r>
            <a:r>
              <a:rPr lang="en-US" sz="2000" b="1" dirty="0" err="1">
                <a:solidFill>
                  <a:srgbClr val="C00000"/>
                </a:solidFill>
                <a:latin typeface="Times New Roman" panose="02020603050405020304" pitchFamily="18" charset="0"/>
                <a:cs typeface="Times New Roman" panose="02020603050405020304" pitchFamily="18" charset="0"/>
              </a:rPr>
              <a:t>i</a:t>
            </a:r>
            <a:r>
              <a:rPr lang="en-US" sz="2000" b="1" dirty="0">
                <a:solidFill>
                  <a:schemeClr val="bg1"/>
                </a:solidFill>
                <a:latin typeface="Times New Roman" panose="02020603050405020304" pitchFamily="18" charset="0"/>
                <a:cs typeface="Times New Roman" panose="02020603050405020304" pitchFamily="18" charset="0"/>
              </a:rPr>
              <a:t> is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and </a:t>
            </a:r>
            <a:r>
              <a:rPr lang="en-US" sz="2000" b="1" dirty="0">
                <a:solidFill>
                  <a:srgbClr val="C00000"/>
                </a:solidFill>
                <a:latin typeface="Times New Roman" panose="02020603050405020304" pitchFamily="18" charset="0"/>
                <a:cs typeface="Times New Roman" panose="02020603050405020304" pitchFamily="18" charset="0"/>
              </a:rPr>
              <a:t>t</a:t>
            </a:r>
            <a:r>
              <a:rPr lang="en-US" sz="2000" b="1" dirty="0">
                <a:solidFill>
                  <a:schemeClr val="bg1"/>
                </a:solidFill>
                <a:latin typeface="Times New Roman" panose="02020603050405020304" pitchFamily="18" charset="0"/>
                <a:cs typeface="Times New Roman" panose="02020603050405020304" pitchFamily="18" charset="0"/>
              </a:rPr>
              <a:t> is hour.</a:t>
            </a:r>
          </a:p>
          <a:p>
            <a:pPr algn="just" rtl="0"/>
            <a:r>
              <a:rPr lang="en-US" sz="2000" b="1" dirty="0">
                <a:solidFill>
                  <a:schemeClr val="bg1"/>
                </a:solidFill>
                <a:latin typeface="Times New Roman" panose="02020603050405020304" pitchFamily="18" charset="0"/>
                <a:cs typeface="Times New Roman" panose="02020603050405020304" pitchFamily="18" charset="0"/>
              </a:rPr>
              <a:t>a) Derive the total rainfall depth equation,</a:t>
            </a:r>
          </a:p>
          <a:p>
            <a:pPr algn="just" rtl="0"/>
            <a:r>
              <a:rPr lang="en-US" sz="2000" b="1" dirty="0">
                <a:solidFill>
                  <a:schemeClr val="bg1"/>
                </a:solidFill>
                <a:latin typeface="Times New Roman" panose="02020603050405020304" pitchFamily="18" charset="0"/>
                <a:cs typeface="Times New Roman" panose="02020603050405020304" pitchFamily="18" charset="0"/>
              </a:rPr>
              <a:t>b) Calculate the total rainfall depth for 30 minutes of rainfall.</a:t>
            </a:r>
          </a:p>
          <a:p>
            <a:pPr algn="just" rtl="0"/>
            <a:r>
              <a:rPr lang="en-US" sz="2000" b="1" dirty="0">
                <a:solidFill>
                  <a:schemeClr val="bg1"/>
                </a:solidFill>
                <a:latin typeface="Times New Roman" panose="02020603050405020304" pitchFamily="18" charset="0"/>
                <a:cs typeface="Times New Roman" panose="02020603050405020304" pitchFamily="18" charset="0"/>
              </a:rPr>
              <a:t>c) Infiltration capacity is assumed to follow the Horton equation for this rainfall. If the initial infiltration capacity </a:t>
            </a:r>
            <a:r>
              <a:rPr lang="en-US" sz="2000" b="1" dirty="0" err="1" smtClean="0">
                <a:solidFill>
                  <a:schemeClr val="bg1"/>
                </a:solidFill>
                <a:latin typeface="Times New Roman" panose="02020603050405020304" pitchFamily="18" charset="0"/>
                <a:cs typeface="Times New Roman" panose="02020603050405020304" pitchFamily="18" charset="0"/>
              </a:rPr>
              <a:t>fo</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 4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the limit capacity is fc = 2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and k = 0.5, calculate the total amount of water infiltrated during this rainfall.</a:t>
            </a:r>
          </a:p>
          <a:p>
            <a:pPr algn="just" rtl="0"/>
            <a:r>
              <a:rPr lang="en-US" sz="2000" b="1" dirty="0">
                <a:solidFill>
                  <a:schemeClr val="bg1"/>
                </a:solidFill>
                <a:latin typeface="Times New Roman" panose="02020603050405020304" pitchFamily="18" charset="0"/>
                <a:cs typeface="Times New Roman" panose="02020603050405020304" pitchFamily="18" charset="0"/>
              </a:rPr>
              <a:t>d) Compute the direct runoff depth.</a:t>
            </a:r>
          </a:p>
        </p:txBody>
      </p:sp>
      <p:pic>
        <p:nvPicPr>
          <p:cNvPr id="5" name="صورة 4"/>
          <p:cNvPicPr>
            <a:picLocks noChangeAspect="1"/>
          </p:cNvPicPr>
          <p:nvPr/>
        </p:nvPicPr>
        <p:blipFill>
          <a:blip r:embed="rId3"/>
          <a:stretch>
            <a:fillRect/>
          </a:stretch>
        </p:blipFill>
        <p:spPr>
          <a:xfrm>
            <a:off x="4169239" y="1188901"/>
            <a:ext cx="1365760" cy="904594"/>
          </a:xfrm>
          <a:prstGeom prst="rect">
            <a:avLst/>
          </a:prstGeom>
        </p:spPr>
      </p:pic>
      <p:sp>
        <p:nvSpPr>
          <p:cNvPr id="6" name="مستطيل 5"/>
          <p:cNvSpPr/>
          <p:nvPr/>
        </p:nvSpPr>
        <p:spPr>
          <a:xfrm>
            <a:off x="84221" y="4387061"/>
            <a:ext cx="6996364" cy="707886"/>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Solution:</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a)Total </a:t>
            </a:r>
            <a:r>
              <a:rPr lang="en-US" sz="2000" b="1" dirty="0">
                <a:solidFill>
                  <a:schemeClr val="bg1"/>
                </a:solidFill>
                <a:latin typeface="Times New Roman" panose="02020603050405020304" pitchFamily="18" charset="0"/>
                <a:cs typeface="Times New Roman" panose="02020603050405020304" pitchFamily="18" charset="0"/>
              </a:rPr>
              <a:t>rainfall equation can be derived </a:t>
            </a:r>
            <a:r>
              <a:rPr lang="en-US" sz="2000" b="1" dirty="0" smtClean="0">
                <a:solidFill>
                  <a:schemeClr val="bg1"/>
                </a:solidFill>
                <a:latin typeface="Times New Roman" panose="02020603050405020304" pitchFamily="18" charset="0"/>
                <a:cs typeface="Times New Roman" panose="02020603050405020304" pitchFamily="18" charset="0"/>
              </a:rPr>
              <a:t>as:</a:t>
            </a:r>
            <a:endParaRPr lang="en-US" sz="2000" b="1" dirty="0">
              <a:solidFill>
                <a:schemeClr val="bg1"/>
              </a:solidFill>
              <a:latin typeface="Times New Roman" panose="02020603050405020304" pitchFamily="18" charset="0"/>
              <a:cs typeface="Times New Roman" panose="02020603050405020304" pitchFamily="18" charset="0"/>
            </a:endParaRPr>
          </a:p>
        </p:txBody>
      </p:sp>
      <p:pic>
        <p:nvPicPr>
          <p:cNvPr id="7" name="صورة 6"/>
          <p:cNvPicPr>
            <a:picLocks noChangeAspect="1"/>
          </p:cNvPicPr>
          <p:nvPr/>
        </p:nvPicPr>
        <p:blipFill>
          <a:blip r:embed="rId4"/>
          <a:stretch>
            <a:fillRect/>
          </a:stretch>
        </p:blipFill>
        <p:spPr>
          <a:xfrm>
            <a:off x="2807318" y="5233497"/>
            <a:ext cx="4869923" cy="632085"/>
          </a:xfrm>
          <a:prstGeom prst="rect">
            <a:avLst/>
          </a:prstGeom>
        </p:spPr>
      </p:pic>
      <p:pic>
        <p:nvPicPr>
          <p:cNvPr id="8" name="صورة 7"/>
          <p:cNvPicPr>
            <a:picLocks noChangeAspect="1"/>
          </p:cNvPicPr>
          <p:nvPr/>
        </p:nvPicPr>
        <p:blipFill>
          <a:blip r:embed="rId5"/>
          <a:stretch>
            <a:fillRect/>
          </a:stretch>
        </p:blipFill>
        <p:spPr>
          <a:xfrm>
            <a:off x="2807318" y="5865956"/>
            <a:ext cx="4460770" cy="839017"/>
          </a:xfrm>
          <a:prstGeom prst="rect">
            <a:avLst/>
          </a:prstGeom>
        </p:spPr>
      </p:pic>
    </p:spTree>
    <p:extLst>
      <p:ext uri="{BB962C8B-B14F-4D97-AF65-F5344CB8AC3E}">
        <p14:creationId xmlns:p14="http://schemas.microsoft.com/office/powerpoint/2010/main" val="3085367759"/>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188313"/>
            <a:ext cx="3732817" cy="400110"/>
          </a:xfrm>
          <a:prstGeom prst="rect">
            <a:avLst/>
          </a:prstGeom>
        </p:spPr>
        <p:txBody>
          <a:bodyPr wrap="none">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b) Total rainfall in 30 minutes </a:t>
            </a:r>
            <a:r>
              <a:rPr lang="en-US" sz="2000" b="1" dirty="0" smtClean="0">
                <a:solidFill>
                  <a:schemeClr val="bg1"/>
                </a:solidFill>
                <a:latin typeface="Times New Roman" panose="02020603050405020304" pitchFamily="18" charset="0"/>
                <a:cs typeface="Times New Roman" panose="02020603050405020304" pitchFamily="18" charset="0"/>
              </a:rPr>
              <a:t>is:</a:t>
            </a:r>
            <a:endParaRPr lang="ar-IQ" sz="2000" b="1"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3"/>
          <a:stretch>
            <a:fillRect/>
          </a:stretch>
        </p:blipFill>
        <p:spPr>
          <a:xfrm>
            <a:off x="3100543" y="588423"/>
            <a:ext cx="3205514" cy="1080786"/>
          </a:xfrm>
          <a:prstGeom prst="rect">
            <a:avLst/>
          </a:prstGeom>
        </p:spPr>
      </p:pic>
      <p:sp>
        <p:nvSpPr>
          <p:cNvPr id="6" name="مستطيل 5"/>
          <p:cNvSpPr/>
          <p:nvPr/>
        </p:nvSpPr>
        <p:spPr>
          <a:xfrm>
            <a:off x="0" y="1669209"/>
            <a:ext cx="6726700" cy="400110"/>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c) Total infiltrated water equation can be derived </a:t>
            </a:r>
            <a:r>
              <a:rPr lang="en-US" sz="2000" b="1" dirty="0" smtClean="0">
                <a:solidFill>
                  <a:schemeClr val="bg1"/>
                </a:solidFill>
                <a:latin typeface="Times New Roman" panose="02020603050405020304" pitchFamily="18" charset="0"/>
                <a:cs typeface="Times New Roman" panose="02020603050405020304" pitchFamily="18" charset="0"/>
              </a:rPr>
              <a:t>as:</a:t>
            </a:r>
            <a:endParaRPr lang="ar-IQ" sz="2000" b="1" dirty="0">
              <a:solidFill>
                <a:schemeClr val="bg1"/>
              </a:solidFill>
              <a:latin typeface="Times New Roman" panose="02020603050405020304" pitchFamily="18" charset="0"/>
              <a:cs typeface="Times New Roman" panose="02020603050405020304" pitchFamily="18" charset="0"/>
            </a:endParaRPr>
          </a:p>
        </p:txBody>
      </p:sp>
      <p:pic>
        <p:nvPicPr>
          <p:cNvPr id="8" name="صورة 7"/>
          <p:cNvPicPr>
            <a:picLocks noChangeAspect="1"/>
          </p:cNvPicPr>
          <p:nvPr/>
        </p:nvPicPr>
        <p:blipFill>
          <a:blip r:embed="rId4"/>
          <a:stretch>
            <a:fillRect/>
          </a:stretch>
        </p:blipFill>
        <p:spPr>
          <a:xfrm>
            <a:off x="2093497" y="2197614"/>
            <a:ext cx="3906791" cy="738091"/>
          </a:xfrm>
          <a:prstGeom prst="rect">
            <a:avLst/>
          </a:prstGeom>
        </p:spPr>
      </p:pic>
      <p:pic>
        <p:nvPicPr>
          <p:cNvPr id="9" name="صورة 8"/>
          <p:cNvPicPr>
            <a:picLocks noChangeAspect="1"/>
          </p:cNvPicPr>
          <p:nvPr/>
        </p:nvPicPr>
        <p:blipFill>
          <a:blip r:embed="rId5"/>
          <a:stretch>
            <a:fillRect/>
          </a:stretch>
        </p:blipFill>
        <p:spPr>
          <a:xfrm>
            <a:off x="2015327" y="2766714"/>
            <a:ext cx="5922722" cy="766781"/>
          </a:xfrm>
          <a:prstGeom prst="rect">
            <a:avLst/>
          </a:prstGeom>
        </p:spPr>
      </p:pic>
      <p:pic>
        <p:nvPicPr>
          <p:cNvPr id="10" name="صورة 9"/>
          <p:cNvPicPr>
            <a:picLocks noChangeAspect="1"/>
          </p:cNvPicPr>
          <p:nvPr/>
        </p:nvPicPr>
        <p:blipFill>
          <a:blip r:embed="rId6"/>
          <a:stretch>
            <a:fillRect/>
          </a:stretch>
        </p:blipFill>
        <p:spPr>
          <a:xfrm>
            <a:off x="1967198" y="3533494"/>
            <a:ext cx="2503815" cy="412863"/>
          </a:xfrm>
          <a:prstGeom prst="rect">
            <a:avLst/>
          </a:prstGeom>
        </p:spPr>
      </p:pic>
      <p:pic>
        <p:nvPicPr>
          <p:cNvPr id="11" name="صورة 10"/>
          <p:cNvPicPr>
            <a:picLocks noChangeAspect="1"/>
          </p:cNvPicPr>
          <p:nvPr/>
        </p:nvPicPr>
        <p:blipFill>
          <a:blip r:embed="rId7"/>
          <a:stretch>
            <a:fillRect/>
          </a:stretch>
        </p:blipFill>
        <p:spPr>
          <a:xfrm>
            <a:off x="2015326" y="4102595"/>
            <a:ext cx="5383811" cy="895075"/>
          </a:xfrm>
          <a:prstGeom prst="rect">
            <a:avLst/>
          </a:prstGeom>
        </p:spPr>
      </p:pic>
      <p:pic>
        <p:nvPicPr>
          <p:cNvPr id="12" name="صورة 11"/>
          <p:cNvPicPr>
            <a:picLocks noChangeAspect="1"/>
          </p:cNvPicPr>
          <p:nvPr/>
        </p:nvPicPr>
        <p:blipFill>
          <a:blip r:embed="rId8"/>
          <a:stretch>
            <a:fillRect/>
          </a:stretch>
        </p:blipFill>
        <p:spPr>
          <a:xfrm>
            <a:off x="1967198" y="4997670"/>
            <a:ext cx="6192929" cy="412862"/>
          </a:xfrm>
          <a:prstGeom prst="rect">
            <a:avLst/>
          </a:prstGeom>
        </p:spPr>
      </p:pic>
      <p:sp>
        <p:nvSpPr>
          <p:cNvPr id="13" name="مستطيل 12"/>
          <p:cNvSpPr/>
          <p:nvPr/>
        </p:nvSpPr>
        <p:spPr>
          <a:xfrm>
            <a:off x="-38817" y="5523413"/>
            <a:ext cx="2214261" cy="400110"/>
          </a:xfrm>
          <a:prstGeom prst="rect">
            <a:avLst/>
          </a:prstGeom>
        </p:spPr>
        <p:txBody>
          <a:bodyPr wrap="none">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d) Direct runoff </a:t>
            </a:r>
            <a:r>
              <a:rPr lang="en-US" sz="2000" b="1" dirty="0" smtClean="0">
                <a:solidFill>
                  <a:schemeClr val="bg1"/>
                </a:solidFill>
                <a:latin typeface="Times New Roman" panose="02020603050405020304" pitchFamily="18" charset="0"/>
                <a:cs typeface="Times New Roman" panose="02020603050405020304" pitchFamily="18" charset="0"/>
              </a:rPr>
              <a:t>is:</a:t>
            </a:r>
            <a:endParaRPr lang="ar-IQ" sz="2000" b="1" dirty="0">
              <a:solidFill>
                <a:schemeClr val="bg1"/>
              </a:solidFill>
              <a:latin typeface="Times New Roman" panose="02020603050405020304" pitchFamily="18" charset="0"/>
              <a:cs typeface="Times New Roman" panose="02020603050405020304" pitchFamily="18" charset="0"/>
            </a:endParaRPr>
          </a:p>
        </p:txBody>
      </p:sp>
      <p:sp>
        <p:nvSpPr>
          <p:cNvPr id="14" name="مستطيل 13"/>
          <p:cNvSpPr/>
          <p:nvPr/>
        </p:nvSpPr>
        <p:spPr>
          <a:xfrm>
            <a:off x="2015326" y="6046756"/>
            <a:ext cx="3740511" cy="400110"/>
          </a:xfrm>
          <a:prstGeom prst="rect">
            <a:avLst/>
          </a:prstGeom>
        </p:spPr>
        <p:txBody>
          <a:bodyPr wrap="none">
            <a:spAutoFit/>
          </a:bodyPr>
          <a:lstStyle/>
          <a:p>
            <a:pPr algn="l" rtl="0"/>
            <a:r>
              <a:rPr lang="pt-BR" sz="2000" b="1" dirty="0">
                <a:solidFill>
                  <a:schemeClr val="bg1"/>
                </a:solidFill>
                <a:latin typeface="Times New Roman" panose="02020603050405020304" pitchFamily="18" charset="0"/>
                <a:cs typeface="Times New Roman" panose="02020603050405020304" pitchFamily="18" charset="0"/>
              </a:rPr>
              <a:t>R = P − F = 4.24 −1.88 = 2.46mm</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356735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73155265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108391467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145</TotalTime>
  <Words>496</Words>
  <Application>Microsoft Office PowerPoint</Application>
  <PresentationFormat>عرض على الشاشة (3:4)‏</PresentationFormat>
  <Paragraphs>37</Paragraphs>
  <Slides>35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35</vt:i4>
      </vt:variant>
    </vt:vector>
  </HeadingPairs>
  <TitlesOfParts>
    <vt:vector size="40"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29</cp:revision>
  <dcterms:created xsi:type="dcterms:W3CDTF">2018-12-05T07:11:26Z</dcterms:created>
  <dcterms:modified xsi:type="dcterms:W3CDTF">2018-12-06T08:00:02Z</dcterms:modified>
</cp:coreProperties>
</file>