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85" r:id="rId3"/>
    <p:sldId id="284" r:id="rId4"/>
    <p:sldId id="273" r:id="rId5"/>
    <p:sldId id="277" r:id="rId6"/>
    <p:sldId id="282" r:id="rId7"/>
    <p:sldId id="281" r:id="rId8"/>
    <p:sldId id="280" r:id="rId9"/>
    <p:sldId id="278" r:id="rId10"/>
    <p:sldId id="279" r:id="rId11"/>
    <p:sldId id="283"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نمط متوسط 1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نمط فاتح 1 - تميي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79" d="100"/>
          <a:sy n="79" d="100"/>
        </p:scale>
        <p:origin x="88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063586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088140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518016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smtClean="0"/>
              <a:t>انقر لتحرير أنماط النص الرئيسي</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23895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480787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414878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ar-SA" smtClean="0"/>
              <a:t>انقر لتحرير نمط العنوان الرئيسي</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ar-SA" smtClean="0"/>
              <a:t>انقر لتحرير أنماط النص الرئيسي</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41599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7595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55157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82413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33ED0A4-B37E-45AB-BA87-D1E2E30870F5}" type="datetimeFigureOut">
              <a:rPr lang="ar-IQ" smtClean="0"/>
              <a:t>28/03/1440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2938864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600309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33ED0A4-B37E-45AB-BA87-D1E2E30870F5}" type="datetimeFigureOut">
              <a:rPr lang="ar-IQ" smtClean="0"/>
              <a:t>28/03/1440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4200599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933ED0A4-B37E-45AB-BA87-D1E2E30870F5}" type="datetimeFigureOut">
              <a:rPr lang="ar-IQ" smtClean="0"/>
              <a:t>28/03/1440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499776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ED0A4-B37E-45AB-BA87-D1E2E30870F5}" type="datetimeFigureOut">
              <a:rPr lang="ar-IQ" smtClean="0"/>
              <a:t>28/03/1440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398524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3194322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33ED0A4-B37E-45AB-BA87-D1E2E30870F5}" type="datetimeFigureOut">
              <a:rPr lang="ar-IQ" smtClean="0"/>
              <a:t>28/03/1440</a:t>
            </a:fld>
            <a:endParaRPr lang="ar-IQ"/>
          </a:p>
        </p:txBody>
      </p:sp>
      <p:sp>
        <p:nvSpPr>
          <p:cNvPr id="6" name="Footer Placeholder 5"/>
          <p:cNvSpPr>
            <a:spLocks noGrp="1"/>
          </p:cNvSpPr>
          <p:nvPr>
            <p:ph type="ftr" sz="quarter" idx="11"/>
          </p:nvPr>
        </p:nvSpPr>
        <p:spPr>
          <a:xfrm>
            <a:off x="533400" y="6172200"/>
            <a:ext cx="5811724" cy="365125"/>
          </a:xfrm>
        </p:spPr>
        <p:txBody>
          <a:bodyPr/>
          <a:lstStyle/>
          <a:p>
            <a:endParaRPr lang="ar-IQ"/>
          </a:p>
        </p:txBody>
      </p:sp>
      <p:sp>
        <p:nvSpPr>
          <p:cNvPr id="7" name="Slide Number Placeholder 6"/>
          <p:cNvSpPr>
            <a:spLocks noGrp="1"/>
          </p:cNvSpPr>
          <p:nvPr>
            <p:ph type="sldNum" sz="quarter" idx="12"/>
          </p:nvPr>
        </p:nvSpPr>
        <p:spPr/>
        <p:txBody>
          <a:bodyPr/>
          <a:lstStyle/>
          <a:p>
            <a:fld id="{C21466F4-1300-4CED-8628-E14E03CBDC2C}" type="slidenum">
              <a:rPr lang="ar-IQ" smtClean="0"/>
              <a:t>‹#›</a:t>
            </a:fld>
            <a:endParaRPr lang="ar-IQ"/>
          </a:p>
        </p:txBody>
      </p:sp>
    </p:spTree>
    <p:extLst>
      <p:ext uri="{BB962C8B-B14F-4D97-AF65-F5344CB8AC3E}">
        <p14:creationId xmlns:p14="http://schemas.microsoft.com/office/powerpoint/2010/main" val="1962017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33ED0A4-B37E-45AB-BA87-D1E2E30870F5}" type="datetimeFigureOut">
              <a:rPr lang="ar-IQ" smtClean="0"/>
              <a:t>28/03/1440</a:t>
            </a:fld>
            <a:endParaRPr lang="ar-IQ"/>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ar-IQ"/>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C21466F4-1300-4CED-8628-E14E03CBDC2C}" type="slidenum">
              <a:rPr lang="ar-IQ" smtClean="0"/>
              <a:t>‹#›</a:t>
            </a:fld>
            <a:endParaRPr lang="ar-IQ"/>
          </a:p>
        </p:txBody>
      </p:sp>
    </p:spTree>
    <p:extLst>
      <p:ext uri="{BB962C8B-B14F-4D97-AF65-F5344CB8AC3E}">
        <p14:creationId xmlns:p14="http://schemas.microsoft.com/office/powerpoint/2010/main" val="425933420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1" eaLnBrk="1" latinLnBrk="0" hangingPunct="1">
        <a:spcBef>
          <a:spcPct val="0"/>
        </a:spcBef>
        <a:buNone/>
        <a:defRPr sz="32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4" name="مستطيل 3"/>
          <p:cNvSpPr/>
          <p:nvPr/>
        </p:nvSpPr>
        <p:spPr>
          <a:xfrm>
            <a:off x="842210" y="3148082"/>
            <a:ext cx="6894095" cy="2554545"/>
          </a:xfrm>
          <a:prstGeom prst="rect">
            <a:avLst/>
          </a:prstGeom>
        </p:spPr>
        <p:txBody>
          <a:bodyPr wrap="square">
            <a:spAutoFit/>
          </a:bodyPr>
          <a:lstStyle/>
          <a:p>
            <a:pPr algn="l"/>
            <a:r>
              <a:rPr lang="en-US" sz="4000" b="1" dirty="0" smtClean="0">
                <a:solidFill>
                  <a:schemeClr val="bg1"/>
                </a:solidFill>
                <a:latin typeface="Times New Roman" panose="02020603050405020304" pitchFamily="18" charset="0"/>
                <a:cs typeface="Times New Roman" panose="02020603050405020304" pitchFamily="18" charset="0"/>
              </a:rPr>
              <a:t>Water Resources Engineering</a:t>
            </a:r>
          </a:p>
          <a:p>
            <a:pPr algn="ctr"/>
            <a:r>
              <a:rPr lang="en-US" sz="4000" b="1" dirty="0" smtClean="0">
                <a:solidFill>
                  <a:schemeClr val="bg1"/>
                </a:solidFill>
                <a:latin typeface="Times New Roman" panose="02020603050405020304" pitchFamily="18" charset="0"/>
                <a:cs typeface="Times New Roman" panose="02020603050405020304" pitchFamily="18" charset="0"/>
              </a:rPr>
              <a:t>for 4</a:t>
            </a:r>
            <a:r>
              <a:rPr lang="en-US" sz="4000" b="1" baseline="30000" dirty="0" smtClean="0">
                <a:solidFill>
                  <a:schemeClr val="bg1"/>
                </a:solidFill>
                <a:latin typeface="Times New Roman" panose="02020603050405020304" pitchFamily="18" charset="0"/>
                <a:cs typeface="Times New Roman" panose="02020603050405020304" pitchFamily="18" charset="0"/>
              </a:rPr>
              <a:t>th</a:t>
            </a:r>
            <a:r>
              <a:rPr lang="en-US" sz="4000" b="1" dirty="0" smtClean="0">
                <a:solidFill>
                  <a:schemeClr val="bg1"/>
                </a:solidFill>
                <a:latin typeface="Times New Roman" panose="02020603050405020304" pitchFamily="18" charset="0"/>
                <a:cs typeface="Times New Roman" panose="02020603050405020304" pitchFamily="18" charset="0"/>
              </a:rPr>
              <a:t> </a:t>
            </a:r>
            <a:r>
              <a:rPr lang="en-US" sz="4000" b="1" dirty="0" smtClean="0">
                <a:solidFill>
                  <a:schemeClr val="bg1"/>
                </a:solidFill>
                <a:latin typeface="Times New Roman" panose="02020603050405020304" pitchFamily="18" charset="0"/>
                <a:cs typeface="Times New Roman" panose="02020603050405020304" pitchFamily="18" charset="0"/>
              </a:rPr>
              <a:t>Class</a:t>
            </a:r>
          </a:p>
          <a:p>
            <a:pPr algn="ctr" rtl="0"/>
            <a:r>
              <a:rPr lang="en-US" sz="4000" b="1" dirty="0">
                <a:solidFill>
                  <a:schemeClr val="bg1"/>
                </a:solidFill>
                <a:latin typeface="Times New Roman" panose="02020603050405020304" pitchFamily="18" charset="0"/>
                <a:cs typeface="Times New Roman" panose="02020603050405020304" pitchFamily="18" charset="0"/>
              </a:rPr>
              <a:t>By</a:t>
            </a:r>
          </a:p>
          <a:p>
            <a:pPr algn="ctr" rtl="0"/>
            <a:r>
              <a:rPr lang="en-US" sz="4000" b="1" dirty="0">
                <a:solidFill>
                  <a:schemeClr val="bg1"/>
                </a:solidFill>
                <a:latin typeface="Times New Roman" panose="02020603050405020304" pitchFamily="18" charset="0"/>
                <a:cs typeface="Times New Roman" panose="02020603050405020304" pitchFamily="18" charset="0"/>
              </a:rPr>
              <a:t>Dr. </a:t>
            </a:r>
            <a:r>
              <a:rPr lang="en-US" sz="4000" b="1" dirty="0" err="1">
                <a:solidFill>
                  <a:schemeClr val="bg1"/>
                </a:solidFill>
                <a:latin typeface="Times New Roman" panose="02020603050405020304" pitchFamily="18" charset="0"/>
                <a:cs typeface="Times New Roman" panose="02020603050405020304" pitchFamily="18" charset="0"/>
              </a:rPr>
              <a:t>Saad</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a:solidFill>
                  <a:schemeClr val="bg1"/>
                </a:solidFill>
                <a:latin typeface="Times New Roman" panose="02020603050405020304" pitchFamily="18" charset="0"/>
                <a:cs typeface="Times New Roman" panose="02020603050405020304" pitchFamily="18" charset="0"/>
              </a:rPr>
              <a:t>Shauket</a:t>
            </a:r>
            <a:r>
              <a:rPr lang="en-US" sz="4000" b="1" dirty="0">
                <a:solidFill>
                  <a:schemeClr val="bg1"/>
                </a:solidFill>
                <a:latin typeface="Times New Roman" panose="02020603050405020304" pitchFamily="18" charset="0"/>
                <a:cs typeface="Times New Roman" panose="02020603050405020304" pitchFamily="18" charset="0"/>
              </a:rPr>
              <a:t> </a:t>
            </a:r>
            <a:r>
              <a:rPr lang="en-US" sz="4000" b="1" dirty="0" err="1" smtClean="0">
                <a:solidFill>
                  <a:schemeClr val="bg1"/>
                </a:solidFill>
                <a:latin typeface="Times New Roman" panose="02020603050405020304" pitchFamily="18" charset="0"/>
                <a:cs typeface="Times New Roman" panose="02020603050405020304" pitchFamily="18" charset="0"/>
              </a:rPr>
              <a:t>Sammen</a:t>
            </a:r>
            <a:endParaRPr lang="ar-IQ" sz="4000" b="1" dirty="0">
              <a:solidFill>
                <a:schemeClr val="bg1"/>
              </a:solidFill>
              <a:latin typeface="Times New Roman" panose="02020603050405020304" pitchFamily="18" charset="0"/>
              <a:cs typeface="Times New Roman" panose="02020603050405020304" pitchFamily="18" charset="0"/>
            </a:endParaRPr>
          </a:p>
        </p:txBody>
      </p:sp>
      <p:sp>
        <p:nvSpPr>
          <p:cNvPr id="5" name="مستطيل 4"/>
          <p:cNvSpPr/>
          <p:nvPr/>
        </p:nvSpPr>
        <p:spPr>
          <a:xfrm>
            <a:off x="535404" y="380819"/>
            <a:ext cx="8085221" cy="1938992"/>
          </a:xfrm>
          <a:prstGeom prst="rect">
            <a:avLst/>
          </a:prstGeom>
        </p:spPr>
        <p:txBody>
          <a:bodyPr wrap="square">
            <a:spAutoFit/>
          </a:bodyPr>
          <a:lstStyle/>
          <a:p>
            <a:pPr algn="ctr"/>
            <a:r>
              <a:rPr lang="en-US" sz="4000" b="1" dirty="0" smtClean="0">
                <a:solidFill>
                  <a:schemeClr val="bg1"/>
                </a:solidFill>
                <a:latin typeface="Times New Roman" panose="02020603050405020304" pitchFamily="18" charset="0"/>
                <a:cs typeface="Times New Roman" panose="02020603050405020304" pitchFamily="18" charset="0"/>
              </a:rPr>
              <a:t>Diyala University </a:t>
            </a:r>
          </a:p>
          <a:p>
            <a:pPr algn="ctr"/>
            <a:r>
              <a:rPr lang="en-US" sz="4000" b="1" dirty="0" smtClean="0">
                <a:solidFill>
                  <a:schemeClr val="bg1"/>
                </a:solidFill>
                <a:latin typeface="Times New Roman" panose="02020603050405020304" pitchFamily="18" charset="0"/>
                <a:cs typeface="Times New Roman" panose="02020603050405020304" pitchFamily="18" charset="0"/>
              </a:rPr>
              <a:t>College of Engineering </a:t>
            </a:r>
          </a:p>
          <a:p>
            <a:pPr algn="ctr"/>
            <a:r>
              <a:rPr lang="en-US" sz="4000" b="1" dirty="0" smtClean="0">
                <a:solidFill>
                  <a:schemeClr val="bg1"/>
                </a:solidFill>
                <a:latin typeface="Times New Roman" panose="02020603050405020304" pitchFamily="18" charset="0"/>
                <a:cs typeface="Times New Roman" panose="02020603050405020304" pitchFamily="18" charset="0"/>
              </a:rPr>
              <a:t>Department of Civil Engineering </a:t>
            </a:r>
            <a:endParaRPr lang="ar-IQ" sz="4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6019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990314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692723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121458"/>
            <a:ext cx="8783053" cy="1323439"/>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Example   </a:t>
            </a:r>
          </a:p>
          <a:p>
            <a:pPr algn="just" rtl="0"/>
            <a:r>
              <a:rPr lang="en-US" sz="2000" b="1" i="1" dirty="0">
                <a:solidFill>
                  <a:schemeClr val="bg1"/>
                </a:solidFill>
                <a:latin typeface="Times New Roman" panose="02020603050405020304" pitchFamily="18" charset="0"/>
                <a:cs typeface="Times New Roman" panose="02020603050405020304" pitchFamily="18" charset="0"/>
              </a:rPr>
              <a:t>Soil sample had the following data:- V=100cm3, </a:t>
            </a:r>
            <a:r>
              <a:rPr lang="en-US" sz="2000" b="1" i="1" dirty="0" err="1">
                <a:solidFill>
                  <a:schemeClr val="bg1"/>
                </a:solidFill>
                <a:latin typeface="Times New Roman" panose="02020603050405020304" pitchFamily="18" charset="0"/>
                <a:cs typeface="Times New Roman" panose="02020603050405020304" pitchFamily="18" charset="0"/>
              </a:rPr>
              <a:t>γw</a:t>
            </a:r>
            <a:r>
              <a:rPr lang="en-US" sz="2000" b="1" i="1" dirty="0">
                <a:solidFill>
                  <a:schemeClr val="bg1"/>
                </a:solidFill>
                <a:latin typeface="Times New Roman" panose="02020603050405020304" pitchFamily="18" charset="0"/>
                <a:cs typeface="Times New Roman" panose="02020603050405020304" pitchFamily="18" charset="0"/>
              </a:rPr>
              <a:t>=9800N/m3, WS = 1.45N, </a:t>
            </a:r>
            <a:r>
              <a:rPr lang="en-US" sz="2000" b="1" i="1" dirty="0" err="1">
                <a:solidFill>
                  <a:schemeClr val="bg1"/>
                </a:solidFill>
                <a:latin typeface="Times New Roman" panose="02020603050405020304" pitchFamily="18" charset="0"/>
                <a:cs typeface="Times New Roman" panose="02020603050405020304" pitchFamily="18" charset="0"/>
              </a:rPr>
              <a:t>Rs</a:t>
            </a:r>
            <a:r>
              <a:rPr lang="en-US" sz="2000" b="1" i="1" dirty="0">
                <a:solidFill>
                  <a:schemeClr val="bg1"/>
                </a:solidFill>
                <a:latin typeface="Times New Roman" panose="02020603050405020304" pitchFamily="18" charset="0"/>
                <a:cs typeface="Times New Roman" panose="02020603050405020304" pitchFamily="18" charset="0"/>
              </a:rPr>
              <a:t>= 2.6. find the apparent specific density and the porosity and the solid volume</a:t>
            </a:r>
          </a:p>
        </p:txBody>
      </p:sp>
      <p:sp>
        <p:nvSpPr>
          <p:cNvPr id="3" name="مستطيل 2"/>
          <p:cNvSpPr/>
          <p:nvPr/>
        </p:nvSpPr>
        <p:spPr>
          <a:xfrm>
            <a:off x="0" y="1656165"/>
            <a:ext cx="1095173" cy="400110"/>
          </a:xfrm>
          <a:prstGeom prst="rect">
            <a:avLst/>
          </a:prstGeom>
        </p:spPr>
        <p:txBody>
          <a:bodyPr wrap="none">
            <a:spAutoFit/>
          </a:bodyPr>
          <a:lstStyle/>
          <a:p>
            <a:r>
              <a:rPr lang="en-US" sz="2000" b="1" i="1" dirty="0">
                <a:solidFill>
                  <a:srgbClr val="C00000"/>
                </a:solidFill>
                <a:latin typeface="Times New Roman" panose="02020603050405020304" pitchFamily="18" charset="0"/>
                <a:cs typeface="Times New Roman" panose="02020603050405020304" pitchFamily="18" charset="0"/>
              </a:rPr>
              <a:t>Solution</a:t>
            </a:r>
            <a:endParaRPr lang="ar-IQ" sz="2000" b="1" i="1" dirty="0">
              <a:solidFill>
                <a:srgbClr val="C00000"/>
              </a:solidFill>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520" y="2158415"/>
            <a:ext cx="7041044"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519" y="2941592"/>
            <a:ext cx="6544999" cy="683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مستطيل 3"/>
          <p:cNvSpPr/>
          <p:nvPr/>
        </p:nvSpPr>
        <p:spPr>
          <a:xfrm>
            <a:off x="293519" y="3768536"/>
            <a:ext cx="6544999" cy="400110"/>
          </a:xfrm>
          <a:prstGeom prst="rect">
            <a:avLst/>
          </a:prstGeom>
        </p:spPr>
        <p:txBody>
          <a:bodyPr wrap="square">
            <a:spAutoFit/>
          </a:bodyPr>
          <a:lstStyle/>
          <a:p>
            <a:pPr algn="l" rtl="0"/>
            <a:r>
              <a:rPr lang="en-US" sz="2000" dirty="0">
                <a:solidFill>
                  <a:schemeClr val="bg1"/>
                </a:solidFill>
                <a:latin typeface="Times New Roman" panose="02020603050405020304" pitchFamily="18" charset="0"/>
                <a:cs typeface="Times New Roman" panose="02020603050405020304" pitchFamily="18" charset="0"/>
              </a:rPr>
              <a:t>V = VV + VS &gt;&gt;&gt; VV = V – VS  = 100 – 56.9 = 43.1 cm3</a:t>
            </a:r>
            <a:endParaRPr lang="ar-IQ" sz="2000"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5"/>
          <a:stretch>
            <a:fillRect/>
          </a:stretch>
        </p:blipFill>
        <p:spPr>
          <a:xfrm>
            <a:off x="400003" y="4465165"/>
            <a:ext cx="5307984" cy="696382"/>
          </a:xfrm>
          <a:prstGeom prst="rect">
            <a:avLst/>
          </a:prstGeom>
        </p:spPr>
      </p:pic>
    </p:spTree>
    <p:extLst>
      <p:ext uri="{BB962C8B-B14F-4D97-AF65-F5344CB8AC3E}">
        <p14:creationId xmlns:p14="http://schemas.microsoft.com/office/powerpoint/2010/main" val="93010661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108283" y="151673"/>
            <a:ext cx="8831179" cy="1015663"/>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Example       </a:t>
            </a:r>
          </a:p>
          <a:p>
            <a:pPr algn="just" rtl="0"/>
            <a:r>
              <a:rPr lang="en-US" sz="2000" b="1" i="1" dirty="0">
                <a:solidFill>
                  <a:schemeClr val="bg1"/>
                </a:solidFill>
                <a:latin typeface="Times New Roman" panose="02020603050405020304" pitchFamily="18" charset="0"/>
                <a:cs typeface="Times New Roman" panose="02020603050405020304" pitchFamily="18" charset="0"/>
              </a:rPr>
              <a:t>Soil sample has a dry weight 1.1N, total volume 75cm3, wet weight 1.3N, find soil water content as percentage by volume, dry weight, and wet weight</a:t>
            </a:r>
          </a:p>
        </p:txBody>
      </p:sp>
      <p:sp>
        <p:nvSpPr>
          <p:cNvPr id="3" name="مستطيل 2"/>
          <p:cNvSpPr/>
          <p:nvPr/>
        </p:nvSpPr>
        <p:spPr>
          <a:xfrm>
            <a:off x="68206" y="1343345"/>
            <a:ext cx="1095173" cy="400110"/>
          </a:xfrm>
          <a:prstGeom prst="rect">
            <a:avLst/>
          </a:prstGeom>
        </p:spPr>
        <p:txBody>
          <a:bodyPr wrap="none">
            <a:spAutoFit/>
          </a:bodyPr>
          <a:lstStyle/>
          <a:p>
            <a:r>
              <a:rPr lang="en-US" sz="2000" b="1" i="1" dirty="0">
                <a:solidFill>
                  <a:srgbClr val="C00000"/>
                </a:solidFill>
                <a:latin typeface="Times New Roman" panose="02020603050405020304" pitchFamily="18" charset="0"/>
                <a:cs typeface="Times New Roman" panose="02020603050405020304" pitchFamily="18" charset="0"/>
              </a:rPr>
              <a:t>Solution</a:t>
            </a:r>
            <a:endParaRPr lang="ar-IQ" sz="2000" b="1" i="1" dirty="0">
              <a:solidFill>
                <a:srgbClr val="C00000"/>
              </a:solidFill>
              <a:latin typeface="Times New Roman" panose="02020603050405020304" pitchFamily="18" charset="0"/>
              <a:cs typeface="Times New Roman" panose="02020603050405020304" pitchFamily="18" charset="0"/>
            </a:endParaRPr>
          </a:p>
        </p:txBody>
      </p:sp>
      <p:sp>
        <p:nvSpPr>
          <p:cNvPr id="4" name="مستطيل 3"/>
          <p:cNvSpPr/>
          <p:nvPr/>
        </p:nvSpPr>
        <p:spPr>
          <a:xfrm>
            <a:off x="108283" y="2136339"/>
            <a:ext cx="8831179" cy="2246769"/>
          </a:xfrm>
          <a:prstGeom prst="rect">
            <a:avLst/>
          </a:prstGeom>
        </p:spPr>
        <p:txBody>
          <a:bodyPr wrap="square">
            <a:spAutoFit/>
          </a:bodyPr>
          <a:lstStyle/>
          <a:p>
            <a:pPr algn="l" rtl="0"/>
            <a:r>
              <a:rPr lang="en-US" sz="2000" b="1" dirty="0" err="1">
                <a:solidFill>
                  <a:schemeClr val="bg1"/>
                </a:solidFill>
                <a:latin typeface="Times New Roman" panose="02020603050405020304" pitchFamily="18" charset="0"/>
                <a:cs typeface="Times New Roman" panose="02020603050405020304" pitchFamily="18" charset="0"/>
              </a:rPr>
              <a:t>Pv</a:t>
            </a:r>
            <a:r>
              <a:rPr lang="en-US" sz="2000" b="1" dirty="0">
                <a:solidFill>
                  <a:schemeClr val="bg1"/>
                </a:solidFill>
                <a:latin typeface="Times New Roman" panose="02020603050405020304" pitchFamily="18" charset="0"/>
                <a:cs typeface="Times New Roman" panose="02020603050405020304" pitchFamily="18" charset="0"/>
              </a:rPr>
              <a:t> = (</a:t>
            </a:r>
            <a:r>
              <a:rPr lang="en-US" sz="2000" b="1" dirty="0" err="1">
                <a:solidFill>
                  <a:schemeClr val="bg1"/>
                </a:solidFill>
                <a:latin typeface="Times New Roman" panose="02020603050405020304" pitchFamily="18" charset="0"/>
                <a:cs typeface="Times New Roman" panose="02020603050405020304" pitchFamily="18" charset="0"/>
              </a:rPr>
              <a:t>Vw</a:t>
            </a:r>
            <a:r>
              <a:rPr lang="en-US" sz="2000" b="1" dirty="0">
                <a:solidFill>
                  <a:schemeClr val="bg1"/>
                </a:solidFill>
                <a:latin typeface="Times New Roman" panose="02020603050405020304" pitchFamily="18" charset="0"/>
                <a:cs typeface="Times New Roman" panose="02020603050405020304" pitchFamily="18" charset="0"/>
              </a:rPr>
              <a:t>/V) × 100%,  </a:t>
            </a:r>
            <a:r>
              <a:rPr lang="en-US" sz="2000" b="1" dirty="0" err="1">
                <a:solidFill>
                  <a:schemeClr val="bg1"/>
                </a:solidFill>
                <a:latin typeface="Times New Roman" panose="02020603050405020304" pitchFamily="18" charset="0"/>
                <a:cs typeface="Times New Roman" panose="02020603050405020304" pitchFamily="18" charset="0"/>
              </a:rPr>
              <a:t>Ww</a:t>
            </a:r>
            <a:r>
              <a:rPr lang="en-US" sz="2000" b="1" dirty="0">
                <a:solidFill>
                  <a:schemeClr val="bg1"/>
                </a:solidFill>
                <a:latin typeface="Times New Roman" panose="02020603050405020304" pitchFamily="18" charset="0"/>
                <a:cs typeface="Times New Roman" panose="02020603050405020304" pitchFamily="18" charset="0"/>
              </a:rPr>
              <a:t> = W – </a:t>
            </a:r>
            <a:r>
              <a:rPr lang="en-US" sz="2000" b="1" dirty="0" err="1">
                <a:solidFill>
                  <a:schemeClr val="bg1"/>
                </a:solidFill>
                <a:latin typeface="Times New Roman" panose="02020603050405020304" pitchFamily="18" charset="0"/>
                <a:cs typeface="Times New Roman" panose="02020603050405020304" pitchFamily="18" charset="0"/>
              </a:rPr>
              <a:t>Ws</a:t>
            </a:r>
            <a:r>
              <a:rPr lang="en-US" sz="2000" b="1" dirty="0">
                <a:solidFill>
                  <a:schemeClr val="bg1"/>
                </a:solidFill>
                <a:latin typeface="Times New Roman" panose="02020603050405020304" pitchFamily="18" charset="0"/>
                <a:cs typeface="Times New Roman" panose="02020603050405020304" pitchFamily="18" charset="0"/>
              </a:rPr>
              <a:t> = 1.3 – 1.1 = 0.2N,</a:t>
            </a:r>
          </a:p>
          <a:p>
            <a:pPr algn="l" rtl="0"/>
            <a:r>
              <a:rPr lang="en-US" sz="2000" b="1" dirty="0">
                <a:solidFill>
                  <a:schemeClr val="bg1"/>
                </a:solidFill>
                <a:latin typeface="Times New Roman" panose="02020603050405020304" pitchFamily="18" charset="0"/>
                <a:cs typeface="Times New Roman" panose="02020603050405020304" pitchFamily="18" charset="0"/>
              </a:rPr>
              <a:t>  </a:t>
            </a:r>
            <a:endParaRPr lang="en-US" sz="2000" b="1" dirty="0" smtClean="0">
              <a:solidFill>
                <a:schemeClr val="bg1"/>
              </a:solidFill>
              <a:latin typeface="Times New Roman" panose="02020603050405020304" pitchFamily="18" charset="0"/>
              <a:cs typeface="Times New Roman" panose="02020603050405020304" pitchFamily="18" charset="0"/>
            </a:endParaRPr>
          </a:p>
          <a:p>
            <a:pPr algn="l" rtl="0"/>
            <a:r>
              <a:rPr lang="en-US" sz="2000" b="1" dirty="0" err="1" smtClean="0">
                <a:solidFill>
                  <a:schemeClr val="bg1"/>
                </a:solidFill>
                <a:latin typeface="Times New Roman" panose="02020603050405020304" pitchFamily="18" charset="0"/>
                <a:cs typeface="Times New Roman" panose="02020603050405020304" pitchFamily="18" charset="0"/>
              </a:rPr>
              <a:t>Vw</a:t>
            </a:r>
            <a:r>
              <a:rPr lang="en-US" sz="2000" b="1" dirty="0" smtClean="0">
                <a:solidFill>
                  <a:schemeClr val="bg1"/>
                </a:solidFill>
                <a:latin typeface="Times New Roman" panose="02020603050405020304" pitchFamily="18" charset="0"/>
                <a:cs typeface="Times New Roman" panose="02020603050405020304" pitchFamily="18" charset="0"/>
              </a:rPr>
              <a:t> </a:t>
            </a: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err="1">
                <a:solidFill>
                  <a:schemeClr val="bg1"/>
                </a:solidFill>
                <a:latin typeface="Times New Roman" panose="02020603050405020304" pitchFamily="18" charset="0"/>
                <a:cs typeface="Times New Roman" panose="02020603050405020304" pitchFamily="18" charset="0"/>
              </a:rPr>
              <a:t>Ww</a:t>
            </a:r>
            <a:r>
              <a:rPr lang="en-US" sz="2000" b="1" dirty="0">
                <a:solidFill>
                  <a:schemeClr val="bg1"/>
                </a:solidFill>
                <a:latin typeface="Times New Roman" panose="02020603050405020304" pitchFamily="18" charset="0"/>
                <a:cs typeface="Times New Roman" panose="02020603050405020304" pitchFamily="18" charset="0"/>
              </a:rPr>
              <a:t>/</a:t>
            </a:r>
            <a:r>
              <a:rPr lang="el-GR" sz="2000" b="1" dirty="0">
                <a:solidFill>
                  <a:schemeClr val="bg1"/>
                </a:solidFill>
                <a:latin typeface="Times New Roman" panose="02020603050405020304" pitchFamily="18" charset="0"/>
                <a:cs typeface="Times New Roman" panose="02020603050405020304" pitchFamily="18" charset="0"/>
              </a:rPr>
              <a:t>γ</a:t>
            </a:r>
            <a:r>
              <a:rPr lang="en-US" sz="2000" b="1" dirty="0">
                <a:solidFill>
                  <a:schemeClr val="bg1"/>
                </a:solidFill>
                <a:latin typeface="Times New Roman" panose="02020603050405020304" pitchFamily="18" charset="0"/>
                <a:cs typeface="Times New Roman" panose="02020603050405020304" pitchFamily="18" charset="0"/>
              </a:rPr>
              <a:t>w) = (0.2× 106/9800) = 20.4cm3,  </a:t>
            </a:r>
            <a:r>
              <a:rPr lang="en-US" sz="2000" b="1" dirty="0" err="1">
                <a:solidFill>
                  <a:schemeClr val="bg1"/>
                </a:solidFill>
                <a:latin typeface="Times New Roman" panose="02020603050405020304" pitchFamily="18" charset="0"/>
                <a:cs typeface="Times New Roman" panose="02020603050405020304" pitchFamily="18" charset="0"/>
              </a:rPr>
              <a:t>Pv</a:t>
            </a:r>
            <a:r>
              <a:rPr lang="en-US" sz="2000" b="1" dirty="0">
                <a:solidFill>
                  <a:schemeClr val="bg1"/>
                </a:solidFill>
                <a:latin typeface="Times New Roman" panose="02020603050405020304" pitchFamily="18" charset="0"/>
                <a:cs typeface="Times New Roman" panose="02020603050405020304" pitchFamily="18" charset="0"/>
              </a:rPr>
              <a:t> = (20.4/75)× 100% = 27.2%</a:t>
            </a:r>
          </a:p>
          <a:p>
            <a:pPr algn="l"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l" rtl="0"/>
            <a:r>
              <a:rPr lang="en-US" sz="2000" b="1" dirty="0" smtClean="0">
                <a:solidFill>
                  <a:schemeClr val="bg1"/>
                </a:solidFill>
                <a:latin typeface="Times New Roman" panose="02020603050405020304" pitchFamily="18" charset="0"/>
                <a:cs typeface="Times New Roman" panose="02020603050405020304" pitchFamily="18" charset="0"/>
              </a:rPr>
              <a:t>Pw</a:t>
            </a: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err="1">
                <a:solidFill>
                  <a:schemeClr val="bg1"/>
                </a:solidFill>
                <a:latin typeface="Times New Roman" panose="02020603050405020304" pitchFamily="18" charset="0"/>
                <a:cs typeface="Times New Roman" panose="02020603050405020304" pitchFamily="18" charset="0"/>
              </a:rPr>
              <a:t>Ww</a:t>
            </a:r>
            <a:r>
              <a:rPr lang="en-US" sz="2000" b="1" dirty="0">
                <a:solidFill>
                  <a:schemeClr val="bg1"/>
                </a:solidFill>
                <a:latin typeface="Times New Roman" panose="02020603050405020304" pitchFamily="18" charset="0"/>
                <a:cs typeface="Times New Roman" panose="02020603050405020304" pitchFamily="18" charset="0"/>
              </a:rPr>
              <a:t>/</a:t>
            </a:r>
            <a:r>
              <a:rPr lang="en-US" sz="2000" b="1" dirty="0" err="1">
                <a:solidFill>
                  <a:schemeClr val="bg1"/>
                </a:solidFill>
                <a:latin typeface="Times New Roman" panose="02020603050405020304" pitchFamily="18" charset="0"/>
                <a:cs typeface="Times New Roman" panose="02020603050405020304" pitchFamily="18" charset="0"/>
              </a:rPr>
              <a:t>Ws</a:t>
            </a:r>
            <a:r>
              <a:rPr lang="en-US" sz="2000" b="1" dirty="0">
                <a:solidFill>
                  <a:schemeClr val="bg1"/>
                </a:solidFill>
                <a:latin typeface="Times New Roman" panose="02020603050405020304" pitchFamily="18" charset="0"/>
                <a:cs typeface="Times New Roman" panose="02020603050405020304" pitchFamily="18" charset="0"/>
              </a:rPr>
              <a:t>)× 100% = (0.2/1.1)× 100% = 18.2%</a:t>
            </a:r>
          </a:p>
          <a:p>
            <a:pPr algn="l" rtl="0"/>
            <a:endParaRPr lang="en-US" sz="2000" b="1" dirty="0" smtClean="0">
              <a:solidFill>
                <a:schemeClr val="bg1"/>
              </a:solidFill>
              <a:latin typeface="Times New Roman" panose="02020603050405020304" pitchFamily="18" charset="0"/>
              <a:cs typeface="Times New Roman" panose="02020603050405020304" pitchFamily="18" charset="0"/>
            </a:endParaRPr>
          </a:p>
          <a:p>
            <a:pPr algn="l" rtl="0"/>
            <a:r>
              <a:rPr lang="en-US" sz="2000" b="1" dirty="0" err="1" smtClean="0">
                <a:solidFill>
                  <a:schemeClr val="bg1"/>
                </a:solidFill>
                <a:latin typeface="Times New Roman" panose="02020603050405020304" pitchFamily="18" charset="0"/>
                <a:cs typeface="Times New Roman" panose="02020603050405020304" pitchFamily="18" charset="0"/>
              </a:rPr>
              <a:t>Pww</a:t>
            </a:r>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err="1">
                <a:solidFill>
                  <a:schemeClr val="bg1"/>
                </a:solidFill>
                <a:latin typeface="Times New Roman" panose="02020603050405020304" pitchFamily="18" charset="0"/>
                <a:cs typeface="Times New Roman" panose="02020603050405020304" pitchFamily="18" charset="0"/>
              </a:rPr>
              <a:t>Ww</a:t>
            </a:r>
            <a:r>
              <a:rPr lang="en-US" sz="2000" b="1" dirty="0">
                <a:solidFill>
                  <a:schemeClr val="bg1"/>
                </a:solidFill>
                <a:latin typeface="Times New Roman" panose="02020603050405020304" pitchFamily="18" charset="0"/>
                <a:cs typeface="Times New Roman" panose="02020603050405020304" pitchFamily="18" charset="0"/>
              </a:rPr>
              <a:t>/W)× 100% = (0.2/1.3)× 100% = 15.2%</a:t>
            </a:r>
          </a:p>
        </p:txBody>
      </p:sp>
    </p:spTree>
    <p:extLst>
      <p:ext uri="{BB962C8B-B14F-4D97-AF65-F5344CB8AC3E}">
        <p14:creationId xmlns:p14="http://schemas.microsoft.com/office/powerpoint/2010/main" val="3852925287"/>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58847"/>
            <a:ext cx="8602579" cy="6617196"/>
          </a:xfrm>
          <a:prstGeom prst="rect">
            <a:avLst/>
          </a:prstGeom>
        </p:spPr>
        <p:txBody>
          <a:bodyPr wrap="square">
            <a:spAutoFit/>
          </a:bodyPr>
          <a:lstStyle/>
          <a:p>
            <a:pPr algn="just" rtl="0"/>
            <a:r>
              <a:rPr lang="en-US" sz="2400" b="1" i="1" dirty="0">
                <a:solidFill>
                  <a:srgbClr val="C00000"/>
                </a:solidFill>
                <a:latin typeface="Times New Roman" panose="02020603050405020304" pitchFamily="18" charset="0"/>
                <a:cs typeface="Times New Roman" panose="02020603050405020304" pitchFamily="18" charset="0"/>
              </a:rPr>
              <a:t>Soil Moisture Behavior  </a:t>
            </a:r>
            <a:endParaRPr lang="en-US" sz="2400" b="1" i="1" dirty="0" smtClean="0">
              <a:solidFill>
                <a:srgbClr val="C00000"/>
              </a:solidFill>
              <a:latin typeface="Times New Roman" panose="02020603050405020304" pitchFamily="18" charset="0"/>
              <a:cs typeface="Times New Roman" panose="02020603050405020304" pitchFamily="18" charset="0"/>
            </a:endParaRPr>
          </a:p>
          <a:p>
            <a:pPr algn="just" rtl="0"/>
            <a:r>
              <a:rPr lang="en-US" sz="2400" b="1" i="1" dirty="0" smtClean="0">
                <a:solidFill>
                  <a:srgbClr val="C00000"/>
                </a:solidFill>
                <a:latin typeface="Times New Roman" panose="02020603050405020304" pitchFamily="18" charset="0"/>
                <a:cs typeface="Times New Roman" panose="02020603050405020304" pitchFamily="18" charset="0"/>
              </a:rPr>
              <a:t>     </a:t>
            </a:r>
            <a:endParaRPr lang="en-US" sz="2400" b="1" i="1" dirty="0">
              <a:solidFill>
                <a:srgbClr val="C00000"/>
              </a:solidFill>
              <a:latin typeface="Times New Roman" panose="02020603050405020304" pitchFamily="18" charset="0"/>
              <a:cs typeface="Times New Roman" panose="02020603050405020304" pitchFamily="18" charset="0"/>
            </a:endParaRPr>
          </a:p>
          <a:p>
            <a:pPr algn="just" rtl="0"/>
            <a:r>
              <a:rPr lang="en-US" sz="2000" b="1" i="1" dirty="0">
                <a:solidFill>
                  <a:schemeClr val="bg1"/>
                </a:solidFill>
                <a:latin typeface="Times New Roman" panose="02020603050405020304" pitchFamily="18" charset="0"/>
                <a:cs typeface="Times New Roman" panose="02020603050405020304" pitchFamily="18" charset="0"/>
              </a:rPr>
              <a:t>When water is added to the soil by rain or irrigation, the soil surface becomes saturated, the pores are filled and the air is drawer out. The water then travels downwards under gravity and capillarity. If the water supply is discontinued water still tends to travel downwards through the soil, is drainage takes place. Water moves between two points if there is a force or potential gradient acting between them, the direction of flow being from the higher to the lower potential. In the soil, the potential acting on the moisture are</a:t>
            </a:r>
            <a:r>
              <a:rPr lang="en-US" sz="2000" b="1" i="1" dirty="0" smtClean="0">
                <a:solidFill>
                  <a:schemeClr val="bg1"/>
                </a:solidFill>
                <a:latin typeface="Times New Roman" panose="02020603050405020304" pitchFamily="18" charset="0"/>
                <a:cs typeface="Times New Roman" panose="02020603050405020304" pitchFamily="18" charset="0"/>
              </a:rPr>
              <a:t>:-</a:t>
            </a:r>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1-Nature </a:t>
            </a:r>
            <a:r>
              <a:rPr lang="en-US" sz="2000" b="1" i="1" dirty="0">
                <a:solidFill>
                  <a:schemeClr val="bg1"/>
                </a:solidFill>
                <a:latin typeface="Times New Roman" panose="02020603050405020304" pitchFamily="18" charset="0"/>
                <a:cs typeface="Times New Roman" panose="02020603050405020304" pitchFamily="18" charset="0"/>
              </a:rPr>
              <a:t>potential due to capillary forces.  </a:t>
            </a: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2-Osmotic </a:t>
            </a:r>
            <a:r>
              <a:rPr lang="en-US" sz="2000" b="1" i="1" dirty="0">
                <a:solidFill>
                  <a:schemeClr val="bg1"/>
                </a:solidFill>
                <a:latin typeface="Times New Roman" panose="02020603050405020304" pitchFamily="18" charset="0"/>
                <a:cs typeface="Times New Roman" panose="02020603050405020304" pitchFamily="18" charset="0"/>
              </a:rPr>
              <a:t>potential due to dissolved salts in the water.</a:t>
            </a: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3-The </a:t>
            </a:r>
            <a:r>
              <a:rPr lang="en-US" sz="2000" b="1" i="1" dirty="0">
                <a:solidFill>
                  <a:schemeClr val="bg1"/>
                </a:solidFill>
                <a:latin typeface="Times New Roman" panose="02020603050405020304" pitchFamily="18" charset="0"/>
                <a:cs typeface="Times New Roman" panose="02020603050405020304" pitchFamily="18" charset="0"/>
              </a:rPr>
              <a:t>gravity and pressure potential due to the position of the moisture with respect to a fixed datum </a:t>
            </a:r>
            <a:r>
              <a:rPr lang="en-US" sz="2000" b="1" i="1" dirty="0" smtClean="0">
                <a:solidFill>
                  <a:schemeClr val="bg1"/>
                </a:solidFill>
                <a:latin typeface="Times New Roman" panose="02020603050405020304" pitchFamily="18" charset="0"/>
                <a:cs typeface="Times New Roman" panose="02020603050405020304" pitchFamily="18" charset="0"/>
              </a:rPr>
              <a:t>level</a:t>
            </a:r>
            <a:r>
              <a:rPr lang="en-US" i="1" dirty="0" smtClean="0">
                <a:solidFill>
                  <a:schemeClr val="bg1"/>
                </a:solidFill>
              </a:rPr>
              <a:t>.</a:t>
            </a:r>
          </a:p>
          <a:p>
            <a:pPr algn="just" rtl="0"/>
            <a:endParaRPr lang="en-US" i="1" dirty="0" smtClean="0"/>
          </a:p>
          <a:p>
            <a:pPr algn="just" rtl="0"/>
            <a:r>
              <a:rPr lang="en-US" sz="2000" b="1" i="1" dirty="0">
                <a:solidFill>
                  <a:srgbClr val="C00000"/>
                </a:solidFill>
                <a:latin typeface="Times New Roman" panose="02020603050405020304" pitchFamily="18" charset="0"/>
                <a:cs typeface="Times New Roman" panose="02020603050405020304" pitchFamily="18" charset="0"/>
              </a:rPr>
              <a:t>Classification of Soil Moisture (water)</a:t>
            </a:r>
          </a:p>
          <a:p>
            <a:pPr algn="just" rtl="0"/>
            <a:r>
              <a:rPr lang="en-US" sz="2000" b="1" i="1" dirty="0">
                <a:solidFill>
                  <a:schemeClr val="bg1"/>
                </a:solidFill>
                <a:latin typeface="Times New Roman" panose="02020603050405020304" pitchFamily="18" charset="0"/>
                <a:cs typeface="Times New Roman" panose="02020603050405020304" pitchFamily="18" charset="0"/>
              </a:rPr>
              <a:t>Soil water can be divided into three categories:</a:t>
            </a:r>
          </a:p>
          <a:p>
            <a:pPr algn="just" rtl="0"/>
            <a:r>
              <a:rPr lang="en-US" sz="2000" b="1" i="1" dirty="0">
                <a:solidFill>
                  <a:schemeClr val="bg1"/>
                </a:solidFill>
                <a:latin typeface="Times New Roman" panose="02020603050405020304" pitchFamily="18" charset="0"/>
                <a:cs typeface="Times New Roman" panose="02020603050405020304" pitchFamily="18" charset="0"/>
              </a:rPr>
              <a:t>(</a:t>
            </a:r>
            <a:r>
              <a:rPr lang="en-US" sz="2000" b="1" i="1" dirty="0" err="1">
                <a:solidFill>
                  <a:schemeClr val="bg1"/>
                </a:solidFill>
                <a:latin typeface="Times New Roman" panose="02020603050405020304" pitchFamily="18" charset="0"/>
                <a:cs typeface="Times New Roman" panose="02020603050405020304" pitchFamily="18" charset="0"/>
              </a:rPr>
              <a:t>i</a:t>
            </a:r>
            <a:r>
              <a:rPr lang="en-US" sz="2000" b="1" i="1" dirty="0">
                <a:solidFill>
                  <a:schemeClr val="bg1"/>
                </a:solidFill>
                <a:latin typeface="Times New Roman" panose="02020603050405020304" pitchFamily="18" charset="0"/>
                <a:cs typeface="Times New Roman" panose="02020603050405020304" pitchFamily="18" charset="0"/>
              </a:rPr>
              <a:t>) Gravity (or gravitational or free) water,</a:t>
            </a:r>
          </a:p>
          <a:p>
            <a:pPr algn="just" rtl="0"/>
            <a:r>
              <a:rPr lang="en-US" sz="2000" b="1" i="1" dirty="0">
                <a:solidFill>
                  <a:schemeClr val="bg1"/>
                </a:solidFill>
                <a:latin typeface="Times New Roman" panose="02020603050405020304" pitchFamily="18" charset="0"/>
                <a:cs typeface="Times New Roman" panose="02020603050405020304" pitchFamily="18" charset="0"/>
              </a:rPr>
              <a:t>(ii) Capillary water, and</a:t>
            </a:r>
          </a:p>
          <a:p>
            <a:pPr algn="just" rtl="0"/>
            <a:r>
              <a:rPr lang="en-US" sz="2000" b="1" i="1" dirty="0">
                <a:solidFill>
                  <a:schemeClr val="bg1"/>
                </a:solidFill>
                <a:latin typeface="Times New Roman" panose="02020603050405020304" pitchFamily="18" charset="0"/>
                <a:cs typeface="Times New Roman" panose="02020603050405020304" pitchFamily="18" charset="0"/>
              </a:rPr>
              <a:t>(iii) Hygroscopic water</a:t>
            </a:r>
          </a:p>
          <a:p>
            <a:pPr algn="just" rtl="0"/>
            <a:endParaRPr lang="en-US" i="1" dirty="0"/>
          </a:p>
        </p:txBody>
      </p:sp>
    </p:spTree>
    <p:extLst>
      <p:ext uri="{BB962C8B-B14F-4D97-AF65-F5344CB8AC3E}">
        <p14:creationId xmlns:p14="http://schemas.microsoft.com/office/powerpoint/2010/main" val="213952687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3" name="مستطيل 2"/>
          <p:cNvSpPr/>
          <p:nvPr/>
        </p:nvSpPr>
        <p:spPr>
          <a:xfrm>
            <a:off x="0" y="198982"/>
            <a:ext cx="8662737" cy="1938992"/>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Gravity (or gravitational or free) water</a:t>
            </a:r>
            <a:r>
              <a:rPr lang="en-US" sz="2000" b="1" i="1" dirty="0">
                <a:solidFill>
                  <a:schemeClr val="bg1"/>
                </a:solidFill>
                <a:latin typeface="Times New Roman" panose="02020603050405020304" pitchFamily="18" charset="0"/>
                <a:cs typeface="Times New Roman" panose="02020603050405020304" pitchFamily="18" charset="0"/>
              </a:rPr>
              <a:t>:-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is </a:t>
            </a:r>
            <a:r>
              <a:rPr lang="en-US" sz="2000" b="1" i="1" dirty="0">
                <a:solidFill>
                  <a:schemeClr val="bg1"/>
                </a:solidFill>
                <a:latin typeface="Times New Roman" panose="02020603050405020304" pitchFamily="18" charset="0"/>
                <a:cs typeface="Times New Roman" panose="02020603050405020304" pitchFamily="18" charset="0"/>
              </a:rPr>
              <a:t>that water which drains away under the influence of gravity. Soon after irrigation (or rainfall) this water remains in the soil and saturates the soil, thus preventing circulation of air in void spaces. The upper limit of gravitational water is when the soil is saturated. The saturation capacity is then equal to the porosity of the soil which may be expressed as</a:t>
            </a:r>
            <a:endParaRPr lang="ar-IQ" sz="2000" b="1" i="1" dirty="0">
              <a:solidFill>
                <a:schemeClr val="bg1"/>
              </a:solidFill>
              <a:latin typeface="Times New Roman" panose="02020603050405020304" pitchFamily="18" charset="0"/>
              <a:cs typeface="Times New Roman" panose="02020603050405020304" pitchFamily="18" charset="0"/>
            </a:endParaRPr>
          </a:p>
        </p:txBody>
      </p:sp>
      <p:pic>
        <p:nvPicPr>
          <p:cNvPr id="4" name="صورة 3"/>
          <p:cNvPicPr>
            <a:picLocks noChangeAspect="1"/>
          </p:cNvPicPr>
          <p:nvPr/>
        </p:nvPicPr>
        <p:blipFill>
          <a:blip r:embed="rId3"/>
          <a:stretch>
            <a:fillRect/>
          </a:stretch>
        </p:blipFill>
        <p:spPr>
          <a:xfrm>
            <a:off x="3347524" y="2334126"/>
            <a:ext cx="2416757" cy="824881"/>
          </a:xfrm>
          <a:prstGeom prst="rect">
            <a:avLst/>
          </a:prstGeom>
        </p:spPr>
      </p:pic>
      <p:sp>
        <p:nvSpPr>
          <p:cNvPr id="5" name="مستطيل 4"/>
          <p:cNvSpPr/>
          <p:nvPr/>
        </p:nvSpPr>
        <p:spPr>
          <a:xfrm>
            <a:off x="72189" y="3177772"/>
            <a:ext cx="8518358" cy="2554545"/>
          </a:xfrm>
          <a:prstGeom prst="rect">
            <a:avLst/>
          </a:prstGeom>
        </p:spPr>
        <p:txBody>
          <a:bodyPr wrap="square">
            <a:spAutoFit/>
          </a:bodyPr>
          <a:lstStyle/>
          <a:p>
            <a:pPr algn="just" rtl="0"/>
            <a:r>
              <a:rPr lang="en-US" sz="2000" b="1" i="1" dirty="0">
                <a:solidFill>
                  <a:schemeClr val="bg1"/>
                </a:solidFill>
                <a:latin typeface="Times New Roman" panose="02020603050405020304" pitchFamily="18" charset="0"/>
                <a:cs typeface="Times New Roman" panose="02020603050405020304" pitchFamily="18" charset="0"/>
              </a:rPr>
              <a:t>Where: P: porosity % by volume </a:t>
            </a:r>
          </a:p>
          <a:p>
            <a:pPr algn="just" rtl="0"/>
            <a:r>
              <a:rPr lang="en-US" sz="2000" b="1" i="1" dirty="0">
                <a:solidFill>
                  <a:schemeClr val="bg1"/>
                </a:solidFill>
                <a:latin typeface="Times New Roman" panose="02020603050405020304" pitchFamily="18" charset="0"/>
                <a:cs typeface="Times New Roman" panose="02020603050405020304" pitchFamily="18" charset="0"/>
              </a:rPr>
              <a:t>            </a:t>
            </a:r>
            <a:r>
              <a:rPr lang="en-US" sz="2000" b="1" i="1" dirty="0" err="1">
                <a:solidFill>
                  <a:schemeClr val="bg1"/>
                </a:solidFill>
                <a:latin typeface="Times New Roman" panose="02020603050405020304" pitchFamily="18" charset="0"/>
                <a:cs typeface="Times New Roman" panose="02020603050405020304" pitchFamily="18" charset="0"/>
              </a:rPr>
              <a:t>γS</a:t>
            </a:r>
            <a:r>
              <a:rPr lang="en-US" sz="2000" b="1" i="1" dirty="0">
                <a:solidFill>
                  <a:schemeClr val="bg1"/>
                </a:solidFill>
                <a:latin typeface="Times New Roman" panose="02020603050405020304" pitchFamily="18" charset="0"/>
                <a:cs typeface="Times New Roman" panose="02020603050405020304" pitchFamily="18" charset="0"/>
              </a:rPr>
              <a:t> : density of the soil</a:t>
            </a:r>
          </a:p>
          <a:p>
            <a:pPr algn="just" rtl="0"/>
            <a:r>
              <a:rPr lang="en-US" sz="2000" b="1" i="1" dirty="0">
                <a:solidFill>
                  <a:schemeClr val="bg1"/>
                </a:solidFill>
                <a:latin typeface="Times New Roman" panose="02020603050405020304" pitchFamily="18" charset="0"/>
                <a:cs typeface="Times New Roman" panose="02020603050405020304" pitchFamily="18" charset="0"/>
              </a:rPr>
              <a:t>            </a:t>
            </a:r>
            <a:r>
              <a:rPr lang="en-US" sz="2000" b="1" i="1" dirty="0" err="1">
                <a:solidFill>
                  <a:schemeClr val="bg1"/>
                </a:solidFill>
                <a:latin typeface="Times New Roman" panose="02020603050405020304" pitchFamily="18" charset="0"/>
                <a:cs typeface="Times New Roman" panose="02020603050405020304" pitchFamily="18" charset="0"/>
              </a:rPr>
              <a:t>γb</a:t>
            </a:r>
            <a:r>
              <a:rPr lang="en-US" sz="2000" b="1" i="1" dirty="0">
                <a:solidFill>
                  <a:schemeClr val="bg1"/>
                </a:solidFill>
                <a:latin typeface="Times New Roman" panose="02020603050405020304" pitchFamily="18" charset="0"/>
                <a:cs typeface="Times New Roman" panose="02020603050405020304" pitchFamily="18" charset="0"/>
              </a:rPr>
              <a:t> : bulk density of the dry </a:t>
            </a:r>
            <a:r>
              <a:rPr lang="en-US" sz="2000" b="1" i="1" dirty="0" smtClean="0">
                <a:solidFill>
                  <a:schemeClr val="bg1"/>
                </a:solidFill>
                <a:latin typeface="Times New Roman" panose="02020603050405020304" pitchFamily="18" charset="0"/>
                <a:cs typeface="Times New Roman" panose="02020603050405020304" pitchFamily="18" charset="0"/>
              </a:rPr>
              <a:t>soil</a:t>
            </a:r>
          </a:p>
          <a:p>
            <a:pPr algn="just" rtl="0"/>
            <a:endParaRPr lang="en-US" sz="2000" b="1" i="1" dirty="0">
              <a:solidFill>
                <a:schemeClr val="bg1"/>
              </a:solidFill>
              <a:latin typeface="Times New Roman" panose="02020603050405020304" pitchFamily="18" charset="0"/>
              <a:cs typeface="Times New Roman" panose="02020603050405020304" pitchFamily="18" charset="0"/>
            </a:endParaRPr>
          </a:p>
          <a:p>
            <a:pPr algn="just" rtl="0"/>
            <a:r>
              <a:rPr lang="en-US" sz="2000" b="1" i="1" dirty="0">
                <a:solidFill>
                  <a:srgbClr val="C00000"/>
                </a:solidFill>
                <a:latin typeface="Times New Roman" panose="02020603050405020304" pitchFamily="18" charset="0"/>
                <a:cs typeface="Times New Roman" panose="02020603050405020304" pitchFamily="18" charset="0"/>
              </a:rPr>
              <a:t>Capillary Water:- </a:t>
            </a:r>
            <a:endParaRPr lang="en-US" sz="2000" b="1" i="1" dirty="0" smtClean="0">
              <a:solidFill>
                <a:srgbClr val="C00000"/>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This </a:t>
            </a:r>
            <a:r>
              <a:rPr lang="en-US" sz="2000" b="1" i="1" dirty="0">
                <a:solidFill>
                  <a:schemeClr val="bg1"/>
                </a:solidFill>
                <a:latin typeface="Times New Roman" panose="02020603050405020304" pitchFamily="18" charset="0"/>
                <a:cs typeface="Times New Roman" panose="02020603050405020304" pitchFamily="18" charset="0"/>
              </a:rPr>
              <a:t>water is held in the soil pores between the particles due to the surface tension forces (against gravity). The upper limit is when all the gravitational water has drained away. Soil in this state is said to be at field capacity. </a:t>
            </a:r>
          </a:p>
        </p:txBody>
      </p:sp>
    </p:spTree>
    <p:extLst>
      <p:ext uri="{BB962C8B-B14F-4D97-AF65-F5344CB8AC3E}">
        <p14:creationId xmlns:p14="http://schemas.microsoft.com/office/powerpoint/2010/main" val="1518459556"/>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181070"/>
            <a:ext cx="8710862" cy="1938992"/>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Hygroscopic Water</a:t>
            </a:r>
            <a:r>
              <a:rPr lang="en-US" sz="2000" b="1" i="1" dirty="0" smtClean="0">
                <a:solidFill>
                  <a:srgbClr val="C00000"/>
                </a:solidFill>
                <a:latin typeface="Times New Roman" panose="02020603050405020304" pitchFamily="18" charset="0"/>
                <a:cs typeface="Times New Roman" panose="02020603050405020304" pitchFamily="18" charset="0"/>
              </a:rPr>
              <a:t>:-</a:t>
            </a: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This </a:t>
            </a:r>
            <a:r>
              <a:rPr lang="en-US" sz="2000" b="1" i="1" dirty="0">
                <a:solidFill>
                  <a:schemeClr val="bg1"/>
                </a:solidFill>
                <a:latin typeface="Times New Roman" panose="02020603050405020304" pitchFamily="18" charset="0"/>
                <a:cs typeface="Times New Roman" panose="02020603050405020304" pitchFamily="18" charset="0"/>
              </a:rPr>
              <a:t>Water attached to soil particles through loose chemical bonds and it is unavailable to the plant. But, the plant roots can use a very small fraction of this moisture under drought conditions. </a:t>
            </a:r>
          </a:p>
          <a:p>
            <a:pPr algn="just" rtl="0"/>
            <a:r>
              <a:rPr lang="en-US" sz="2000" b="1" i="1" dirty="0">
                <a:solidFill>
                  <a:schemeClr val="bg1"/>
                </a:solidFill>
                <a:latin typeface="Times New Roman" panose="02020603050405020304" pitchFamily="18" charset="0"/>
                <a:cs typeface="Times New Roman" panose="02020603050405020304" pitchFamily="18" charset="0"/>
              </a:rPr>
              <a:t>Relationships between the various terms used in identifying classes and availability of soil water are shown in Figure below:    </a:t>
            </a:r>
          </a:p>
        </p:txBody>
      </p:sp>
      <p:pic>
        <p:nvPicPr>
          <p:cNvPr id="3" name="صورة 2"/>
          <p:cNvPicPr>
            <a:picLocks noChangeAspect="1"/>
          </p:cNvPicPr>
          <p:nvPr/>
        </p:nvPicPr>
        <p:blipFill>
          <a:blip r:embed="rId3"/>
          <a:stretch>
            <a:fillRect/>
          </a:stretch>
        </p:blipFill>
        <p:spPr>
          <a:xfrm>
            <a:off x="200017" y="2592200"/>
            <a:ext cx="8310828" cy="2882168"/>
          </a:xfrm>
          <a:prstGeom prst="rect">
            <a:avLst/>
          </a:prstGeom>
        </p:spPr>
      </p:pic>
    </p:spTree>
    <p:extLst>
      <p:ext uri="{BB962C8B-B14F-4D97-AF65-F5344CB8AC3E}">
        <p14:creationId xmlns:p14="http://schemas.microsoft.com/office/powerpoint/2010/main" val="1345794572"/>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مستطيل 1"/>
          <p:cNvSpPr/>
          <p:nvPr/>
        </p:nvSpPr>
        <p:spPr>
          <a:xfrm>
            <a:off x="0" y="193102"/>
            <a:ext cx="8265694" cy="1938992"/>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Field Capacity:- </a:t>
            </a:r>
            <a:endParaRPr lang="en-US" sz="2000" b="1" i="1" dirty="0" smtClean="0">
              <a:solidFill>
                <a:srgbClr val="C00000"/>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When </a:t>
            </a:r>
            <a:r>
              <a:rPr lang="en-US" sz="2000" b="1" i="1" dirty="0">
                <a:solidFill>
                  <a:schemeClr val="bg1"/>
                </a:solidFill>
                <a:latin typeface="Times New Roman" panose="02020603050405020304" pitchFamily="18" charset="0"/>
                <a:cs typeface="Times New Roman" panose="02020603050405020304" pitchFamily="18" charset="0"/>
              </a:rPr>
              <a:t>gravitational water has been removed, the moisture content of the soil is called field capacity. In practices, field capacity is usually determined soil several days after an irrigation. Samples from the soil profile are taken initially and the moisture content determined by drying in an oven. The field capacity is found from the equation:-</a:t>
            </a:r>
            <a:endParaRPr lang="ar-IQ" sz="2000" b="1" i="1" dirty="0">
              <a:solidFill>
                <a:schemeClr val="bg1"/>
              </a:solidFill>
              <a:latin typeface="Times New Roman" panose="02020603050405020304" pitchFamily="18" charset="0"/>
              <a:cs typeface="Times New Roman" panose="02020603050405020304" pitchFamily="18" charset="0"/>
            </a:endParaRPr>
          </a:p>
        </p:txBody>
      </p:sp>
      <p:pic>
        <p:nvPicPr>
          <p:cNvPr id="3" name="صورة 2"/>
          <p:cNvPicPr>
            <a:picLocks noChangeAspect="1"/>
          </p:cNvPicPr>
          <p:nvPr/>
        </p:nvPicPr>
        <p:blipFill>
          <a:blip r:embed="rId3"/>
          <a:stretch>
            <a:fillRect/>
          </a:stretch>
        </p:blipFill>
        <p:spPr>
          <a:xfrm>
            <a:off x="1969099" y="2261937"/>
            <a:ext cx="4603212" cy="808087"/>
          </a:xfrm>
          <a:prstGeom prst="rect">
            <a:avLst/>
          </a:prstGeom>
        </p:spPr>
      </p:pic>
      <p:sp>
        <p:nvSpPr>
          <p:cNvPr id="4" name="مستطيل 3"/>
          <p:cNvSpPr/>
          <p:nvPr/>
        </p:nvSpPr>
        <p:spPr>
          <a:xfrm>
            <a:off x="0" y="3405806"/>
            <a:ext cx="8903369" cy="1323439"/>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Permanent Wilting Point (P.W.P)</a:t>
            </a:r>
            <a:r>
              <a:rPr lang="en-US" sz="2000" b="1" i="1" dirty="0">
                <a:solidFill>
                  <a:schemeClr val="bg1"/>
                </a:solidFill>
                <a:latin typeface="Times New Roman" panose="02020603050405020304" pitchFamily="18" charset="0"/>
                <a:cs typeface="Times New Roman" panose="02020603050405020304" pitchFamily="18" charset="0"/>
              </a:rPr>
              <a:t>:- </a:t>
            </a:r>
            <a:endParaRPr lang="en-US" sz="2000" b="1" i="1" dirty="0" smtClean="0">
              <a:solidFill>
                <a:schemeClr val="bg1"/>
              </a:solidFill>
              <a:latin typeface="Times New Roman" panose="02020603050405020304" pitchFamily="18" charset="0"/>
              <a:cs typeface="Times New Roman" panose="02020603050405020304" pitchFamily="18" charset="0"/>
            </a:endParaRPr>
          </a:p>
          <a:p>
            <a:pPr algn="just" rtl="0"/>
            <a:r>
              <a:rPr lang="en-US" sz="2000" b="1" i="1" dirty="0" smtClean="0">
                <a:solidFill>
                  <a:schemeClr val="bg1"/>
                </a:solidFill>
                <a:latin typeface="Times New Roman" panose="02020603050405020304" pitchFamily="18" charset="0"/>
                <a:cs typeface="Times New Roman" panose="02020603050405020304" pitchFamily="18" charset="0"/>
              </a:rPr>
              <a:t>The </a:t>
            </a:r>
            <a:r>
              <a:rPr lang="en-US" sz="2000" b="1" i="1" dirty="0">
                <a:solidFill>
                  <a:schemeClr val="bg1"/>
                </a:solidFill>
                <a:latin typeface="Times New Roman" panose="02020603050405020304" pitchFamily="18" charset="0"/>
                <a:cs typeface="Times New Roman" panose="02020603050405020304" pitchFamily="18" charset="0"/>
              </a:rPr>
              <a:t>soil – moisture content when plant´s permanently wilt is called the permanent wilting point. It is at the lower end of the available moisture rage. As an approximation, the permanent wilting point can be estimated as:- </a:t>
            </a:r>
            <a:endParaRPr lang="ar-IQ" sz="2000" b="1" i="1" dirty="0">
              <a:solidFill>
                <a:schemeClr val="bg1"/>
              </a:solidFill>
              <a:latin typeface="Times New Roman" panose="02020603050405020304" pitchFamily="18" charset="0"/>
              <a:cs typeface="Times New Roman" panose="02020603050405020304" pitchFamily="18" charset="0"/>
            </a:endParaRPr>
          </a:p>
        </p:txBody>
      </p:sp>
      <p:pic>
        <p:nvPicPr>
          <p:cNvPr id="5" name="صورة 4"/>
          <p:cNvPicPr>
            <a:picLocks noChangeAspect="1"/>
          </p:cNvPicPr>
          <p:nvPr/>
        </p:nvPicPr>
        <p:blipFill>
          <a:blip r:embed="rId4"/>
          <a:stretch>
            <a:fillRect/>
          </a:stretch>
        </p:blipFill>
        <p:spPr>
          <a:xfrm>
            <a:off x="3330578" y="4906390"/>
            <a:ext cx="2157301" cy="748451"/>
          </a:xfrm>
          <a:prstGeom prst="rect">
            <a:avLst/>
          </a:prstGeom>
        </p:spPr>
      </p:pic>
      <p:sp>
        <p:nvSpPr>
          <p:cNvPr id="6" name="مستطيل 5"/>
          <p:cNvSpPr/>
          <p:nvPr/>
        </p:nvSpPr>
        <p:spPr>
          <a:xfrm>
            <a:off x="0" y="5654841"/>
            <a:ext cx="6087980" cy="707886"/>
          </a:xfrm>
          <a:prstGeom prst="rect">
            <a:avLst/>
          </a:prstGeom>
        </p:spPr>
        <p:txBody>
          <a:bodyPr wrap="square">
            <a:spAutoFit/>
          </a:bodyPr>
          <a:lstStyle/>
          <a:p>
            <a:pPr algn="l" rtl="0"/>
            <a:r>
              <a:rPr lang="en-US" sz="2000" b="1" dirty="0">
                <a:solidFill>
                  <a:schemeClr val="bg1"/>
                </a:solidFill>
                <a:latin typeface="Times New Roman" panose="02020603050405020304" pitchFamily="18" charset="0"/>
                <a:cs typeface="Times New Roman" panose="02020603050405020304" pitchFamily="18" charset="0"/>
              </a:rPr>
              <a:t>Where: P.W.P: Permanent wilting point (percentage)</a:t>
            </a:r>
          </a:p>
          <a:p>
            <a:pPr algn="l" rtl="0"/>
            <a:r>
              <a:rPr lang="en-US" sz="2000" b="1" dirty="0">
                <a:solidFill>
                  <a:schemeClr val="bg1"/>
                </a:solidFill>
                <a:latin typeface="Times New Roman" panose="02020603050405020304" pitchFamily="18" charset="0"/>
                <a:cs typeface="Times New Roman" panose="02020603050405020304" pitchFamily="18" charset="0"/>
              </a:rPr>
              <a:t>  </a:t>
            </a:r>
            <a:r>
              <a:rPr lang="en-US" sz="2000" b="1" dirty="0" smtClean="0">
                <a:solidFill>
                  <a:schemeClr val="bg1"/>
                </a:solidFill>
                <a:latin typeface="Times New Roman" panose="02020603050405020304" pitchFamily="18" charset="0"/>
                <a:cs typeface="Times New Roman" panose="02020603050405020304" pitchFamily="18" charset="0"/>
              </a:rPr>
              <a:t>           F.C</a:t>
            </a:r>
            <a:r>
              <a:rPr lang="en-US" sz="2000" b="1" dirty="0">
                <a:solidFill>
                  <a:schemeClr val="bg1"/>
                </a:solidFill>
                <a:latin typeface="Times New Roman" panose="02020603050405020304" pitchFamily="18" charset="0"/>
                <a:cs typeface="Times New Roman" panose="02020603050405020304" pitchFamily="18" charset="0"/>
              </a:rPr>
              <a:t>: Field capacity </a:t>
            </a:r>
          </a:p>
        </p:txBody>
      </p:sp>
    </p:spTree>
    <p:extLst>
      <p:ext uri="{BB962C8B-B14F-4D97-AF65-F5344CB8AC3E}">
        <p14:creationId xmlns:p14="http://schemas.microsoft.com/office/powerpoint/2010/main" val="416251913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3" name="مستطيل 2"/>
          <p:cNvSpPr/>
          <p:nvPr/>
        </p:nvSpPr>
        <p:spPr>
          <a:xfrm>
            <a:off x="126819" y="120095"/>
            <a:ext cx="8526161" cy="3785652"/>
          </a:xfrm>
          <a:prstGeom prst="rect">
            <a:avLst/>
          </a:prstGeom>
        </p:spPr>
        <p:txBody>
          <a:bodyPr wrap="squar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F: Factor varying from 2.0 to 2.4 depending upon the amount of silt in the soil. (2 for low silt content and 2.4 for high silt content</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a:solidFill>
                  <a:srgbClr val="C00000"/>
                </a:solidFill>
                <a:latin typeface="Times New Roman" panose="02020603050405020304" pitchFamily="18" charset="0"/>
                <a:cs typeface="Times New Roman" panose="02020603050405020304" pitchFamily="18" charset="0"/>
              </a:rPr>
              <a:t>Available Moisture Content (A.M.C) </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It </a:t>
            </a:r>
            <a:r>
              <a:rPr lang="en-US" sz="2000" b="1" i="1" dirty="0">
                <a:solidFill>
                  <a:schemeClr val="bg1"/>
                </a:solidFill>
                <a:latin typeface="Times New Roman" panose="02020603050405020304" pitchFamily="18" charset="0"/>
                <a:cs typeface="Times New Roman" panose="02020603050405020304" pitchFamily="18" charset="0"/>
              </a:rPr>
              <a:t>is the moisture at field capacity minus that at permanent wilting point or:-</a:t>
            </a:r>
          </a:p>
          <a:p>
            <a:pPr algn="l" rtl="0"/>
            <a:r>
              <a:rPr lang="en-US" sz="2000" b="1" i="1" dirty="0">
                <a:solidFill>
                  <a:schemeClr val="bg1"/>
                </a:solidFill>
                <a:latin typeface="Times New Roman" panose="02020603050405020304" pitchFamily="18" charset="0"/>
                <a:cs typeface="Times New Roman" panose="02020603050405020304" pitchFamily="18" charset="0"/>
              </a:rPr>
              <a:t>                                (A.M.C)W = F.C – P.W.P    </a:t>
            </a:r>
          </a:p>
          <a:p>
            <a:pPr algn="l" rtl="0"/>
            <a:r>
              <a:rPr lang="en-US" sz="2000" b="1" i="1" dirty="0" smtClean="0">
                <a:solidFill>
                  <a:schemeClr val="bg1"/>
                </a:solidFill>
                <a:latin typeface="Times New Roman" panose="02020603050405020304" pitchFamily="18" charset="0"/>
                <a:cs typeface="Times New Roman" panose="02020603050405020304" pitchFamily="18" charset="0"/>
              </a:rPr>
              <a:t>Available </a:t>
            </a:r>
            <a:r>
              <a:rPr lang="en-US" sz="2000" b="1" i="1" dirty="0">
                <a:solidFill>
                  <a:schemeClr val="bg1"/>
                </a:solidFill>
                <a:latin typeface="Times New Roman" panose="02020603050405020304" pitchFamily="18" charset="0"/>
                <a:cs typeface="Times New Roman" panose="02020603050405020304" pitchFamily="18" charset="0"/>
              </a:rPr>
              <a:t>moisture can be expressed as weight (eq. above), and as volume as:-</a:t>
            </a:r>
          </a:p>
          <a:p>
            <a:pPr algn="l" rtl="0"/>
            <a:r>
              <a:rPr lang="en-US" sz="2000" b="1" i="1" dirty="0">
                <a:solidFill>
                  <a:schemeClr val="bg1"/>
                </a:solidFill>
                <a:latin typeface="Times New Roman" panose="02020603050405020304" pitchFamily="18" charset="0"/>
                <a:cs typeface="Times New Roman" panose="02020603050405020304" pitchFamily="18" charset="0"/>
              </a:rPr>
              <a:t>(A.M.C)W = (F.C – P.W.P)×A   </a:t>
            </a:r>
            <a:r>
              <a:rPr lang="en-US" sz="2000" b="1" i="1" dirty="0" smtClean="0">
                <a:solidFill>
                  <a:schemeClr val="bg1"/>
                </a:solidFill>
                <a:latin typeface="Times New Roman" panose="02020603050405020304" pitchFamily="18" charset="0"/>
                <a:cs typeface="Times New Roman" panose="02020603050405020304" pitchFamily="18" charset="0"/>
              </a:rPr>
              <a:t> </a:t>
            </a:r>
            <a:r>
              <a:rPr lang="en-US" sz="2000" b="1" i="1" dirty="0">
                <a:solidFill>
                  <a:schemeClr val="bg1"/>
                </a:solidFill>
                <a:latin typeface="Times New Roman" panose="02020603050405020304" pitchFamily="18" charset="0"/>
                <a:cs typeface="Times New Roman" panose="02020603050405020304" pitchFamily="18" charset="0"/>
              </a:rPr>
              <a:t>(where AS is the cross sectional area</a:t>
            </a:r>
            <a:r>
              <a:rPr lang="en-US" sz="2000" b="1" i="1" dirty="0" smtClean="0">
                <a:solidFill>
                  <a:schemeClr val="bg1"/>
                </a:solidFill>
                <a:latin typeface="Times New Roman" panose="02020603050405020304" pitchFamily="18" charset="0"/>
                <a:cs typeface="Times New Roman" panose="02020603050405020304" pitchFamily="18" charset="0"/>
              </a:rPr>
              <a:t>)</a:t>
            </a:r>
          </a:p>
          <a:p>
            <a:pPr algn="l" rtl="0"/>
            <a:endParaRPr lang="en-US" sz="2000" b="1" i="1" dirty="0">
              <a:solidFill>
                <a:schemeClr val="bg1"/>
              </a:solidFill>
              <a:latin typeface="Times New Roman" panose="02020603050405020304" pitchFamily="18" charset="0"/>
              <a:cs typeface="Times New Roman" panose="02020603050405020304" pitchFamily="18" charset="0"/>
            </a:endParaRPr>
          </a:p>
          <a:p>
            <a:pPr algn="l" rtl="0"/>
            <a:r>
              <a:rPr lang="en-US" sz="2000" b="1" i="1" dirty="0">
                <a:solidFill>
                  <a:schemeClr val="bg1"/>
                </a:solidFill>
                <a:latin typeface="Times New Roman" panose="02020603050405020304" pitchFamily="18" charset="0"/>
                <a:cs typeface="Times New Roman" panose="02020603050405020304" pitchFamily="18" charset="0"/>
              </a:rPr>
              <a:t>or as depth as:-</a:t>
            </a:r>
            <a:r>
              <a:rPr lang="en-US" sz="2000" dirty="0"/>
              <a:t> </a:t>
            </a:r>
          </a:p>
          <a:p>
            <a:pPr algn="l" rtl="0"/>
            <a:r>
              <a:rPr lang="en-US" sz="2000" b="1" i="1" dirty="0">
                <a:solidFill>
                  <a:schemeClr val="bg1"/>
                </a:solidFill>
                <a:latin typeface="Times New Roman" panose="02020603050405020304" pitchFamily="18" charset="0"/>
                <a:cs typeface="Times New Roman" panose="02020603050405020304" pitchFamily="18" charset="0"/>
              </a:rPr>
              <a:t>(A.M.C) = (F.C – P.W.P)×D    (where D is the depth of the soil</a:t>
            </a:r>
            <a:r>
              <a:rPr lang="en-US" sz="2000" b="1" i="1" dirty="0" smtClean="0">
                <a:solidFill>
                  <a:schemeClr val="bg1"/>
                </a:solidFill>
                <a:latin typeface="Times New Roman" panose="02020603050405020304" pitchFamily="18" charset="0"/>
                <a:cs typeface="Times New Roman" panose="02020603050405020304" pitchFamily="18" charset="0"/>
              </a:rPr>
              <a:t>)                                                                                             </a:t>
            </a:r>
            <a:endParaRPr lang="en-US" dirty="0"/>
          </a:p>
        </p:txBody>
      </p:sp>
      <p:sp>
        <p:nvSpPr>
          <p:cNvPr id="7" name="مستطيل 6"/>
          <p:cNvSpPr/>
          <p:nvPr/>
        </p:nvSpPr>
        <p:spPr>
          <a:xfrm>
            <a:off x="126819" y="4054028"/>
            <a:ext cx="8526161" cy="1631216"/>
          </a:xfrm>
          <a:prstGeom prst="rect">
            <a:avLst/>
          </a:prstGeom>
        </p:spPr>
        <p:txBody>
          <a:bodyPr wrap="square">
            <a:spAutoFit/>
          </a:bodyPr>
          <a:lstStyle/>
          <a:p>
            <a:pPr algn="just" rtl="0"/>
            <a:r>
              <a:rPr lang="en-US" sz="2000" b="1" i="1" dirty="0">
                <a:solidFill>
                  <a:srgbClr val="C00000"/>
                </a:solidFill>
                <a:latin typeface="Times New Roman" panose="02020603050405020304" pitchFamily="18" charset="0"/>
                <a:cs typeface="Times New Roman" panose="02020603050405020304" pitchFamily="18" charset="0"/>
              </a:rPr>
              <a:t>Readily Available Moisture Content   (R.A.M.C)</a:t>
            </a:r>
          </a:p>
          <a:p>
            <a:pPr algn="just" rtl="0"/>
            <a:r>
              <a:rPr lang="en-US" sz="2000" b="1" i="1" dirty="0">
                <a:solidFill>
                  <a:schemeClr val="bg1"/>
                </a:solidFill>
                <a:latin typeface="Times New Roman" panose="02020603050405020304" pitchFamily="18" charset="0"/>
                <a:cs typeface="Times New Roman" panose="02020603050405020304" pitchFamily="18" charset="0"/>
              </a:rPr>
              <a:t>Soil moisture content near the wilting point is not readily available to the plant. It has been used to refer to that portion of the available moisture that is most easily extract by plant, approximately 75 percent of available moisture or</a:t>
            </a:r>
          </a:p>
        </p:txBody>
      </p:sp>
      <p:sp>
        <p:nvSpPr>
          <p:cNvPr id="8" name="مستطيل 7"/>
          <p:cNvSpPr/>
          <p:nvPr/>
        </p:nvSpPr>
        <p:spPr>
          <a:xfrm>
            <a:off x="2845331" y="5685244"/>
            <a:ext cx="2876108" cy="400110"/>
          </a:xfrm>
          <a:prstGeom prst="rect">
            <a:avLst/>
          </a:prstGeom>
        </p:spPr>
        <p:txBody>
          <a:bodyPr wrap="none">
            <a:spAutoFit/>
          </a:bodyPr>
          <a:lstStyle/>
          <a:p>
            <a:pPr algn="l" rtl="0"/>
            <a:r>
              <a:rPr lang="en-US" sz="2000" b="1" i="1" dirty="0">
                <a:solidFill>
                  <a:schemeClr val="bg1"/>
                </a:solidFill>
                <a:latin typeface="Times New Roman" panose="02020603050405020304" pitchFamily="18" charset="0"/>
                <a:cs typeface="Times New Roman" panose="02020603050405020304" pitchFamily="18" charset="0"/>
              </a:rPr>
              <a:t>R.A.M.C = 0.75 (A.M.C)</a:t>
            </a:r>
            <a:endParaRPr lang="ar-IQ" sz="20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47285666"/>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88000">
              <a:schemeClr val="accent4">
                <a:lumMod val="40000"/>
                <a:lumOff val="60000"/>
              </a:schemeClr>
            </a:gs>
            <a:gs pos="100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94658119"/>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شريحة">
  <a:themeElements>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شريح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ريحة">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62000"/>
                <a:satMod val="200000"/>
                <a:lumMod val="124000"/>
              </a:schemeClr>
            </a:gs>
            <a:gs pos="100000">
              <a:schemeClr val="phClr">
                <a:shade val="96000"/>
                <a:hueMod val="88000"/>
                <a:satMod val="220000"/>
                <a:lumMod val="8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Override1.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10.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3.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4.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5.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6.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7.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8.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9.xml><?xml version="1.0" encoding="utf-8"?>
<a:themeOverride xmlns:a="http://schemas.openxmlformats.org/drawingml/2006/main">
  <a:clrScheme name="شريحة">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244</TotalTime>
  <Words>878</Words>
  <Application>Microsoft Office PowerPoint</Application>
  <PresentationFormat>عرض على الشاشة (3:4)‏</PresentationFormat>
  <Paragraphs>63</Paragraphs>
  <Slides>11</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11</vt:i4>
      </vt:variant>
    </vt:vector>
  </HeadingPairs>
  <TitlesOfParts>
    <vt:vector size="16" baseType="lpstr">
      <vt:lpstr>Century Gothic</vt:lpstr>
      <vt:lpstr>Tahoma</vt:lpstr>
      <vt:lpstr>Times New Roman</vt:lpstr>
      <vt:lpstr>Wingdings 3</vt:lpstr>
      <vt:lpstr>شريحة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Microsoft (C)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FUJISU</dc:creator>
  <cp:lastModifiedBy>FUJISU</cp:lastModifiedBy>
  <cp:revision>59</cp:revision>
  <dcterms:created xsi:type="dcterms:W3CDTF">2018-12-05T07:11:26Z</dcterms:created>
  <dcterms:modified xsi:type="dcterms:W3CDTF">2018-12-06T08:01:31Z</dcterms:modified>
</cp:coreProperties>
</file>