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02" r:id="rId3"/>
    <p:sldId id="497" r:id="rId4"/>
    <p:sldId id="498" r:id="rId5"/>
    <p:sldId id="304" r:id="rId6"/>
    <p:sldId id="493" r:id="rId7"/>
    <p:sldId id="454" r:id="rId8"/>
    <p:sldId id="455" r:id="rId9"/>
    <p:sldId id="456" r:id="rId10"/>
    <p:sldId id="457" r:id="rId11"/>
    <p:sldId id="458" r:id="rId12"/>
    <p:sldId id="501" r:id="rId13"/>
    <p:sldId id="492" r:id="rId14"/>
    <p:sldId id="499" r:id="rId15"/>
    <p:sldId id="502" r:id="rId16"/>
    <p:sldId id="303" r:id="rId17"/>
    <p:sldId id="491" r:id="rId18"/>
    <p:sldId id="434" r:id="rId19"/>
    <p:sldId id="435" r:id="rId20"/>
    <p:sldId id="301" r:id="rId21"/>
    <p:sldId id="307" r:id="rId22"/>
    <p:sldId id="306" r:id="rId23"/>
    <p:sldId id="324" r:id="rId24"/>
    <p:sldId id="325" r:id="rId25"/>
    <p:sldId id="436" r:id="rId26"/>
    <p:sldId id="437" r:id="rId27"/>
  </p:sldIdLst>
  <p:sldSz cx="118872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EEF795AD-BDD5-43A4-8E47-D3CD345856C5}">
          <p14:sldIdLst>
            <p14:sldId id="256"/>
            <p14:sldId id="302"/>
            <p14:sldId id="497"/>
            <p14:sldId id="498"/>
            <p14:sldId id="304"/>
            <p14:sldId id="493"/>
            <p14:sldId id="454"/>
            <p14:sldId id="455"/>
            <p14:sldId id="456"/>
            <p14:sldId id="457"/>
            <p14:sldId id="458"/>
            <p14:sldId id="501"/>
            <p14:sldId id="492"/>
            <p14:sldId id="499"/>
            <p14:sldId id="502"/>
            <p14:sldId id="303"/>
            <p14:sldId id="491"/>
            <p14:sldId id="434"/>
            <p14:sldId id="435"/>
            <p14:sldId id="301"/>
            <p14:sldId id="307"/>
            <p14:sldId id="306"/>
            <p14:sldId id="324"/>
            <p14:sldId id="325"/>
            <p14:sldId id="436"/>
            <p14:sldId id="437"/>
          </p14:sldIdLst>
        </p14:section>
        <p14:section name="مقطع بدون عنوان" id="{1B439752-145C-4872-A310-BF714F62365A}">
          <p14:sldIdLst/>
        </p14:section>
      </p14:sectionLst>
    </p:ext>
    <p:ext uri="{EFAFB233-063F-42B5-8137-9DF3F51BA10A}">
      <p15:sldGuideLst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4" autoAdjust="0"/>
    <p:restoredTop sz="94624" autoAdjust="0"/>
  </p:normalViewPr>
  <p:slideViewPr>
    <p:cSldViewPr>
      <p:cViewPr varScale="1">
        <p:scale>
          <a:sx n="47" d="100"/>
          <a:sy n="47" d="100"/>
        </p:scale>
        <p:origin x="348" y="42"/>
      </p:cViewPr>
      <p:guideLst>
        <p:guide orient="horz" pos="2160"/>
        <p:guide pos="37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53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0"/>
            <a:ext cx="2919412" cy="495300"/>
          </a:xfrm>
          <a:prstGeom prst="rect">
            <a:avLst/>
          </a:prstGeom>
        </p:spPr>
        <p:txBody>
          <a:bodyPr vert="horz" lIns="91440" tIns="45720" rIns="91440" bIns="45720" rtlCol="1"/>
          <a:lstStyle>
            <a:lvl1pPr algn="l">
              <a:defRPr sz="1200"/>
            </a:lvl1pPr>
          </a:lstStyle>
          <a:p>
            <a:fld id="{9DCE3EB3-FF13-49DA-8C55-255315BFC3EA}" type="datetimeFigureOut">
              <a:rPr lang="ar-IQ" smtClean="0"/>
              <a:t>10/03/1440</a:t>
            </a:fld>
            <a:endParaRPr lang="ar-IQ"/>
          </a:p>
        </p:txBody>
      </p:sp>
      <p:sp>
        <p:nvSpPr>
          <p:cNvPr id="4" name="عنصر نائب للتذييل 3"/>
          <p:cNvSpPr>
            <a:spLocks noGrp="1"/>
          </p:cNvSpPr>
          <p:nvPr>
            <p:ph type="ftr" sz="quarter" idx="2"/>
          </p:nvPr>
        </p:nvSpPr>
        <p:spPr>
          <a:xfrm>
            <a:off x="3816350" y="9371013"/>
            <a:ext cx="2919413" cy="495300"/>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9371013"/>
            <a:ext cx="2919412" cy="495300"/>
          </a:xfrm>
          <a:prstGeom prst="rect">
            <a:avLst/>
          </a:prstGeom>
        </p:spPr>
        <p:txBody>
          <a:bodyPr vert="horz" lIns="91440" tIns="45720" rIns="91440" bIns="45720" rtlCol="1" anchor="b"/>
          <a:lstStyle>
            <a:lvl1pPr algn="l">
              <a:defRPr sz="1200"/>
            </a:lvl1pPr>
          </a:lstStyle>
          <a:p>
            <a:fld id="{5216A220-E131-444D-ACDB-30388166BA34}" type="slidenum">
              <a:rPr lang="ar-IQ" smtClean="0"/>
              <a:t>‹#›</a:t>
            </a:fld>
            <a:endParaRPr lang="ar-IQ"/>
          </a:p>
        </p:txBody>
      </p:sp>
    </p:spTree>
    <p:extLst>
      <p:ext uri="{BB962C8B-B14F-4D97-AF65-F5344CB8AC3E}">
        <p14:creationId xmlns:p14="http://schemas.microsoft.com/office/powerpoint/2010/main" val="519616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316"/>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60" y="0"/>
            <a:ext cx="2918831" cy="493316"/>
          </a:xfrm>
          <a:prstGeom prst="rect">
            <a:avLst/>
          </a:prstGeom>
        </p:spPr>
        <p:txBody>
          <a:bodyPr vert="horz" lIns="91440" tIns="45720" rIns="91440" bIns="45720" rtlCol="1"/>
          <a:lstStyle>
            <a:lvl1pPr algn="l">
              <a:defRPr sz="1200"/>
            </a:lvl1pPr>
          </a:lstStyle>
          <a:p>
            <a:fld id="{5CD495C5-7E63-4307-B078-1CD6F4FD7486}" type="datetimeFigureOut">
              <a:rPr lang="ar-IQ" smtClean="0"/>
              <a:pPr/>
              <a:t>10/03/1440</a:t>
            </a:fld>
            <a:endParaRPr lang="ar-IQ"/>
          </a:p>
        </p:txBody>
      </p:sp>
      <p:sp>
        <p:nvSpPr>
          <p:cNvPr id="4" name="عنصر نائب لصورة الشريحة 3"/>
          <p:cNvSpPr>
            <a:spLocks noGrp="1" noRot="1" noChangeAspect="1"/>
          </p:cNvSpPr>
          <p:nvPr>
            <p:ph type="sldImg" idx="2"/>
          </p:nvPr>
        </p:nvSpPr>
        <p:spPr>
          <a:xfrm>
            <a:off x="161925" y="739775"/>
            <a:ext cx="6411913" cy="3700463"/>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73577" y="4686499"/>
            <a:ext cx="5388610" cy="4439841"/>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16932" y="9371285"/>
            <a:ext cx="2918831" cy="493316"/>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60" y="9371285"/>
            <a:ext cx="2918831" cy="493316"/>
          </a:xfrm>
          <a:prstGeom prst="rect">
            <a:avLst/>
          </a:prstGeom>
        </p:spPr>
        <p:txBody>
          <a:bodyPr vert="horz" lIns="91440" tIns="45720" rIns="91440" bIns="45720" rtlCol="1" anchor="b"/>
          <a:lstStyle>
            <a:lvl1pPr algn="l">
              <a:defRPr sz="1200"/>
            </a:lvl1pPr>
          </a:lstStyle>
          <a:p>
            <a:fld id="{51D7F1C9-BFBB-4E02-82C3-E3C2A3C67334}" type="slidenum">
              <a:rPr lang="ar-IQ" smtClean="0"/>
              <a:pPr/>
              <a:t>‹#›</a:t>
            </a:fld>
            <a:endParaRPr lang="ar-IQ"/>
          </a:p>
        </p:txBody>
      </p:sp>
    </p:spTree>
    <p:extLst>
      <p:ext uri="{BB962C8B-B14F-4D97-AF65-F5344CB8AC3E}">
        <p14:creationId xmlns:p14="http://schemas.microsoft.com/office/powerpoint/2010/main" val="10656964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51D7F1C9-BFBB-4E02-82C3-E3C2A3C67334}" type="slidenum">
              <a:rPr lang="ar-IQ" smtClean="0"/>
              <a:pPr/>
              <a:t>1</a:t>
            </a:fld>
            <a:endParaRPr lang="ar-IQ"/>
          </a:p>
        </p:txBody>
      </p:sp>
    </p:spTree>
    <p:extLst>
      <p:ext uri="{BB962C8B-B14F-4D97-AF65-F5344CB8AC3E}">
        <p14:creationId xmlns:p14="http://schemas.microsoft.com/office/powerpoint/2010/main" val="1251840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51D7F1C9-BFBB-4E02-82C3-E3C2A3C67334}" type="slidenum">
              <a:rPr lang="ar-IQ" smtClean="0"/>
              <a:pPr/>
              <a:t>3</a:t>
            </a:fld>
            <a:endParaRPr lang="ar-IQ"/>
          </a:p>
        </p:txBody>
      </p:sp>
    </p:spTree>
    <p:extLst>
      <p:ext uri="{BB962C8B-B14F-4D97-AF65-F5344CB8AC3E}">
        <p14:creationId xmlns:p14="http://schemas.microsoft.com/office/powerpoint/2010/main" val="4274123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51D7F1C9-BFBB-4E02-82C3-E3C2A3C67334}" type="slidenum">
              <a:rPr lang="ar-IQ" smtClean="0"/>
              <a:pPr/>
              <a:t>24</a:t>
            </a:fld>
            <a:endParaRPr lang="ar-IQ"/>
          </a:p>
        </p:txBody>
      </p:sp>
    </p:spTree>
    <p:extLst>
      <p:ext uri="{BB962C8B-B14F-4D97-AF65-F5344CB8AC3E}">
        <p14:creationId xmlns:p14="http://schemas.microsoft.com/office/powerpoint/2010/main" val="3405335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27"/>
            <a:ext cx="1010412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3886200"/>
            <a:ext cx="832104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E1B36-B77F-445E-B473-5D6C668ED964}" type="datetime1">
              <a:rPr lang="en-US" smtClean="0"/>
              <a:t>11/18/2018</a:t>
            </a:fld>
            <a:endParaRPr lang="en-US"/>
          </a:p>
        </p:txBody>
      </p:sp>
      <p:sp>
        <p:nvSpPr>
          <p:cNvPr id="5" name="Footer Placeholder 4"/>
          <p:cNvSpPr>
            <a:spLocks noGrp="1"/>
          </p:cNvSpPr>
          <p:nvPr>
            <p:ph type="ftr" sz="quarter" idx="11"/>
          </p:nvPr>
        </p:nvSpPr>
        <p:spPr/>
        <p:txBody>
          <a:bodyPr/>
          <a:lstStyle/>
          <a:p>
            <a:r>
              <a:rPr lang="en-US" smtClean="0"/>
              <a:t>Ass. Prof .Dr. Ali Hussein Hameed </a:t>
            </a:r>
            <a:endParaRPr lang="en-US"/>
          </a:p>
        </p:txBody>
      </p:sp>
      <p:sp>
        <p:nvSpPr>
          <p:cNvPr id="6" name="Slide Number Placeholder 5"/>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308473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EA6C3-4828-4448-A098-2D98B9118F65}" type="datetime1">
              <a:rPr lang="en-US" smtClean="0"/>
              <a:t>11/18/2018</a:t>
            </a:fld>
            <a:endParaRPr lang="en-US"/>
          </a:p>
        </p:txBody>
      </p:sp>
      <p:sp>
        <p:nvSpPr>
          <p:cNvPr id="5" name="Footer Placeholder 4"/>
          <p:cNvSpPr>
            <a:spLocks noGrp="1"/>
          </p:cNvSpPr>
          <p:nvPr>
            <p:ph type="ftr" sz="quarter" idx="11"/>
          </p:nvPr>
        </p:nvSpPr>
        <p:spPr/>
        <p:txBody>
          <a:bodyPr/>
          <a:lstStyle/>
          <a:p>
            <a:r>
              <a:rPr lang="en-US" smtClean="0"/>
              <a:t>Ass. Prof .Dr. Ali Hussein Hameed </a:t>
            </a:r>
            <a:endParaRPr lang="en-US"/>
          </a:p>
        </p:txBody>
      </p:sp>
      <p:sp>
        <p:nvSpPr>
          <p:cNvPr id="6" name="Slide Number Placeholder 5"/>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14152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40"/>
            <a:ext cx="267462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360" y="274640"/>
            <a:ext cx="782574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39443-5054-49F6-B628-1C232141BFEA}" type="datetime1">
              <a:rPr lang="en-US" smtClean="0"/>
              <a:t>11/18/2018</a:t>
            </a:fld>
            <a:endParaRPr lang="en-US"/>
          </a:p>
        </p:txBody>
      </p:sp>
      <p:sp>
        <p:nvSpPr>
          <p:cNvPr id="5" name="Footer Placeholder 4"/>
          <p:cNvSpPr>
            <a:spLocks noGrp="1"/>
          </p:cNvSpPr>
          <p:nvPr>
            <p:ph type="ftr" sz="quarter" idx="11"/>
          </p:nvPr>
        </p:nvSpPr>
        <p:spPr/>
        <p:txBody>
          <a:bodyPr/>
          <a:lstStyle/>
          <a:p>
            <a:r>
              <a:rPr lang="en-US" smtClean="0"/>
              <a:t>Ass. Prof .Dr. Ali Hussein Hameed </a:t>
            </a:r>
            <a:endParaRPr lang="en-US"/>
          </a:p>
        </p:txBody>
      </p:sp>
      <p:sp>
        <p:nvSpPr>
          <p:cNvPr id="6" name="Slide Number Placeholder 5"/>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10620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7E705-B5CF-4B85-8E78-0998FAD096DA}" type="datetime1">
              <a:rPr lang="en-US" smtClean="0"/>
              <a:t>11/18/2018</a:t>
            </a:fld>
            <a:endParaRPr lang="en-US"/>
          </a:p>
        </p:txBody>
      </p:sp>
      <p:sp>
        <p:nvSpPr>
          <p:cNvPr id="5" name="Footer Placeholder 4"/>
          <p:cNvSpPr>
            <a:spLocks noGrp="1"/>
          </p:cNvSpPr>
          <p:nvPr>
            <p:ph type="ftr" sz="quarter" idx="11"/>
          </p:nvPr>
        </p:nvSpPr>
        <p:spPr/>
        <p:txBody>
          <a:bodyPr/>
          <a:lstStyle/>
          <a:p>
            <a:r>
              <a:rPr lang="en-US" smtClean="0"/>
              <a:t>Ass. Prof .Dr. Ali Hussein Hameed </a:t>
            </a:r>
            <a:endParaRPr lang="en-US"/>
          </a:p>
        </p:txBody>
      </p:sp>
      <p:sp>
        <p:nvSpPr>
          <p:cNvPr id="6" name="Slide Number Placeholder 5"/>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67257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06901"/>
            <a:ext cx="1010412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2906713"/>
            <a:ext cx="101041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0179B-1007-4BEE-9DAF-DF86011C7C97}" type="datetime1">
              <a:rPr lang="en-US" smtClean="0"/>
              <a:t>11/18/2018</a:t>
            </a:fld>
            <a:endParaRPr lang="en-US"/>
          </a:p>
        </p:txBody>
      </p:sp>
      <p:sp>
        <p:nvSpPr>
          <p:cNvPr id="5" name="Footer Placeholder 4"/>
          <p:cNvSpPr>
            <a:spLocks noGrp="1"/>
          </p:cNvSpPr>
          <p:nvPr>
            <p:ph type="ftr" sz="quarter" idx="11"/>
          </p:nvPr>
        </p:nvSpPr>
        <p:spPr/>
        <p:txBody>
          <a:bodyPr/>
          <a:lstStyle/>
          <a:p>
            <a:r>
              <a:rPr lang="en-US" smtClean="0"/>
              <a:t>Ass. Prof .Dr. Ali Hussein Hameed </a:t>
            </a:r>
            <a:endParaRPr lang="en-US"/>
          </a:p>
        </p:txBody>
      </p:sp>
      <p:sp>
        <p:nvSpPr>
          <p:cNvPr id="6" name="Slide Number Placeholder 5"/>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283321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360" y="1600202"/>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600202"/>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7F2313-31F2-4E17-88D3-EC34E61B1388}" type="datetime1">
              <a:rPr lang="en-US" smtClean="0"/>
              <a:t>11/18/2018</a:t>
            </a:fld>
            <a:endParaRPr lang="en-US"/>
          </a:p>
        </p:txBody>
      </p:sp>
      <p:sp>
        <p:nvSpPr>
          <p:cNvPr id="6" name="Footer Placeholder 5"/>
          <p:cNvSpPr>
            <a:spLocks noGrp="1"/>
          </p:cNvSpPr>
          <p:nvPr>
            <p:ph type="ftr" sz="quarter" idx="11"/>
          </p:nvPr>
        </p:nvSpPr>
        <p:spPr/>
        <p:txBody>
          <a:bodyPr/>
          <a:lstStyle/>
          <a:p>
            <a:r>
              <a:rPr lang="en-US" smtClean="0"/>
              <a:t>Ass. Prof .Dr. Ali Hussein Hameed </a:t>
            </a:r>
            <a:endParaRPr lang="en-US"/>
          </a:p>
        </p:txBody>
      </p:sp>
      <p:sp>
        <p:nvSpPr>
          <p:cNvPr id="7" name="Slide Number Placeholder 6"/>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222615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1"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1"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3" y="1535113"/>
            <a:ext cx="525430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533" y="2174875"/>
            <a:ext cx="525430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8837A3-85BB-428C-B82E-FB63D371E0ED}" type="datetime1">
              <a:rPr lang="en-US" smtClean="0"/>
              <a:t>11/18/2018</a:t>
            </a:fld>
            <a:endParaRPr lang="en-US"/>
          </a:p>
        </p:txBody>
      </p:sp>
      <p:sp>
        <p:nvSpPr>
          <p:cNvPr id="8" name="Footer Placeholder 7"/>
          <p:cNvSpPr>
            <a:spLocks noGrp="1"/>
          </p:cNvSpPr>
          <p:nvPr>
            <p:ph type="ftr" sz="quarter" idx="11"/>
          </p:nvPr>
        </p:nvSpPr>
        <p:spPr/>
        <p:txBody>
          <a:bodyPr/>
          <a:lstStyle/>
          <a:p>
            <a:r>
              <a:rPr lang="en-US" smtClean="0"/>
              <a:t>Ass. Prof .Dr. Ali Hussein Hameed </a:t>
            </a:r>
            <a:endParaRPr lang="en-US"/>
          </a:p>
        </p:txBody>
      </p:sp>
      <p:sp>
        <p:nvSpPr>
          <p:cNvPr id="9" name="Slide Number Placeholder 8"/>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257669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05B57-7533-4788-B158-CDC288A4CB5C}" type="datetime1">
              <a:rPr lang="en-US" smtClean="0"/>
              <a:t>11/18/2018</a:t>
            </a:fld>
            <a:endParaRPr lang="en-US"/>
          </a:p>
        </p:txBody>
      </p:sp>
      <p:sp>
        <p:nvSpPr>
          <p:cNvPr id="4" name="Footer Placeholder 3"/>
          <p:cNvSpPr>
            <a:spLocks noGrp="1"/>
          </p:cNvSpPr>
          <p:nvPr>
            <p:ph type="ftr" sz="quarter" idx="11"/>
          </p:nvPr>
        </p:nvSpPr>
        <p:spPr/>
        <p:txBody>
          <a:bodyPr/>
          <a:lstStyle/>
          <a:p>
            <a:r>
              <a:rPr lang="en-US" smtClean="0"/>
              <a:t>Ass. Prof .Dr. Ali Hussein Hameed </a:t>
            </a:r>
            <a:endParaRPr lang="en-US"/>
          </a:p>
        </p:txBody>
      </p:sp>
      <p:sp>
        <p:nvSpPr>
          <p:cNvPr id="5" name="Slide Number Placeholder 4"/>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390277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16F04-9D19-4637-866C-1B40C37852DD}" type="datetime1">
              <a:rPr lang="en-US" smtClean="0"/>
              <a:t>11/18/2018</a:t>
            </a:fld>
            <a:endParaRPr lang="en-US"/>
          </a:p>
        </p:txBody>
      </p:sp>
      <p:sp>
        <p:nvSpPr>
          <p:cNvPr id="3" name="Footer Placeholder 2"/>
          <p:cNvSpPr>
            <a:spLocks noGrp="1"/>
          </p:cNvSpPr>
          <p:nvPr>
            <p:ph type="ftr" sz="quarter" idx="11"/>
          </p:nvPr>
        </p:nvSpPr>
        <p:spPr/>
        <p:txBody>
          <a:bodyPr/>
          <a:lstStyle/>
          <a:p>
            <a:r>
              <a:rPr lang="en-US" smtClean="0"/>
              <a:t>Ass. Prof .Dr. Ali Hussein Hameed </a:t>
            </a:r>
            <a:endParaRPr lang="en-US"/>
          </a:p>
        </p:txBody>
      </p:sp>
      <p:sp>
        <p:nvSpPr>
          <p:cNvPr id="4" name="Slide Number Placeholder 3"/>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113581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3" y="273050"/>
            <a:ext cx="391080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7567" y="273051"/>
            <a:ext cx="6645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63"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D8735-A98C-4959-90C9-B4F4FA33E4B4}" type="datetime1">
              <a:rPr lang="en-US" smtClean="0"/>
              <a:t>11/18/2018</a:t>
            </a:fld>
            <a:endParaRPr lang="en-US"/>
          </a:p>
        </p:txBody>
      </p:sp>
      <p:sp>
        <p:nvSpPr>
          <p:cNvPr id="6" name="Footer Placeholder 5"/>
          <p:cNvSpPr>
            <a:spLocks noGrp="1"/>
          </p:cNvSpPr>
          <p:nvPr>
            <p:ph type="ftr" sz="quarter" idx="11"/>
          </p:nvPr>
        </p:nvSpPr>
        <p:spPr/>
        <p:txBody>
          <a:bodyPr/>
          <a:lstStyle/>
          <a:p>
            <a:r>
              <a:rPr lang="en-US" smtClean="0"/>
              <a:t>Ass. Prof .Dr. Ali Hussein Hameed </a:t>
            </a:r>
            <a:endParaRPr lang="en-US"/>
          </a:p>
        </p:txBody>
      </p:sp>
      <p:sp>
        <p:nvSpPr>
          <p:cNvPr id="7" name="Slide Number Placeholder 6"/>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412722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00600"/>
            <a:ext cx="71323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1E116-2E5E-4C89-9526-28F9A6E345DC}" type="datetime1">
              <a:rPr lang="en-US" smtClean="0"/>
              <a:t>11/18/2018</a:t>
            </a:fld>
            <a:endParaRPr lang="en-US"/>
          </a:p>
        </p:txBody>
      </p:sp>
      <p:sp>
        <p:nvSpPr>
          <p:cNvPr id="6" name="Footer Placeholder 5"/>
          <p:cNvSpPr>
            <a:spLocks noGrp="1"/>
          </p:cNvSpPr>
          <p:nvPr>
            <p:ph type="ftr" sz="quarter" idx="11"/>
          </p:nvPr>
        </p:nvSpPr>
        <p:spPr/>
        <p:txBody>
          <a:bodyPr/>
          <a:lstStyle/>
          <a:p>
            <a:r>
              <a:rPr lang="en-US" smtClean="0"/>
              <a:t>Ass. Prof .Dr. Ali Hussein Hameed </a:t>
            </a:r>
            <a:endParaRPr lang="en-US"/>
          </a:p>
        </p:txBody>
      </p:sp>
      <p:sp>
        <p:nvSpPr>
          <p:cNvPr id="7" name="Slide Number Placeholder 6"/>
          <p:cNvSpPr>
            <a:spLocks noGrp="1"/>
          </p:cNvSpPr>
          <p:nvPr>
            <p:ph type="sldNum" sz="quarter" idx="12"/>
          </p:nvPr>
        </p:nvSpPr>
        <p:spPr/>
        <p:txBody>
          <a:bodyPr/>
          <a:lstStyle/>
          <a:p>
            <a:fld id="{0B24E335-0479-4200-B073-914F25AA704E}" type="slidenum">
              <a:rPr lang="en-US" smtClean="0"/>
              <a:pPr/>
              <a:t>‹#›</a:t>
            </a:fld>
            <a:endParaRPr lang="en-US"/>
          </a:p>
        </p:txBody>
      </p:sp>
    </p:spTree>
    <p:extLst>
      <p:ext uri="{BB962C8B-B14F-4D97-AF65-F5344CB8AC3E}">
        <p14:creationId xmlns:p14="http://schemas.microsoft.com/office/powerpoint/2010/main" val="242992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274638"/>
            <a:ext cx="1069848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94360" y="1600202"/>
            <a:ext cx="1069848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94360" y="6356352"/>
            <a:ext cx="27736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4A220-1B06-4EAA-B155-CB195FA6B50A}" type="datetime1">
              <a:rPr lang="en-US" smtClean="0"/>
              <a:t>11/18/2018</a:t>
            </a:fld>
            <a:endParaRPr lang="en-US"/>
          </a:p>
        </p:txBody>
      </p:sp>
      <p:sp>
        <p:nvSpPr>
          <p:cNvPr id="5" name="Footer Placeholder 4"/>
          <p:cNvSpPr>
            <a:spLocks noGrp="1"/>
          </p:cNvSpPr>
          <p:nvPr>
            <p:ph type="ftr" sz="quarter" idx="3"/>
          </p:nvPr>
        </p:nvSpPr>
        <p:spPr>
          <a:xfrm>
            <a:off x="4061460" y="6356352"/>
            <a:ext cx="37642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Ass. Prof .Dr. Ali Hussein Hameed </a:t>
            </a:r>
            <a:endParaRPr lang="en-US"/>
          </a:p>
        </p:txBody>
      </p:sp>
      <p:sp>
        <p:nvSpPr>
          <p:cNvPr id="6" name="Slide Number Placeholder 5"/>
          <p:cNvSpPr>
            <a:spLocks noGrp="1"/>
          </p:cNvSpPr>
          <p:nvPr>
            <p:ph type="sldNum" sz="quarter" idx="4"/>
          </p:nvPr>
        </p:nvSpPr>
        <p:spPr>
          <a:xfrm>
            <a:off x="8519160" y="6356352"/>
            <a:ext cx="27736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4E335-0479-4200-B073-914F25AA704E}" type="slidenum">
              <a:rPr lang="en-US" smtClean="0"/>
              <a:pPr/>
              <a:t>‹#›</a:t>
            </a:fld>
            <a:endParaRPr lang="en-US"/>
          </a:p>
        </p:txBody>
      </p:sp>
    </p:spTree>
    <p:extLst>
      <p:ext uri="{BB962C8B-B14F-4D97-AF65-F5344CB8AC3E}">
        <p14:creationId xmlns:p14="http://schemas.microsoft.com/office/powerpoint/2010/main" val="2275978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 y="1219202"/>
            <a:ext cx="1119378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 Lecture on Highway Traffic &amp;Planning </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600200" y="2971800"/>
            <a:ext cx="8321040" cy="2209800"/>
          </a:xfrm>
        </p:spPr>
        <p:txBody>
          <a:bodyPr>
            <a:norm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 Prof .Dr. Ali Hussein Hameed</a:t>
            </a:r>
          </a:p>
        </p:txBody>
      </p:sp>
      <p:sp>
        <p:nvSpPr>
          <p:cNvPr id="4" name="عنصر نائب للتذييل 3"/>
          <p:cNvSpPr>
            <a:spLocks noGrp="1"/>
          </p:cNvSpPr>
          <p:nvPr>
            <p:ph type="ftr" sz="quarter" idx="11"/>
          </p:nvPr>
        </p:nvSpPr>
        <p:spPr>
          <a:xfrm>
            <a:off x="3999384" y="6381328"/>
            <a:ext cx="3764280" cy="365125"/>
          </a:xfrm>
        </p:spPr>
        <p:txBody>
          <a:bodyPr/>
          <a:lstStyle/>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 Prof .Dr. Ali Hussein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Hameed</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dirty="0"/>
          </a:p>
        </p:txBody>
      </p:sp>
      <p:sp>
        <p:nvSpPr>
          <p:cNvPr id="5" name="عنصر نائب لرقم الشريحة 4"/>
          <p:cNvSpPr>
            <a:spLocks noGrp="1"/>
          </p:cNvSpPr>
          <p:nvPr>
            <p:ph type="sldNum" sz="quarter" idx="12"/>
          </p:nvPr>
        </p:nvSpPr>
        <p:spPr/>
        <p:txBody>
          <a:bodyPr/>
          <a:lstStyle/>
          <a:p>
            <a:fld id="{0B24E335-0479-4200-B073-914F25AA704E}" type="slidenum">
              <a:rPr lang="en-US" smtClean="0"/>
              <a:pPr/>
              <a:t>1</a:t>
            </a:fld>
            <a:endParaRPr lang="en-US"/>
          </a:p>
        </p:txBody>
      </p:sp>
    </p:spTree>
    <p:extLst>
      <p:ext uri="{BB962C8B-B14F-4D97-AF65-F5344CB8AC3E}">
        <p14:creationId xmlns:p14="http://schemas.microsoft.com/office/powerpoint/2010/main" val="9868652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5072" y="-27384"/>
            <a:ext cx="11992272" cy="7171194"/>
          </a:xfrm>
          <a:prstGeom prst="rect">
            <a:avLst/>
          </a:prstGeom>
        </p:spPr>
        <p:txBody>
          <a:bodyPr wrap="square">
            <a:spAutoFit/>
          </a:bodyPr>
          <a:lstStyle/>
          <a:p>
            <a:r>
              <a:rPr lang="en-US" sz="4000" dirty="0">
                <a:latin typeface="Calibri" panose="020F0502020204030204" pitchFamily="34" charset="0"/>
              </a:rPr>
              <a:t>Traffic Operations and Management</a:t>
            </a:r>
          </a:p>
          <a:p>
            <a:r>
              <a:rPr lang="en-US" sz="3200" dirty="0">
                <a:latin typeface="Calibri" panose="020F0502020204030204" pitchFamily="34" charset="0"/>
              </a:rPr>
              <a:t>- The operation of the nation’s highway system involves </a:t>
            </a:r>
            <a:r>
              <a:rPr lang="en-US" sz="3200" dirty="0" smtClean="0">
                <a:latin typeface="Calibri" panose="020F0502020204030204" pitchFamily="34" charset="0"/>
              </a:rPr>
              <a:t>the integration </a:t>
            </a:r>
            <a:r>
              <a:rPr lang="en-US" sz="3200" dirty="0">
                <a:latin typeface="Calibri" panose="020F0502020204030204" pitchFamily="34" charset="0"/>
              </a:rPr>
              <a:t>of vehicle, driver, and pedestrian characteristics </a:t>
            </a:r>
            <a:r>
              <a:rPr lang="en-US" sz="3200" dirty="0" smtClean="0">
                <a:latin typeface="Calibri" panose="020F0502020204030204" pitchFamily="34" charset="0"/>
              </a:rPr>
              <a:t>to improve </a:t>
            </a:r>
            <a:r>
              <a:rPr lang="en-US" sz="3200" dirty="0">
                <a:latin typeface="Calibri" panose="020F0502020204030204" pitchFamily="34" charset="0"/>
              </a:rPr>
              <a:t>the safety and capacity of streets and highways.</a:t>
            </a:r>
          </a:p>
          <a:p>
            <a:r>
              <a:rPr lang="en-US" sz="3200" b="1" dirty="0">
                <a:latin typeface="Calibri" panose="020F0502020204030204" pitchFamily="34" charset="0"/>
              </a:rPr>
              <a:t>-Among the elements of concern are:</a:t>
            </a:r>
          </a:p>
          <a:p>
            <a:r>
              <a:rPr lang="en-US" sz="3600" b="1" dirty="0">
                <a:latin typeface="Arial" panose="020B0604020202020204" pitchFamily="34" charset="0"/>
                <a:cs typeface="Arial" panose="020B0604020202020204" pitchFamily="34" charset="0"/>
              </a:rPr>
              <a:t>• </a:t>
            </a:r>
            <a:r>
              <a:rPr lang="en-US" sz="3600" b="1" dirty="0">
                <a:latin typeface="Calibri" panose="020F0502020204030204" pitchFamily="34" charset="0"/>
                <a:cs typeface="Arial" panose="020B0604020202020204" pitchFamily="34" charset="0"/>
              </a:rPr>
              <a:t>traffic accident </a:t>
            </a:r>
            <a:r>
              <a:rPr lang="en-US" sz="3600" b="1" dirty="0" smtClean="0">
                <a:latin typeface="Calibri" panose="020F0502020204030204" pitchFamily="34" charset="0"/>
                <a:cs typeface="Arial" panose="020B0604020202020204" pitchFamily="34" charset="0"/>
              </a:rPr>
              <a:t>analyses.</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a:latin typeface="Calibri" panose="020F0502020204030204" pitchFamily="34" charset="0"/>
                <a:cs typeface="Arial" panose="020B0604020202020204" pitchFamily="34" charset="0"/>
              </a:rPr>
              <a:t>parking, and </a:t>
            </a:r>
            <a:r>
              <a:rPr lang="en-US" sz="3600" b="1" dirty="0" smtClean="0">
                <a:latin typeface="Calibri" panose="020F0502020204030204" pitchFamily="34" charset="0"/>
                <a:cs typeface="Arial" panose="020B0604020202020204" pitchFamily="34" charset="0"/>
              </a:rPr>
              <a:t>loading.</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a:latin typeface="Calibri" panose="020F0502020204030204" pitchFamily="34" charset="0"/>
                <a:cs typeface="Arial" panose="020B0604020202020204" pitchFamily="34" charset="0"/>
              </a:rPr>
              <a:t>design of terminal </a:t>
            </a:r>
            <a:r>
              <a:rPr lang="en-US" sz="3600" b="1" dirty="0" smtClean="0">
                <a:latin typeface="Calibri" panose="020F0502020204030204" pitchFamily="34" charset="0"/>
                <a:cs typeface="Arial" panose="020B0604020202020204" pitchFamily="34" charset="0"/>
              </a:rPr>
              <a:t>facilities.</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a:latin typeface="Calibri" panose="020F0502020204030204" pitchFamily="34" charset="0"/>
                <a:cs typeface="Arial" panose="020B0604020202020204" pitchFamily="34" charset="0"/>
              </a:rPr>
              <a:t>traffic </a:t>
            </a:r>
            <a:r>
              <a:rPr lang="en-US" sz="3600" b="1" dirty="0" smtClean="0">
                <a:latin typeface="Calibri" panose="020F0502020204030204" pitchFamily="34" charset="0"/>
                <a:cs typeface="Arial" panose="020B0604020202020204" pitchFamily="34" charset="0"/>
              </a:rPr>
              <a:t>signs.</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smtClean="0">
                <a:latin typeface="Calibri" panose="020F0502020204030204" pitchFamily="34" charset="0"/>
                <a:cs typeface="Arial" panose="020B0604020202020204" pitchFamily="34" charset="0"/>
              </a:rPr>
              <a:t>markings.</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smtClean="0">
                <a:latin typeface="Calibri" panose="020F0502020204030204" pitchFamily="34" charset="0"/>
                <a:cs typeface="Arial" panose="020B0604020202020204" pitchFamily="34" charset="0"/>
              </a:rPr>
              <a:t>signals.</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a:latin typeface="Calibri" panose="020F0502020204030204" pitchFamily="34" charset="0"/>
                <a:cs typeface="Arial" panose="020B0604020202020204" pitchFamily="34" charset="0"/>
              </a:rPr>
              <a:t>speed </a:t>
            </a:r>
            <a:r>
              <a:rPr lang="en-US" sz="3600" b="1" dirty="0" smtClean="0">
                <a:latin typeface="Calibri" panose="020F0502020204030204" pitchFamily="34" charset="0"/>
                <a:cs typeface="Arial" panose="020B0604020202020204" pitchFamily="34" charset="0"/>
              </a:rPr>
              <a:t>regulation.</a:t>
            </a:r>
            <a:endParaRPr lang="en-US" sz="3600" b="1" dirty="0">
              <a:latin typeface="Calibri" panose="020F050202020403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smtClean="0">
                <a:latin typeface="Calibri" panose="020F0502020204030204" pitchFamily="34" charset="0"/>
                <a:cs typeface="Arial" panose="020B0604020202020204" pitchFamily="34" charset="0"/>
              </a:rPr>
              <a:t>highway </a:t>
            </a:r>
            <a:r>
              <a:rPr lang="en-US" sz="3600" b="1" dirty="0">
                <a:latin typeface="Calibri" panose="020F0502020204030204" pitchFamily="34" charset="0"/>
                <a:cs typeface="Arial" panose="020B0604020202020204" pitchFamily="34" charset="0"/>
              </a:rPr>
              <a:t>lighting.</a:t>
            </a:r>
            <a:endParaRPr lang="ar-IQ" sz="3600" b="1"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10</a:t>
            </a:fld>
            <a:endParaRPr lang="en-US"/>
          </a:p>
        </p:txBody>
      </p:sp>
    </p:spTree>
    <p:extLst>
      <p:ext uri="{BB962C8B-B14F-4D97-AF65-F5344CB8AC3E}">
        <p14:creationId xmlns:p14="http://schemas.microsoft.com/office/powerpoint/2010/main" val="202098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7384"/>
            <a:ext cx="11887200" cy="7171194"/>
          </a:xfrm>
          <a:prstGeom prst="rect">
            <a:avLst/>
          </a:prstGeom>
        </p:spPr>
        <p:txBody>
          <a:bodyPr wrap="square">
            <a:spAutoFit/>
          </a:bodyPr>
          <a:lstStyle/>
          <a:p>
            <a:r>
              <a:rPr lang="en-US" sz="4400" dirty="0">
                <a:latin typeface="Calibri" panose="020F0502020204030204" pitchFamily="34" charset="0"/>
              </a:rPr>
              <a:t>Maintenance Operations </a:t>
            </a:r>
            <a:r>
              <a:rPr lang="en-US" sz="4400" dirty="0" smtClean="0">
                <a:latin typeface="Calibri" panose="020F0502020204030204" pitchFamily="34" charset="0"/>
              </a:rPr>
              <a:t>and Management</a:t>
            </a:r>
            <a:endParaRPr lang="en-US" sz="4400" dirty="0">
              <a:latin typeface="Calibri" panose="020F0502020204030204" pitchFamily="34" charset="0"/>
            </a:endParaRPr>
          </a:p>
          <a:p>
            <a:r>
              <a:rPr lang="en-US" sz="3200" dirty="0">
                <a:latin typeface="Calibri" panose="020F0502020204030204" pitchFamily="34" charset="0"/>
              </a:rPr>
              <a:t>- Highway maintenance involves all the work necessary to ensure that</a:t>
            </a:r>
          </a:p>
          <a:p>
            <a:r>
              <a:rPr lang="en-US" sz="3200" dirty="0">
                <a:latin typeface="Calibri" panose="020F0502020204030204" pitchFamily="34" charset="0"/>
              </a:rPr>
              <a:t>the highway system is kept in proper working order.</a:t>
            </a:r>
          </a:p>
          <a:p>
            <a:r>
              <a:rPr lang="en-US" sz="3200" b="1" dirty="0">
                <a:latin typeface="Calibri" panose="020F0502020204030204" pitchFamily="34" charset="0"/>
              </a:rPr>
              <a:t>-Maintenance includes: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replacing worn or damaged signs,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repairing damaged roadway sections.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redesign of existing highway sections,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Economic evaluation of maintenance programs,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testing of new </a:t>
            </a:r>
            <a:r>
              <a:rPr lang="en-US" sz="3200" dirty="0" smtClean="0">
                <a:latin typeface="Calibri" panose="020F0502020204030204" pitchFamily="34" charset="0"/>
                <a:cs typeface="Arial" panose="020B0604020202020204" pitchFamily="34" charset="0"/>
              </a:rPr>
              <a:t>products.</a:t>
            </a:r>
            <a:endParaRPr lang="en-US" sz="3200" dirty="0">
              <a:latin typeface="Calibri" panose="020F050202020403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maintain an inventory of traffic signs and markings and ensure that</a:t>
            </a:r>
          </a:p>
          <a:p>
            <a:r>
              <a:rPr lang="en-US" sz="3200" dirty="0">
                <a:latin typeface="Calibri" panose="020F0502020204030204" pitchFamily="34" charset="0"/>
              </a:rPr>
              <a:t>they are in good condition.</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pavement patching and repair,</a:t>
            </a:r>
          </a:p>
          <a:p>
            <a:r>
              <a:rPr lang="en-US" sz="3200" dirty="0">
                <a:latin typeface="Arial" panose="020B0604020202020204" pitchFamily="34" charset="0"/>
                <a:cs typeface="Arial" panose="020B0604020202020204" pitchFamily="34" charset="0"/>
              </a:rPr>
              <a:t>• </a:t>
            </a:r>
            <a:r>
              <a:rPr lang="en-US" sz="3200" dirty="0" smtClean="0">
                <a:latin typeface="Calibri" panose="020F0502020204030204" pitchFamily="34" charset="0"/>
                <a:cs typeface="Arial" panose="020B0604020202020204" pitchFamily="34" charset="0"/>
              </a:rPr>
              <a:t>to </a:t>
            </a:r>
            <a:r>
              <a:rPr lang="en-US" sz="3200" dirty="0">
                <a:latin typeface="Calibri" panose="020F0502020204030204" pitchFamily="34" charset="0"/>
                <a:cs typeface="Arial" panose="020B0604020202020204" pitchFamily="34" charset="0"/>
              </a:rPr>
              <a:t>ensure that the roadway </a:t>
            </a:r>
            <a:r>
              <a:rPr lang="en-US" sz="3200" dirty="0" smtClean="0">
                <a:latin typeface="Calibri" panose="020F0502020204030204" pitchFamily="34" charset="0"/>
                <a:cs typeface="Arial" panose="020B0604020202020204" pitchFamily="34" charset="0"/>
              </a:rPr>
              <a:t>pavement </a:t>
            </a:r>
            <a:r>
              <a:rPr lang="en-US" sz="3200" dirty="0" smtClean="0">
                <a:latin typeface="Calibri" panose="020F0502020204030204" pitchFamily="34" charset="0"/>
              </a:rPr>
              <a:t>is </a:t>
            </a:r>
            <a:r>
              <a:rPr lang="en-US" sz="3200" dirty="0">
                <a:latin typeface="Calibri" panose="020F0502020204030204" pitchFamily="34" charset="0"/>
              </a:rPr>
              <a:t>at a desired level </a:t>
            </a:r>
            <a:r>
              <a:rPr lang="en-US" sz="3200" dirty="0" smtClean="0">
                <a:latin typeface="Calibri" panose="020F0502020204030204" pitchFamily="34" charset="0"/>
              </a:rPr>
              <a:t>of serviceability</a:t>
            </a:r>
            <a:r>
              <a:rPr lang="en-US" sz="3200" dirty="0">
                <a:latin typeface="Calibri" panose="020F0502020204030204" pitchFamily="34" charset="0"/>
              </a:rPr>
              <a:t>.</a:t>
            </a:r>
            <a:endParaRPr lang="ar-IQ" sz="3200"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11</a:t>
            </a:fld>
            <a:endParaRPr lang="en-US"/>
          </a:p>
        </p:txBody>
      </p:sp>
    </p:spTree>
    <p:extLst>
      <p:ext uri="{BB962C8B-B14F-4D97-AF65-F5344CB8AC3E}">
        <p14:creationId xmlns:p14="http://schemas.microsoft.com/office/powerpoint/2010/main" val="81530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4174"/>
            <a:ext cx="11776248" cy="6309420"/>
          </a:xfrm>
          <a:prstGeom prst="rect">
            <a:avLst/>
          </a:prstGeom>
        </p:spPr>
        <p:txBody>
          <a:bodyPr wrap="square">
            <a:spAutoFit/>
          </a:bodyPr>
          <a:lstStyle/>
          <a:p>
            <a:r>
              <a:rPr lang="en-US" sz="3200" dirty="0">
                <a:solidFill>
                  <a:srgbClr val="FF0000"/>
                </a:solidFill>
                <a:latin typeface="TimesTen-Roman"/>
              </a:rPr>
              <a:t>Traffic studies may be grouped into three main categories: </a:t>
            </a:r>
          </a:p>
          <a:p>
            <a:r>
              <a:rPr lang="en-US" sz="2800" b="1" dirty="0">
                <a:latin typeface="TimesTen-Roman"/>
              </a:rPr>
              <a:t>(1) inventories,</a:t>
            </a:r>
          </a:p>
          <a:p>
            <a:r>
              <a:rPr lang="en-US" sz="2800" b="1" dirty="0">
                <a:latin typeface="TimesTen-Roman"/>
              </a:rPr>
              <a:t>(2) administrative studies, </a:t>
            </a:r>
          </a:p>
          <a:p>
            <a:r>
              <a:rPr lang="en-US" sz="2800" b="1" dirty="0">
                <a:latin typeface="TimesTen-Roman"/>
              </a:rPr>
              <a:t> (3) dynamic studies</a:t>
            </a:r>
            <a:r>
              <a:rPr lang="en-US" sz="2800" dirty="0">
                <a:solidFill>
                  <a:srgbClr val="FF0000"/>
                </a:solidFill>
                <a:latin typeface="TimesTen-Roman"/>
              </a:rPr>
              <a:t>.</a:t>
            </a:r>
          </a:p>
          <a:p>
            <a:r>
              <a:rPr lang="en-US" sz="3200" dirty="0" smtClean="0">
                <a:solidFill>
                  <a:srgbClr val="FF0000"/>
                </a:solidFill>
                <a:latin typeface="TimesTen-Roman"/>
              </a:rPr>
              <a:t>1-Inventories </a:t>
            </a:r>
            <a:r>
              <a:rPr lang="en-US" sz="2000" dirty="0">
                <a:latin typeface="TimesTen-Roman"/>
              </a:rPr>
              <a:t>provide a list or graphic display of existing information, such as street widths, parking spaces, transit routes, traffic regulations, and so forth. Some inventories—for example, available parking spaces and traffic regulations—change frequently and therefore require periodic updating; others, such as street widths, do not.</a:t>
            </a:r>
          </a:p>
          <a:p>
            <a:r>
              <a:rPr lang="en-US" sz="2800" dirty="0" smtClean="0">
                <a:solidFill>
                  <a:srgbClr val="FF0000"/>
                </a:solidFill>
                <a:latin typeface="TimesTen-Roman"/>
              </a:rPr>
              <a:t>2-Administrative </a:t>
            </a:r>
            <a:r>
              <a:rPr lang="en-US" sz="2800" dirty="0">
                <a:solidFill>
                  <a:srgbClr val="FF0000"/>
                </a:solidFill>
                <a:latin typeface="TimesTen-Roman"/>
              </a:rPr>
              <a:t>studies </a:t>
            </a:r>
            <a:r>
              <a:rPr lang="en-US" sz="2000" dirty="0">
                <a:latin typeface="TimesTen-Roman"/>
              </a:rPr>
              <a:t>use existing engineering records, available in government</a:t>
            </a:r>
          </a:p>
          <a:p>
            <a:r>
              <a:rPr lang="en-US" sz="2000" dirty="0">
                <a:latin typeface="TimesTen-Roman"/>
              </a:rPr>
              <a:t>agencies and departments. This information is used to prepare an inventory of the relevant</a:t>
            </a:r>
          </a:p>
          <a:p>
            <a:r>
              <a:rPr lang="en-US" sz="2000" dirty="0">
                <a:latin typeface="TimesTen-Roman"/>
              </a:rPr>
              <a:t>data. Inventories may be recorded in files but are usually recorded in automated</a:t>
            </a:r>
          </a:p>
          <a:p>
            <a:r>
              <a:rPr lang="en-US" sz="2000" dirty="0">
                <a:latin typeface="TimesTen-Roman"/>
              </a:rPr>
              <a:t>data processing (ADP) systems. Administrative studies include the results of surveys,</a:t>
            </a:r>
          </a:p>
          <a:p>
            <a:r>
              <a:rPr lang="en-US" sz="2000" dirty="0">
                <a:latin typeface="TimesTen-Roman"/>
              </a:rPr>
              <a:t>which may involve field measurements and/or aerial photography.</a:t>
            </a:r>
          </a:p>
          <a:p>
            <a:r>
              <a:rPr lang="en-US" sz="2800" dirty="0" smtClean="0">
                <a:solidFill>
                  <a:srgbClr val="FF0000"/>
                </a:solidFill>
                <a:latin typeface="TimesTen-Roman"/>
              </a:rPr>
              <a:t>3-Dynamic </a:t>
            </a:r>
            <a:r>
              <a:rPr lang="en-US" sz="2800" dirty="0">
                <a:solidFill>
                  <a:srgbClr val="FF0000"/>
                </a:solidFill>
                <a:latin typeface="TimesTen-Roman"/>
              </a:rPr>
              <a:t>traffic studies </a:t>
            </a:r>
            <a:r>
              <a:rPr lang="en-US" sz="2000" dirty="0">
                <a:latin typeface="TimesTen-Roman"/>
              </a:rPr>
              <a:t>involve the collection of data under operational conditions</a:t>
            </a:r>
          </a:p>
          <a:p>
            <a:r>
              <a:rPr lang="en-US" sz="2000" dirty="0">
                <a:latin typeface="TimesTen-Roman"/>
              </a:rPr>
              <a:t>and include studies of </a:t>
            </a:r>
            <a:r>
              <a:rPr lang="en-US" sz="2000" dirty="0">
                <a:solidFill>
                  <a:srgbClr val="FF0000"/>
                </a:solidFill>
                <a:latin typeface="TimesTen-Roman"/>
              </a:rPr>
              <a:t>speed, traffic volume, travel time and delay</a:t>
            </a:r>
            <a:r>
              <a:rPr lang="en-US" sz="2000" dirty="0">
                <a:latin typeface="TimesTen-Roman"/>
              </a:rPr>
              <a:t>, parking, and</a:t>
            </a:r>
          </a:p>
          <a:p>
            <a:r>
              <a:rPr lang="en-US" sz="2000" dirty="0">
                <a:latin typeface="TimesTen-Roman"/>
              </a:rPr>
              <a:t>crashes. Since dynamic studies are carried out by the traffic engineer to evaluate current</a:t>
            </a:r>
          </a:p>
          <a:p>
            <a:r>
              <a:rPr lang="en-US" sz="2000" dirty="0">
                <a:latin typeface="TimesTen-Roman"/>
              </a:rPr>
              <a:t>conditions and develop solutions,</a:t>
            </a:r>
            <a:endParaRPr lang="ar-IQ" sz="2000"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12</a:t>
            </a:fld>
            <a:endParaRPr lang="en-US"/>
          </a:p>
        </p:txBody>
      </p:sp>
    </p:spTree>
    <p:extLst>
      <p:ext uri="{BB962C8B-B14F-4D97-AF65-F5344CB8AC3E}">
        <p14:creationId xmlns:p14="http://schemas.microsoft.com/office/powerpoint/2010/main" val="2358181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1887200" cy="6124754"/>
          </a:xfrm>
          <a:prstGeom prst="rect">
            <a:avLst/>
          </a:prstGeom>
        </p:spPr>
        <p:txBody>
          <a:bodyPr wrap="square">
            <a:spAutoFit/>
          </a:bodyPr>
          <a:lstStyle/>
          <a:p>
            <a:r>
              <a:rPr lang="en-US" sz="2800" b="1" i="1" dirty="0">
                <a:latin typeface="TimesTen-BoldItalic"/>
              </a:rPr>
              <a:t>Factors Bad for </a:t>
            </a:r>
            <a:r>
              <a:rPr lang="en-US" sz="2800" b="1" i="1" dirty="0" smtClean="0">
                <a:latin typeface="TimesTen-BoldItalic"/>
              </a:rPr>
              <a:t>Transportation.</a:t>
            </a:r>
            <a:endParaRPr lang="en-US" sz="2800" b="1" i="1" dirty="0">
              <a:latin typeface="TimesTen-BoldItalic"/>
            </a:endParaRPr>
          </a:p>
          <a:p>
            <a:r>
              <a:rPr lang="en-US" sz="2800" dirty="0" smtClean="0">
                <a:latin typeface="TimesTen-Roman"/>
              </a:rPr>
              <a:t>• </a:t>
            </a:r>
            <a:r>
              <a:rPr lang="en-US" sz="2800" dirty="0">
                <a:latin typeface="TimesTen-Roman"/>
              </a:rPr>
              <a:t>Industry and employment moving from the central city</a:t>
            </a:r>
          </a:p>
          <a:p>
            <a:r>
              <a:rPr lang="en-US" sz="2800" dirty="0">
                <a:latin typeface="TimesTen-Roman"/>
              </a:rPr>
              <a:t>• Increased suburb-to-suburb commuting</a:t>
            </a:r>
          </a:p>
          <a:p>
            <a:r>
              <a:rPr lang="en-US" sz="2800" dirty="0">
                <a:latin typeface="TimesTen-Roman"/>
              </a:rPr>
              <a:t>• Migration of the population </a:t>
            </a:r>
            <a:endParaRPr lang="en-US" sz="2800" dirty="0" smtClean="0">
              <a:latin typeface="TimesTen-Roman"/>
            </a:endParaRPr>
          </a:p>
          <a:p>
            <a:r>
              <a:rPr lang="en-US" sz="2800" dirty="0" smtClean="0">
                <a:latin typeface="TimesTen-Roman"/>
              </a:rPr>
              <a:t>• </a:t>
            </a:r>
            <a:r>
              <a:rPr lang="en-US" sz="2800" dirty="0">
                <a:latin typeface="TimesTen-Roman"/>
              </a:rPr>
              <a:t>Growth in private vehicle ownership</a:t>
            </a:r>
          </a:p>
          <a:p>
            <a:r>
              <a:rPr lang="en-US" sz="2800" dirty="0">
                <a:latin typeface="TimesTen-Roman"/>
              </a:rPr>
              <a:t>• Increased diversity in vehicle types such as </a:t>
            </a:r>
            <a:r>
              <a:rPr lang="en-US" sz="2800" dirty="0" smtClean="0">
                <a:latin typeface="TimesTen-Roman"/>
              </a:rPr>
              <a:t>pickup </a:t>
            </a:r>
            <a:r>
              <a:rPr lang="en-US" sz="2800" dirty="0">
                <a:latin typeface="TimesTen-Roman"/>
              </a:rPr>
              <a:t>trucks, and RVs</a:t>
            </a:r>
          </a:p>
          <a:p>
            <a:r>
              <a:rPr lang="en-US" sz="2800" dirty="0" smtClean="0">
                <a:latin typeface="TimesTen-Roman"/>
              </a:rPr>
              <a:t>• </a:t>
            </a:r>
            <a:r>
              <a:rPr lang="en-US" sz="2800" dirty="0">
                <a:latin typeface="TimesTen-Roman"/>
              </a:rPr>
              <a:t>High labor </a:t>
            </a:r>
            <a:r>
              <a:rPr lang="en-US" sz="2800" dirty="0" smtClean="0">
                <a:latin typeface="TimesTen-Roman"/>
              </a:rPr>
              <a:t>costs</a:t>
            </a:r>
          </a:p>
          <a:p>
            <a:r>
              <a:rPr lang="en-US" sz="2800" dirty="0">
                <a:latin typeface="TimesTen-Roman"/>
              </a:rPr>
              <a:t>• Higher prices of gasoline</a:t>
            </a:r>
          </a:p>
          <a:p>
            <a:r>
              <a:rPr lang="en-US" sz="2800" b="1" i="1" dirty="0" smtClean="0">
                <a:latin typeface="TimesTen-BoldItalic"/>
              </a:rPr>
              <a:t>Factors </a:t>
            </a:r>
            <a:r>
              <a:rPr lang="en-US" sz="2800" b="1" i="1" dirty="0">
                <a:latin typeface="TimesTen-BoldItalic"/>
              </a:rPr>
              <a:t>Good for </a:t>
            </a:r>
            <a:r>
              <a:rPr lang="en-US" sz="2800" b="1" i="1" dirty="0" smtClean="0">
                <a:latin typeface="TimesTen-BoldItalic"/>
              </a:rPr>
              <a:t>Transportation.</a:t>
            </a:r>
            <a:endParaRPr lang="en-US" sz="2800" b="1" i="1" dirty="0">
              <a:latin typeface="TimesTen-BoldItalic"/>
            </a:endParaRPr>
          </a:p>
          <a:p>
            <a:r>
              <a:rPr lang="en-US" sz="2800" dirty="0" smtClean="0">
                <a:latin typeface="TimesTen-Roman"/>
              </a:rPr>
              <a:t>• </a:t>
            </a:r>
            <a:r>
              <a:rPr lang="en-US" sz="2800" dirty="0">
                <a:latin typeface="TimesTen-Roman"/>
              </a:rPr>
              <a:t>Trends toward higher-density living</a:t>
            </a:r>
          </a:p>
          <a:p>
            <a:r>
              <a:rPr lang="en-US" sz="2800" dirty="0">
                <a:latin typeface="TimesTen-Roman"/>
              </a:rPr>
              <a:t>• </a:t>
            </a:r>
            <a:r>
              <a:rPr lang="en-US" sz="2800" dirty="0" smtClean="0">
                <a:latin typeface="TimesTen-Roman"/>
              </a:rPr>
              <a:t>Rule </a:t>
            </a:r>
            <a:r>
              <a:rPr lang="en-US" sz="2800" dirty="0">
                <a:latin typeface="TimesTen-Roman"/>
              </a:rPr>
              <a:t>to encourage </a:t>
            </a:r>
            <a:r>
              <a:rPr lang="en-US" sz="2800" dirty="0" smtClean="0">
                <a:latin typeface="TimesTen-Roman"/>
              </a:rPr>
              <a:t>smart growth</a:t>
            </a:r>
            <a:endParaRPr lang="en-US" sz="2800" dirty="0">
              <a:latin typeface="TimesTen-Roman"/>
            </a:endParaRPr>
          </a:p>
          <a:p>
            <a:r>
              <a:rPr lang="en-US" sz="2800" dirty="0">
                <a:latin typeface="TimesTen-Roman"/>
              </a:rPr>
              <a:t>• Location of mega-centers in suburbs</a:t>
            </a:r>
          </a:p>
          <a:p>
            <a:r>
              <a:rPr lang="en-US" sz="2800" dirty="0">
                <a:latin typeface="TimesTen-Roman"/>
              </a:rPr>
              <a:t>• Need for airport access </a:t>
            </a:r>
            <a:endParaRPr lang="en-US" sz="2800" dirty="0" smtClean="0">
              <a:latin typeface="TimesTen-Roman"/>
            </a:endParaRPr>
          </a:p>
          <a:p>
            <a:r>
              <a:rPr lang="en-US" sz="2800" dirty="0" smtClean="0">
                <a:latin typeface="TimesTen-Roman"/>
              </a:rPr>
              <a:t>• </a:t>
            </a:r>
            <a:r>
              <a:rPr lang="en-US" sz="2800" dirty="0">
                <a:latin typeface="TimesTen-Roman"/>
              </a:rPr>
              <a:t>Increased number of seniors </a:t>
            </a:r>
            <a:r>
              <a:rPr lang="en-US" sz="2800" dirty="0" smtClean="0">
                <a:latin typeface="TimesTen-Roman"/>
              </a:rPr>
              <a:t>for transit</a:t>
            </a:r>
            <a:endParaRPr lang="ar-IQ" sz="2800"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13</a:t>
            </a:fld>
            <a:endParaRPr lang="en-US"/>
          </a:p>
        </p:txBody>
      </p:sp>
    </p:spTree>
    <p:extLst>
      <p:ext uri="{BB962C8B-B14F-4D97-AF65-F5344CB8AC3E}">
        <p14:creationId xmlns:p14="http://schemas.microsoft.com/office/powerpoint/2010/main" val="81035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1887200" cy="1417638"/>
          </a:xfrm>
        </p:spPr>
        <p:txBody>
          <a:bodyPr>
            <a:normAutofit fontScale="90000"/>
          </a:bodyPr>
          <a:lstStyle/>
          <a:p>
            <a:pPr algn="l"/>
            <a:r>
              <a:rPr lang="en-US" dirty="0"/>
              <a:t>Demand and supply with cost</a:t>
            </a:r>
            <a:br>
              <a:rPr lang="en-US" dirty="0"/>
            </a:br>
            <a:r>
              <a:rPr lang="en-US" sz="2700" dirty="0">
                <a:latin typeface="TimesTen-Roman"/>
              </a:rPr>
              <a:t>delays occur and the travel time increases. Since “time is money,” the increased time has been converted to $/mi.</a:t>
            </a:r>
            <a:endParaRPr lang="ar-IQ" sz="2700" dirty="0"/>
          </a:p>
        </p:txBody>
      </p:sp>
      <p:pic>
        <p:nvPicPr>
          <p:cNvPr id="5" name="عنصر نائب للمحتوى 4"/>
          <p:cNvPicPr>
            <a:picLocks noGrp="1" noChangeAspect="1"/>
          </p:cNvPicPr>
          <p:nvPr>
            <p:ph sz="half" idx="1"/>
          </p:nvPr>
        </p:nvPicPr>
        <p:blipFill>
          <a:blip r:embed="rId2"/>
          <a:stretch>
            <a:fillRect/>
          </a:stretch>
        </p:blipFill>
        <p:spPr>
          <a:xfrm>
            <a:off x="0" y="2132856"/>
            <a:ext cx="5794450" cy="4392488"/>
          </a:xfrm>
          <a:prstGeom prst="rect">
            <a:avLst/>
          </a:prstGeom>
        </p:spPr>
      </p:pic>
      <p:pic>
        <p:nvPicPr>
          <p:cNvPr id="6" name="عنصر نائب للمحتوى 5"/>
          <p:cNvPicPr>
            <a:picLocks noGrp="1" noChangeAspect="1"/>
          </p:cNvPicPr>
          <p:nvPr>
            <p:ph sz="half" idx="2"/>
          </p:nvPr>
        </p:nvPicPr>
        <p:blipFill>
          <a:blip r:embed="rId3"/>
          <a:stretch>
            <a:fillRect/>
          </a:stretch>
        </p:blipFill>
        <p:spPr>
          <a:xfrm>
            <a:off x="6042025" y="1927376"/>
            <a:ext cx="5251450" cy="3871611"/>
          </a:xfrm>
          <a:prstGeom prst="rect">
            <a:avLst/>
          </a:prstGeom>
        </p:spPr>
      </p:pic>
      <p:sp>
        <p:nvSpPr>
          <p:cNvPr id="7" name="عنصر نائب للتذييل 6"/>
          <p:cNvSpPr>
            <a:spLocks noGrp="1"/>
          </p:cNvSpPr>
          <p:nvPr>
            <p:ph type="ftr" sz="quarter" idx="11"/>
          </p:nvPr>
        </p:nvSpPr>
        <p:spPr/>
        <p:txBody>
          <a:bodyPr/>
          <a:lstStyle/>
          <a:p>
            <a:r>
              <a:rPr lang="en-US" smtClean="0"/>
              <a:t>Ass. Prof .Dr. Ali Hussein Hameed </a:t>
            </a:r>
            <a:endParaRPr lang="en-US"/>
          </a:p>
        </p:txBody>
      </p:sp>
      <p:sp>
        <p:nvSpPr>
          <p:cNvPr id="8" name="عنصر نائب لرقم الشريحة 7"/>
          <p:cNvSpPr>
            <a:spLocks noGrp="1"/>
          </p:cNvSpPr>
          <p:nvPr>
            <p:ph type="sldNum" sz="quarter" idx="12"/>
          </p:nvPr>
        </p:nvSpPr>
        <p:spPr/>
        <p:txBody>
          <a:bodyPr/>
          <a:lstStyle/>
          <a:p>
            <a:fld id="{0B24E335-0479-4200-B073-914F25AA704E}" type="slidenum">
              <a:rPr lang="en-US" smtClean="0"/>
              <a:pPr/>
              <a:t>14</a:t>
            </a:fld>
            <a:endParaRPr lang="en-US"/>
          </a:p>
        </p:txBody>
      </p:sp>
    </p:spTree>
    <p:extLst>
      <p:ext uri="{BB962C8B-B14F-4D97-AF65-F5344CB8AC3E}">
        <p14:creationId xmlns:p14="http://schemas.microsoft.com/office/powerpoint/2010/main" val="207266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274638"/>
            <a:ext cx="11887200" cy="1498178"/>
          </a:xfrm>
        </p:spPr>
        <p:txBody>
          <a:bodyPr>
            <a:noAutofit/>
          </a:bodyPr>
          <a:lstStyle/>
          <a:p>
            <a:pPr algn="just"/>
            <a:r>
              <a:rPr lang="en-US" sz="4800" b="1" dirty="0"/>
              <a:t>T</a:t>
            </a:r>
            <a:r>
              <a:rPr lang="en-US" sz="4800" dirty="0"/>
              <a:t>he four main components of the highway mode of transportation are </a:t>
            </a:r>
            <a:r>
              <a:rPr lang="en-US" sz="4800" dirty="0" smtClean="0"/>
              <a:t>:</a:t>
            </a:r>
            <a:endParaRPr lang="ar-IQ" sz="4800" dirty="0"/>
          </a:p>
        </p:txBody>
      </p:sp>
      <p:sp>
        <p:nvSpPr>
          <p:cNvPr id="6" name="عنصر نائب للمحتوى 5"/>
          <p:cNvSpPr>
            <a:spLocks noGrp="1"/>
          </p:cNvSpPr>
          <p:nvPr>
            <p:ph idx="1"/>
          </p:nvPr>
        </p:nvSpPr>
        <p:spPr>
          <a:xfrm>
            <a:off x="0" y="2132856"/>
            <a:ext cx="11292840" cy="4725143"/>
          </a:xfrm>
        </p:spPr>
        <p:txBody>
          <a:bodyPr>
            <a:normAutofit/>
          </a:bodyPr>
          <a:lstStyle/>
          <a:p>
            <a:pPr marL="514350" indent="-514350">
              <a:buFont typeface="+mj-lt"/>
              <a:buAutoNum type="arabicPeriod"/>
            </a:pPr>
            <a:r>
              <a:rPr lang="en-US" sz="4800" dirty="0" smtClean="0">
                <a:latin typeface="RotisSemiSans"/>
              </a:rPr>
              <a:t>Drivers</a:t>
            </a:r>
            <a:r>
              <a:rPr lang="en-US" sz="4800" dirty="0">
                <a:latin typeface="RotisSemiSans"/>
              </a:rPr>
              <a:t>’ Characteristics</a:t>
            </a:r>
          </a:p>
          <a:p>
            <a:pPr marL="514350" indent="-514350">
              <a:buFont typeface="+mj-lt"/>
              <a:buAutoNum type="arabicPeriod"/>
            </a:pPr>
            <a:r>
              <a:rPr lang="en-US" sz="4800" dirty="0">
                <a:latin typeface="RotisSemiSans"/>
              </a:rPr>
              <a:t>Pedestrian Characteristics</a:t>
            </a:r>
          </a:p>
          <a:p>
            <a:pPr marL="514350" indent="-514350">
              <a:buFont typeface="+mj-lt"/>
              <a:buAutoNum type="arabicPeriod"/>
            </a:pPr>
            <a:r>
              <a:rPr lang="en-US" sz="4800" dirty="0" smtClean="0">
                <a:latin typeface="RotisSemiSans"/>
              </a:rPr>
              <a:t>Vehicle </a:t>
            </a:r>
            <a:r>
              <a:rPr lang="en-US" sz="4800" dirty="0">
                <a:latin typeface="RotisSemiSans"/>
              </a:rPr>
              <a:t>Characteristics</a:t>
            </a:r>
          </a:p>
          <a:p>
            <a:pPr marL="514350" indent="-514350">
              <a:buFont typeface="+mj-lt"/>
              <a:buAutoNum type="arabicPeriod"/>
            </a:pPr>
            <a:r>
              <a:rPr lang="en-US" sz="4800" dirty="0">
                <a:latin typeface="RotisSemiSans"/>
              </a:rPr>
              <a:t>Road Characteristics</a:t>
            </a:r>
          </a:p>
          <a:p>
            <a:endParaRPr lang="ar-IQ" sz="4400" dirty="0"/>
          </a:p>
        </p:txBody>
      </p:sp>
      <p:sp>
        <p:nvSpPr>
          <p:cNvPr id="7" name="عنصر نائب للتذييل 6"/>
          <p:cNvSpPr>
            <a:spLocks noGrp="1"/>
          </p:cNvSpPr>
          <p:nvPr>
            <p:ph type="ftr" sz="quarter" idx="11"/>
          </p:nvPr>
        </p:nvSpPr>
        <p:spPr/>
        <p:txBody>
          <a:bodyPr/>
          <a:lstStyle/>
          <a:p>
            <a:r>
              <a:rPr lang="en-US" smtClean="0"/>
              <a:t>Ass. Prof .Dr. Ali Hussein Hameed </a:t>
            </a:r>
            <a:endParaRPr lang="en-US"/>
          </a:p>
        </p:txBody>
      </p:sp>
      <p:sp>
        <p:nvSpPr>
          <p:cNvPr id="8" name="عنصر نائب لرقم الشريحة 7"/>
          <p:cNvSpPr>
            <a:spLocks noGrp="1"/>
          </p:cNvSpPr>
          <p:nvPr>
            <p:ph type="sldNum" sz="quarter" idx="12"/>
          </p:nvPr>
        </p:nvSpPr>
        <p:spPr/>
        <p:txBody>
          <a:bodyPr/>
          <a:lstStyle/>
          <a:p>
            <a:fld id="{0B24E335-0479-4200-B073-914F25AA704E}" type="slidenum">
              <a:rPr lang="en-US" smtClean="0"/>
              <a:pPr/>
              <a:t>15</a:t>
            </a:fld>
            <a:endParaRPr lang="en-US"/>
          </a:p>
        </p:txBody>
      </p:sp>
    </p:spTree>
    <p:extLst>
      <p:ext uri="{BB962C8B-B14F-4D97-AF65-F5344CB8AC3E}">
        <p14:creationId xmlns:p14="http://schemas.microsoft.com/office/powerpoint/2010/main" val="389635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952" y="116632"/>
            <a:ext cx="11776248" cy="5816977"/>
          </a:xfrm>
          <a:prstGeom prst="rect">
            <a:avLst/>
          </a:prstGeom>
        </p:spPr>
        <p:txBody>
          <a:bodyPr wrap="square">
            <a:spAutoFit/>
          </a:bodyPr>
          <a:lstStyle/>
          <a:p>
            <a:r>
              <a:rPr lang="en-US" sz="3200" dirty="0" smtClean="0">
                <a:solidFill>
                  <a:srgbClr val="FF0000"/>
                </a:solidFill>
                <a:latin typeface="RotisSemiSans"/>
              </a:rPr>
              <a:t>Driver Characteristics :</a:t>
            </a:r>
            <a:r>
              <a:rPr lang="en-US" sz="2000" b="1" dirty="0" smtClean="0"/>
              <a:t>The </a:t>
            </a:r>
            <a:r>
              <a:rPr lang="en-US" sz="2000" b="1" dirty="0"/>
              <a:t>Human Response Process</a:t>
            </a:r>
          </a:p>
          <a:p>
            <a:pPr marL="342900" indent="-342900">
              <a:buFont typeface="+mj-lt"/>
              <a:buAutoNum type="arabicPeriod"/>
            </a:pPr>
            <a:r>
              <a:rPr lang="en-US" sz="2000" b="1" dirty="0" smtClean="0"/>
              <a:t>Visual </a:t>
            </a:r>
            <a:r>
              <a:rPr lang="en-US" sz="2000" b="1" dirty="0"/>
              <a:t>Reception</a:t>
            </a:r>
          </a:p>
          <a:p>
            <a:r>
              <a:rPr lang="en-US" sz="2000" dirty="0"/>
              <a:t>The principal characteristics of the eye are visual acuity, peripheral vision, </a:t>
            </a:r>
            <a:r>
              <a:rPr lang="en-US" sz="2000" dirty="0" smtClean="0"/>
              <a:t>color vision</a:t>
            </a:r>
            <a:r>
              <a:rPr lang="en-US" sz="2000" dirty="0"/>
              <a:t>, glare vision and recovery, and depth </a:t>
            </a:r>
            <a:r>
              <a:rPr lang="en-US" sz="2000" dirty="0" smtClean="0"/>
              <a:t>perception.</a:t>
            </a:r>
          </a:p>
          <a:p>
            <a:r>
              <a:rPr lang="en-US" sz="2000" b="1" i="1" dirty="0" smtClean="0"/>
              <a:t>2- Visual </a:t>
            </a:r>
            <a:r>
              <a:rPr lang="en-US" sz="2000" b="1" i="1" dirty="0"/>
              <a:t>Acuity. </a:t>
            </a:r>
            <a:r>
              <a:rPr lang="en-US" sz="2000" dirty="0"/>
              <a:t>Visual acuity is the ability to see fine details of an object</a:t>
            </a:r>
            <a:r>
              <a:rPr lang="en-US" sz="2000" dirty="0" smtClean="0"/>
              <a:t>. the </a:t>
            </a:r>
            <a:r>
              <a:rPr lang="en-US" sz="2000" dirty="0"/>
              <a:t>optimal </a:t>
            </a:r>
            <a:r>
              <a:rPr lang="en-US" sz="2000" dirty="0" smtClean="0"/>
              <a:t>time required </a:t>
            </a:r>
            <a:r>
              <a:rPr lang="en-US" sz="2000" dirty="0"/>
              <a:t>for identification of an object with no relative movement is </a:t>
            </a:r>
            <a:r>
              <a:rPr lang="en-US" sz="2000" dirty="0">
                <a:solidFill>
                  <a:srgbClr val="FF0000"/>
                </a:solidFill>
              </a:rPr>
              <a:t>between 0.5 </a:t>
            </a:r>
            <a:r>
              <a:rPr lang="en-US" sz="2000" dirty="0" smtClean="0">
                <a:solidFill>
                  <a:srgbClr val="FF0000"/>
                </a:solidFill>
              </a:rPr>
              <a:t>and 1.0 </a:t>
            </a:r>
            <a:r>
              <a:rPr lang="en-US" sz="2000" dirty="0">
                <a:solidFill>
                  <a:srgbClr val="FF0000"/>
                </a:solidFill>
              </a:rPr>
              <a:t>seconds</a:t>
            </a:r>
            <a:r>
              <a:rPr lang="en-US" sz="2000" dirty="0" smtClean="0">
                <a:solidFill>
                  <a:srgbClr val="FF0000"/>
                </a:solidFill>
              </a:rPr>
              <a:t>.</a:t>
            </a:r>
            <a:endParaRPr lang="en-US" sz="2000" dirty="0"/>
          </a:p>
          <a:p>
            <a:r>
              <a:rPr lang="en-US" sz="2000" b="1" i="1" dirty="0" smtClean="0"/>
              <a:t>3-Peripheral </a:t>
            </a:r>
            <a:r>
              <a:rPr lang="en-US" sz="2000" b="1" i="1" dirty="0"/>
              <a:t>Vision. </a:t>
            </a:r>
            <a:r>
              <a:rPr lang="en-US" sz="2000" dirty="0" smtClean="0"/>
              <a:t> </a:t>
            </a:r>
            <a:r>
              <a:rPr lang="en-US" sz="2000" dirty="0"/>
              <a:t>Age also </a:t>
            </a:r>
            <a:r>
              <a:rPr lang="en-US" sz="2000" dirty="0" smtClean="0"/>
              <a:t>influences peripheral </a:t>
            </a:r>
            <a:r>
              <a:rPr lang="en-US" sz="2000" dirty="0"/>
              <a:t>vision. For instance, at about age 60, a significant change occurs in a</a:t>
            </a:r>
          </a:p>
          <a:p>
            <a:r>
              <a:rPr lang="en-US" sz="2000" dirty="0"/>
              <a:t>person’s peripheral vision.</a:t>
            </a:r>
          </a:p>
          <a:p>
            <a:r>
              <a:rPr lang="en-US" sz="2000" b="1" i="1" dirty="0" smtClean="0"/>
              <a:t>4-Color </a:t>
            </a:r>
            <a:r>
              <a:rPr lang="en-US" sz="2000" b="1" i="1" dirty="0"/>
              <a:t>Vision. </a:t>
            </a:r>
            <a:r>
              <a:rPr lang="en-US" sz="2000" dirty="0" smtClean="0"/>
              <a:t>Combinations </a:t>
            </a:r>
            <a:r>
              <a:rPr lang="en-US" sz="2000" dirty="0"/>
              <a:t>of black and white </a:t>
            </a:r>
            <a:r>
              <a:rPr lang="en-US" sz="2000" dirty="0" smtClean="0"/>
              <a:t>and black </a:t>
            </a:r>
            <a:r>
              <a:rPr lang="en-US" sz="2000" dirty="0"/>
              <a:t>and yellow have been shown to be those to which the eye is most sensitive.</a:t>
            </a:r>
          </a:p>
          <a:p>
            <a:r>
              <a:rPr lang="en-US" sz="2000" b="1" i="1" dirty="0" smtClean="0"/>
              <a:t>5-Glare </a:t>
            </a:r>
            <a:r>
              <a:rPr lang="en-US" sz="2000" b="1" i="1" dirty="0"/>
              <a:t>Vision and Recovery</a:t>
            </a:r>
            <a:r>
              <a:rPr lang="en-US" sz="2000" b="1" i="1" dirty="0" smtClean="0"/>
              <a:t>.</a:t>
            </a:r>
            <a:r>
              <a:rPr lang="en-US" sz="2000" i="1" dirty="0" smtClean="0">
                <a:solidFill>
                  <a:srgbClr val="FF0000"/>
                </a:solidFill>
              </a:rPr>
              <a:t> </a:t>
            </a:r>
            <a:r>
              <a:rPr lang="en-US" sz="2000" dirty="0">
                <a:solidFill>
                  <a:srgbClr val="FF0000"/>
                </a:solidFill>
              </a:rPr>
              <a:t>Studies have shown that this time is </a:t>
            </a:r>
            <a:r>
              <a:rPr lang="en-US" sz="2000" dirty="0" smtClean="0">
                <a:solidFill>
                  <a:srgbClr val="FF0000"/>
                </a:solidFill>
              </a:rPr>
              <a:t>about 3 </a:t>
            </a:r>
            <a:r>
              <a:rPr lang="en-US" sz="2000" dirty="0">
                <a:solidFill>
                  <a:srgbClr val="FF0000"/>
                </a:solidFill>
              </a:rPr>
              <a:t>seconds when moving from dark to light and can be 6 seconds or more when </a:t>
            </a:r>
            <a:r>
              <a:rPr lang="en-US" sz="2000" dirty="0" smtClean="0">
                <a:solidFill>
                  <a:srgbClr val="FF0000"/>
                </a:solidFill>
              </a:rPr>
              <a:t>moving from </a:t>
            </a:r>
            <a:r>
              <a:rPr lang="en-US" sz="2000" dirty="0">
                <a:solidFill>
                  <a:srgbClr val="FF0000"/>
                </a:solidFill>
              </a:rPr>
              <a:t>light to dark. </a:t>
            </a:r>
            <a:r>
              <a:rPr lang="en-US" sz="2000" dirty="0"/>
              <a:t>Glare vision is of great importance during night driving; it </a:t>
            </a:r>
            <a:r>
              <a:rPr lang="en-US" sz="2000" dirty="0" smtClean="0"/>
              <a:t>contributes to </a:t>
            </a:r>
            <a:r>
              <a:rPr lang="en-US" sz="2000" dirty="0"/>
              <a:t>the problem of serving older people, who see much more poorly at night</a:t>
            </a:r>
            <a:r>
              <a:rPr lang="en-US" sz="2000" dirty="0" smtClean="0"/>
              <a:t>. This </a:t>
            </a:r>
            <a:r>
              <a:rPr lang="en-US" sz="2000" dirty="0"/>
              <a:t>phenomenon should be taken into account in the design and location of </a:t>
            </a:r>
            <a:r>
              <a:rPr lang="en-US" sz="2000" dirty="0" smtClean="0"/>
              <a:t>street lighting </a:t>
            </a:r>
            <a:r>
              <a:rPr lang="en-US" sz="2000" dirty="0"/>
              <a:t>so that glare effects are reduced to a </a:t>
            </a:r>
            <a:r>
              <a:rPr lang="en-US" sz="2000" dirty="0" smtClean="0"/>
              <a:t>minimum.</a:t>
            </a:r>
            <a:endParaRPr lang="en-US" sz="2000" dirty="0"/>
          </a:p>
          <a:p>
            <a:r>
              <a:rPr lang="en-US" sz="2000" b="1" i="1" dirty="0" smtClean="0"/>
              <a:t>6-Depth </a:t>
            </a:r>
            <a:r>
              <a:rPr lang="en-US" sz="2000" b="1" i="1" dirty="0"/>
              <a:t>Perception. </a:t>
            </a:r>
            <a:r>
              <a:rPr lang="en-US" sz="2000" dirty="0"/>
              <a:t>Depth perception affects the ability of a person to estimate </a:t>
            </a:r>
            <a:r>
              <a:rPr lang="en-US" sz="2000" dirty="0" smtClean="0"/>
              <a:t>speed and </a:t>
            </a:r>
            <a:r>
              <a:rPr lang="en-US" sz="2000" dirty="0"/>
              <a:t>distance. It is particularly important on two-lane highways during passing maneuvers</a:t>
            </a:r>
            <a:r>
              <a:rPr lang="en-US" sz="2000" dirty="0" smtClean="0"/>
              <a:t>, </a:t>
            </a:r>
            <a:endParaRPr lang="en-US" sz="2000" dirty="0" smtClean="0">
              <a:latin typeface="RotisSemiSans"/>
            </a:endParaRPr>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16</a:t>
            </a:fld>
            <a:endParaRPr lang="en-US"/>
          </a:p>
        </p:txBody>
      </p:sp>
    </p:spTree>
    <p:extLst>
      <p:ext uri="{BB962C8B-B14F-4D97-AF65-F5344CB8AC3E}">
        <p14:creationId xmlns:p14="http://schemas.microsoft.com/office/powerpoint/2010/main" val="211790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4427"/>
            <a:ext cx="11887200" cy="6370975"/>
          </a:xfrm>
          <a:prstGeom prst="rect">
            <a:avLst/>
          </a:prstGeom>
        </p:spPr>
        <p:txBody>
          <a:bodyPr wrap="square">
            <a:spAutoFit/>
          </a:bodyPr>
          <a:lstStyle/>
          <a:p>
            <a:pPr marL="285750" indent="-285750" algn="just">
              <a:buFont typeface="Arial" panose="020B0604020202020204" pitchFamily="34" charset="0"/>
              <a:buChar char="•"/>
            </a:pPr>
            <a:r>
              <a:rPr lang="en-US" sz="3200" dirty="0">
                <a:solidFill>
                  <a:srgbClr val="FF0000"/>
                </a:solidFill>
              </a:rPr>
              <a:t>Older Drivers’ Characteristics </a:t>
            </a:r>
            <a:r>
              <a:rPr lang="en-US" sz="2800" dirty="0"/>
              <a:t>This group also suffers from narrower visual fields, greater sensitivity to glare, higher reaction times, and reduced muscle strength, which may result in the older driver having a higher crash risk.</a:t>
            </a:r>
          </a:p>
          <a:p>
            <a:pPr marL="285750" indent="-285750" algn="just">
              <a:buFont typeface="Arial" panose="020B0604020202020204" pitchFamily="34" charset="0"/>
              <a:buChar char="•"/>
            </a:pPr>
            <a:r>
              <a:rPr lang="en-US" sz="3200" dirty="0">
                <a:solidFill>
                  <a:srgbClr val="FF0000"/>
                </a:solidFill>
              </a:rPr>
              <a:t>Pedestrian </a:t>
            </a:r>
            <a:r>
              <a:rPr lang="en-US" sz="3200" dirty="0" smtClean="0">
                <a:solidFill>
                  <a:srgbClr val="FF0000"/>
                </a:solidFill>
              </a:rPr>
              <a:t>Characteristics</a:t>
            </a:r>
            <a:r>
              <a:rPr lang="en-US" sz="3600" dirty="0" smtClean="0">
                <a:solidFill>
                  <a:srgbClr val="FF0000"/>
                </a:solidFill>
              </a:rPr>
              <a:t> </a:t>
            </a:r>
            <a:r>
              <a:rPr lang="en-US" sz="2800" dirty="0" smtClean="0"/>
              <a:t>relevant </a:t>
            </a:r>
            <a:r>
              <a:rPr lang="en-US" sz="2800" dirty="0"/>
              <a:t>to traffic and highway engineering practice include those of the driver,  For example, the design of an all-red phase, which permits pedestrians to cross an intersection with heavy traffic, requires knowledge of the walking speeds of pedestrians. Observations of pedestrian movements have indicated that walking speeds vary between 3.0 and 8.0 </a:t>
            </a:r>
            <a:r>
              <a:rPr lang="en-US" sz="2800" dirty="0" err="1"/>
              <a:t>ft</a:t>
            </a:r>
            <a:r>
              <a:rPr lang="en-US" sz="2800" dirty="0"/>
              <a:t> /sec. Significant differences have also been observed between male and female walking speeds.</a:t>
            </a:r>
          </a:p>
          <a:p>
            <a:pPr marL="285750" indent="-285750" algn="just">
              <a:buFont typeface="Arial" panose="020B0604020202020204" pitchFamily="34" charset="0"/>
              <a:buChar char="•"/>
            </a:pPr>
            <a:r>
              <a:rPr lang="en-US" sz="3200" dirty="0">
                <a:solidFill>
                  <a:srgbClr val="FF0000"/>
                </a:solidFill>
              </a:rPr>
              <a:t>Bicyclists and Bicycles Characteristics</a:t>
            </a:r>
          </a:p>
          <a:p>
            <a:pPr algn="just"/>
            <a:r>
              <a:rPr lang="en-US" sz="2800" dirty="0"/>
              <a:t>Three classes of bicyclists (A, B, and C) have been identified in the Guide </a:t>
            </a:r>
            <a:r>
              <a:rPr lang="en-US" sz="2800" dirty="0" smtClean="0"/>
              <a:t>for the </a:t>
            </a:r>
            <a:r>
              <a:rPr lang="en-US" sz="2800" dirty="0"/>
              <a:t>Development of Bicycle Facilities by </a:t>
            </a:r>
            <a:r>
              <a:rPr lang="en-US" sz="2800" dirty="0" smtClean="0"/>
              <a:t>AASHTO ,the </a:t>
            </a:r>
            <a:r>
              <a:rPr lang="en-US" sz="2800" dirty="0"/>
              <a:t>minimum design speed for bicycles on level terrain is 20 </a:t>
            </a:r>
            <a:r>
              <a:rPr lang="en-US" sz="2800" dirty="0" smtClean="0"/>
              <a:t>mi/h</a:t>
            </a:r>
            <a:r>
              <a:rPr lang="en-US" sz="2000" dirty="0"/>
              <a:t>.</a:t>
            </a:r>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5" name="عنصر نائب لرقم الشريحة 4"/>
          <p:cNvSpPr>
            <a:spLocks noGrp="1"/>
          </p:cNvSpPr>
          <p:nvPr>
            <p:ph type="sldNum" sz="quarter" idx="12"/>
          </p:nvPr>
        </p:nvSpPr>
        <p:spPr/>
        <p:txBody>
          <a:bodyPr/>
          <a:lstStyle/>
          <a:p>
            <a:fld id="{0B24E335-0479-4200-B073-914F25AA704E}" type="slidenum">
              <a:rPr lang="en-US" smtClean="0"/>
              <a:pPr/>
              <a:t>17</a:t>
            </a:fld>
            <a:endParaRPr lang="en-US"/>
          </a:p>
        </p:txBody>
      </p:sp>
    </p:spTree>
    <p:extLst>
      <p:ext uri="{BB962C8B-B14F-4D97-AF65-F5344CB8AC3E}">
        <p14:creationId xmlns:p14="http://schemas.microsoft.com/office/powerpoint/2010/main" val="4064818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1590020" cy="980728"/>
          </a:xfrm>
        </p:spPr>
        <p:txBody>
          <a:bodyPr>
            <a:normAutofit/>
          </a:bodyPr>
          <a:lstStyle/>
          <a:p>
            <a:pPr algn="l"/>
            <a:r>
              <a:rPr lang="en-US" dirty="0" smtClean="0"/>
              <a:t>Perception-Reaction </a:t>
            </a:r>
            <a:r>
              <a:rPr lang="en-US" dirty="0"/>
              <a:t>Process</a:t>
            </a:r>
          </a:p>
        </p:txBody>
      </p:sp>
      <p:sp>
        <p:nvSpPr>
          <p:cNvPr id="3" name="عنصر نائب للمحتوى 2"/>
          <p:cNvSpPr>
            <a:spLocks noGrp="1"/>
          </p:cNvSpPr>
          <p:nvPr>
            <p:ph idx="1"/>
          </p:nvPr>
        </p:nvSpPr>
        <p:spPr>
          <a:xfrm>
            <a:off x="182960" y="836712"/>
            <a:ext cx="11292840" cy="5861246"/>
          </a:xfrm>
        </p:spPr>
        <p:txBody>
          <a:bodyPr>
            <a:noAutofit/>
          </a:bodyPr>
          <a:lstStyle/>
          <a:p>
            <a:pPr marL="0" indent="0">
              <a:buNone/>
            </a:pPr>
            <a:r>
              <a:rPr lang="en-US" sz="2400" dirty="0"/>
              <a:t>The process through which a driver, cyclist, or pedestrian evaluates and reacts to </a:t>
            </a:r>
            <a:r>
              <a:rPr lang="en-US" sz="2400" dirty="0" smtClean="0"/>
              <a:t>a stimulus </a:t>
            </a:r>
            <a:r>
              <a:rPr lang="en-US" sz="2400" dirty="0"/>
              <a:t>can be divided into four </a:t>
            </a:r>
            <a:r>
              <a:rPr lang="en-US" sz="2400" dirty="0" smtClean="0"/>
              <a:t>sub processes:</a:t>
            </a:r>
            <a:endParaRPr lang="en-US" sz="2400" dirty="0"/>
          </a:p>
          <a:p>
            <a:pPr marL="457200" indent="-457200">
              <a:buAutoNum type="arabicPeriod"/>
            </a:pPr>
            <a:r>
              <a:rPr lang="en-US" sz="2400" dirty="0" smtClean="0"/>
              <a:t>Perception</a:t>
            </a:r>
            <a:r>
              <a:rPr lang="en-US" sz="2400" dirty="0"/>
              <a:t>: the driver sees a control device, warning sign, or object on the </a:t>
            </a:r>
            <a:r>
              <a:rPr lang="en-US" sz="2400" dirty="0" smtClean="0"/>
              <a:t>road </a:t>
            </a:r>
          </a:p>
          <a:p>
            <a:pPr marL="0" indent="0">
              <a:buNone/>
            </a:pPr>
            <a:r>
              <a:rPr lang="en-US" sz="2400" dirty="0" smtClean="0"/>
              <a:t>2</a:t>
            </a:r>
            <a:r>
              <a:rPr lang="en-US" sz="2400" dirty="0"/>
              <a:t>. Identification: the driver identifies the object or control device and thus understands</a:t>
            </a:r>
          </a:p>
          <a:p>
            <a:pPr marL="0" indent="0">
              <a:buNone/>
            </a:pPr>
            <a:r>
              <a:rPr lang="en-US" sz="2400" dirty="0"/>
              <a:t>the stimulus</a:t>
            </a:r>
          </a:p>
          <a:p>
            <a:pPr marL="0" indent="0">
              <a:buNone/>
            </a:pPr>
            <a:r>
              <a:rPr lang="en-US" sz="2400" dirty="0"/>
              <a:t>3. Emotion: the driver decides what action to take in response to the stimulus; </a:t>
            </a:r>
            <a:r>
              <a:rPr lang="en-US" sz="2400" dirty="0" smtClean="0"/>
              <a:t>for example</a:t>
            </a:r>
            <a:r>
              <a:rPr lang="en-US" sz="2400" dirty="0"/>
              <a:t>, to step on the brake pedal, to pass, to swerve, or to change lanes</a:t>
            </a:r>
          </a:p>
          <a:p>
            <a:pPr marL="0" indent="0">
              <a:buNone/>
            </a:pPr>
            <a:r>
              <a:rPr lang="en-US" sz="2400" dirty="0"/>
              <a:t>4. Reaction or volition: the driver actually executes the action decided on during </a:t>
            </a:r>
            <a:r>
              <a:rPr lang="en-US" sz="2400" dirty="0" smtClean="0"/>
              <a:t>the emotion sub-process.</a:t>
            </a:r>
            <a:endParaRPr lang="en-US" sz="2400" dirty="0"/>
          </a:p>
          <a:p>
            <a:pPr marL="0" indent="0">
              <a:buNone/>
            </a:pPr>
            <a:r>
              <a:rPr lang="en-US" sz="2400" dirty="0" smtClean="0"/>
              <a:t> </a:t>
            </a:r>
            <a:r>
              <a:rPr lang="en-US" sz="2400" dirty="0">
                <a:solidFill>
                  <a:srgbClr val="FF0000"/>
                </a:solidFill>
              </a:rPr>
              <a:t>T</a:t>
            </a:r>
            <a:r>
              <a:rPr lang="en-US" sz="2400" dirty="0" smtClean="0">
                <a:solidFill>
                  <a:srgbClr val="FF0000"/>
                </a:solidFill>
              </a:rPr>
              <a:t>he </a:t>
            </a:r>
            <a:r>
              <a:rPr lang="en-US" sz="2400" dirty="0">
                <a:solidFill>
                  <a:srgbClr val="FF0000"/>
                </a:solidFill>
              </a:rPr>
              <a:t>American Association of State Highway and </a:t>
            </a:r>
            <a:r>
              <a:rPr lang="en-US" sz="2400" dirty="0" smtClean="0">
                <a:solidFill>
                  <a:srgbClr val="FF0000"/>
                </a:solidFill>
              </a:rPr>
              <a:t>Transportation Officials </a:t>
            </a:r>
            <a:r>
              <a:rPr lang="en-US" sz="2400" dirty="0">
                <a:solidFill>
                  <a:srgbClr val="FF0000"/>
                </a:solidFill>
              </a:rPr>
              <a:t>(AASHTO) stipulate 2.5 seconds for stopping-sight distances. This</a:t>
            </a:r>
          </a:p>
          <a:p>
            <a:pPr marL="0" indent="0">
              <a:buNone/>
            </a:pPr>
            <a:r>
              <a:rPr lang="en-US" sz="2400" dirty="0">
                <a:solidFill>
                  <a:srgbClr val="FF0000"/>
                </a:solidFill>
              </a:rPr>
              <a:t>encompasses the decision times for about 90 percent of drivers under most highway</a:t>
            </a:r>
          </a:p>
          <a:p>
            <a:pPr marL="0" indent="0">
              <a:buNone/>
            </a:pPr>
            <a:r>
              <a:rPr lang="en-US" sz="2400" dirty="0">
                <a:solidFill>
                  <a:srgbClr val="FF0000"/>
                </a:solidFill>
              </a:rPr>
              <a:t>conditions. Note, however, that a reaction time of 2.5 second may not be </a:t>
            </a:r>
            <a:r>
              <a:rPr lang="en-US" sz="2400" dirty="0" smtClean="0">
                <a:solidFill>
                  <a:srgbClr val="FF0000"/>
                </a:solidFill>
              </a:rPr>
              <a:t>adequate.</a:t>
            </a:r>
            <a:endParaRPr lang="ar-IQ" sz="2400" dirty="0">
              <a:solidFill>
                <a:srgbClr val="FF0000"/>
              </a:solidFill>
            </a:endParaRPr>
          </a:p>
        </p:txBody>
      </p:sp>
      <p:sp>
        <p:nvSpPr>
          <p:cNvPr id="4" name="عنصر نائب للتذييل 3"/>
          <p:cNvSpPr>
            <a:spLocks noGrp="1"/>
          </p:cNvSpPr>
          <p:nvPr>
            <p:ph type="ftr" sz="quarter" idx="11"/>
          </p:nvPr>
        </p:nvSpPr>
        <p:spPr/>
        <p:txBody>
          <a:bodyPr/>
          <a:lstStyle/>
          <a:p>
            <a:r>
              <a:rPr lang="en-US" smtClean="0"/>
              <a:t>Ass. Prof .Dr. Ali Hussein Hameed </a:t>
            </a:r>
            <a:endParaRPr lang="en-US"/>
          </a:p>
        </p:txBody>
      </p:sp>
      <p:sp>
        <p:nvSpPr>
          <p:cNvPr id="5" name="عنصر نائب لرقم الشريحة 4"/>
          <p:cNvSpPr>
            <a:spLocks noGrp="1"/>
          </p:cNvSpPr>
          <p:nvPr>
            <p:ph type="sldNum" sz="quarter" idx="12"/>
          </p:nvPr>
        </p:nvSpPr>
        <p:spPr/>
        <p:txBody>
          <a:bodyPr/>
          <a:lstStyle/>
          <a:p>
            <a:fld id="{0B24E335-0479-4200-B073-914F25AA704E}" type="slidenum">
              <a:rPr lang="en-US" smtClean="0"/>
              <a:pPr/>
              <a:t>18</a:t>
            </a:fld>
            <a:endParaRPr lang="en-US"/>
          </a:p>
        </p:txBody>
      </p:sp>
    </p:spTree>
    <p:extLst>
      <p:ext uri="{BB962C8B-B14F-4D97-AF65-F5344CB8AC3E}">
        <p14:creationId xmlns:p14="http://schemas.microsoft.com/office/powerpoint/2010/main" val="93396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stretch>
            <a:fillRect/>
          </a:stretch>
        </p:blipFill>
        <p:spPr>
          <a:xfrm>
            <a:off x="837081" y="583499"/>
            <a:ext cx="10213038" cy="5691001"/>
          </a:xfrm>
          <a:prstGeom prst="rect">
            <a:avLst/>
          </a:prstGeom>
        </p:spPr>
      </p:pic>
      <p:sp>
        <p:nvSpPr>
          <p:cNvPr id="2" name="عنصر نائب للتذييل 1"/>
          <p:cNvSpPr>
            <a:spLocks noGrp="1"/>
          </p:cNvSpPr>
          <p:nvPr>
            <p:ph type="ftr" sz="quarter" idx="11"/>
          </p:nvPr>
        </p:nvSpPr>
        <p:spPr/>
        <p:txBody>
          <a:bodyPr/>
          <a:lstStyle/>
          <a:p>
            <a:r>
              <a:rPr lang="en-US" smtClean="0"/>
              <a:t>Ass. Prof .Dr. Ali Hussein Hameed </a:t>
            </a:r>
            <a:endParaRPr lang="en-US"/>
          </a:p>
        </p:txBody>
      </p:sp>
      <p:sp>
        <p:nvSpPr>
          <p:cNvPr id="3" name="عنصر نائب لرقم الشريحة 2"/>
          <p:cNvSpPr>
            <a:spLocks noGrp="1"/>
          </p:cNvSpPr>
          <p:nvPr>
            <p:ph type="sldNum" sz="quarter" idx="12"/>
          </p:nvPr>
        </p:nvSpPr>
        <p:spPr/>
        <p:txBody>
          <a:bodyPr/>
          <a:lstStyle/>
          <a:p>
            <a:fld id="{0B24E335-0479-4200-B073-914F25AA704E}" type="slidenum">
              <a:rPr lang="en-US" smtClean="0"/>
              <a:pPr/>
              <a:t>19</a:t>
            </a:fld>
            <a:endParaRPr lang="en-US"/>
          </a:p>
        </p:txBody>
      </p:sp>
    </p:spTree>
    <p:extLst>
      <p:ext uri="{BB962C8B-B14F-4D97-AF65-F5344CB8AC3E}">
        <p14:creationId xmlns:p14="http://schemas.microsoft.com/office/powerpoint/2010/main" val="3203545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4624"/>
            <a:ext cx="11887200" cy="6986528"/>
          </a:xfrm>
          <a:prstGeom prst="rect">
            <a:avLst/>
          </a:prstGeom>
        </p:spPr>
        <p:txBody>
          <a:bodyPr wrap="square">
            <a:spAutoFit/>
          </a:bodyPr>
          <a:lstStyle/>
          <a:p>
            <a:r>
              <a:rPr lang="en-US" sz="3200" dirty="0">
                <a:latin typeface="TimesTen-Roman"/>
              </a:rPr>
              <a:t>T</a:t>
            </a:r>
            <a:r>
              <a:rPr lang="en-US" sz="3200" dirty="0" smtClean="0">
                <a:latin typeface="TimesTen-Roman"/>
              </a:rPr>
              <a:t>ransportation </a:t>
            </a:r>
            <a:r>
              <a:rPr lang="en-US" sz="3200" dirty="0">
                <a:latin typeface="TimesTen-Roman"/>
              </a:rPr>
              <a:t>is essential for a </a:t>
            </a:r>
            <a:r>
              <a:rPr lang="en-US" sz="3200" dirty="0" smtClean="0">
                <a:latin typeface="TimesTen-Roman"/>
              </a:rPr>
              <a:t>country’s </a:t>
            </a:r>
            <a:r>
              <a:rPr lang="en-US" sz="3200" dirty="0">
                <a:latin typeface="TimesTen-Roman"/>
              </a:rPr>
              <a:t>development and growth. In both </a:t>
            </a:r>
            <a:r>
              <a:rPr lang="en-US" sz="3200" dirty="0" smtClean="0">
                <a:latin typeface="TimesTen-Roman"/>
              </a:rPr>
              <a:t>the </a:t>
            </a:r>
            <a:r>
              <a:rPr lang="en-US" sz="3200" dirty="0" smtClean="0">
                <a:solidFill>
                  <a:srgbClr val="FF0000"/>
                </a:solidFill>
                <a:latin typeface="TimesTen-Roman"/>
              </a:rPr>
              <a:t>public </a:t>
            </a:r>
            <a:r>
              <a:rPr lang="en-US" sz="3200" dirty="0">
                <a:solidFill>
                  <a:srgbClr val="FF0000"/>
                </a:solidFill>
                <a:latin typeface="TimesTen-Roman"/>
              </a:rPr>
              <a:t>and private </a:t>
            </a:r>
            <a:r>
              <a:rPr lang="en-US" sz="3200" dirty="0" smtClean="0">
                <a:solidFill>
                  <a:srgbClr val="FF0000"/>
                </a:solidFill>
                <a:latin typeface="TimesTen-Roman"/>
              </a:rPr>
              <a:t>sector</a:t>
            </a:r>
          </a:p>
          <a:p>
            <a:pPr marL="457200" indent="-457200">
              <a:buFont typeface="Arial" panose="020B0604020202020204" pitchFamily="34" charset="0"/>
              <a:buChar char="•"/>
            </a:pPr>
            <a:r>
              <a:rPr lang="en-US" sz="3200" dirty="0" smtClean="0">
                <a:latin typeface="TimesTen-Roman"/>
              </a:rPr>
              <a:t>Elements </a:t>
            </a:r>
            <a:r>
              <a:rPr lang="en-US" sz="3200" dirty="0">
                <a:latin typeface="TimesTen-Roman"/>
              </a:rPr>
              <a:t>are constantly being added to the </a:t>
            </a:r>
            <a:r>
              <a:rPr lang="en-US" sz="3200" dirty="0" smtClean="0">
                <a:latin typeface="TimesTen-Roman"/>
              </a:rPr>
              <a:t>world’s highway</a:t>
            </a:r>
            <a:r>
              <a:rPr lang="en-US" sz="3200" dirty="0">
                <a:latin typeface="TimesTen-Roman"/>
              </a:rPr>
              <a:t>, rail, airport, and mass transit systems, and new techniques are being </a:t>
            </a:r>
            <a:r>
              <a:rPr lang="en-US" sz="3200" dirty="0" smtClean="0">
                <a:latin typeface="TimesTen-Roman"/>
              </a:rPr>
              <a:t>applied for </a:t>
            </a:r>
            <a:r>
              <a:rPr lang="en-US" sz="3200" dirty="0">
                <a:latin typeface="TimesTen-Roman"/>
              </a:rPr>
              <a:t>operating and maintaining the systems safely and </a:t>
            </a:r>
            <a:r>
              <a:rPr lang="en-US" sz="3200" dirty="0" smtClean="0">
                <a:latin typeface="TimesTen-Roman"/>
              </a:rPr>
              <a:t>economically.</a:t>
            </a:r>
          </a:p>
          <a:p>
            <a:pPr marL="457200" indent="-457200">
              <a:buFont typeface="Arial" panose="020B0604020202020204" pitchFamily="34" charset="0"/>
              <a:buChar char="•"/>
            </a:pPr>
            <a:r>
              <a:rPr lang="en-US" sz="3200" dirty="0" smtClean="0">
                <a:latin typeface="TimesTen-Roman"/>
              </a:rPr>
              <a:t>Many organizations and </a:t>
            </a:r>
            <a:r>
              <a:rPr lang="en-US" sz="3200" dirty="0">
                <a:latin typeface="TimesTen-Roman"/>
              </a:rPr>
              <a:t>agencies exist to </a:t>
            </a:r>
            <a:r>
              <a:rPr lang="en-US" sz="3200" dirty="0">
                <a:solidFill>
                  <a:srgbClr val="FF0000"/>
                </a:solidFill>
                <a:latin typeface="TimesTen-Roman"/>
              </a:rPr>
              <a:t>plan, design, build, operate, and maintain the </a:t>
            </a:r>
            <a:r>
              <a:rPr lang="en-US" sz="3200" dirty="0" smtClean="0">
                <a:solidFill>
                  <a:srgbClr val="FF0000"/>
                </a:solidFill>
                <a:latin typeface="TimesTen-Roman"/>
              </a:rPr>
              <a:t>country’s transportation system</a:t>
            </a:r>
            <a:r>
              <a:rPr lang="en-US" sz="3200" dirty="0" smtClean="0">
                <a:latin typeface="TimesTen-Roman"/>
              </a:rPr>
              <a:t>.</a:t>
            </a:r>
          </a:p>
          <a:p>
            <a:pPr marL="457200" indent="-457200">
              <a:buFont typeface="Arial" panose="020B0604020202020204" pitchFamily="34" charset="0"/>
              <a:buChar char="•"/>
            </a:pPr>
            <a:r>
              <a:rPr lang="en-US" sz="3200" dirty="0" smtClean="0"/>
              <a:t>The speed</a:t>
            </a:r>
            <a:r>
              <a:rPr lang="en-US" sz="3200" dirty="0"/>
              <a:t>, cost, and capacity of available transportation have a significant impact on </a:t>
            </a:r>
            <a:r>
              <a:rPr lang="en-US" sz="3200" dirty="0" smtClean="0"/>
              <a:t>the economic </a:t>
            </a:r>
            <a:r>
              <a:rPr lang="en-US" sz="3200" dirty="0"/>
              <a:t>vitality of an area and the ability to make maximum use of its </a:t>
            </a:r>
            <a:r>
              <a:rPr lang="en-US" sz="3200" dirty="0" smtClean="0"/>
              <a:t>natural resources.</a:t>
            </a:r>
          </a:p>
          <a:p>
            <a:pPr marL="457200" indent="-457200">
              <a:buFont typeface="Arial" panose="020B0604020202020204" pitchFamily="34" charset="0"/>
              <a:buChar char="•"/>
            </a:pPr>
            <a:r>
              <a:rPr lang="en-US" sz="3200" dirty="0" smtClean="0"/>
              <a:t> </a:t>
            </a:r>
            <a:r>
              <a:rPr lang="en-US" sz="3200" dirty="0"/>
              <a:t>Examination of most developed and industrialized societies indicates </a:t>
            </a:r>
            <a:r>
              <a:rPr lang="en-US" sz="3200" dirty="0" smtClean="0"/>
              <a:t>that they </a:t>
            </a:r>
            <a:r>
              <a:rPr lang="en-US" sz="3200" dirty="0"/>
              <a:t>have been noted for high-quality transportation systems and services.</a:t>
            </a:r>
            <a:endParaRPr lang="ar-IQ" sz="3200"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2</a:t>
            </a:fld>
            <a:endParaRPr lang="en-US"/>
          </a:p>
        </p:txBody>
      </p:sp>
    </p:spTree>
    <p:extLst>
      <p:ext uri="{BB962C8B-B14F-4D97-AF65-F5344CB8AC3E}">
        <p14:creationId xmlns:p14="http://schemas.microsoft.com/office/powerpoint/2010/main" val="3932712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0" y="980728"/>
            <a:ext cx="11887200" cy="5877272"/>
          </a:xfrm>
          <a:prstGeom prst="rect">
            <a:avLst/>
          </a:prstGeom>
        </p:spPr>
      </p:pic>
      <p:sp>
        <p:nvSpPr>
          <p:cNvPr id="3" name="عنوان 2"/>
          <p:cNvSpPr>
            <a:spLocks noGrp="1"/>
          </p:cNvSpPr>
          <p:nvPr>
            <p:ph type="title"/>
          </p:nvPr>
        </p:nvSpPr>
        <p:spPr>
          <a:xfrm>
            <a:off x="326976" y="188640"/>
            <a:ext cx="10677832" cy="764704"/>
          </a:xfrm>
        </p:spPr>
        <p:txBody>
          <a:bodyPr>
            <a:normAutofit fontScale="90000"/>
          </a:bodyPr>
          <a:lstStyle/>
          <a:p>
            <a:r>
              <a:rPr lang="en-US" dirty="0"/>
              <a:t>Vehicle Characteristics</a:t>
            </a:r>
            <a:br>
              <a:rPr lang="en-US" dirty="0"/>
            </a:br>
            <a:endParaRPr lang="ar-IQ" dirty="0"/>
          </a:p>
        </p:txBody>
      </p:sp>
      <p:sp>
        <p:nvSpPr>
          <p:cNvPr id="5" name="عنصر نائب للتذييل 4"/>
          <p:cNvSpPr>
            <a:spLocks noGrp="1"/>
          </p:cNvSpPr>
          <p:nvPr>
            <p:ph type="ftr" sz="quarter" idx="11"/>
          </p:nvPr>
        </p:nvSpPr>
        <p:spPr/>
        <p:txBody>
          <a:bodyPr/>
          <a:lstStyle/>
          <a:p>
            <a:r>
              <a:rPr lang="en-US" smtClean="0"/>
              <a:t>Ass. Prof .Dr. Ali Hussein Hameed </a:t>
            </a:r>
            <a:endParaRPr lang="en-US"/>
          </a:p>
        </p:txBody>
      </p:sp>
      <p:sp>
        <p:nvSpPr>
          <p:cNvPr id="6" name="عنصر نائب لرقم الشريحة 5"/>
          <p:cNvSpPr>
            <a:spLocks noGrp="1"/>
          </p:cNvSpPr>
          <p:nvPr>
            <p:ph type="sldNum" sz="quarter" idx="12"/>
          </p:nvPr>
        </p:nvSpPr>
        <p:spPr/>
        <p:txBody>
          <a:bodyPr/>
          <a:lstStyle/>
          <a:p>
            <a:fld id="{0B24E335-0479-4200-B073-914F25AA704E}" type="slidenum">
              <a:rPr lang="en-US" smtClean="0"/>
              <a:pPr/>
              <a:t>20</a:t>
            </a:fld>
            <a:endParaRPr lang="en-US"/>
          </a:p>
        </p:txBody>
      </p:sp>
    </p:spTree>
    <p:extLst>
      <p:ext uri="{BB962C8B-B14F-4D97-AF65-F5344CB8AC3E}">
        <p14:creationId xmlns:p14="http://schemas.microsoft.com/office/powerpoint/2010/main" val="255422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10952" y="0"/>
            <a:ext cx="11776248" cy="7033038"/>
          </a:xfrm>
          <a:prstGeom prst="rect">
            <a:avLst/>
          </a:prstGeom>
        </p:spPr>
      </p:pic>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21</a:t>
            </a:fld>
            <a:endParaRPr lang="en-US"/>
          </a:p>
        </p:txBody>
      </p:sp>
    </p:spTree>
    <p:extLst>
      <p:ext uri="{BB962C8B-B14F-4D97-AF65-F5344CB8AC3E}">
        <p14:creationId xmlns:p14="http://schemas.microsoft.com/office/powerpoint/2010/main" val="9946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0" y="0"/>
            <a:ext cx="11887200" cy="6741368"/>
          </a:xfrm>
          <a:prstGeom prst="rect">
            <a:avLst/>
          </a:prstGeom>
        </p:spPr>
      </p:pic>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22</a:t>
            </a:fld>
            <a:endParaRPr lang="en-US"/>
          </a:p>
        </p:txBody>
      </p:sp>
    </p:spTree>
    <p:extLst>
      <p:ext uri="{BB962C8B-B14F-4D97-AF65-F5344CB8AC3E}">
        <p14:creationId xmlns:p14="http://schemas.microsoft.com/office/powerpoint/2010/main" val="4277905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1623120" y="735093"/>
            <a:ext cx="9196815" cy="6122907"/>
          </a:xfrm>
          <a:prstGeom prst="rect">
            <a:avLst/>
          </a:prstGeom>
        </p:spPr>
      </p:pic>
      <p:sp>
        <p:nvSpPr>
          <p:cNvPr id="4" name="عنصر نائب للتذييل 3"/>
          <p:cNvSpPr>
            <a:spLocks noGrp="1"/>
          </p:cNvSpPr>
          <p:nvPr>
            <p:ph type="ftr" sz="quarter" idx="11"/>
          </p:nvPr>
        </p:nvSpPr>
        <p:spPr/>
        <p:txBody>
          <a:bodyPr/>
          <a:lstStyle/>
          <a:p>
            <a:r>
              <a:rPr lang="en-US" smtClean="0"/>
              <a:t>Ass. Prof .Dr. Ali Hussein Hameed </a:t>
            </a:r>
            <a:endParaRPr lang="en-US"/>
          </a:p>
        </p:txBody>
      </p:sp>
      <p:sp>
        <p:nvSpPr>
          <p:cNvPr id="5" name="عنصر نائب لرقم الشريحة 4"/>
          <p:cNvSpPr>
            <a:spLocks noGrp="1"/>
          </p:cNvSpPr>
          <p:nvPr>
            <p:ph type="sldNum" sz="quarter" idx="12"/>
          </p:nvPr>
        </p:nvSpPr>
        <p:spPr/>
        <p:txBody>
          <a:bodyPr/>
          <a:lstStyle/>
          <a:p>
            <a:fld id="{0B24E335-0479-4200-B073-914F25AA704E}"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stretch>
            <a:fillRect/>
          </a:stretch>
        </p:blipFill>
        <p:spPr>
          <a:xfrm>
            <a:off x="759025" y="260648"/>
            <a:ext cx="8496944" cy="6664450"/>
          </a:xfrm>
          <a:prstGeom prst="rect">
            <a:avLst/>
          </a:prstGeom>
        </p:spPr>
      </p:pic>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stretch>
            <a:fillRect/>
          </a:stretch>
        </p:blipFill>
        <p:spPr>
          <a:xfrm>
            <a:off x="786270" y="704179"/>
            <a:ext cx="10314660" cy="5449641"/>
          </a:xfrm>
          <a:prstGeom prst="rect">
            <a:avLst/>
          </a:prstGeom>
        </p:spPr>
      </p:pic>
      <p:sp>
        <p:nvSpPr>
          <p:cNvPr id="2" name="عنصر نائب للتذييل 1"/>
          <p:cNvSpPr>
            <a:spLocks noGrp="1"/>
          </p:cNvSpPr>
          <p:nvPr>
            <p:ph type="ftr" sz="quarter" idx="11"/>
          </p:nvPr>
        </p:nvSpPr>
        <p:spPr/>
        <p:txBody>
          <a:bodyPr/>
          <a:lstStyle/>
          <a:p>
            <a:r>
              <a:rPr lang="en-US" smtClean="0"/>
              <a:t>Ass. Prof .Dr. Ali Hussein Hameed </a:t>
            </a:r>
            <a:endParaRPr lang="en-US"/>
          </a:p>
        </p:txBody>
      </p:sp>
      <p:sp>
        <p:nvSpPr>
          <p:cNvPr id="3" name="عنصر نائب لرقم الشريحة 2"/>
          <p:cNvSpPr>
            <a:spLocks noGrp="1"/>
          </p:cNvSpPr>
          <p:nvPr>
            <p:ph type="sldNum" sz="quarter" idx="12"/>
          </p:nvPr>
        </p:nvSpPr>
        <p:spPr/>
        <p:txBody>
          <a:bodyPr/>
          <a:lstStyle/>
          <a:p>
            <a:fld id="{0B24E335-0479-4200-B073-914F25AA704E}" type="slidenum">
              <a:rPr lang="en-US" smtClean="0"/>
              <a:pPr/>
              <a:t>25</a:t>
            </a:fld>
            <a:endParaRPr lang="en-US"/>
          </a:p>
        </p:txBody>
      </p:sp>
    </p:spTree>
    <p:extLst>
      <p:ext uri="{BB962C8B-B14F-4D97-AF65-F5344CB8AC3E}">
        <p14:creationId xmlns:p14="http://schemas.microsoft.com/office/powerpoint/2010/main" val="45420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a:srcRect l="-801" t="14600" r="801" b="31291"/>
          <a:stretch/>
        </p:blipFill>
        <p:spPr>
          <a:xfrm>
            <a:off x="1551112" y="260648"/>
            <a:ext cx="8993571" cy="4536504"/>
          </a:xfrm>
          <a:prstGeom prst="rect">
            <a:avLst/>
          </a:prstGeom>
        </p:spPr>
      </p:pic>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26</a:t>
            </a:fld>
            <a:endParaRPr lang="en-US"/>
          </a:p>
        </p:txBody>
      </p:sp>
    </p:spTree>
    <p:extLst>
      <p:ext uri="{BB962C8B-B14F-4D97-AF65-F5344CB8AC3E}">
        <p14:creationId xmlns:p14="http://schemas.microsoft.com/office/powerpoint/2010/main" val="114327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110952" y="260649"/>
            <a:ext cx="11776248" cy="6192688"/>
          </a:xfrm>
          <a:prstGeom prst="rect">
            <a:avLst/>
          </a:prstGeom>
        </p:spPr>
      </p:pic>
      <p:sp>
        <p:nvSpPr>
          <p:cNvPr id="2" name="عنصر نائب لرقم الشريحة 1"/>
          <p:cNvSpPr>
            <a:spLocks noGrp="1"/>
          </p:cNvSpPr>
          <p:nvPr>
            <p:ph type="sldNum" sz="quarter" idx="12"/>
          </p:nvPr>
        </p:nvSpPr>
        <p:spPr/>
        <p:txBody>
          <a:bodyPr/>
          <a:lstStyle/>
          <a:p>
            <a:fld id="{0B24E335-0479-4200-B073-914F25AA704E}" type="slidenum">
              <a:rPr lang="en-US" smtClean="0"/>
              <a:pPr/>
              <a:t>3</a:t>
            </a:fld>
            <a:endParaRPr lang="en-US"/>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Tree>
    <p:extLst>
      <p:ext uri="{BB962C8B-B14F-4D97-AF65-F5344CB8AC3E}">
        <p14:creationId xmlns:p14="http://schemas.microsoft.com/office/powerpoint/2010/main" val="234317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82961" y="332656"/>
            <a:ext cx="11593288" cy="6048671"/>
          </a:xfrm>
          <a:prstGeom prst="rect">
            <a:avLst/>
          </a:prstGeom>
        </p:spPr>
      </p:pic>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4</a:t>
            </a:fld>
            <a:endParaRPr lang="en-US"/>
          </a:p>
        </p:txBody>
      </p:sp>
    </p:spTree>
    <p:extLst>
      <p:ext uri="{BB962C8B-B14F-4D97-AF65-F5344CB8AC3E}">
        <p14:creationId xmlns:p14="http://schemas.microsoft.com/office/powerpoint/2010/main" val="101751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952" y="116632"/>
            <a:ext cx="11449272" cy="646331"/>
          </a:xfrm>
          <a:prstGeom prst="rect">
            <a:avLst/>
          </a:prstGeom>
        </p:spPr>
        <p:txBody>
          <a:bodyPr wrap="square">
            <a:spAutoFit/>
          </a:bodyPr>
          <a:lstStyle/>
          <a:p>
            <a:pPr algn="just"/>
            <a:r>
              <a:rPr lang="en-US" sz="3600" b="1" dirty="0" smtClean="0">
                <a:latin typeface="TimesTen-Roman"/>
              </a:rPr>
              <a:t>The infrastructure required:</a:t>
            </a:r>
            <a:endParaRPr lang="ar-IQ" sz="2800" b="1" dirty="0"/>
          </a:p>
        </p:txBody>
      </p:sp>
      <p:pic>
        <p:nvPicPr>
          <p:cNvPr id="3" name="صورة 2"/>
          <p:cNvPicPr>
            <a:picLocks noChangeAspect="1"/>
          </p:cNvPicPr>
          <p:nvPr/>
        </p:nvPicPr>
        <p:blipFill>
          <a:blip r:embed="rId2"/>
          <a:stretch>
            <a:fillRect/>
          </a:stretch>
        </p:blipFill>
        <p:spPr>
          <a:xfrm>
            <a:off x="-2144" y="692696"/>
            <a:ext cx="11761244" cy="6048672"/>
          </a:xfrm>
          <a:prstGeom prst="rect">
            <a:avLst/>
          </a:prstGeom>
        </p:spPr>
      </p:pic>
      <p:sp>
        <p:nvSpPr>
          <p:cNvPr id="4" name="عنصر نائب للتذييل 3"/>
          <p:cNvSpPr>
            <a:spLocks noGrp="1"/>
          </p:cNvSpPr>
          <p:nvPr>
            <p:ph type="ftr" sz="quarter" idx="11"/>
          </p:nvPr>
        </p:nvSpPr>
        <p:spPr/>
        <p:txBody>
          <a:bodyPr/>
          <a:lstStyle/>
          <a:p>
            <a:r>
              <a:rPr lang="en-US" smtClean="0"/>
              <a:t>Ass. Prof .Dr. Ali Hussein Hameed </a:t>
            </a:r>
            <a:endParaRPr lang="en-US"/>
          </a:p>
        </p:txBody>
      </p:sp>
      <p:sp>
        <p:nvSpPr>
          <p:cNvPr id="5" name="عنصر نائب لرقم الشريحة 4"/>
          <p:cNvSpPr>
            <a:spLocks noGrp="1"/>
          </p:cNvSpPr>
          <p:nvPr>
            <p:ph type="sldNum" sz="quarter" idx="12"/>
          </p:nvPr>
        </p:nvSpPr>
        <p:spPr/>
        <p:txBody>
          <a:bodyPr/>
          <a:lstStyle/>
          <a:p>
            <a:fld id="{0B24E335-0479-4200-B073-914F25AA704E}" type="slidenum">
              <a:rPr lang="en-US" smtClean="0"/>
              <a:pPr/>
              <a:t>5</a:t>
            </a:fld>
            <a:endParaRPr lang="en-US"/>
          </a:p>
        </p:txBody>
      </p:sp>
    </p:spTree>
    <p:extLst>
      <p:ext uri="{BB962C8B-B14F-4D97-AF65-F5344CB8AC3E}">
        <p14:creationId xmlns:p14="http://schemas.microsoft.com/office/powerpoint/2010/main" val="327529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16632"/>
            <a:ext cx="11887200" cy="6480720"/>
          </a:xfrm>
        </p:spPr>
        <p:txBody>
          <a:bodyPr>
            <a:noAutofit/>
          </a:bodyPr>
          <a:lstStyle/>
          <a:p>
            <a:r>
              <a:rPr lang="en-US" sz="4000" dirty="0">
                <a:solidFill>
                  <a:srgbClr val="FF0000"/>
                </a:solidFill>
              </a:rPr>
              <a:t>Transportation, the road-building process includes</a:t>
            </a:r>
          </a:p>
          <a:p>
            <a:r>
              <a:rPr lang="en-US" sz="4000" b="1" dirty="0"/>
              <a:t>1. </a:t>
            </a:r>
            <a:r>
              <a:rPr lang="en-US" sz="4000" dirty="0"/>
              <a:t>Planning (6 to 24 months)</a:t>
            </a:r>
          </a:p>
          <a:p>
            <a:r>
              <a:rPr lang="en-US" sz="4000" b="1" dirty="0"/>
              <a:t>2. </a:t>
            </a:r>
            <a:r>
              <a:rPr lang="en-US" sz="4000" dirty="0"/>
              <a:t>Design (15 to 24 months</a:t>
            </a:r>
            <a:r>
              <a:rPr lang="en-US" sz="4000" dirty="0" smtClean="0"/>
              <a:t>)</a:t>
            </a:r>
          </a:p>
          <a:p>
            <a:r>
              <a:rPr lang="en-US" sz="4000" b="1" dirty="0"/>
              <a:t>3. </a:t>
            </a:r>
            <a:r>
              <a:rPr lang="en-US" sz="4000" dirty="0"/>
              <a:t>Environment (9 to 36 months)</a:t>
            </a:r>
          </a:p>
          <a:p>
            <a:r>
              <a:rPr lang="en-US" sz="4000" b="1" dirty="0"/>
              <a:t>4. </a:t>
            </a:r>
            <a:r>
              <a:rPr lang="en-US" sz="4000" dirty="0"/>
              <a:t>Right-of-Way (6 to 21 months)</a:t>
            </a:r>
          </a:p>
          <a:p>
            <a:r>
              <a:rPr lang="en-US" sz="4000" b="1" dirty="0"/>
              <a:t>5. </a:t>
            </a:r>
            <a:r>
              <a:rPr lang="en-US" sz="4000" dirty="0"/>
              <a:t>Construction (12 to 36 months</a:t>
            </a:r>
            <a:r>
              <a:rPr lang="en-US" sz="4000" dirty="0" smtClean="0"/>
              <a:t>)</a:t>
            </a:r>
          </a:p>
          <a:p>
            <a:r>
              <a:rPr lang="en-US" sz="4000" dirty="0"/>
              <a:t>Thus, total project time can range from 4 to 12 years, </a:t>
            </a:r>
            <a:r>
              <a:rPr lang="en-US" sz="4000" dirty="0">
                <a:solidFill>
                  <a:srgbClr val="FF0000"/>
                </a:solidFill>
              </a:rPr>
              <a:t>depending on the </a:t>
            </a:r>
            <a:r>
              <a:rPr lang="en-US" sz="4000" dirty="0" smtClean="0">
                <a:solidFill>
                  <a:srgbClr val="FF0000"/>
                </a:solidFill>
              </a:rPr>
              <a:t>physical characteristics</a:t>
            </a:r>
            <a:r>
              <a:rPr lang="en-US" sz="4000" dirty="0">
                <a:solidFill>
                  <a:srgbClr val="FF0000"/>
                </a:solidFill>
              </a:rPr>
              <a:t>, scope, and community support for the project</a:t>
            </a:r>
            <a:r>
              <a:rPr lang="en-US" sz="4000" dirty="0"/>
              <a:t>. </a:t>
            </a:r>
            <a:endParaRPr lang="ar-IQ" sz="4000" dirty="0"/>
          </a:p>
        </p:txBody>
      </p:sp>
      <p:sp>
        <p:nvSpPr>
          <p:cNvPr id="2" name="عنصر نائب للتذييل 1"/>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6</a:t>
            </a:fld>
            <a:endParaRPr lang="en-US"/>
          </a:p>
        </p:txBody>
      </p:sp>
    </p:spTree>
    <p:extLst>
      <p:ext uri="{BB962C8B-B14F-4D97-AF65-F5344CB8AC3E}">
        <p14:creationId xmlns:p14="http://schemas.microsoft.com/office/powerpoint/2010/main" val="423903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44624"/>
            <a:ext cx="11887200" cy="6678751"/>
          </a:xfrm>
          <a:prstGeom prst="rect">
            <a:avLst/>
          </a:prstGeom>
        </p:spPr>
        <p:txBody>
          <a:bodyPr wrap="square">
            <a:spAutoFit/>
          </a:bodyPr>
          <a:lstStyle/>
          <a:p>
            <a:r>
              <a:rPr lang="en-US" sz="4400" dirty="0">
                <a:latin typeface="Calibri" panose="020F0502020204030204" pitchFamily="34" charset="0"/>
              </a:rPr>
              <a:t>Transportation Planning</a:t>
            </a:r>
          </a:p>
          <a:p>
            <a:r>
              <a:rPr lang="en-US" sz="3200" b="1" dirty="0">
                <a:latin typeface="Calibri" panose="020F0502020204030204" pitchFamily="34" charset="0"/>
              </a:rPr>
              <a:t>Transportation planning deals with the:</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selection of projects for design and construction.</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defining the problem, gathering and analyzing data, </a:t>
            </a:r>
            <a:r>
              <a:rPr lang="en-US" sz="3200" dirty="0" smtClean="0">
                <a:latin typeface="Calibri" panose="020F0502020204030204" pitchFamily="34" charset="0"/>
                <a:cs typeface="Arial" panose="020B0604020202020204" pitchFamily="34" charset="0"/>
              </a:rPr>
              <a:t>and </a:t>
            </a:r>
            <a:r>
              <a:rPr lang="en-US" sz="3200" dirty="0" smtClean="0">
                <a:latin typeface="Calibri" panose="020F0502020204030204" pitchFamily="34" charset="0"/>
              </a:rPr>
              <a:t>evaluating </a:t>
            </a:r>
            <a:r>
              <a:rPr lang="en-US" sz="3200" dirty="0">
                <a:latin typeface="Calibri" panose="020F0502020204030204" pitchFamily="34" charset="0"/>
              </a:rPr>
              <a:t>various alternative solutions.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process are forecasts of future traffic; estimates of </a:t>
            </a:r>
            <a:r>
              <a:rPr lang="en-US" sz="3200" dirty="0" smtClean="0">
                <a:latin typeface="Calibri" panose="020F0502020204030204" pitchFamily="34" charset="0"/>
                <a:cs typeface="Arial" panose="020B0604020202020204" pitchFamily="34" charset="0"/>
              </a:rPr>
              <a:t>the </a:t>
            </a:r>
            <a:r>
              <a:rPr lang="en-US" sz="3200" dirty="0" smtClean="0">
                <a:latin typeface="Calibri" panose="020F0502020204030204" pitchFamily="34" charset="0"/>
              </a:rPr>
              <a:t>impact </a:t>
            </a:r>
            <a:r>
              <a:rPr lang="en-US" sz="3200" dirty="0">
                <a:latin typeface="Calibri" panose="020F0502020204030204" pitchFamily="34" charset="0"/>
              </a:rPr>
              <a:t>of the facility on land use, the environment, and </a:t>
            </a:r>
            <a:r>
              <a:rPr lang="en-US" sz="3200" dirty="0" smtClean="0">
                <a:latin typeface="Calibri" panose="020F0502020204030204" pitchFamily="34" charset="0"/>
              </a:rPr>
              <a:t>the community</a:t>
            </a:r>
            <a:r>
              <a:rPr lang="en-US" sz="3200" dirty="0">
                <a:latin typeface="Calibri" panose="020F0502020204030204" pitchFamily="34" charset="0"/>
              </a:rPr>
              <a:t>;</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determination of the benefits and costs that will result if </a:t>
            </a:r>
            <a:r>
              <a:rPr lang="en-US" sz="3200" dirty="0" smtClean="0">
                <a:latin typeface="Calibri" panose="020F0502020204030204" pitchFamily="34" charset="0"/>
                <a:cs typeface="Arial" panose="020B0604020202020204" pitchFamily="34" charset="0"/>
              </a:rPr>
              <a:t>the </a:t>
            </a:r>
            <a:r>
              <a:rPr lang="en-US" sz="3200" dirty="0" smtClean="0">
                <a:latin typeface="Calibri" panose="020F0502020204030204" pitchFamily="34" charset="0"/>
              </a:rPr>
              <a:t>project </a:t>
            </a:r>
            <a:r>
              <a:rPr lang="en-US" sz="3200" dirty="0">
                <a:latin typeface="Calibri" panose="020F0502020204030204" pitchFamily="34" charset="0"/>
              </a:rPr>
              <a:t>is built.</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investigates the physical feasibility of a project and </a:t>
            </a:r>
            <a:r>
              <a:rPr lang="en-US" sz="3200" dirty="0" smtClean="0">
                <a:latin typeface="Calibri" panose="020F0502020204030204" pitchFamily="34" charset="0"/>
                <a:cs typeface="Arial" panose="020B0604020202020204" pitchFamily="34" charset="0"/>
              </a:rPr>
              <a:t>makes </a:t>
            </a:r>
            <a:r>
              <a:rPr lang="en-US" sz="3200" dirty="0" smtClean="0">
                <a:latin typeface="Calibri" panose="020F0502020204030204" pitchFamily="34" charset="0"/>
              </a:rPr>
              <a:t>comparisons </a:t>
            </a:r>
            <a:r>
              <a:rPr lang="en-US" sz="3200" dirty="0">
                <a:latin typeface="Calibri" panose="020F0502020204030204" pitchFamily="34" charset="0"/>
              </a:rPr>
              <a:t>between various alternatives to </a:t>
            </a:r>
            <a:r>
              <a:rPr lang="en-US" sz="3200" dirty="0" smtClean="0">
                <a:latin typeface="Calibri" panose="020F0502020204030204" pitchFamily="34" charset="0"/>
              </a:rPr>
              <a:t>determine which </a:t>
            </a:r>
            <a:r>
              <a:rPr lang="en-US" sz="3200" dirty="0">
                <a:latin typeface="Calibri" panose="020F0502020204030204" pitchFamily="34" charset="0"/>
              </a:rPr>
              <a:t>one will accomplish the task at the lowest cost</a:t>
            </a:r>
            <a:r>
              <a:rPr lang="en-US" sz="3200" dirty="0" smtClean="0">
                <a:latin typeface="Calibri" panose="020F0502020204030204" pitchFamily="34" charset="0"/>
              </a:rPr>
              <a:t>— consistent </a:t>
            </a:r>
            <a:r>
              <a:rPr lang="en-US" sz="3200" dirty="0">
                <a:latin typeface="Calibri" panose="020F0502020204030204" pitchFamily="34" charset="0"/>
              </a:rPr>
              <a:t>with other criteria and constraints.</a:t>
            </a:r>
            <a:endParaRPr lang="ar-IQ" sz="3200" dirty="0"/>
          </a:p>
        </p:txBody>
      </p:sp>
      <p:sp>
        <p:nvSpPr>
          <p:cNvPr id="2" name="عنصر نائب للتذييل 1"/>
          <p:cNvSpPr>
            <a:spLocks noGrp="1"/>
          </p:cNvSpPr>
          <p:nvPr>
            <p:ph type="ftr" sz="quarter" idx="11"/>
          </p:nvPr>
        </p:nvSpPr>
        <p:spPr/>
        <p:txBody>
          <a:bodyPr/>
          <a:lstStyle/>
          <a:p>
            <a:r>
              <a:rPr lang="en-US" smtClean="0"/>
              <a:t>Ass. Prof .Dr. Ali Hussein Hameed </a:t>
            </a:r>
            <a:endParaRPr lang="en-US"/>
          </a:p>
        </p:txBody>
      </p:sp>
      <p:sp>
        <p:nvSpPr>
          <p:cNvPr id="3" name="عنصر نائب لرقم الشريحة 2"/>
          <p:cNvSpPr>
            <a:spLocks noGrp="1"/>
          </p:cNvSpPr>
          <p:nvPr>
            <p:ph type="sldNum" sz="quarter" idx="12"/>
          </p:nvPr>
        </p:nvSpPr>
        <p:spPr/>
        <p:txBody>
          <a:bodyPr/>
          <a:lstStyle/>
          <a:p>
            <a:fld id="{0B24E335-0479-4200-B073-914F25AA704E}" type="slidenum">
              <a:rPr lang="en-US" smtClean="0"/>
              <a:pPr/>
              <a:t>7</a:t>
            </a:fld>
            <a:endParaRPr lang="en-US"/>
          </a:p>
        </p:txBody>
      </p:sp>
    </p:spTree>
    <p:extLst>
      <p:ext uri="{BB962C8B-B14F-4D97-AF65-F5344CB8AC3E}">
        <p14:creationId xmlns:p14="http://schemas.microsoft.com/office/powerpoint/2010/main" val="104513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99392"/>
            <a:ext cx="11887200" cy="6740307"/>
          </a:xfrm>
          <a:prstGeom prst="rect">
            <a:avLst/>
          </a:prstGeom>
        </p:spPr>
        <p:txBody>
          <a:bodyPr wrap="square">
            <a:spAutoFit/>
          </a:bodyPr>
          <a:lstStyle/>
          <a:p>
            <a:r>
              <a:rPr lang="en-US" sz="4400" dirty="0">
                <a:latin typeface="Calibri" panose="020F0502020204030204" pitchFamily="34" charset="0"/>
              </a:rPr>
              <a:t>Transportation Infrastructure Design</a:t>
            </a:r>
          </a:p>
          <a:p>
            <a:r>
              <a:rPr lang="en-US" sz="2400" dirty="0">
                <a:latin typeface="Calibri" panose="020F0502020204030204" pitchFamily="34" charset="0"/>
              </a:rPr>
              <a:t>For highway design, the process involves :</a:t>
            </a:r>
          </a:p>
          <a:p>
            <a:r>
              <a:rPr lang="en-US" sz="2800" dirty="0">
                <a:latin typeface="Arial" panose="020B0604020202020204" pitchFamily="34" charset="0"/>
                <a:cs typeface="Arial" panose="020B0604020202020204" pitchFamily="34" charset="0"/>
              </a:rPr>
              <a:t>• </a:t>
            </a:r>
            <a:r>
              <a:rPr lang="en-US" sz="2800" dirty="0">
                <a:latin typeface="Calibri" panose="020F0502020204030204" pitchFamily="34" charset="0"/>
                <a:cs typeface="Arial" panose="020B0604020202020204" pitchFamily="34" charset="0"/>
              </a:rPr>
              <a:t>the selection of dimensions for all geometrical features, such as </a:t>
            </a:r>
            <a:r>
              <a:rPr lang="en-US" sz="2800" dirty="0" smtClean="0">
                <a:latin typeface="Calibri" panose="020F0502020204030204" pitchFamily="34" charset="0"/>
                <a:cs typeface="Arial" panose="020B0604020202020204" pitchFamily="34" charset="0"/>
              </a:rPr>
              <a:t>the </a:t>
            </a:r>
            <a:r>
              <a:rPr lang="en-US" sz="2800" dirty="0" smtClean="0">
                <a:latin typeface="Calibri" panose="020F0502020204030204" pitchFamily="34" charset="0"/>
              </a:rPr>
              <a:t>longitudinal </a:t>
            </a:r>
            <a:r>
              <a:rPr lang="en-US" sz="2800" dirty="0">
                <a:latin typeface="Calibri" panose="020F0502020204030204" pitchFamily="34" charset="0"/>
              </a:rPr>
              <a:t>profile, vertical curves and elevations, the highway </a:t>
            </a:r>
            <a:r>
              <a:rPr lang="en-US" sz="2800" dirty="0" smtClean="0">
                <a:latin typeface="Calibri" panose="020F0502020204030204" pitchFamily="34" charset="0"/>
              </a:rPr>
              <a:t>cross section</a:t>
            </a:r>
            <a:r>
              <a:rPr lang="en-US" sz="2800" dirty="0">
                <a:latin typeface="Calibri" panose="020F0502020204030204" pitchFamily="34" charset="0"/>
              </a:rPr>
              <a:t>, pavement widths, shoulders, rights-of-way, drainage ditches, </a:t>
            </a:r>
            <a:r>
              <a:rPr lang="en-US" sz="2800" dirty="0" smtClean="0">
                <a:latin typeface="Calibri" panose="020F0502020204030204" pitchFamily="34" charset="0"/>
              </a:rPr>
              <a:t>and fencing</a:t>
            </a:r>
            <a:r>
              <a:rPr lang="en-US" sz="2800" dirty="0">
                <a:latin typeface="Calibri" panose="020F0502020204030204" pitchFamily="34" charset="0"/>
              </a:rPr>
              <a:t>.</a:t>
            </a:r>
          </a:p>
          <a:p>
            <a:r>
              <a:rPr lang="en-US" sz="2800" dirty="0">
                <a:latin typeface="Arial" panose="020B0604020202020204" pitchFamily="34" charset="0"/>
                <a:cs typeface="Arial" panose="020B0604020202020204" pitchFamily="34" charset="0"/>
              </a:rPr>
              <a:t>• </a:t>
            </a:r>
            <a:r>
              <a:rPr lang="en-US" sz="2800" dirty="0" smtClean="0">
                <a:latin typeface="Calibri" panose="020F0502020204030204" pitchFamily="34" charset="0"/>
                <a:cs typeface="Arial" panose="020B0604020202020204" pitchFamily="34" charset="0"/>
              </a:rPr>
              <a:t>the </a:t>
            </a:r>
            <a:r>
              <a:rPr lang="en-US" sz="2800" dirty="0">
                <a:latin typeface="Calibri" panose="020F0502020204030204" pitchFamily="34" charset="0"/>
                <a:cs typeface="Arial" panose="020B0604020202020204" pitchFamily="34" charset="0"/>
              </a:rPr>
              <a:t>pavement and </a:t>
            </a:r>
            <a:r>
              <a:rPr lang="en-US" sz="2800" dirty="0" smtClean="0">
                <a:latin typeface="Calibri" panose="020F0502020204030204" pitchFamily="34" charset="0"/>
                <a:cs typeface="Arial" panose="020B0604020202020204" pitchFamily="34" charset="0"/>
              </a:rPr>
              <a:t>structural </a:t>
            </a:r>
            <a:r>
              <a:rPr lang="en-US" sz="2800" dirty="0" smtClean="0">
                <a:latin typeface="Calibri" panose="020F0502020204030204" pitchFamily="34" charset="0"/>
              </a:rPr>
              <a:t>requirements </a:t>
            </a:r>
            <a:r>
              <a:rPr lang="en-US" sz="2800" dirty="0">
                <a:latin typeface="Calibri" panose="020F0502020204030204" pitchFamily="34" charset="0"/>
              </a:rPr>
              <a:t>for base courses and the concrete or asphalt </a:t>
            </a:r>
            <a:r>
              <a:rPr lang="en-US" sz="2800" dirty="0" smtClean="0">
                <a:latin typeface="Calibri" panose="020F0502020204030204" pitchFamily="34" charset="0"/>
              </a:rPr>
              <a:t>surface material</a:t>
            </a:r>
            <a:r>
              <a:rPr lang="en-US" sz="2800" dirty="0">
                <a:latin typeface="Calibri" panose="020F0502020204030204" pitchFamily="34" charset="0"/>
              </a:rPr>
              <a:t>.</a:t>
            </a:r>
          </a:p>
          <a:p>
            <a:r>
              <a:rPr lang="en-US" sz="2800" dirty="0">
                <a:latin typeface="Arial" panose="020B0604020202020204" pitchFamily="34" charset="0"/>
                <a:cs typeface="Arial" panose="020B0604020202020204" pitchFamily="34" charset="0"/>
              </a:rPr>
              <a:t>• </a:t>
            </a:r>
            <a:r>
              <a:rPr lang="en-US" sz="2800" dirty="0">
                <a:latin typeface="Calibri" panose="020F0502020204030204" pitchFamily="34" charset="0"/>
                <a:cs typeface="Arial" panose="020B0604020202020204" pitchFamily="34" charset="0"/>
              </a:rPr>
              <a:t>Highway design also includes bridges and drainage structures as well </a:t>
            </a:r>
            <a:r>
              <a:rPr lang="en-US" sz="2800" dirty="0" smtClean="0">
                <a:latin typeface="Calibri" panose="020F0502020204030204" pitchFamily="34" charset="0"/>
                <a:cs typeface="Arial" panose="020B0604020202020204" pitchFamily="34" charset="0"/>
              </a:rPr>
              <a:t>as </a:t>
            </a:r>
            <a:r>
              <a:rPr lang="en-US" sz="2800" dirty="0" smtClean="0">
                <a:latin typeface="Calibri" panose="020F0502020204030204" pitchFamily="34" charset="0"/>
              </a:rPr>
              <a:t>provision </a:t>
            </a:r>
            <a:r>
              <a:rPr lang="en-US" sz="2800" dirty="0">
                <a:latin typeface="Calibri" panose="020F0502020204030204" pitchFamily="34" charset="0"/>
              </a:rPr>
              <a:t>for traffic control devices, roadside rest areas, and landscaping.</a:t>
            </a:r>
          </a:p>
          <a:p>
            <a:r>
              <a:rPr lang="en-US" sz="2800" dirty="0">
                <a:latin typeface="Arial" panose="020B0604020202020204" pitchFamily="34" charset="0"/>
                <a:cs typeface="Arial" panose="020B0604020202020204" pitchFamily="34" charset="0"/>
              </a:rPr>
              <a:t>• </a:t>
            </a:r>
            <a:r>
              <a:rPr lang="en-US" sz="2800" dirty="0">
                <a:latin typeface="Calibri" panose="020F0502020204030204" pitchFamily="34" charset="0"/>
                <a:cs typeface="Arial" panose="020B0604020202020204" pitchFamily="34" charset="0"/>
              </a:rPr>
              <a:t>The highway designer must be proficient in civil engineering subjects (</a:t>
            </a:r>
            <a:r>
              <a:rPr lang="en-US" sz="2800" dirty="0" smtClean="0">
                <a:latin typeface="Calibri" panose="020F0502020204030204" pitchFamily="34" charset="0"/>
                <a:cs typeface="Arial" panose="020B0604020202020204" pitchFamily="34" charset="0"/>
              </a:rPr>
              <a:t>such </a:t>
            </a:r>
            <a:r>
              <a:rPr lang="en-US" sz="2800" dirty="0" smtClean="0">
                <a:latin typeface="Calibri" panose="020F0502020204030204" pitchFamily="34" charset="0"/>
              </a:rPr>
              <a:t>as </a:t>
            </a:r>
            <a:r>
              <a:rPr lang="en-US" sz="2800" dirty="0">
                <a:latin typeface="Calibri" panose="020F0502020204030204" pitchFamily="34" charset="0"/>
              </a:rPr>
              <a:t>soil mechanics, hydraulics, land surveying, pavement design, </a:t>
            </a:r>
            <a:r>
              <a:rPr lang="en-US" sz="2800" dirty="0" smtClean="0">
                <a:latin typeface="Calibri" panose="020F0502020204030204" pitchFamily="34" charset="0"/>
              </a:rPr>
              <a:t>and structural </a:t>
            </a:r>
            <a:r>
              <a:rPr lang="en-US" sz="2800" dirty="0">
                <a:latin typeface="Calibri" panose="020F0502020204030204" pitchFamily="34" charset="0"/>
              </a:rPr>
              <a:t>design), and is concerned primarily with the geometric layout </a:t>
            </a:r>
            <a:r>
              <a:rPr lang="en-US" sz="2800" dirty="0" smtClean="0">
                <a:latin typeface="Calibri" panose="020F0502020204030204" pitchFamily="34" charset="0"/>
              </a:rPr>
              <a:t>of the </a:t>
            </a:r>
            <a:r>
              <a:rPr lang="en-US" sz="2800" dirty="0">
                <a:latin typeface="Calibri" panose="020F0502020204030204" pitchFamily="34" charset="0"/>
              </a:rPr>
              <a:t>road, its cross section, paving materials, roadway thickness, </a:t>
            </a:r>
            <a:r>
              <a:rPr lang="en-US" sz="2800" dirty="0" smtClean="0">
                <a:latin typeface="Calibri" panose="020F0502020204030204" pitchFamily="34" charset="0"/>
              </a:rPr>
              <a:t>and traffic-control </a:t>
            </a:r>
            <a:r>
              <a:rPr lang="en-US" sz="2800" dirty="0">
                <a:latin typeface="Calibri" panose="020F0502020204030204" pitchFamily="34" charset="0"/>
              </a:rPr>
              <a:t>devices.</a:t>
            </a:r>
          </a:p>
          <a:p>
            <a:r>
              <a:rPr lang="en-US" sz="2800" dirty="0">
                <a:latin typeface="Arial" panose="020B0604020202020204" pitchFamily="34" charset="0"/>
                <a:cs typeface="Arial" panose="020B0604020202020204" pitchFamily="34" charset="0"/>
              </a:rPr>
              <a:t>• </a:t>
            </a:r>
            <a:r>
              <a:rPr lang="en-US" sz="2800" dirty="0">
                <a:latin typeface="Calibri" panose="020F0502020204030204" pitchFamily="34" charset="0"/>
                <a:cs typeface="Arial" panose="020B0604020202020204" pitchFamily="34" charset="0"/>
              </a:rPr>
              <a:t>Special appurtenances (such as highway bridges and drainage structures</a:t>
            </a:r>
            <a:r>
              <a:rPr lang="en-US" sz="2800" dirty="0" smtClean="0">
                <a:latin typeface="Calibri" panose="020F0502020204030204" pitchFamily="34" charset="0"/>
                <a:cs typeface="Arial" panose="020B0604020202020204" pitchFamily="34" charset="0"/>
              </a:rPr>
              <a:t>) </a:t>
            </a:r>
            <a:r>
              <a:rPr lang="en-US" sz="2800" dirty="0" smtClean="0">
                <a:latin typeface="Calibri" panose="020F0502020204030204" pitchFamily="34" charset="0"/>
              </a:rPr>
              <a:t>are </a:t>
            </a:r>
            <a:r>
              <a:rPr lang="en-US" sz="2800" dirty="0">
                <a:latin typeface="Calibri" panose="020F0502020204030204" pitchFamily="34" charset="0"/>
              </a:rPr>
              <a:t>usually designed by specialists in these areas.</a:t>
            </a:r>
            <a:endParaRPr lang="ar-IQ" sz="2800" dirty="0"/>
          </a:p>
        </p:txBody>
      </p:sp>
      <p:sp>
        <p:nvSpPr>
          <p:cNvPr id="2" name="عنصر نائب للتذييل 1"/>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8</a:t>
            </a:fld>
            <a:endParaRPr lang="en-US"/>
          </a:p>
        </p:txBody>
      </p:sp>
    </p:spTree>
    <p:extLst>
      <p:ext uri="{BB962C8B-B14F-4D97-AF65-F5344CB8AC3E}">
        <p14:creationId xmlns:p14="http://schemas.microsoft.com/office/powerpoint/2010/main" val="143724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4624"/>
            <a:ext cx="11887200" cy="6986528"/>
          </a:xfrm>
          <a:prstGeom prst="rect">
            <a:avLst/>
          </a:prstGeom>
        </p:spPr>
        <p:txBody>
          <a:bodyPr wrap="square">
            <a:spAutoFit/>
          </a:bodyPr>
          <a:lstStyle/>
          <a:p>
            <a:r>
              <a:rPr lang="en-US" sz="4800" dirty="0">
                <a:latin typeface="Calibri" panose="020F0502020204030204" pitchFamily="34" charset="0"/>
              </a:rPr>
              <a:t>Highway Construction</a:t>
            </a:r>
          </a:p>
          <a:p>
            <a:r>
              <a:rPr lang="en-US" sz="3600" dirty="0">
                <a:latin typeface="Calibri" panose="020F0502020204030204" pitchFamily="34" charset="0"/>
              </a:rPr>
              <a:t>- Highway construction involves all aspects of the building </a:t>
            </a:r>
            <a:r>
              <a:rPr lang="en-US" sz="3600" dirty="0" smtClean="0">
                <a:latin typeface="Calibri" panose="020F0502020204030204" pitchFamily="34" charset="0"/>
              </a:rPr>
              <a:t>process beginning </a:t>
            </a:r>
            <a:r>
              <a:rPr lang="en-US" sz="3600" dirty="0">
                <a:latin typeface="Calibri" panose="020F0502020204030204" pitchFamily="34" charset="0"/>
              </a:rPr>
              <a:t>with:</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clearing of the native soil,</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preparation of the surface,</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placement of the pavement material,</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and preparation of the final roadway for use by traffic.</a:t>
            </a:r>
          </a:p>
          <a:p>
            <a:r>
              <a:rPr lang="en-US" sz="3600" dirty="0">
                <a:latin typeface="Calibri" panose="020F0502020204030204" pitchFamily="34" charset="0"/>
              </a:rPr>
              <a:t>-</a:t>
            </a:r>
            <a:r>
              <a:rPr lang="en-US" sz="3600" b="1" dirty="0">
                <a:latin typeface="Calibri" panose="020F0502020204030204" pitchFamily="34" charset="0"/>
              </a:rPr>
              <a:t>Advances in construction equipment have made the rapid building </a:t>
            </a:r>
            <a:r>
              <a:rPr lang="en-US" sz="3600" b="1" dirty="0" smtClean="0">
                <a:latin typeface="Calibri" panose="020F0502020204030204" pitchFamily="34" charset="0"/>
              </a:rPr>
              <a:t>of large  highway </a:t>
            </a:r>
            <a:r>
              <a:rPr lang="en-US" sz="3600" b="1" dirty="0">
                <a:latin typeface="Calibri" panose="020F0502020204030204" pitchFamily="34" charset="0"/>
              </a:rPr>
              <a:t>sections possible</a:t>
            </a:r>
            <a:r>
              <a:rPr lang="en-US" sz="3600" dirty="0">
                <a:latin typeface="Calibri" panose="020F0502020204030204" pitchFamily="34" charset="0"/>
              </a:rPr>
              <a:t>.</a:t>
            </a:r>
          </a:p>
          <a:p>
            <a:r>
              <a:rPr lang="en-US" sz="3200" dirty="0">
                <a:latin typeface="Arial" panose="020B0604020202020204" pitchFamily="34" charset="0"/>
                <a:cs typeface="Arial" panose="020B0604020202020204" pitchFamily="34" charset="0"/>
              </a:rPr>
              <a:t>• </a:t>
            </a:r>
            <a:r>
              <a:rPr lang="en-US" sz="3200" dirty="0" smtClean="0">
                <a:latin typeface="Calibri" panose="020F0502020204030204" pitchFamily="34" charset="0"/>
                <a:cs typeface="Arial" panose="020B0604020202020204" pitchFamily="34" charset="0"/>
              </a:rPr>
              <a:t>devices </a:t>
            </a:r>
            <a:r>
              <a:rPr lang="en-US" sz="3200" dirty="0">
                <a:latin typeface="Calibri" panose="020F0502020204030204" pitchFamily="34" charset="0"/>
                <a:cs typeface="Arial" panose="020B0604020202020204" pitchFamily="34" charset="0"/>
              </a:rPr>
              <a:t>test compaction of soil and base courses,</a:t>
            </a:r>
          </a:p>
          <a:p>
            <a:r>
              <a:rPr lang="en-US" sz="3200" dirty="0">
                <a:latin typeface="Arial" panose="020B0604020202020204" pitchFamily="34" charset="0"/>
                <a:cs typeface="Arial" panose="020B0604020202020204" pitchFamily="34" charset="0"/>
              </a:rPr>
              <a:t>• </a:t>
            </a:r>
            <a:r>
              <a:rPr lang="en-US" sz="3200" dirty="0">
                <a:latin typeface="Calibri" panose="020F0502020204030204" pitchFamily="34" charset="0"/>
                <a:cs typeface="Arial" panose="020B0604020202020204" pitchFamily="34" charset="0"/>
              </a:rPr>
              <a:t>Global Positioning Systems (GPS) and Geographic </a:t>
            </a:r>
            <a:r>
              <a:rPr lang="en-US" sz="3200" dirty="0" smtClean="0">
                <a:latin typeface="Calibri" panose="020F0502020204030204" pitchFamily="34" charset="0"/>
                <a:cs typeface="Arial" panose="020B0604020202020204" pitchFamily="34" charset="0"/>
              </a:rPr>
              <a:t>Information </a:t>
            </a:r>
            <a:r>
              <a:rPr lang="en-US" sz="3200" dirty="0" smtClean="0">
                <a:latin typeface="Calibri" panose="020F0502020204030204" pitchFamily="34" charset="0"/>
              </a:rPr>
              <a:t>Systems </a:t>
            </a:r>
            <a:r>
              <a:rPr lang="en-US" sz="3200" dirty="0">
                <a:latin typeface="Calibri" panose="020F0502020204030204" pitchFamily="34" charset="0"/>
              </a:rPr>
              <a:t>(GIS) are used to establish line and grade,</a:t>
            </a:r>
          </a:p>
          <a:p>
            <a:r>
              <a:rPr lang="en-US" sz="3200" dirty="0">
                <a:latin typeface="Arial" panose="020B0604020202020204" pitchFamily="34" charset="0"/>
                <a:cs typeface="Arial" panose="020B0604020202020204" pitchFamily="34" charset="0"/>
              </a:rPr>
              <a:t>• </a:t>
            </a:r>
            <a:r>
              <a:rPr lang="en-US" sz="3200" dirty="0" smtClean="0">
                <a:latin typeface="Calibri" panose="020F0502020204030204" pitchFamily="34" charset="0"/>
                <a:cs typeface="Arial" panose="020B0604020202020204" pitchFamily="34" charset="0"/>
              </a:rPr>
              <a:t>specialized </a:t>
            </a:r>
            <a:r>
              <a:rPr lang="en-US" sz="3200" dirty="0">
                <a:latin typeface="Calibri" panose="020F0502020204030204" pitchFamily="34" charset="0"/>
                <a:cs typeface="Arial" panose="020B0604020202020204" pitchFamily="34" charset="0"/>
              </a:rPr>
              <a:t>equipment for handling concrete and bridge </a:t>
            </a:r>
            <a:r>
              <a:rPr lang="en-US" sz="3200" dirty="0" smtClean="0">
                <a:latin typeface="Calibri" panose="020F0502020204030204" pitchFamily="34" charset="0"/>
                <a:cs typeface="Arial" panose="020B0604020202020204" pitchFamily="34" charset="0"/>
              </a:rPr>
              <a:t>work.</a:t>
            </a:r>
            <a:endParaRPr lang="ar-IQ" sz="3200" dirty="0"/>
          </a:p>
        </p:txBody>
      </p:sp>
      <p:sp>
        <p:nvSpPr>
          <p:cNvPr id="3" name="عنصر نائب للتذييل 2"/>
          <p:cNvSpPr>
            <a:spLocks noGrp="1"/>
          </p:cNvSpPr>
          <p:nvPr>
            <p:ph type="ftr" sz="quarter" idx="11"/>
          </p:nvPr>
        </p:nvSpPr>
        <p:spPr/>
        <p:txBody>
          <a:bodyPr/>
          <a:lstStyle/>
          <a:p>
            <a:r>
              <a:rPr lang="en-US" smtClean="0"/>
              <a:t>Ass. Prof .Dr. Ali Hussein Hameed </a:t>
            </a:r>
            <a:endParaRPr lang="en-US"/>
          </a:p>
        </p:txBody>
      </p:sp>
      <p:sp>
        <p:nvSpPr>
          <p:cNvPr id="4" name="عنصر نائب لرقم الشريحة 3"/>
          <p:cNvSpPr>
            <a:spLocks noGrp="1"/>
          </p:cNvSpPr>
          <p:nvPr>
            <p:ph type="sldNum" sz="quarter" idx="12"/>
          </p:nvPr>
        </p:nvSpPr>
        <p:spPr/>
        <p:txBody>
          <a:bodyPr/>
          <a:lstStyle/>
          <a:p>
            <a:fld id="{0B24E335-0479-4200-B073-914F25AA704E}" type="slidenum">
              <a:rPr lang="en-US" smtClean="0"/>
              <a:pPr/>
              <a:t>9</a:t>
            </a:fld>
            <a:endParaRPr lang="en-US"/>
          </a:p>
        </p:txBody>
      </p:sp>
    </p:spTree>
    <p:extLst>
      <p:ext uri="{BB962C8B-B14F-4D97-AF65-F5344CB8AC3E}">
        <p14:creationId xmlns:p14="http://schemas.microsoft.com/office/powerpoint/2010/main" val="4293561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47832</TotalTime>
  <Words>1926</Words>
  <Application>Microsoft Office PowerPoint</Application>
  <PresentationFormat>مخصص</PresentationFormat>
  <Paragraphs>176</Paragraphs>
  <Slides>26</Slides>
  <Notes>3</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26</vt:i4>
      </vt:variant>
    </vt:vector>
  </HeadingPairs>
  <TitlesOfParts>
    <vt:vector size="33" baseType="lpstr">
      <vt:lpstr>Arial</vt:lpstr>
      <vt:lpstr>Calibri</vt:lpstr>
      <vt:lpstr>RotisSemiSans</vt:lpstr>
      <vt:lpstr>Times New Roman</vt:lpstr>
      <vt:lpstr>TimesTen-BoldItalic</vt:lpstr>
      <vt:lpstr>TimesTen-Roman</vt:lpstr>
      <vt:lpstr>Office Theme</vt:lpstr>
      <vt:lpstr>A Lecture on Highway Traffic &amp;Planning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Demand and supply with cost delays occur and the travel time increases. Since “time is money,” the increased time has been converted to $/mi.</vt:lpstr>
      <vt:lpstr>The four main components of the highway mode of transportation are :</vt:lpstr>
      <vt:lpstr>عرض تقديمي في PowerPoint</vt:lpstr>
      <vt:lpstr>عرض تقديمي في PowerPoint</vt:lpstr>
      <vt:lpstr>Perception-Reaction Process</vt:lpstr>
      <vt:lpstr>عرض تقديمي في PowerPoint</vt:lpstr>
      <vt:lpstr>Vehicle Characteristics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Thorough Lecture on Airport Engineering</dc:title>
  <dc:creator>DR.Ahmed Saker 2o1O</dc:creator>
  <cp:lastModifiedBy>dr.ali</cp:lastModifiedBy>
  <cp:revision>478</cp:revision>
  <cp:lastPrinted>2016-10-24T20:55:26Z</cp:lastPrinted>
  <dcterms:created xsi:type="dcterms:W3CDTF">2013-04-13T07:39:37Z</dcterms:created>
  <dcterms:modified xsi:type="dcterms:W3CDTF">2018-11-18T18:16:16Z</dcterms:modified>
</cp:coreProperties>
</file>