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5"/>
  </p:notesMasterIdLst>
  <p:handoutMasterIdLst>
    <p:handoutMasterId r:id="rId26"/>
  </p:handoutMasterIdLst>
  <p:sldIdLst>
    <p:sldId id="282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41" r:id="rId20"/>
    <p:sldId id="337" r:id="rId21"/>
    <p:sldId id="338" r:id="rId22"/>
    <p:sldId id="339" r:id="rId23"/>
    <p:sldId id="340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2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Theory of machines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00FB6-2761-4E36-9550-0B1D507C8B9A}" type="datetimeFigureOut">
              <a:rPr lang="en-US" smtClean="0"/>
              <a:t>12/9/2018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Wessam Al Azzawi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416B59-6A8C-4E23-A8B3-3EECD1BE0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5402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Theory of machines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D80043-4201-4F95-8FE0-503EB51B5811}" type="datetimeFigureOut">
              <a:rPr lang="en-US" smtClean="0"/>
              <a:t>12/9/2018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Wessam Al Azzawi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71986C-B408-448B-BA09-14D0B0A95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75189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986C-B408-448B-BA09-14D0B0A95A6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5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C3244-A3A2-448C-A3EB-3BBD383E79EC}" type="datetime1">
              <a:rPr lang="en-US" smtClean="0"/>
              <a:t>12/9/2018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583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522F-C67E-4849-AD6D-070B1DFFB848}" type="datetime1">
              <a:rPr lang="en-US" smtClean="0"/>
              <a:t>12/9/2018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769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6908-0115-473F-893B-A2B62E1E67FD}" type="datetime1">
              <a:rPr lang="en-US" smtClean="0"/>
              <a:t>12/9/2018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771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3E48F-8F78-4876-9559-E23A1639AE3A}" type="datetime1">
              <a:rPr lang="en-US" smtClean="0"/>
              <a:t>12/9/2018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897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D6DC3-1A73-486C-B60F-8BE3871AD7BF}" type="datetime1">
              <a:rPr lang="en-US" smtClean="0"/>
              <a:t>12/9/2018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588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D80A-AB7C-4F58-8D5E-81112E254BBB}" type="datetime1">
              <a:rPr lang="en-US" smtClean="0"/>
              <a:t>12/9/2018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781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346B9-F040-4D5C-B17F-E80AB414E1F1}" type="datetime1">
              <a:rPr lang="en-US" smtClean="0"/>
              <a:t>12/9/2018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69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95BF5-E935-4893-B0E4-2F9086B33AEE}" type="datetime1">
              <a:rPr lang="en-US" smtClean="0"/>
              <a:t>12/9/2018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465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15783-171E-4484-9D3E-CE21F3E8C3EF}" type="datetime1">
              <a:rPr lang="en-US" smtClean="0"/>
              <a:t>12/9/2018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075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A5483-56B0-451F-A834-331980377F9E}" type="datetime1">
              <a:rPr lang="en-US" smtClean="0"/>
              <a:t>12/9/2018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33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E031D-A4FF-4D71-BB30-78D1314518E1}" type="datetime1">
              <a:rPr lang="en-US" smtClean="0"/>
              <a:t>12/9/2018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510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BCA09-1B38-440F-85D5-82F6644D367B}" type="datetime1">
              <a:rPr lang="en-US" smtClean="0"/>
              <a:t>12/9/2018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D4192-2753-4076-A185-6990D7EA4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008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382000" cy="53340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227013" lvl="3" algn="l">
              <a:buClr>
                <a:schemeClr val="tx1"/>
              </a:buClr>
            </a:pPr>
            <a:r>
              <a:rPr lang="en-US" sz="2200" i="1" dirty="0">
                <a:solidFill>
                  <a:schemeClr val="tx2"/>
                </a:solidFill>
              </a:rPr>
              <a:t>Acceleration Diagram for a </a:t>
            </a:r>
            <a:r>
              <a:rPr lang="en-US" sz="2200" i="1" dirty="0" smtClean="0">
                <a:solidFill>
                  <a:schemeClr val="tx2"/>
                </a:solidFill>
              </a:rPr>
              <a:t>Link</a:t>
            </a: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676400"/>
            <a:ext cx="5276850" cy="430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391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599" y="762000"/>
            <a:ext cx="8610601" cy="56388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10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990600"/>
            <a:ext cx="5638800" cy="191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3086100"/>
            <a:ext cx="88011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813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599" y="762000"/>
            <a:ext cx="8610601" cy="56388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11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1371600"/>
            <a:ext cx="8734425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590800"/>
            <a:ext cx="883920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38600"/>
            <a:ext cx="7053263" cy="226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59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599" y="762000"/>
            <a:ext cx="8610601" cy="56388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12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7" y="1143000"/>
            <a:ext cx="7053263" cy="226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304800" y="3496270"/>
            <a:ext cx="8610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Draw </a:t>
            </a:r>
            <a:r>
              <a:rPr lang="en-US" dirty="0"/>
              <a:t>vector </a:t>
            </a:r>
            <a:r>
              <a:rPr lang="en-US" i="1" dirty="0" err="1"/>
              <a:t>ob</a:t>
            </a:r>
            <a:r>
              <a:rPr lang="en-US" dirty="0"/>
              <a:t> perpendicular to </a:t>
            </a:r>
            <a:r>
              <a:rPr lang="en-US" i="1" dirty="0"/>
              <a:t>BO</a:t>
            </a:r>
            <a:r>
              <a:rPr lang="en-US" dirty="0"/>
              <a:t>, to some suitable scale, to represent </a:t>
            </a:r>
            <a:r>
              <a:rPr lang="en-US" dirty="0" smtClean="0"/>
              <a:t>the velocity of </a:t>
            </a:r>
            <a:r>
              <a:rPr lang="en-US" i="1" dirty="0" smtClean="0"/>
              <a:t>B</a:t>
            </a:r>
            <a:r>
              <a:rPr lang="en-US" dirty="0" smtClean="0"/>
              <a:t> </a:t>
            </a:r>
            <a:r>
              <a:rPr lang="en-US" dirty="0"/>
              <a:t>with respect to </a:t>
            </a:r>
            <a:r>
              <a:rPr lang="en-US" i="1" dirty="0"/>
              <a:t>O</a:t>
            </a:r>
            <a:r>
              <a:rPr lang="en-US" dirty="0"/>
              <a:t> or simply velocity of B i.e. </a:t>
            </a:r>
            <a:r>
              <a:rPr lang="en-US" i="1" dirty="0"/>
              <a:t>v</a:t>
            </a:r>
            <a:r>
              <a:rPr lang="en-US" i="1" baseline="-25000" dirty="0"/>
              <a:t>BO</a:t>
            </a:r>
            <a:r>
              <a:rPr lang="en-US" dirty="0"/>
              <a:t> or </a:t>
            </a:r>
            <a:r>
              <a:rPr lang="en-US" i="1" dirty="0"/>
              <a:t>v</a:t>
            </a:r>
            <a:r>
              <a:rPr lang="en-US" i="1" baseline="-25000" dirty="0"/>
              <a:t>B</a:t>
            </a:r>
            <a:r>
              <a:rPr lang="en-US" dirty="0"/>
              <a:t>, such that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863" y="4067300"/>
            <a:ext cx="3724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304801" y="4524500"/>
            <a:ext cx="84581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en-US" dirty="0"/>
              <a:t>From point </a:t>
            </a:r>
            <a:r>
              <a:rPr lang="en-US" i="1" dirty="0"/>
              <a:t>b</a:t>
            </a:r>
            <a:r>
              <a:rPr lang="en-US" dirty="0"/>
              <a:t>, draw </a:t>
            </a:r>
            <a:r>
              <a:rPr lang="en-US" i="1" dirty="0" err="1" smtClean="0"/>
              <a:t>ba</a:t>
            </a:r>
            <a:r>
              <a:rPr lang="en-US" i="1" dirty="0" smtClean="0"/>
              <a:t> </a:t>
            </a:r>
            <a:r>
              <a:rPr lang="en-US" dirty="0"/>
              <a:t>perpendicular to </a:t>
            </a:r>
            <a:r>
              <a:rPr lang="en-US" i="1" dirty="0"/>
              <a:t>BA </a:t>
            </a:r>
            <a:r>
              <a:rPr lang="en-US" dirty="0"/>
              <a:t>to represent the velocity of </a:t>
            </a:r>
            <a:r>
              <a:rPr lang="en-US" i="1" dirty="0"/>
              <a:t>A </a:t>
            </a:r>
            <a:r>
              <a:rPr lang="en-US" dirty="0" smtClean="0"/>
              <a:t>with respect </a:t>
            </a:r>
            <a:r>
              <a:rPr lang="en-US" dirty="0"/>
              <a:t>to </a:t>
            </a:r>
            <a:r>
              <a:rPr lang="en-US" i="1" dirty="0"/>
              <a:t>B i.e. v</a:t>
            </a:r>
            <a:r>
              <a:rPr lang="en-US" baseline="-25000" dirty="0"/>
              <a:t>AB</a:t>
            </a:r>
            <a:r>
              <a:rPr lang="en-US" dirty="0"/>
              <a:t> , and from point </a:t>
            </a:r>
            <a:r>
              <a:rPr lang="en-US" i="1" dirty="0"/>
              <a:t>o </a:t>
            </a:r>
            <a:r>
              <a:rPr lang="en-US" dirty="0"/>
              <a:t>draw vector </a:t>
            </a:r>
            <a:r>
              <a:rPr lang="en-US" i="1" dirty="0" err="1"/>
              <a:t>oa</a:t>
            </a:r>
            <a:r>
              <a:rPr lang="en-US" i="1" dirty="0"/>
              <a:t> </a:t>
            </a:r>
            <a:r>
              <a:rPr lang="en-US" dirty="0"/>
              <a:t>parallel to the motion of </a:t>
            </a:r>
            <a:r>
              <a:rPr lang="en-US" i="1" dirty="0"/>
              <a:t>A </a:t>
            </a:r>
            <a:r>
              <a:rPr lang="en-US" dirty="0" smtClean="0"/>
              <a:t>to </a:t>
            </a:r>
            <a:r>
              <a:rPr lang="en-US" dirty="0"/>
              <a:t>represent the velocity of </a:t>
            </a:r>
            <a:r>
              <a:rPr lang="en-US" i="1" dirty="0"/>
              <a:t>A i.e. </a:t>
            </a:r>
            <a:r>
              <a:rPr lang="en-US" i="1" dirty="0" err="1"/>
              <a:t>v</a:t>
            </a:r>
            <a:r>
              <a:rPr lang="en-US" baseline="-25000" dirty="0" err="1"/>
              <a:t>A</a:t>
            </a:r>
            <a:r>
              <a:rPr lang="en-US" dirty="0" err="1"/>
              <a:t>.</a:t>
            </a:r>
            <a:r>
              <a:rPr lang="en-US" dirty="0"/>
              <a:t> The vectors </a:t>
            </a:r>
            <a:r>
              <a:rPr lang="en-US" i="1" dirty="0" err="1"/>
              <a:t>ba</a:t>
            </a:r>
            <a:r>
              <a:rPr lang="en-US" i="1" dirty="0"/>
              <a:t> </a:t>
            </a:r>
            <a:r>
              <a:rPr lang="en-US" dirty="0"/>
              <a:t>and </a:t>
            </a:r>
            <a:r>
              <a:rPr lang="en-US" i="1" dirty="0" err="1"/>
              <a:t>oa</a:t>
            </a:r>
            <a:r>
              <a:rPr lang="en-US" i="1" dirty="0"/>
              <a:t> </a:t>
            </a:r>
            <a:r>
              <a:rPr lang="en-US" dirty="0"/>
              <a:t>intersect at </a:t>
            </a:r>
            <a:r>
              <a:rPr lang="en-US" i="1" dirty="0"/>
              <a:t>a</a:t>
            </a:r>
            <a:r>
              <a:rPr lang="en-US" dirty="0"/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460709"/>
            <a:ext cx="6662738" cy="968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140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599" y="762000"/>
            <a:ext cx="8610601" cy="56388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13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7" y="1143000"/>
            <a:ext cx="7053263" cy="226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381000" y="342900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en-US" dirty="0"/>
              <a:t>In order to find the velocity of the midpoint </a:t>
            </a:r>
            <a:r>
              <a:rPr lang="en-US" i="1" dirty="0"/>
              <a:t>D </a:t>
            </a:r>
            <a:r>
              <a:rPr lang="en-US" dirty="0"/>
              <a:t>of the connecting rod </a:t>
            </a:r>
            <a:r>
              <a:rPr lang="en-US" i="1" dirty="0"/>
              <a:t>AB</a:t>
            </a:r>
            <a:r>
              <a:rPr lang="en-US" dirty="0"/>
              <a:t>, divide the </a:t>
            </a:r>
            <a:r>
              <a:rPr lang="en-US" dirty="0" smtClean="0"/>
              <a:t>vector </a:t>
            </a:r>
            <a:r>
              <a:rPr lang="en-US" i="1" dirty="0" err="1" smtClean="0"/>
              <a:t>ba</a:t>
            </a:r>
            <a:r>
              <a:rPr lang="en-US" i="1" dirty="0" smtClean="0"/>
              <a:t> </a:t>
            </a:r>
            <a:r>
              <a:rPr lang="en-US" dirty="0"/>
              <a:t>at </a:t>
            </a:r>
            <a:r>
              <a:rPr lang="en-US" i="1" dirty="0"/>
              <a:t>d </a:t>
            </a:r>
            <a:r>
              <a:rPr lang="en-US" dirty="0"/>
              <a:t>in the same ratio as </a:t>
            </a:r>
            <a:r>
              <a:rPr lang="en-US" i="1" dirty="0"/>
              <a:t>D </a:t>
            </a:r>
            <a:r>
              <a:rPr lang="en-US" dirty="0"/>
              <a:t>divides </a:t>
            </a:r>
            <a:r>
              <a:rPr lang="en-US" i="1" dirty="0" smtClean="0"/>
              <a:t>AB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000500"/>
            <a:ext cx="1743075" cy="385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81000" y="4343400"/>
            <a:ext cx="8305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en-US" dirty="0"/>
              <a:t>Join </a:t>
            </a:r>
            <a:r>
              <a:rPr lang="en-US" i="1" dirty="0"/>
              <a:t>od</a:t>
            </a:r>
            <a:r>
              <a:rPr lang="en-US" dirty="0"/>
              <a:t>. Now the vector </a:t>
            </a:r>
            <a:r>
              <a:rPr lang="en-US" i="1" dirty="0"/>
              <a:t>od </a:t>
            </a:r>
            <a:r>
              <a:rPr lang="en-US" dirty="0"/>
              <a:t>represents the velocity of the midpoint </a:t>
            </a:r>
            <a:r>
              <a:rPr lang="en-US" i="1" dirty="0"/>
              <a:t>D </a:t>
            </a:r>
            <a:r>
              <a:rPr lang="en-US" dirty="0" smtClean="0"/>
              <a:t>of </a:t>
            </a:r>
            <a:r>
              <a:rPr lang="en-US" i="1" dirty="0" smtClean="0"/>
              <a:t>i.e</a:t>
            </a:r>
            <a:r>
              <a:rPr lang="en-US" i="1" dirty="0"/>
              <a:t>. v</a:t>
            </a:r>
            <a:r>
              <a:rPr lang="en-US" baseline="-25000" dirty="0"/>
              <a:t>D</a:t>
            </a:r>
            <a:r>
              <a:rPr lang="en-US" i="1" dirty="0"/>
              <a:t>.</a:t>
            </a:r>
          </a:p>
          <a:p>
            <a:r>
              <a:rPr lang="en-US" dirty="0"/>
              <a:t>By measurement, we find </a:t>
            </a:r>
            <a:r>
              <a:rPr lang="en-US" dirty="0" smtClean="0"/>
              <a:t>that </a:t>
            </a:r>
            <a:r>
              <a:rPr lang="en-US" i="1" dirty="0" smtClean="0"/>
              <a:t>v</a:t>
            </a:r>
            <a:r>
              <a:rPr lang="en-US" baseline="-25000" dirty="0" smtClean="0"/>
              <a:t>D</a:t>
            </a:r>
            <a:r>
              <a:rPr lang="en-US" dirty="0" smtClean="0"/>
              <a:t> </a:t>
            </a:r>
            <a:r>
              <a:rPr lang="en-US" dirty="0"/>
              <a:t>= vector </a:t>
            </a:r>
            <a:r>
              <a:rPr lang="en-US" i="1" dirty="0"/>
              <a:t>od </a:t>
            </a:r>
            <a:r>
              <a:rPr lang="en-US" dirty="0"/>
              <a:t>= 4.1 m/s </a:t>
            </a:r>
            <a:r>
              <a:rPr lang="en-US" b="1" dirty="0">
                <a:solidFill>
                  <a:srgbClr val="FF0000"/>
                </a:solidFill>
              </a:rPr>
              <a:t>Ans</a:t>
            </a:r>
            <a:r>
              <a:rPr lang="en-US" b="1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06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599" y="762000"/>
            <a:ext cx="8610601" cy="56388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14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7" y="1143000"/>
            <a:ext cx="7053263" cy="226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3505200"/>
            <a:ext cx="5181600" cy="28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219694" y="3773269"/>
            <a:ext cx="8610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We know that the radial component of the acceleration of </a:t>
            </a:r>
            <a:r>
              <a:rPr lang="en-US" i="1" dirty="0"/>
              <a:t>B </a:t>
            </a:r>
            <a:r>
              <a:rPr lang="en-US" dirty="0"/>
              <a:t>with respect to </a:t>
            </a:r>
            <a:r>
              <a:rPr lang="en-US" i="1" dirty="0"/>
              <a:t>O </a:t>
            </a:r>
            <a:r>
              <a:rPr lang="en-US" dirty="0"/>
              <a:t>or the</a:t>
            </a:r>
          </a:p>
          <a:p>
            <a:r>
              <a:rPr lang="en-US" dirty="0"/>
              <a:t>acceleration of </a:t>
            </a:r>
            <a:r>
              <a:rPr lang="en-US" i="1" dirty="0"/>
              <a:t>B</a:t>
            </a:r>
            <a:r>
              <a:rPr lang="en-US" dirty="0"/>
              <a:t>,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114800"/>
            <a:ext cx="3733799" cy="560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906" y="4800600"/>
            <a:ext cx="5824538" cy="959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81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599" y="762000"/>
            <a:ext cx="8610601" cy="56388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15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7" y="1143000"/>
            <a:ext cx="7053263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200400"/>
            <a:ext cx="8308064" cy="123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4436971"/>
            <a:ext cx="7984935" cy="1735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611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599" y="762000"/>
            <a:ext cx="8610601" cy="56388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16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7" y="1143000"/>
            <a:ext cx="705326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124200"/>
            <a:ext cx="7696200" cy="3256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558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599" y="762000"/>
            <a:ext cx="8610601" cy="56388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17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7" y="1143000"/>
            <a:ext cx="7053263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78" y="3401805"/>
            <a:ext cx="8382000" cy="2998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343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599" y="762000"/>
            <a:ext cx="8610601" cy="56388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18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80" y="1295400"/>
            <a:ext cx="8849220" cy="496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8511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599" y="762000"/>
            <a:ext cx="8610601" cy="56388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19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14600"/>
            <a:ext cx="7184951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841539"/>
            <a:ext cx="5700713" cy="144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596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382000" cy="53340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227013" lvl="3" algn="l">
              <a:buClr>
                <a:schemeClr val="tx1"/>
              </a:buClr>
            </a:pPr>
            <a:r>
              <a:rPr lang="en-US" sz="2200" i="1" dirty="0">
                <a:solidFill>
                  <a:schemeClr val="tx2"/>
                </a:solidFill>
              </a:rPr>
              <a:t>Acceleration Diagram for a </a:t>
            </a:r>
            <a:r>
              <a:rPr lang="en-US" sz="2200" i="1" dirty="0" smtClean="0">
                <a:solidFill>
                  <a:schemeClr val="tx2"/>
                </a:solidFill>
              </a:rPr>
              <a:t>Link</a:t>
            </a: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00200"/>
            <a:ext cx="8229600" cy="4746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720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599" y="762000"/>
            <a:ext cx="8610601" cy="56388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20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0"/>
            <a:ext cx="8229600" cy="390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619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599" y="762000"/>
            <a:ext cx="8610601" cy="56388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21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3171825" cy="869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353425"/>
            <a:ext cx="1595438" cy="100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143001"/>
            <a:ext cx="1828800" cy="293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14600"/>
            <a:ext cx="5562600" cy="3683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424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599" y="762000"/>
            <a:ext cx="8610601" cy="56388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22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3171825" cy="869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353425"/>
            <a:ext cx="1595438" cy="100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838200"/>
            <a:ext cx="1276350" cy="2048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971799"/>
            <a:ext cx="7620000" cy="3363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147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599" y="762000"/>
            <a:ext cx="8610601" cy="56388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23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3171825" cy="869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353425"/>
            <a:ext cx="1595438" cy="100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838200"/>
            <a:ext cx="1276350" cy="2048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3019425"/>
            <a:ext cx="8782050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45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382000" cy="53340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143000"/>
            <a:ext cx="87153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413" y="3086100"/>
            <a:ext cx="4829175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039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382000" cy="53340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227013" lvl="3" algn="l">
              <a:buClr>
                <a:schemeClr val="tx1"/>
              </a:buClr>
            </a:pPr>
            <a:r>
              <a:rPr lang="en-US" sz="2200" i="1" dirty="0">
                <a:solidFill>
                  <a:schemeClr val="tx2"/>
                </a:solidFill>
              </a:rPr>
              <a:t>Acceleration of a Point on a </a:t>
            </a:r>
            <a:r>
              <a:rPr lang="en-US" sz="2200" i="1" dirty="0" smtClean="0">
                <a:solidFill>
                  <a:schemeClr val="tx2"/>
                </a:solidFill>
              </a:rPr>
              <a:t>Link</a:t>
            </a: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135" y="1676400"/>
            <a:ext cx="545066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4267200"/>
            <a:ext cx="867727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8" y="5391150"/>
            <a:ext cx="86963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2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599" y="762000"/>
            <a:ext cx="6400801" cy="53340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344488" lvl="3" indent="-284163" algn="just">
              <a:buClr>
                <a:schemeClr val="tx1"/>
              </a:buClr>
              <a:buFont typeface="+mj-lt"/>
              <a:buAutoNum type="arabicPeriod" startAt="2"/>
            </a:pPr>
            <a:r>
              <a:rPr lang="en-US" sz="1600" dirty="0">
                <a:solidFill>
                  <a:schemeClr val="tx1"/>
                </a:solidFill>
              </a:rPr>
              <a:t>We know that the acceleration of B with respect to A i.e. a</a:t>
            </a:r>
            <a:r>
              <a:rPr lang="en-US" sz="1600" baseline="-25000" dirty="0">
                <a:solidFill>
                  <a:schemeClr val="tx1"/>
                </a:solidFill>
              </a:rPr>
              <a:t>BA</a:t>
            </a:r>
            <a:r>
              <a:rPr lang="en-US" sz="1600" dirty="0">
                <a:solidFill>
                  <a:schemeClr val="tx1"/>
                </a:solidFill>
              </a:rPr>
              <a:t> has the following two components</a:t>
            </a:r>
            <a:r>
              <a:rPr lang="en-US" sz="1600" dirty="0" smtClean="0">
                <a:solidFill>
                  <a:schemeClr val="tx1"/>
                </a:solidFill>
              </a:rPr>
              <a:t>:</a:t>
            </a:r>
          </a:p>
          <a:p>
            <a:pPr marL="628650" lvl="4" indent="-230188" algn="just">
              <a:buClr>
                <a:schemeClr val="tx1"/>
              </a:buClr>
              <a:buFont typeface="+mj-lt"/>
              <a:buAutoNum type="alphaLcPeriod"/>
            </a:pPr>
            <a:r>
              <a:rPr lang="en-US" sz="1600" dirty="0">
                <a:solidFill>
                  <a:schemeClr val="tx1"/>
                </a:solidFill>
              </a:rPr>
              <a:t>Radial component of the </a:t>
            </a:r>
            <a:r>
              <a:rPr lang="en-US" sz="1600" dirty="0" smtClean="0">
                <a:solidFill>
                  <a:schemeClr val="tx1"/>
                </a:solidFill>
              </a:rPr>
              <a:t>acceleration of </a:t>
            </a:r>
            <a:r>
              <a:rPr lang="en-US" sz="1600" dirty="0">
                <a:solidFill>
                  <a:schemeClr val="tx1"/>
                </a:solidFill>
              </a:rPr>
              <a:t>B with respect to A i.e. </a:t>
            </a:r>
            <a:r>
              <a:rPr lang="en-US" sz="1600" dirty="0" err="1" smtClean="0">
                <a:solidFill>
                  <a:schemeClr val="tx1"/>
                </a:solidFill>
              </a:rPr>
              <a:t>a</a:t>
            </a:r>
            <a:r>
              <a:rPr lang="en-US" sz="1600" baseline="30000" dirty="0" err="1" smtClean="0">
                <a:solidFill>
                  <a:schemeClr val="tx1"/>
                </a:solidFill>
              </a:rPr>
              <a:t>r</a:t>
            </a:r>
            <a:r>
              <a:rPr lang="en-US" sz="1600" baseline="-25000" dirty="0" err="1" smtClean="0">
                <a:solidFill>
                  <a:schemeClr val="tx1"/>
                </a:solidFill>
              </a:rPr>
              <a:t>AB</a:t>
            </a:r>
            <a:endParaRPr lang="en-US" sz="1600" baseline="-25000" dirty="0" smtClean="0">
              <a:solidFill>
                <a:schemeClr val="tx1"/>
              </a:solidFill>
            </a:endParaRPr>
          </a:p>
          <a:p>
            <a:pPr marL="628650" lvl="4" indent="-230188" algn="just">
              <a:buClr>
                <a:schemeClr val="tx1"/>
              </a:buClr>
              <a:buFont typeface="+mj-lt"/>
              <a:buAutoNum type="alphaLcPeriod"/>
            </a:pPr>
            <a:r>
              <a:rPr lang="en-US" sz="1600" dirty="0">
                <a:solidFill>
                  <a:schemeClr val="tx1"/>
                </a:solidFill>
              </a:rPr>
              <a:t>Tangential component of </a:t>
            </a:r>
            <a:r>
              <a:rPr lang="en-US" sz="1600" dirty="0" smtClean="0">
                <a:solidFill>
                  <a:schemeClr val="tx1"/>
                </a:solidFill>
              </a:rPr>
              <a:t>the acceleration </a:t>
            </a:r>
            <a:r>
              <a:rPr lang="en-US" sz="1600" dirty="0">
                <a:solidFill>
                  <a:schemeClr val="tx1"/>
                </a:solidFill>
              </a:rPr>
              <a:t>B with respect to A i.e. </a:t>
            </a:r>
            <a:r>
              <a:rPr lang="en-US" sz="1600" dirty="0" smtClean="0">
                <a:solidFill>
                  <a:schemeClr val="tx1"/>
                </a:solidFill>
              </a:rPr>
              <a:t>a</a:t>
            </a:r>
            <a:r>
              <a:rPr lang="en-US" sz="1600" baseline="30000" dirty="0" smtClean="0">
                <a:solidFill>
                  <a:schemeClr val="tx1"/>
                </a:solidFill>
              </a:rPr>
              <a:t>t</a:t>
            </a:r>
            <a:r>
              <a:rPr lang="en-US" sz="1600" baseline="-25000" dirty="0" smtClean="0">
                <a:solidFill>
                  <a:schemeClr val="tx1"/>
                </a:solidFill>
              </a:rPr>
              <a:t>AB</a:t>
            </a:r>
            <a:r>
              <a:rPr lang="en-US" sz="1600" dirty="0" smtClean="0">
                <a:solidFill>
                  <a:schemeClr val="tx1"/>
                </a:solidFill>
              </a:rPr>
              <a:t>. </a:t>
            </a:r>
            <a:r>
              <a:rPr lang="en-US" sz="1600" dirty="0">
                <a:solidFill>
                  <a:schemeClr val="tx1"/>
                </a:solidFill>
              </a:rPr>
              <a:t>These </a:t>
            </a:r>
            <a:r>
              <a:rPr lang="en-US" sz="1600" dirty="0" smtClean="0">
                <a:solidFill>
                  <a:schemeClr val="tx1"/>
                </a:solidFill>
              </a:rPr>
              <a:t>two components </a:t>
            </a:r>
            <a:r>
              <a:rPr lang="en-US" sz="1600" dirty="0">
                <a:solidFill>
                  <a:schemeClr val="tx1"/>
                </a:solidFill>
              </a:rPr>
              <a:t>are mutually perpendicular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</a:p>
          <a:p>
            <a:pPr marL="347663" lvl="4" indent="-342900" algn="just">
              <a:buClr>
                <a:schemeClr val="tx1"/>
              </a:buClr>
              <a:buFont typeface="+mj-lt"/>
              <a:buAutoNum type="arabicPeriod" startAt="3"/>
            </a:pPr>
            <a:r>
              <a:rPr lang="en-US" sz="1600" dirty="0">
                <a:solidFill>
                  <a:schemeClr val="tx1"/>
                </a:solidFill>
              </a:rPr>
              <a:t>Draw vector </a:t>
            </a:r>
            <a:r>
              <a:rPr lang="en-US" sz="1600" dirty="0" err="1">
                <a:solidFill>
                  <a:schemeClr val="tx1"/>
                </a:solidFill>
              </a:rPr>
              <a:t>a'x</a:t>
            </a:r>
            <a:r>
              <a:rPr lang="en-US" sz="1600" dirty="0">
                <a:solidFill>
                  <a:schemeClr val="tx1"/>
                </a:solidFill>
              </a:rPr>
              <a:t> parallel to the link </a:t>
            </a:r>
            <a:r>
              <a:rPr lang="en-US" sz="1600" dirty="0" smtClean="0">
                <a:solidFill>
                  <a:schemeClr val="tx1"/>
                </a:solidFill>
              </a:rPr>
              <a:t>AB (</a:t>
            </a:r>
            <a:r>
              <a:rPr lang="en-US" sz="1600" dirty="0">
                <a:solidFill>
                  <a:schemeClr val="tx1"/>
                </a:solidFill>
              </a:rPr>
              <a:t>because radial component of the acceleration of </a:t>
            </a:r>
            <a:r>
              <a:rPr lang="en-US" sz="1600" dirty="0" smtClean="0">
                <a:solidFill>
                  <a:schemeClr val="tx1"/>
                </a:solidFill>
              </a:rPr>
              <a:t>B with </a:t>
            </a:r>
            <a:r>
              <a:rPr lang="en-US" sz="1600" dirty="0">
                <a:solidFill>
                  <a:schemeClr val="tx1"/>
                </a:solidFill>
              </a:rPr>
              <a:t>respect to A will pass through AB), such </a:t>
            </a:r>
            <a:r>
              <a:rPr lang="en-US" sz="1600" dirty="0" smtClean="0">
                <a:solidFill>
                  <a:schemeClr val="tx1"/>
                </a:solidFill>
              </a:rPr>
              <a:t>that </a:t>
            </a:r>
            <a:endParaRPr lang="en-US" sz="1600" i="1" dirty="0">
              <a:solidFill>
                <a:schemeClr val="tx2"/>
              </a:solidFill>
            </a:endParaRPr>
          </a:p>
          <a:p>
            <a:pPr marL="344488" lvl="3" indent="-344488" algn="l">
              <a:buClr>
                <a:schemeClr val="tx1"/>
              </a:buClr>
              <a:buFont typeface="+mj-lt"/>
              <a:buAutoNum type="arabicPeriod" startAt="4"/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344488" lvl="3" indent="-344488" algn="l">
              <a:buClr>
                <a:schemeClr val="tx1"/>
              </a:buClr>
              <a:buFont typeface="+mj-lt"/>
              <a:buAutoNum type="arabicPeriod" startAt="4"/>
            </a:pPr>
            <a:r>
              <a:rPr lang="en-US" sz="1600" dirty="0" smtClean="0">
                <a:solidFill>
                  <a:schemeClr val="tx1"/>
                </a:solidFill>
              </a:rPr>
              <a:t>From </a:t>
            </a:r>
            <a:r>
              <a:rPr lang="en-US" sz="1600" dirty="0">
                <a:solidFill>
                  <a:schemeClr val="tx1"/>
                </a:solidFill>
              </a:rPr>
              <a:t>point x, draw vector </a:t>
            </a:r>
            <a:r>
              <a:rPr lang="en-US" sz="1600" dirty="0" err="1" smtClean="0">
                <a:solidFill>
                  <a:schemeClr val="tx1"/>
                </a:solidFill>
              </a:rPr>
              <a:t>xb</a:t>
            </a:r>
            <a:r>
              <a:rPr lang="en-US" sz="1600" dirty="0" smtClean="0">
                <a:solidFill>
                  <a:schemeClr val="tx1"/>
                </a:solidFill>
              </a:rPr>
              <a:t>‘ perpendicular </a:t>
            </a:r>
            <a:r>
              <a:rPr lang="en-US" sz="1600" dirty="0">
                <a:solidFill>
                  <a:schemeClr val="tx1"/>
                </a:solidFill>
              </a:rPr>
              <a:t>to AB or vector </a:t>
            </a:r>
            <a:r>
              <a:rPr lang="en-US" sz="1600" dirty="0" err="1">
                <a:solidFill>
                  <a:schemeClr val="tx1"/>
                </a:solidFill>
              </a:rPr>
              <a:t>a'x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chemeClr val="tx1"/>
                </a:solidFill>
              </a:rPr>
              <a:t>(because tangential component </a:t>
            </a:r>
            <a:r>
              <a:rPr lang="en-US" sz="1600" dirty="0">
                <a:solidFill>
                  <a:schemeClr val="tx1"/>
                </a:solidFill>
              </a:rPr>
              <a:t>of B with respect to A i.e. </a:t>
            </a:r>
            <a:r>
              <a:rPr lang="en-US" sz="1600" dirty="0" smtClean="0">
                <a:solidFill>
                  <a:schemeClr val="tx1"/>
                </a:solidFill>
              </a:rPr>
              <a:t>a</a:t>
            </a:r>
            <a:r>
              <a:rPr lang="en-US" sz="1600" baseline="30000" dirty="0" smtClean="0">
                <a:solidFill>
                  <a:schemeClr val="tx1"/>
                </a:solidFill>
              </a:rPr>
              <a:t>t</a:t>
            </a:r>
            <a:r>
              <a:rPr lang="en-US" sz="1600" baseline="-25000" dirty="0" smtClean="0">
                <a:solidFill>
                  <a:schemeClr val="tx1"/>
                </a:solidFill>
              </a:rPr>
              <a:t>BA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, </a:t>
            </a:r>
            <a:r>
              <a:rPr lang="en-US" sz="1600" dirty="0" smtClean="0">
                <a:solidFill>
                  <a:schemeClr val="tx1"/>
                </a:solidFill>
              </a:rPr>
              <a:t>is perpendicular </a:t>
            </a:r>
            <a:r>
              <a:rPr lang="en-US" sz="1600" dirty="0">
                <a:solidFill>
                  <a:schemeClr val="tx1"/>
                </a:solidFill>
              </a:rPr>
              <a:t>to radial component </a:t>
            </a:r>
            <a:r>
              <a:rPr lang="en-US" sz="1600" dirty="0" smtClean="0">
                <a:solidFill>
                  <a:schemeClr val="tx1"/>
                </a:solidFill>
              </a:rPr>
              <a:t>a</a:t>
            </a:r>
            <a:r>
              <a:rPr lang="en-US" sz="1600" baseline="30000" dirty="0" smtClean="0">
                <a:solidFill>
                  <a:schemeClr val="tx1"/>
                </a:solidFill>
              </a:rPr>
              <a:t>r</a:t>
            </a:r>
            <a:r>
              <a:rPr lang="en-US" sz="1600" baseline="-25000" dirty="0" smtClean="0">
                <a:solidFill>
                  <a:schemeClr val="tx1"/>
                </a:solidFill>
              </a:rPr>
              <a:t>BA</a:t>
            </a:r>
            <a:r>
              <a:rPr lang="en-US" sz="1600" dirty="0" smtClean="0">
                <a:solidFill>
                  <a:schemeClr val="tx1"/>
                </a:solidFill>
              </a:rPr>
              <a:t>) and through </a:t>
            </a:r>
            <a:r>
              <a:rPr lang="en-US" sz="1600" dirty="0">
                <a:solidFill>
                  <a:schemeClr val="tx1"/>
                </a:solidFill>
              </a:rPr>
              <a:t>o' draw a line parallel to the path of B </a:t>
            </a:r>
            <a:r>
              <a:rPr lang="en-US" sz="1600" dirty="0" smtClean="0">
                <a:solidFill>
                  <a:schemeClr val="tx1"/>
                </a:solidFill>
              </a:rPr>
              <a:t>to represent </a:t>
            </a:r>
            <a:r>
              <a:rPr lang="en-US" sz="1600" dirty="0">
                <a:solidFill>
                  <a:schemeClr val="tx1"/>
                </a:solidFill>
              </a:rPr>
              <a:t>the absolute acceleration of B i.e. a</a:t>
            </a:r>
            <a:r>
              <a:rPr lang="en-US" sz="1600" baseline="-25000" dirty="0">
                <a:solidFill>
                  <a:schemeClr val="tx1"/>
                </a:solidFill>
              </a:rPr>
              <a:t>B</a:t>
            </a:r>
            <a:r>
              <a:rPr lang="en-US" sz="1600" dirty="0">
                <a:solidFill>
                  <a:schemeClr val="tx1"/>
                </a:solidFill>
              </a:rPr>
              <a:t>. </a:t>
            </a:r>
            <a:r>
              <a:rPr lang="en-US" sz="1600" dirty="0" smtClean="0">
                <a:solidFill>
                  <a:schemeClr val="tx1"/>
                </a:solidFill>
              </a:rPr>
              <a:t>The vectors </a:t>
            </a:r>
            <a:r>
              <a:rPr lang="en-US" sz="1600" dirty="0" err="1">
                <a:solidFill>
                  <a:schemeClr val="tx1"/>
                </a:solidFill>
              </a:rPr>
              <a:t>xb</a:t>
            </a:r>
            <a:r>
              <a:rPr lang="en-US" sz="1600" dirty="0">
                <a:solidFill>
                  <a:schemeClr val="tx1"/>
                </a:solidFill>
              </a:rPr>
              <a:t>' and o' b' intersect at b'. Now the </a:t>
            </a:r>
            <a:r>
              <a:rPr lang="en-US" sz="1600" dirty="0" smtClean="0">
                <a:solidFill>
                  <a:schemeClr val="tx1"/>
                </a:solidFill>
              </a:rPr>
              <a:t>values of </a:t>
            </a:r>
            <a:r>
              <a:rPr lang="en-US" sz="1600" dirty="0">
                <a:solidFill>
                  <a:schemeClr val="tx1"/>
                </a:solidFill>
              </a:rPr>
              <a:t>a</a:t>
            </a:r>
            <a:r>
              <a:rPr lang="en-US" sz="1600" baseline="-25000" dirty="0">
                <a:solidFill>
                  <a:schemeClr val="tx1"/>
                </a:solidFill>
              </a:rPr>
              <a:t>B</a:t>
            </a:r>
            <a:r>
              <a:rPr lang="en-US" sz="1600" dirty="0">
                <a:solidFill>
                  <a:schemeClr val="tx1"/>
                </a:solidFill>
              </a:rPr>
              <a:t> and a</a:t>
            </a:r>
            <a:r>
              <a:rPr lang="en-US" sz="1600" baseline="30000" dirty="0">
                <a:solidFill>
                  <a:schemeClr val="tx1"/>
                </a:solidFill>
              </a:rPr>
              <a:t>t</a:t>
            </a:r>
            <a:r>
              <a:rPr lang="en-US" sz="1600" baseline="-25000" dirty="0">
                <a:solidFill>
                  <a:schemeClr val="tx1"/>
                </a:solidFill>
              </a:rPr>
              <a:t>BA</a:t>
            </a:r>
            <a:r>
              <a:rPr lang="en-US" sz="1600" dirty="0">
                <a:solidFill>
                  <a:schemeClr val="tx1"/>
                </a:solidFill>
              </a:rPr>
              <a:t> may be measured, to the scale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</a:p>
          <a:p>
            <a:pPr marL="344488" lvl="3" indent="-344488" algn="l">
              <a:buClr>
                <a:schemeClr val="tx1"/>
              </a:buClr>
              <a:buFont typeface="+mj-lt"/>
              <a:buAutoNum type="arabicPeriod" startAt="4"/>
            </a:pPr>
            <a:r>
              <a:rPr lang="en-US" sz="1600" dirty="0">
                <a:solidFill>
                  <a:schemeClr val="tx1"/>
                </a:solidFill>
              </a:rPr>
              <a:t>By joining the points a' and b' we may determine the total acceleration of B with </a:t>
            </a:r>
            <a:r>
              <a:rPr lang="en-US" sz="1600" dirty="0" smtClean="0">
                <a:solidFill>
                  <a:schemeClr val="tx1"/>
                </a:solidFill>
              </a:rPr>
              <a:t>respect to </a:t>
            </a:r>
            <a:r>
              <a:rPr lang="en-US" sz="1600" dirty="0">
                <a:solidFill>
                  <a:schemeClr val="tx1"/>
                </a:solidFill>
              </a:rPr>
              <a:t>A i.e. a</a:t>
            </a:r>
            <a:r>
              <a:rPr lang="en-US" sz="1600" baseline="-25000" dirty="0">
                <a:solidFill>
                  <a:schemeClr val="tx1"/>
                </a:solidFill>
              </a:rPr>
              <a:t>BA</a:t>
            </a:r>
            <a:r>
              <a:rPr lang="en-US" sz="1600" dirty="0">
                <a:solidFill>
                  <a:schemeClr val="tx1"/>
                </a:solidFill>
              </a:rPr>
              <a:t>. The vector a' b' is known as acceleration image of the link AB.</a:t>
            </a:r>
            <a:endParaRPr lang="en-US" sz="1600" dirty="0" smtClean="0">
              <a:solidFill>
                <a:schemeClr val="tx1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128" y="942974"/>
            <a:ext cx="2092928" cy="2105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293" y="3429000"/>
            <a:ext cx="2422507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1" y="3048000"/>
            <a:ext cx="2590800" cy="401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671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599" y="762000"/>
            <a:ext cx="6400801" cy="53340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344488" lvl="3" indent="-284163" algn="just">
              <a:buClr>
                <a:schemeClr val="tx1"/>
              </a:buClr>
              <a:buFont typeface="+mj-lt"/>
              <a:buAutoNum type="arabicPeriod" startAt="6"/>
            </a:pPr>
            <a:r>
              <a:rPr lang="en-US" sz="1600" dirty="0">
                <a:solidFill>
                  <a:schemeClr val="tx1"/>
                </a:solidFill>
              </a:rPr>
              <a:t>For any other point C on the link, draw triangle a' b' c' similar to triangle ABC. </a:t>
            </a:r>
            <a:r>
              <a:rPr lang="en-US" sz="1600" dirty="0" smtClean="0">
                <a:solidFill>
                  <a:schemeClr val="tx1"/>
                </a:solidFill>
              </a:rPr>
              <a:t>Now vector </a:t>
            </a:r>
            <a:r>
              <a:rPr lang="en-US" sz="1600" dirty="0">
                <a:solidFill>
                  <a:schemeClr val="tx1"/>
                </a:solidFill>
              </a:rPr>
              <a:t>b' c' represents the acceleration of C with respect to B i.e. a</a:t>
            </a:r>
            <a:r>
              <a:rPr lang="en-US" sz="1600" baseline="-25000" dirty="0">
                <a:solidFill>
                  <a:schemeClr val="tx1"/>
                </a:solidFill>
              </a:rPr>
              <a:t>CB</a:t>
            </a:r>
            <a:r>
              <a:rPr lang="en-US" sz="1600" dirty="0">
                <a:solidFill>
                  <a:schemeClr val="tx1"/>
                </a:solidFill>
              </a:rPr>
              <a:t>, and vector a' c' represents </a:t>
            </a:r>
            <a:r>
              <a:rPr lang="en-US" sz="1600" dirty="0" smtClean="0">
                <a:solidFill>
                  <a:schemeClr val="tx1"/>
                </a:solidFill>
              </a:rPr>
              <a:t>the acceleration </a:t>
            </a:r>
            <a:r>
              <a:rPr lang="en-US" sz="1600" dirty="0">
                <a:solidFill>
                  <a:schemeClr val="tx1"/>
                </a:solidFill>
              </a:rPr>
              <a:t>of C with respect to A i.e. a</a:t>
            </a:r>
            <a:r>
              <a:rPr lang="en-US" sz="1600" baseline="-25000" dirty="0">
                <a:solidFill>
                  <a:schemeClr val="tx1"/>
                </a:solidFill>
              </a:rPr>
              <a:t>CA</a:t>
            </a:r>
            <a:r>
              <a:rPr lang="en-US" sz="1600" dirty="0">
                <a:solidFill>
                  <a:schemeClr val="tx1"/>
                </a:solidFill>
              </a:rPr>
              <a:t>. As discussed above, a</a:t>
            </a:r>
            <a:r>
              <a:rPr lang="en-US" sz="1600" baseline="-25000" dirty="0">
                <a:solidFill>
                  <a:schemeClr val="tx1"/>
                </a:solidFill>
              </a:rPr>
              <a:t>CB</a:t>
            </a:r>
            <a:r>
              <a:rPr lang="en-US" sz="1600" dirty="0">
                <a:solidFill>
                  <a:schemeClr val="tx1"/>
                </a:solidFill>
              </a:rPr>
              <a:t> and a</a:t>
            </a:r>
            <a:r>
              <a:rPr lang="en-US" sz="1600" baseline="-25000" dirty="0">
                <a:solidFill>
                  <a:schemeClr val="tx1"/>
                </a:solidFill>
              </a:rPr>
              <a:t>CA</a:t>
            </a:r>
            <a:r>
              <a:rPr lang="en-US" sz="1600" dirty="0">
                <a:solidFill>
                  <a:schemeClr val="tx1"/>
                </a:solidFill>
              </a:rPr>
              <a:t> will each have </a:t>
            </a:r>
            <a:r>
              <a:rPr lang="en-US" sz="1600" dirty="0" smtClean="0">
                <a:solidFill>
                  <a:schemeClr val="tx1"/>
                </a:solidFill>
              </a:rPr>
              <a:t>two components </a:t>
            </a:r>
            <a:r>
              <a:rPr lang="en-US" sz="1600" dirty="0">
                <a:solidFill>
                  <a:schemeClr val="tx1"/>
                </a:solidFill>
              </a:rPr>
              <a:t>as follows </a:t>
            </a:r>
            <a:r>
              <a:rPr lang="en-US" sz="1600" dirty="0" smtClean="0">
                <a:solidFill>
                  <a:schemeClr val="tx1"/>
                </a:solidFill>
              </a:rPr>
              <a:t>:</a:t>
            </a:r>
          </a:p>
          <a:p>
            <a:pPr marL="860425" lvl="4" indent="-342900" algn="just">
              <a:buClr>
                <a:schemeClr val="tx1"/>
              </a:buClr>
              <a:buFont typeface="+mj-lt"/>
              <a:buAutoNum type="alphaLcPeriod"/>
            </a:pPr>
            <a:r>
              <a:rPr lang="en-US" sz="1600" dirty="0">
                <a:solidFill>
                  <a:schemeClr val="tx1"/>
                </a:solidFill>
              </a:rPr>
              <a:t>a</a:t>
            </a:r>
            <a:r>
              <a:rPr lang="en-US" sz="1600" baseline="-25000" dirty="0">
                <a:solidFill>
                  <a:schemeClr val="tx1"/>
                </a:solidFill>
              </a:rPr>
              <a:t>CB</a:t>
            </a:r>
            <a:r>
              <a:rPr lang="en-US" sz="1600" dirty="0">
                <a:solidFill>
                  <a:schemeClr val="tx1"/>
                </a:solidFill>
              </a:rPr>
              <a:t> has two components; </a:t>
            </a:r>
            <a:r>
              <a:rPr lang="en-US" sz="1600" dirty="0" smtClean="0">
                <a:solidFill>
                  <a:schemeClr val="tx1"/>
                </a:solidFill>
              </a:rPr>
              <a:t>a</a:t>
            </a:r>
            <a:r>
              <a:rPr lang="en-US" sz="1600" baseline="30000" dirty="0" smtClean="0">
                <a:solidFill>
                  <a:schemeClr val="tx1"/>
                </a:solidFill>
              </a:rPr>
              <a:t>r</a:t>
            </a:r>
            <a:r>
              <a:rPr lang="en-US" sz="1600" baseline="-25000" dirty="0" smtClean="0">
                <a:solidFill>
                  <a:schemeClr val="tx1"/>
                </a:solidFill>
              </a:rPr>
              <a:t>CB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and </a:t>
            </a:r>
            <a:r>
              <a:rPr lang="en-US" sz="1600" dirty="0" err="1" smtClean="0">
                <a:solidFill>
                  <a:schemeClr val="tx1"/>
                </a:solidFill>
              </a:rPr>
              <a:t>at</a:t>
            </a:r>
            <a:r>
              <a:rPr lang="en-US" sz="1600" baseline="-25000" dirty="0" err="1" smtClean="0">
                <a:solidFill>
                  <a:schemeClr val="tx1"/>
                </a:solidFill>
              </a:rPr>
              <a:t>CB</a:t>
            </a:r>
            <a:r>
              <a:rPr lang="en-US" sz="1600" dirty="0" smtClean="0">
                <a:solidFill>
                  <a:schemeClr val="tx1"/>
                </a:solidFill>
              </a:rPr>
              <a:t> as </a:t>
            </a:r>
            <a:r>
              <a:rPr lang="en-US" sz="1600" dirty="0">
                <a:solidFill>
                  <a:schemeClr val="tx1"/>
                </a:solidFill>
              </a:rPr>
              <a:t>shown by triangle b' </a:t>
            </a:r>
            <a:r>
              <a:rPr lang="en-US" sz="1600" dirty="0" err="1">
                <a:solidFill>
                  <a:schemeClr val="tx1"/>
                </a:solidFill>
              </a:rPr>
              <a:t>zc</a:t>
            </a:r>
            <a:r>
              <a:rPr lang="en-US" sz="1600" dirty="0">
                <a:solidFill>
                  <a:schemeClr val="tx1"/>
                </a:solidFill>
              </a:rPr>
              <a:t>' in Fig. </a:t>
            </a:r>
            <a:r>
              <a:rPr lang="en-US" sz="1600" dirty="0" smtClean="0">
                <a:solidFill>
                  <a:schemeClr val="tx1"/>
                </a:solidFill>
              </a:rPr>
              <a:t>(</a:t>
            </a:r>
            <a:r>
              <a:rPr lang="en-US" sz="1600" dirty="0">
                <a:solidFill>
                  <a:schemeClr val="tx1"/>
                </a:solidFill>
              </a:rPr>
              <a:t>b), </a:t>
            </a:r>
            <a:r>
              <a:rPr lang="en-US" sz="1600" dirty="0" smtClean="0">
                <a:solidFill>
                  <a:schemeClr val="tx1"/>
                </a:solidFill>
              </a:rPr>
              <a:t>in which </a:t>
            </a:r>
            <a:r>
              <a:rPr lang="en-US" sz="1600" dirty="0">
                <a:solidFill>
                  <a:schemeClr val="tx1"/>
                </a:solidFill>
              </a:rPr>
              <a:t>b' z is parallel to BC and </a:t>
            </a:r>
            <a:r>
              <a:rPr lang="en-US" sz="1600" dirty="0" err="1">
                <a:solidFill>
                  <a:schemeClr val="tx1"/>
                </a:solidFill>
              </a:rPr>
              <a:t>zc</a:t>
            </a:r>
            <a:r>
              <a:rPr lang="en-US" sz="1600" dirty="0">
                <a:solidFill>
                  <a:schemeClr val="tx1"/>
                </a:solidFill>
              </a:rPr>
              <a:t>' is perpendicular to </a:t>
            </a:r>
            <a:r>
              <a:rPr lang="en-US" sz="1600" dirty="0" err="1" smtClean="0">
                <a:solidFill>
                  <a:schemeClr val="tx1"/>
                </a:solidFill>
              </a:rPr>
              <a:t>b'z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or BC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</a:p>
          <a:p>
            <a:pPr marL="860425" lvl="4" indent="-342900" algn="just">
              <a:buClr>
                <a:schemeClr val="tx1"/>
              </a:buClr>
              <a:buFont typeface="+mj-lt"/>
              <a:buAutoNum type="alphaLcPeriod"/>
            </a:pPr>
            <a:r>
              <a:rPr lang="en-US" sz="1600" dirty="0">
                <a:solidFill>
                  <a:schemeClr val="tx1"/>
                </a:solidFill>
              </a:rPr>
              <a:t>a</a:t>
            </a:r>
            <a:r>
              <a:rPr lang="en-US" sz="1600" baseline="-25000" dirty="0">
                <a:solidFill>
                  <a:schemeClr val="tx1"/>
                </a:solidFill>
              </a:rPr>
              <a:t>CA</a:t>
            </a:r>
            <a:r>
              <a:rPr lang="en-US" sz="1600" dirty="0">
                <a:solidFill>
                  <a:schemeClr val="tx1"/>
                </a:solidFill>
              </a:rPr>
              <a:t> has two components ; a</a:t>
            </a:r>
            <a:r>
              <a:rPr lang="en-US" sz="1600" baseline="30000" dirty="0">
                <a:solidFill>
                  <a:schemeClr val="tx1"/>
                </a:solidFill>
              </a:rPr>
              <a:t>r</a:t>
            </a:r>
            <a:r>
              <a:rPr lang="en-US" sz="1600" baseline="-25000" dirty="0">
                <a:solidFill>
                  <a:schemeClr val="tx1"/>
                </a:solidFill>
              </a:rPr>
              <a:t>CA</a:t>
            </a:r>
            <a:r>
              <a:rPr lang="en-US" sz="1600" dirty="0">
                <a:solidFill>
                  <a:schemeClr val="tx1"/>
                </a:solidFill>
              </a:rPr>
              <a:t> and </a:t>
            </a:r>
            <a:r>
              <a:rPr lang="en-US" sz="1600" dirty="0" smtClean="0">
                <a:solidFill>
                  <a:schemeClr val="tx1"/>
                </a:solidFill>
              </a:rPr>
              <a:t>a</a:t>
            </a:r>
            <a:r>
              <a:rPr lang="en-US" sz="1600" baseline="30000" dirty="0" smtClean="0">
                <a:solidFill>
                  <a:schemeClr val="tx1"/>
                </a:solidFill>
              </a:rPr>
              <a:t>t</a:t>
            </a:r>
            <a:r>
              <a:rPr lang="en-US" sz="1600" baseline="-25000" dirty="0">
                <a:solidFill>
                  <a:schemeClr val="tx1"/>
                </a:solidFill>
              </a:rPr>
              <a:t> CA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as shown by triangle a' </a:t>
            </a:r>
            <a:r>
              <a:rPr lang="en-US" sz="1600" dirty="0" err="1">
                <a:solidFill>
                  <a:schemeClr val="tx1"/>
                </a:solidFill>
              </a:rPr>
              <a:t>yc</a:t>
            </a:r>
            <a:r>
              <a:rPr lang="en-US" sz="1600" dirty="0">
                <a:solidFill>
                  <a:schemeClr val="tx1"/>
                </a:solidFill>
              </a:rPr>
              <a:t>' in Fig. </a:t>
            </a:r>
            <a:r>
              <a:rPr lang="en-US" sz="1600" dirty="0" smtClean="0">
                <a:solidFill>
                  <a:schemeClr val="tx1"/>
                </a:solidFill>
              </a:rPr>
              <a:t>(</a:t>
            </a:r>
            <a:r>
              <a:rPr lang="en-US" sz="1600" dirty="0">
                <a:solidFill>
                  <a:schemeClr val="tx1"/>
                </a:solidFill>
              </a:rPr>
              <a:t>b), </a:t>
            </a:r>
            <a:r>
              <a:rPr lang="en-US" sz="1600" dirty="0" smtClean="0">
                <a:solidFill>
                  <a:schemeClr val="tx1"/>
                </a:solidFill>
              </a:rPr>
              <a:t>in which </a:t>
            </a:r>
            <a:r>
              <a:rPr lang="en-US" sz="1600" dirty="0">
                <a:solidFill>
                  <a:schemeClr val="tx1"/>
                </a:solidFill>
              </a:rPr>
              <a:t>a' y is parallel to AC and </a:t>
            </a:r>
            <a:r>
              <a:rPr lang="en-US" sz="1600" dirty="0" err="1">
                <a:solidFill>
                  <a:schemeClr val="tx1"/>
                </a:solidFill>
              </a:rPr>
              <a:t>yc</a:t>
            </a:r>
            <a:r>
              <a:rPr lang="en-US" sz="1600" dirty="0">
                <a:solidFill>
                  <a:schemeClr val="tx1"/>
                </a:solidFill>
              </a:rPr>
              <a:t>' is perpendicular to a' y or </a:t>
            </a:r>
            <a:r>
              <a:rPr lang="en-US" sz="1600" dirty="0" smtClean="0">
                <a:solidFill>
                  <a:schemeClr val="tx1"/>
                </a:solidFill>
              </a:rPr>
              <a:t>AC.</a:t>
            </a:r>
          </a:p>
          <a:p>
            <a:pPr marL="349250" lvl="4" indent="-342900" algn="just">
              <a:buClr>
                <a:schemeClr val="tx1"/>
              </a:buClr>
              <a:buFont typeface="+mj-lt"/>
              <a:buAutoNum type="arabicPeriod" startAt="7"/>
            </a:pPr>
            <a:r>
              <a:rPr lang="en-US" sz="1600" dirty="0" smtClean="0">
                <a:solidFill>
                  <a:schemeClr val="tx1"/>
                </a:solidFill>
              </a:rPr>
              <a:t>The angular acceleration of the link AB is obtained by dividing the tangential components of </a:t>
            </a:r>
            <a:r>
              <a:rPr lang="en-US" sz="1600" dirty="0">
                <a:solidFill>
                  <a:schemeClr val="tx1"/>
                </a:solidFill>
              </a:rPr>
              <a:t>the acceleration of B with respect to A </a:t>
            </a:r>
            <a:r>
              <a:rPr lang="en-US" sz="1600" dirty="0" smtClean="0">
                <a:solidFill>
                  <a:schemeClr val="tx1"/>
                </a:solidFill>
              </a:rPr>
              <a:t>(a</a:t>
            </a:r>
            <a:r>
              <a:rPr lang="en-US" sz="1600" baseline="30000" dirty="0" smtClean="0">
                <a:solidFill>
                  <a:schemeClr val="tx1"/>
                </a:solidFill>
              </a:rPr>
              <a:t>t</a:t>
            </a:r>
            <a:r>
              <a:rPr lang="en-US" sz="1600" baseline="-25000" dirty="0" smtClean="0">
                <a:solidFill>
                  <a:schemeClr val="tx1"/>
                </a:solidFill>
              </a:rPr>
              <a:t>BA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) </a:t>
            </a:r>
            <a:r>
              <a:rPr lang="en-US" sz="1600" dirty="0" smtClean="0">
                <a:solidFill>
                  <a:schemeClr val="tx1"/>
                </a:solidFill>
              </a:rPr>
              <a:t>to </a:t>
            </a:r>
            <a:r>
              <a:rPr lang="en-US" sz="1600" dirty="0">
                <a:solidFill>
                  <a:schemeClr val="tx1"/>
                </a:solidFill>
              </a:rPr>
              <a:t>the length of the link. Mathematically, </a:t>
            </a:r>
            <a:r>
              <a:rPr lang="en-US" sz="1600" dirty="0" smtClean="0">
                <a:solidFill>
                  <a:schemeClr val="tx1"/>
                </a:solidFill>
              </a:rPr>
              <a:t>angular acceleration </a:t>
            </a:r>
            <a:r>
              <a:rPr lang="en-US" sz="1600" dirty="0">
                <a:solidFill>
                  <a:schemeClr val="tx1"/>
                </a:solidFill>
              </a:rPr>
              <a:t>of the link AB,</a:t>
            </a: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128" y="942974"/>
            <a:ext cx="2092928" cy="2105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757" y="3352800"/>
            <a:ext cx="250604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029200"/>
            <a:ext cx="1597269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321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599" y="762000"/>
            <a:ext cx="8610601" cy="56388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227013" lvl="3" algn="l">
              <a:buClr>
                <a:schemeClr val="tx1"/>
              </a:buClr>
            </a:pPr>
            <a:r>
              <a:rPr lang="en-US" sz="2200" i="1" dirty="0">
                <a:solidFill>
                  <a:schemeClr val="tx2"/>
                </a:solidFill>
              </a:rPr>
              <a:t>Acceleration in the Slider Crank </a:t>
            </a:r>
            <a:r>
              <a:rPr lang="en-US" sz="2200" i="1" dirty="0" smtClean="0">
                <a:solidFill>
                  <a:schemeClr val="tx2"/>
                </a:solidFill>
              </a:rPr>
              <a:t>Mechanism</a:t>
            </a:r>
          </a:p>
          <a:p>
            <a:pPr marL="227013" lvl="3" algn="l">
              <a:buClr>
                <a:schemeClr val="tx1"/>
              </a:buClr>
            </a:pPr>
            <a:r>
              <a:rPr lang="en-US" sz="1800" dirty="0">
                <a:solidFill>
                  <a:schemeClr val="tx2"/>
                </a:solidFill>
              </a:rPr>
              <a:t>A slider crank mechanism is shown in Fig, Let the crank OB makes an angle θ </a:t>
            </a:r>
            <a:r>
              <a:rPr lang="en-US" sz="1800" dirty="0" smtClean="0">
                <a:solidFill>
                  <a:schemeClr val="tx2"/>
                </a:solidFill>
              </a:rPr>
              <a:t>with the </a:t>
            </a:r>
            <a:r>
              <a:rPr lang="en-US" sz="1800" dirty="0">
                <a:solidFill>
                  <a:schemeClr val="tx2"/>
                </a:solidFill>
              </a:rPr>
              <a:t>inner dead centre (I.D.C) and rotates in a clockwise direction about the fixed point </a:t>
            </a:r>
            <a:r>
              <a:rPr lang="en-US" sz="1800" dirty="0" smtClean="0">
                <a:solidFill>
                  <a:schemeClr val="tx2"/>
                </a:solidFill>
              </a:rPr>
              <a:t>O with uniform </a:t>
            </a:r>
            <a:r>
              <a:rPr lang="en-US" sz="1800" dirty="0">
                <a:solidFill>
                  <a:schemeClr val="tx2"/>
                </a:solidFill>
              </a:rPr>
              <a:t>angular velocity ω</a:t>
            </a:r>
            <a:r>
              <a:rPr lang="en-US" sz="1800" baseline="-25000" dirty="0">
                <a:solidFill>
                  <a:schemeClr val="tx2"/>
                </a:solidFill>
              </a:rPr>
              <a:t>BO</a:t>
            </a:r>
            <a:r>
              <a:rPr lang="en-US" sz="1800" dirty="0">
                <a:solidFill>
                  <a:schemeClr val="tx2"/>
                </a:solidFill>
              </a:rPr>
              <a:t> rad/s.</a:t>
            </a:r>
          </a:p>
          <a:p>
            <a:pPr marL="227013" lvl="3" algn="l">
              <a:buClr>
                <a:schemeClr val="tx1"/>
              </a:buClr>
            </a:pPr>
            <a:r>
              <a:rPr lang="en-US" sz="1800" dirty="0">
                <a:solidFill>
                  <a:schemeClr val="tx2"/>
                </a:solidFill>
              </a:rPr>
              <a:t>∴ Velocity of B with respect to O or velocity of B (because O is a fixed point),</a:t>
            </a:r>
            <a:endParaRPr lang="en-US" sz="1800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133" y="2895600"/>
            <a:ext cx="4021667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129150"/>
            <a:ext cx="816102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4267200"/>
            <a:ext cx="8705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4495800"/>
            <a:ext cx="5638800" cy="191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85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599" y="762000"/>
            <a:ext cx="8610601" cy="56388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r>
              <a:rPr lang="en-US" sz="1800" dirty="0" smtClean="0">
                <a:solidFill>
                  <a:schemeClr val="tx1"/>
                </a:solidFill>
              </a:rPr>
              <a:t>The </a:t>
            </a:r>
            <a:r>
              <a:rPr lang="en-US" sz="1800" dirty="0">
                <a:solidFill>
                  <a:schemeClr val="tx1"/>
                </a:solidFill>
              </a:rPr>
              <a:t>acceleration diagram, as shown in Fig</a:t>
            </a:r>
            <a:r>
              <a:rPr lang="en-US" sz="1800" dirty="0" smtClean="0">
                <a:solidFill>
                  <a:schemeClr val="tx1"/>
                </a:solidFill>
              </a:rPr>
              <a:t>.(</a:t>
            </a:r>
            <a:r>
              <a:rPr lang="en-US" sz="1800" dirty="0">
                <a:solidFill>
                  <a:schemeClr val="tx1"/>
                </a:solidFill>
              </a:rPr>
              <a:t>b), may now be drawn as discussed below:</a:t>
            </a:r>
            <a:endParaRPr lang="en-US" sz="1800" dirty="0" smtClean="0">
              <a:solidFill>
                <a:schemeClr val="tx1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990600"/>
            <a:ext cx="5638800" cy="191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3124200"/>
            <a:ext cx="87058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3657600"/>
            <a:ext cx="876300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5181600"/>
            <a:ext cx="87534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354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763000" cy="609599"/>
          </a:xfrm>
        </p:spPr>
        <p:txBody>
          <a:bodyPr>
            <a:normAutofit/>
          </a:bodyPr>
          <a:lstStyle/>
          <a:p>
            <a:r>
              <a:rPr lang="en-US" sz="1800" i="1" dirty="0" smtClean="0"/>
              <a:t>Theory of machines						</a:t>
            </a:r>
            <a:r>
              <a:rPr lang="en-US" sz="1800" i="1" dirty="0" err="1" smtClean="0"/>
              <a:t>Wessam</a:t>
            </a:r>
            <a:r>
              <a:rPr lang="en-US" sz="1800" i="1" dirty="0" smtClean="0"/>
              <a:t> Al </a:t>
            </a:r>
            <a:r>
              <a:rPr lang="en-US" sz="1800" i="1" dirty="0" err="1" smtClean="0"/>
              <a:t>Azzawi</a:t>
            </a:r>
            <a:endParaRPr lang="en-US" sz="1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599" y="762000"/>
            <a:ext cx="8610601" cy="5638800"/>
          </a:xfrm>
        </p:spPr>
        <p:txBody>
          <a:bodyPr>
            <a:normAutofit/>
          </a:bodyPr>
          <a:lstStyle/>
          <a:p>
            <a:pPr algn="l"/>
            <a:r>
              <a:rPr lang="en-US" sz="2400" i="1" dirty="0" smtClean="0">
                <a:solidFill>
                  <a:srgbClr val="FF0000"/>
                </a:solidFill>
              </a:rPr>
              <a:t>Mechanism:</a:t>
            </a: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>
              <a:solidFill>
                <a:schemeClr val="tx2"/>
              </a:solidFill>
            </a:endParaRPr>
          </a:p>
          <a:p>
            <a:pPr marL="227013" lvl="3" algn="l">
              <a:buClr>
                <a:schemeClr val="tx1"/>
              </a:buClr>
            </a:pPr>
            <a:endParaRPr lang="en-US" sz="2200" i="1" dirty="0" smtClean="0">
              <a:solidFill>
                <a:schemeClr val="tx2"/>
              </a:solidFill>
            </a:endParaRPr>
          </a:p>
          <a:p>
            <a:pPr marL="571500" lvl="3" algn="just">
              <a:buClr>
                <a:schemeClr val="tx1"/>
              </a:buClr>
            </a:pP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D4192-2753-4076-A185-6990D7EA4EDA}" type="slidenum">
              <a:rPr lang="en-US" smtClean="0"/>
              <a:t>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88A6-7085-4034-9183-7DDB7227ED7B}" type="datetime1">
              <a:rPr lang="en-US" smtClean="0"/>
              <a:t>12/9/2018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685800"/>
            <a:ext cx="8458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990600"/>
            <a:ext cx="5638800" cy="191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067050"/>
            <a:ext cx="8763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4114800"/>
            <a:ext cx="88201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009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22785</TotalTime>
  <Words>877</Words>
  <Application>Microsoft Office PowerPoint</Application>
  <PresentationFormat>On-screen Show (4:3)</PresentationFormat>
  <Paragraphs>216</Paragraphs>
  <Slides>23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Theory of machines      Wessam Al Azzawi</vt:lpstr>
      <vt:lpstr>Theory of machines      Wessam Al Azzawi</vt:lpstr>
      <vt:lpstr>Theory of machines      Wessam Al Azzawi</vt:lpstr>
      <vt:lpstr>Theory of machines      Wessam Al Azzawi</vt:lpstr>
      <vt:lpstr>Theory of machines      Wessam Al Azzawi</vt:lpstr>
      <vt:lpstr>Theory of machines      Wessam Al Azzawi</vt:lpstr>
      <vt:lpstr>Theory of machines      Wessam Al Azzawi</vt:lpstr>
      <vt:lpstr>Theory of machines      Wessam Al Azzawi</vt:lpstr>
      <vt:lpstr>Theory of machines      Wessam Al Azzawi</vt:lpstr>
      <vt:lpstr>Theory of machines      Wessam Al Azzawi</vt:lpstr>
      <vt:lpstr>Theory of machines      Wessam Al Azzawi</vt:lpstr>
      <vt:lpstr>Theory of machines      Wessam Al Azzawi</vt:lpstr>
      <vt:lpstr>Theory of machines      Wessam Al Azzawi</vt:lpstr>
      <vt:lpstr>Theory of machines      Wessam Al Azzawi</vt:lpstr>
      <vt:lpstr>Theory of machines      Wessam Al Azzawi</vt:lpstr>
      <vt:lpstr>Theory of machines      Wessam Al Azzawi</vt:lpstr>
      <vt:lpstr>Theory of machines      Wessam Al Azzawi</vt:lpstr>
      <vt:lpstr>Theory of machines      Wessam Al Azzawi</vt:lpstr>
      <vt:lpstr>Theory of machines      Wessam Al Azzawi</vt:lpstr>
      <vt:lpstr>Theory of machines      Wessam Al Azzawi</vt:lpstr>
      <vt:lpstr>Theory of machines      Wessam Al Azzawi</vt:lpstr>
      <vt:lpstr>Theory of machines      Wessam Al Azzawi</vt:lpstr>
      <vt:lpstr>Theory of machines      Wessam Al Azzawi</vt:lpstr>
    </vt:vector>
  </TitlesOfParts>
  <Company>Enjoy My Fine Releases.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Theory of machines      Wessam Al Azzawi</dc:title>
  <dc:creator>Wessam</dc:creator>
  <cp:lastModifiedBy>Wessam</cp:lastModifiedBy>
  <cp:revision>592</cp:revision>
  <dcterms:created xsi:type="dcterms:W3CDTF">2018-10-06T04:41:10Z</dcterms:created>
  <dcterms:modified xsi:type="dcterms:W3CDTF">2018-12-10T20:06:56Z</dcterms:modified>
</cp:coreProperties>
</file>