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8451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28283" cy="70168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8451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8367" cy="7723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8451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237513"/>
            <a:ext cx="5943600" cy="7532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8451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237513"/>
            <a:ext cx="5927750" cy="7836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8451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8451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8316" cy="79052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0765" y="6460433"/>
            <a:ext cx="1306995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231585" y="6067838"/>
            <a:ext cx="0" cy="541682"/>
          </a:xfrm>
          <a:custGeom>
            <a:avLst/>
            <a:gdLst/>
            <a:ahLst/>
            <a:cxnLst/>
            <a:rect l="l" t="t" r="r" b="b"/>
            <a:pathLst>
              <a:path w="0" h="541682">
                <a:moveTo>
                  <a:pt x="0" y="541682"/>
                </a:moveTo>
                <a:lnTo>
                  <a:pt x="0" y="0"/>
                </a:lnTo>
              </a:path>
            </a:pathLst>
          </a:custGeom>
          <a:ln w="24847">
            <a:solidFill>
              <a:srgbClr val="08080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6669" y="460788"/>
            <a:ext cx="84201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85">
                <a:solidFill>
                  <a:srgbClr val="0F0F0F"/>
                </a:solidFill>
                <a:latin typeface="Arial"/>
                <a:cs typeface="Arial"/>
              </a:rPr>
              <a:t>LECTURE</a:t>
            </a:r>
            <a:r>
              <a:rPr dirty="0" smtClean="0" sz="950" spc="6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-25">
                <a:solidFill>
                  <a:srgbClr val="0F0F0F"/>
                </a:solidFill>
                <a:latin typeface="Arial"/>
                <a:cs typeface="Arial"/>
              </a:rPr>
              <a:t>NINE</a:t>
            </a:r>
            <a:endParaRPr sz="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3930" y="1057136"/>
            <a:ext cx="5015230" cy="892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9.6</a:t>
            </a: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FLUX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DENSITY  </a:t>
            </a:r>
            <a:r>
              <a:rPr dirty="0" smtClean="0" sz="900" spc="90" b="1">
                <a:solidFill>
                  <a:srgbClr val="0F0F0F"/>
                </a:solidFill>
                <a:latin typeface="Arial"/>
                <a:cs typeface="Arial"/>
              </a:rPr>
              <a:t>B</a:t>
            </a:r>
            <a:endParaRPr sz="900">
              <a:latin typeface="Arial"/>
              <a:cs typeface="Arial"/>
            </a:endParaRPr>
          </a:p>
          <a:p>
            <a:pPr marL="215900">
              <a:lnSpc>
                <a:spcPct val="100000"/>
              </a:lnSpc>
              <a:spcBef>
                <a:spcPts val="475"/>
              </a:spcBef>
            </a:pP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Like</a:t>
            </a:r>
            <a:r>
              <a:rPr dirty="0" smtClean="0" sz="900" spc="150">
                <a:solidFill>
                  <a:srgbClr val="0F0F0F"/>
                </a:solidFill>
                <a:latin typeface="Times New Roman"/>
                <a:cs typeface="Times New Roman"/>
              </a:rPr>
              <a:t>D</a:t>
            </a:r>
            <a:r>
              <a:rPr dirty="0" smtClean="0" sz="900" spc="170">
                <a:solidFill>
                  <a:srgbClr val="444444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-8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field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strength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H</a:t>
            </a:r>
            <a:r>
              <a:rPr dirty="0" smtClean="0" sz="9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depends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only</a:t>
            </a:r>
            <a:r>
              <a:rPr dirty="0" smtClean="0" sz="900" spc="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6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moving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charges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0">
                <a:solidFill>
                  <a:srgbClr val="1D1D1D"/>
                </a:solidFill>
                <a:latin typeface="Arial"/>
                <a:cs typeface="Arial"/>
              </a:rPr>
              <a:t>is</a:t>
            </a:r>
            <a:r>
              <a:rPr dirty="0" smtClean="0" sz="850" spc="-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independent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endParaRPr sz="900">
              <a:latin typeface="Times New Roman"/>
              <a:cs typeface="Times New Roman"/>
            </a:endParaRPr>
          </a:p>
          <a:p>
            <a:pPr marL="17145">
              <a:lnSpc>
                <a:spcPts val="1065"/>
              </a:lnSpc>
            </a:pP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medium</a:t>
            </a:r>
            <a:r>
              <a:rPr dirty="0" smtClean="0" sz="9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0">
                <a:solidFill>
                  <a:srgbClr val="313131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3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force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field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associated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with</a:t>
            </a:r>
            <a:r>
              <a:rPr dirty="0" smtClean="0" sz="9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 b="1">
                <a:solidFill>
                  <a:srgbClr val="0F0F0F"/>
                </a:solidFill>
                <a:latin typeface="Times New Roman"/>
                <a:cs typeface="Times New Roman"/>
              </a:rPr>
              <a:t>H</a:t>
            </a:r>
            <a:r>
              <a:rPr dirty="0" smtClean="0" sz="950" spc="10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 i="1">
                <a:solidFill>
                  <a:srgbClr val="0F0F0F"/>
                </a:solidFill>
                <a:latin typeface="Times New Roman"/>
                <a:cs typeface="Times New Roman"/>
              </a:rPr>
              <a:t>mtlgnet</a:t>
            </a:r>
            <a:r>
              <a:rPr dirty="0" smtClean="0" sz="900" spc="5" i="1">
                <a:solidFill>
                  <a:srgbClr val="0F0F0F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140" i="1">
                <a:solidFill>
                  <a:srgbClr val="313131"/>
                </a:solidFill>
                <a:latin typeface="Times New Roman"/>
                <a:cs typeface="Times New Roman"/>
              </a:rPr>
              <a:t>c</a:t>
            </a:r>
            <a:r>
              <a:rPr dirty="0" smtClean="0" sz="900" spc="0" i="1">
                <a:solidFill>
                  <a:srgbClr val="0F0F0F"/>
                </a:solidFill>
                <a:latin typeface="Times New Roman"/>
                <a:cs typeface="Times New Roman"/>
              </a:rPr>
              <a:t>flux</a:t>
            </a:r>
            <a:r>
              <a:rPr dirty="0" smtClean="0" sz="900" spc="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 i="1">
                <a:solidFill>
                  <a:srgbClr val="0F0F0F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00" spc="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 b="1">
                <a:solidFill>
                  <a:srgbClr val="0F0F0F"/>
                </a:solidFill>
                <a:latin typeface="Times New Roman"/>
                <a:cs typeface="Times New Roman"/>
              </a:rPr>
              <a:t>B,</a:t>
            </a:r>
            <a:r>
              <a:rPr dirty="0" smtClean="0" sz="950" spc="35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9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D1D1D"/>
                </a:solidFill>
                <a:latin typeface="Times New Roman"/>
                <a:cs typeface="Times New Roman"/>
              </a:rPr>
              <a:t>given</a:t>
            </a:r>
            <a:r>
              <a:rPr dirty="0" smtClean="0" sz="900" spc="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4"/>
              </a:spcBef>
            </a:pPr>
            <a:endParaRPr sz="500"/>
          </a:p>
          <a:p>
            <a:pPr algn="ctr" marL="5080">
              <a:lnSpc>
                <a:spcPct val="100000"/>
              </a:lnSpc>
            </a:pPr>
            <a:r>
              <a:rPr dirty="0" smtClean="0" sz="900" spc="125">
                <a:solidFill>
                  <a:srgbClr val="0F0F0F"/>
                </a:solidFill>
                <a:latin typeface="Times New Roman"/>
                <a:cs typeface="Times New Roman"/>
              </a:rPr>
              <a:t>B=tJH</a:t>
            </a:r>
            <a:endParaRPr sz="9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434"/>
              </a:spcBef>
            </a:pP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where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   </a:t>
            </a:r>
            <a:r>
              <a:rPr dirty="0" smtClean="0" sz="850" spc="-125" i="1">
                <a:solidFill>
                  <a:srgbClr val="0F0F0F"/>
                </a:solidFill>
                <a:latin typeface="Times New Roman"/>
                <a:cs typeface="Times New Roman"/>
              </a:rPr>
              <a:t>1-'</a:t>
            </a:r>
            <a:r>
              <a:rPr dirty="0" smtClean="0" sz="850" spc="7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0">
                <a:solidFill>
                  <a:srgbClr val="1D1D1D"/>
                </a:solidFill>
                <a:latin typeface="Times New Roman"/>
                <a:cs typeface="Times New Roman"/>
              </a:rPr>
              <a:t>==</a:t>
            </a:r>
            <a:r>
              <a:rPr dirty="0" smtClean="0" sz="950" spc="-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40" i="1">
                <a:solidFill>
                  <a:srgbClr val="0F0F0F"/>
                </a:solidFill>
                <a:latin typeface="Arial"/>
                <a:cs typeface="Arial"/>
              </a:rPr>
              <a:t>1-'oJl,</a:t>
            </a:r>
            <a:r>
              <a:rPr dirty="0" smtClean="0" sz="800" spc="-40" i="1">
                <a:solidFill>
                  <a:srgbClr val="0F0F0F"/>
                </a:solidFill>
                <a:latin typeface="Arial"/>
                <a:cs typeface="Arial"/>
              </a:rPr>
              <a:t>  </a:t>
            </a:r>
            <a:r>
              <a:rPr dirty="0" smtClean="0" sz="800" spc="10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 i="1">
                <a:solidFill>
                  <a:srgbClr val="1D1D1D"/>
                </a:solidFill>
                <a:latin typeface="Times New Roman"/>
                <a:cs typeface="Times New Roman"/>
              </a:rPr>
              <a:t>permeability</a:t>
            </a:r>
            <a:r>
              <a:rPr dirty="0" smtClean="0" sz="900" spc="0" i="1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medium</a:t>
            </a:r>
            <a:r>
              <a:rPr dirty="0" smtClean="0" sz="9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0">
                <a:solidFill>
                  <a:srgbClr val="313131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3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0" b="1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900" spc="-55" b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 i="1">
                <a:solidFill>
                  <a:srgbClr val="0F0F0F"/>
                </a:solidFill>
                <a:latin typeface="Times New Roman"/>
                <a:cs typeface="Times New Roman"/>
              </a:rPr>
              <a:t>tesla,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2830" y="2002735"/>
            <a:ext cx="13208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85">
                <a:solidFill>
                  <a:srgbClr val="0F0F0F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5630" y="2082247"/>
            <a:ext cx="68389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515">
                <a:solidFill>
                  <a:srgbClr val="0F0F0F"/>
                </a:solidFill>
                <a:latin typeface="Arial"/>
                <a:cs typeface="Arial"/>
              </a:rPr>
              <a:t>lT=l--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8900" y="2142711"/>
            <a:ext cx="5022215" cy="147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35915">
              <a:lnSpc>
                <a:spcPct val="100000"/>
              </a:lnSpc>
            </a:pPr>
            <a:r>
              <a:rPr dirty="0" smtClean="0" sz="1050" spc="90">
                <a:solidFill>
                  <a:srgbClr val="0F0F0F"/>
                </a:solidFill>
                <a:latin typeface="Courier New"/>
                <a:cs typeface="Courier New"/>
              </a:rPr>
              <a:t>A</a:t>
            </a:r>
            <a:r>
              <a:rPr dirty="0" smtClean="0" sz="1050" spc="-380">
                <a:solidFill>
                  <a:srgbClr val="0F0F0F"/>
                </a:solidFill>
                <a:latin typeface="Courier New"/>
                <a:cs typeface="Courier New"/>
              </a:rPr>
              <a:t> </a:t>
            </a:r>
            <a:r>
              <a:rPr dirty="0" smtClean="0" sz="1050" spc="-204">
                <a:solidFill>
                  <a:srgbClr val="444444"/>
                </a:solidFill>
                <a:latin typeface="Courier New"/>
                <a:cs typeface="Courier New"/>
              </a:rPr>
              <a:t>·</a:t>
            </a:r>
            <a:r>
              <a:rPr dirty="0" smtClean="0" sz="1050" spc="114">
                <a:solidFill>
                  <a:srgbClr val="0F0F0F"/>
                </a:solidFill>
                <a:latin typeface="Courier New"/>
                <a:cs typeface="Courier New"/>
              </a:rPr>
              <a:t>m</a:t>
            </a:r>
            <a:endParaRPr sz="1050">
              <a:latin typeface="Courier New"/>
              <a:cs typeface="Courier New"/>
            </a:endParaRPr>
          </a:p>
          <a:p>
            <a:pPr algn="just" marL="12700" marR="22225">
              <a:lnSpc>
                <a:spcPct val="95000"/>
              </a:lnSpc>
              <a:spcBef>
                <a:spcPts val="130"/>
              </a:spcBef>
            </a:pPr>
            <a:r>
              <a:rPr dirty="0" smtClean="0" sz="850" spc="20">
                <a:solidFill>
                  <a:srgbClr val="0F0F0F"/>
                </a:solidFill>
                <a:latin typeface="Arial"/>
                <a:cs typeface="Arial"/>
              </a:rPr>
              <a:t>The</a:t>
            </a:r>
            <a:r>
              <a:rPr dirty="0" smtClean="0" sz="850" spc="2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50" spc="-1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free-space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permeability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80">
                <a:solidFill>
                  <a:srgbClr val="0F0F0F"/>
                </a:solidFill>
                <a:latin typeface="Times New Roman"/>
                <a:cs typeface="Times New Roman"/>
              </a:rPr>
              <a:t>1-'o</a:t>
            </a:r>
            <a:r>
              <a:rPr dirty="0" smtClean="0" sz="85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has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numerical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value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0">
                <a:solidFill>
                  <a:srgbClr val="0F0F0F"/>
                </a:solidFill>
                <a:latin typeface="Times New Roman"/>
                <a:cs typeface="Times New Roman"/>
              </a:rPr>
              <a:t>4n-</a:t>
            </a:r>
            <a:r>
              <a:rPr dirty="0" smtClean="0" sz="9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85">
                <a:solidFill>
                  <a:srgbClr val="313131"/>
                </a:solidFill>
                <a:latin typeface="Times New Roman"/>
                <a:cs typeface="Times New Roman"/>
              </a:rPr>
              <a:t>x</a:t>
            </a:r>
            <a:r>
              <a:rPr dirty="0" smtClean="0" sz="85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20" i="1">
                <a:solidFill>
                  <a:srgbClr val="1D1D1D"/>
                </a:solidFill>
                <a:latin typeface="Times New Roman"/>
                <a:cs typeface="Times New Roman"/>
              </a:rPr>
              <a:t>w</a:t>
            </a:r>
            <a:r>
              <a:rPr dirty="0" smtClean="0" sz="1300" spc="30" i="1">
                <a:solidFill>
                  <a:srgbClr val="606060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8888" sz="750" spc="359" i="1">
                <a:solidFill>
                  <a:srgbClr val="1D1D1D"/>
                </a:solidFill>
                <a:latin typeface="Arial"/>
                <a:cs typeface="Arial"/>
              </a:rPr>
              <a:t>1</a:t>
            </a:r>
            <a:r>
              <a:rPr dirty="0" smtClean="0" baseline="38888" sz="750" spc="359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baseline="38888" sz="750" spc="-82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has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units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 i="1">
                <a:solidFill>
                  <a:srgbClr val="0F0F0F"/>
                </a:solidFill>
                <a:latin typeface="Times New Roman"/>
                <a:cs typeface="Times New Roman"/>
              </a:rPr>
              <a:t>henries</a:t>
            </a:r>
            <a:r>
              <a:rPr dirty="0" smtClean="0" sz="900" spc="10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 i="1">
                <a:solidFill>
                  <a:srgbClr val="0F0F0F"/>
                </a:solidFill>
                <a:latin typeface="Times New Roman"/>
                <a:cs typeface="Times New Roman"/>
              </a:rPr>
              <a:t>per</a:t>
            </a:r>
            <a:r>
              <a:rPr dirty="0" smtClean="0" sz="900" spc="-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 i="1">
                <a:solidFill>
                  <a:srgbClr val="0F0F0F"/>
                </a:solidFill>
                <a:latin typeface="Times New Roman"/>
                <a:cs typeface="Times New Roman"/>
              </a:rPr>
              <a:t>meter,</a:t>
            </a:r>
            <a:r>
              <a:rPr dirty="0" smtClean="0" sz="900" spc="8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H/m;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5" i="1">
                <a:solidFill>
                  <a:srgbClr val="0F0F0F"/>
                </a:solidFill>
                <a:latin typeface="Arial"/>
                <a:cs typeface="Arial"/>
              </a:rPr>
              <a:t>IJ,,</a:t>
            </a:r>
            <a:r>
              <a:rPr dirty="0" smtClean="0" sz="850" spc="-3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 i="1">
                <a:solidFill>
                  <a:srgbClr val="0F0F0F"/>
                </a:solidFill>
                <a:latin typeface="Times New Roman"/>
                <a:cs typeface="Times New Roman"/>
              </a:rPr>
              <a:t>relative</a:t>
            </a:r>
            <a:r>
              <a:rPr dirty="0" smtClean="0" sz="900" spc="-1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 i="1">
                <a:solidFill>
                  <a:srgbClr val="1D1D1D"/>
                </a:solidFill>
                <a:latin typeface="Times New Roman"/>
                <a:cs typeface="Times New Roman"/>
              </a:rPr>
              <a:t>permeabilily </a:t>
            </a:r>
            <a:r>
              <a:rPr dirty="0" smtClean="0" sz="900" spc="-3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mediu</a:t>
            </a:r>
            <a:r>
              <a:rPr dirty="0" smtClean="0" sz="900" spc="100">
                <a:solidFill>
                  <a:srgbClr val="0F0F0F"/>
                </a:solidFill>
                <a:latin typeface="Times New Roman"/>
                <a:cs typeface="Times New Roman"/>
              </a:rPr>
              <a:t>m</a:t>
            </a:r>
            <a:r>
              <a:rPr dirty="0" smtClean="0" sz="900" spc="170">
                <a:solidFill>
                  <a:srgbClr val="313131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-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6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pure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number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very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near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9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unity</a:t>
            </a:r>
            <a:r>
              <a:rPr dirty="0" smtClean="0" sz="900" spc="-114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70">
                <a:solidFill>
                  <a:srgbClr val="444444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-114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except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313131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-35">
                <a:solidFill>
                  <a:srgbClr val="0F0F0F"/>
                </a:solidFill>
                <a:latin typeface="Times New Roman"/>
                <a:cs typeface="Times New Roman"/>
              </a:rPr>
              <a:t>maU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group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-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 i="1">
                <a:solidFill>
                  <a:srgbClr val="0F0F0F"/>
                </a:solidFill>
                <a:latin typeface="Times New Roman"/>
                <a:cs typeface="Times New Roman"/>
              </a:rPr>
              <a:t>ferromagnetic</a:t>
            </a:r>
            <a:r>
              <a:rPr dirty="0" smtClean="0" sz="900" spc="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materials</a:t>
            </a: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0F0F0F"/>
                </a:solidFill>
                <a:latin typeface="Times New Roman"/>
                <a:cs typeface="Times New Roman"/>
              </a:rPr>
              <a:t>will</a:t>
            </a:r>
            <a:r>
              <a:rPr dirty="0" smtClean="0" sz="9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be</a:t>
            </a:r>
            <a:r>
              <a:rPr dirty="0" smtClean="0" sz="9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treated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D1D1D"/>
                </a:solidFill>
                <a:latin typeface="Times New Roman"/>
                <a:cs typeface="Times New Roman"/>
              </a:rPr>
              <a:t>Chapter</a:t>
            </a:r>
            <a:r>
              <a:rPr dirty="0" smtClean="0" sz="9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11.</a:t>
            </a:r>
            <a:endParaRPr sz="900">
              <a:latin typeface="Times New Roman"/>
              <a:cs typeface="Times New Roman"/>
            </a:endParaRPr>
          </a:p>
          <a:p>
            <a:pPr marL="211454">
              <a:lnSpc>
                <a:spcPts val="1055"/>
              </a:lnSpc>
            </a:pPr>
            <a:r>
              <a:rPr dirty="0" smtClean="0" sz="900" i="1">
                <a:solidFill>
                  <a:srgbClr val="0F0F0F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00" spc="-2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 i="1">
                <a:solidFill>
                  <a:srgbClr val="0F0F0F"/>
                </a:solidFill>
                <a:latin typeface="Times New Roman"/>
                <a:cs typeface="Times New Roman"/>
              </a:rPr>
              <a:t>flux,</a:t>
            </a:r>
            <a:r>
              <a:rPr dirty="0" smtClean="0" sz="900" spc="1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20">
                <a:solidFill>
                  <a:srgbClr val="0F0F0F"/>
                </a:solidFill>
                <a:latin typeface="Times New Roman"/>
                <a:cs typeface="Times New Roman"/>
              </a:rPr>
              <a:t>cl</a:t>
            </a:r>
            <a:r>
              <a:rPr dirty="0" smtClean="0" sz="900" spc="-114">
                <a:solidFill>
                  <a:srgbClr val="0F0F0F"/>
                </a:solidFill>
                <a:latin typeface="Times New Roman"/>
                <a:cs typeface="Times New Roman"/>
              </a:rPr>
              <a:t>&gt;</a:t>
            </a:r>
            <a:r>
              <a:rPr dirty="0" smtClean="0" sz="900" spc="35">
                <a:solidFill>
                  <a:srgbClr val="313131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through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surface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>
                <a:solidFill>
                  <a:srgbClr val="0F0F0F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90">
                <a:solidFill>
                  <a:srgbClr val="313131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-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defined</a:t>
            </a: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D1D1D"/>
                </a:solidFill>
                <a:latin typeface="Times New Roman"/>
                <a:cs typeface="Times New Roman"/>
              </a:rPr>
              <a:t>as</a:t>
            </a:r>
            <a:endParaRPr sz="900">
              <a:latin typeface="Times New Roman"/>
              <a:cs typeface="Times New Roman"/>
            </a:endParaRPr>
          </a:p>
          <a:p>
            <a:pPr algn="ctr" marR="2540">
              <a:lnSpc>
                <a:spcPts val="2700"/>
              </a:lnSpc>
            </a:pPr>
            <a:r>
              <a:rPr dirty="0" smtClean="0" sz="900" spc="-125">
                <a:solidFill>
                  <a:srgbClr val="0F0F0F"/>
                </a:solidFill>
                <a:latin typeface="Times New Roman"/>
                <a:cs typeface="Times New Roman"/>
              </a:rPr>
              <a:t>cl&gt;</a:t>
            </a:r>
            <a:r>
              <a:rPr dirty="0" smtClean="0" sz="9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90">
                <a:solidFill>
                  <a:srgbClr val="313131"/>
                </a:solidFill>
                <a:latin typeface="Times New Roman"/>
                <a:cs typeface="Times New Roman"/>
              </a:rPr>
              <a:t>=</a:t>
            </a:r>
            <a:r>
              <a:rPr dirty="0" smtClean="0" sz="900" spc="-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2650" spc="-580" i="1">
                <a:solidFill>
                  <a:srgbClr val="0F0F0F"/>
                </a:solidFill>
                <a:latin typeface="Arial"/>
                <a:cs typeface="Arial"/>
              </a:rPr>
              <a:t>L</a:t>
            </a:r>
            <a:r>
              <a:rPr dirty="0" smtClean="0" sz="900" spc="80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9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25">
                <a:solidFill>
                  <a:srgbClr val="313131"/>
                </a:solidFill>
                <a:latin typeface="Times New Roman"/>
                <a:cs typeface="Times New Roman"/>
              </a:rPr>
              <a:t>·</a:t>
            </a:r>
            <a:r>
              <a:rPr dirty="0" smtClean="0" sz="900" spc="90">
                <a:solidFill>
                  <a:srgbClr val="0F0F0F"/>
                </a:solidFill>
                <a:latin typeface="Times New Roman"/>
                <a:cs typeface="Times New Roman"/>
              </a:rPr>
              <a:t>dS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2"/>
              </a:spcBef>
            </a:pPr>
            <a:endParaRPr sz="700"/>
          </a:p>
          <a:p>
            <a:pPr algn="just" marL="12700" marR="12700">
              <a:lnSpc>
                <a:spcPct val="100000"/>
              </a:lnSpc>
            </a:pP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D1D1D"/>
                </a:solidFill>
                <a:latin typeface="Times New Roman"/>
                <a:cs typeface="Times New Roman"/>
              </a:rPr>
              <a:t>sign</a:t>
            </a:r>
            <a:r>
              <a:rPr dirty="0" smtClean="0" sz="9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40">
                <a:solidFill>
                  <a:srgbClr val="0F0F0F"/>
                </a:solidFill>
                <a:latin typeface="Times New Roman"/>
                <a:cs typeface="Times New Roman"/>
              </a:rPr>
              <a:t>cl&gt;</a:t>
            </a:r>
            <a:r>
              <a:rPr dirty="0" smtClean="0" sz="900" spc="-1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may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be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positive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D1D1D"/>
                </a:solidFill>
                <a:latin typeface="Times New Roman"/>
                <a:cs typeface="Times New Roman"/>
              </a:rPr>
              <a:t>or</a:t>
            </a:r>
            <a:r>
              <a:rPr dirty="0" smtClean="0" sz="900" spc="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negative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depending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upon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tbe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choice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6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313131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urface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normal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endParaRPr sz="900">
              <a:latin typeface="Times New Roman"/>
              <a:cs typeface="Times New Roman"/>
            </a:endParaRPr>
          </a:p>
          <a:p>
            <a:pPr algn="just" marL="12700" marR="359410">
              <a:lnSpc>
                <a:spcPts val="1015"/>
              </a:lnSpc>
            </a:pP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d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130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30">
                <a:solidFill>
                  <a:srgbClr val="444444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6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ftux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 i="1">
                <a:solidFill>
                  <a:srgbClr val="1D1D1D"/>
                </a:solidFill>
                <a:latin typeface="Times New Roman"/>
                <a:cs typeface="Times New Roman"/>
              </a:rPr>
              <a:t>weber,</a:t>
            </a:r>
            <a:r>
              <a:rPr dirty="0" smtClean="0" sz="900" spc="8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Wb</a:t>
            </a:r>
            <a:r>
              <a:rPr dirty="0" smtClean="0" sz="900" spc="-1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0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30">
                <a:solidFill>
                  <a:srgbClr val="444444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2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various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units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D1D1D"/>
                </a:solidFill>
                <a:latin typeface="Times New Roman"/>
                <a:cs typeface="Times New Roman"/>
              </a:rPr>
              <a:t>are</a:t>
            </a:r>
            <a:r>
              <a:rPr dirty="0" smtClean="0" sz="9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D1D1D"/>
                </a:solidFill>
                <a:latin typeface="Times New Roman"/>
                <a:cs typeface="Times New Roman"/>
              </a:rPr>
              <a:t>related</a:t>
            </a:r>
            <a:r>
              <a:rPr dirty="0" smtClean="0" sz="9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8900" y="3613150"/>
            <a:ext cx="5011420" cy="905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3970">
              <a:lnSpc>
                <a:spcPct val="100000"/>
              </a:lnSpc>
              <a:tabLst>
                <a:tab pos="1077595" algn="l"/>
              </a:tabLst>
            </a:pP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16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-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60">
                <a:solidFill>
                  <a:srgbClr val="1D1D1D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5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Wb/</a:t>
            </a:r>
            <a:r>
              <a:rPr dirty="0" smtClean="0" sz="900" spc="90">
                <a:solidFill>
                  <a:srgbClr val="0F0F0F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5353" sz="825" spc="150">
                <a:solidFill>
                  <a:srgbClr val="0F0F0F"/>
                </a:solidFill>
                <a:latin typeface="Arial"/>
                <a:cs typeface="Arial"/>
              </a:rPr>
              <a:t>2</a:t>
            </a:r>
            <a:r>
              <a:rPr dirty="0" smtClean="0" baseline="35353" sz="825" spc="150">
                <a:solidFill>
                  <a:srgbClr val="0F0F0F"/>
                </a:solidFill>
                <a:latin typeface="Arial"/>
                <a:cs typeface="Arial"/>
              </a:rPr>
              <a:t>	</a:t>
            </a:r>
            <a:r>
              <a:rPr dirty="0" smtClean="0" sz="900" spc="130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H</a:t>
            </a:r>
            <a:r>
              <a:rPr dirty="0" smtClean="0" sz="9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60">
                <a:solidFill>
                  <a:srgbClr val="1D1D1D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Wb/</a:t>
            </a:r>
            <a:r>
              <a:rPr dirty="0" smtClean="0" sz="9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algn="ctr">
              <a:lnSpc>
                <a:spcPts val="1370"/>
              </a:lnSpc>
            </a:pPr>
            <a:r>
              <a:rPr dirty="0" smtClean="0" sz="950" spc="-170" b="1">
                <a:solidFill>
                  <a:srgbClr val="0F0F0F"/>
                </a:solidFill>
                <a:latin typeface="Times New Roman"/>
                <a:cs typeface="Times New Roman"/>
              </a:rPr>
              <a:t>EXAIIW'LE</a:t>
            </a:r>
            <a:r>
              <a:rPr dirty="0" smtClean="0" sz="950" spc="-170" b="1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105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5</a:t>
            </a:r>
            <a:r>
              <a:rPr dirty="0" smtClean="0" sz="850" spc="325">
                <a:solidFill>
                  <a:srgbClr val="313131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3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1D1D1D"/>
                </a:solidFill>
                <a:latin typeface="Times New Roman"/>
                <a:cs typeface="Times New Roman"/>
              </a:rPr>
              <a:t>Find</a:t>
            </a:r>
            <a:r>
              <a:rPr dirty="0" smtClean="0" sz="850" spc="0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0F0F0F"/>
                </a:solidFill>
                <a:latin typeface="Times New Roman"/>
                <a:cs typeface="Times New Roman"/>
              </a:rPr>
              <a:t>t</a:t>
            </a:r>
            <a:r>
              <a:rPr dirty="0" smtClean="0" sz="850" spc="20">
                <a:solidFill>
                  <a:srgbClr val="0F0F0F"/>
                </a:solidFill>
                <a:latin typeface="Times New Roman"/>
                <a:cs typeface="Times New Roman"/>
              </a:rPr>
              <a:t>h</a:t>
            </a:r>
            <a:r>
              <a:rPr dirty="0" smtClean="0" sz="850" spc="114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mtClean="0" sz="850" spc="114">
                <a:solidFill>
                  <a:srgbClr val="313131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25">
                <a:solidFill>
                  <a:srgbClr val="0F0F0F"/>
                </a:solidFill>
                <a:latin typeface="Times New Roman"/>
                <a:cs typeface="Times New Roman"/>
              </a:rPr>
              <a:t>flux</a:t>
            </a:r>
            <a:r>
              <a:rPr dirty="0" smtClean="0" sz="850" spc="-2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85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crossing  </a:t>
            </a:r>
            <a:r>
              <a:rPr dirty="0" smtClean="0" sz="85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25">
                <a:solidFill>
                  <a:srgbClr val="0F0F0F"/>
                </a:solidFill>
                <a:latin typeface="Arial"/>
                <a:cs typeface="Arial"/>
              </a:rPr>
              <a:t>the</a:t>
            </a:r>
            <a:r>
              <a:rPr dirty="0" smtClean="0" sz="850" spc="-25">
                <a:solidFill>
                  <a:srgbClr val="0F0F0F"/>
                </a:solidFill>
                <a:latin typeface="Arial"/>
                <a:cs typeface="Arial"/>
              </a:rPr>
              <a:t>  </a:t>
            </a:r>
            <a:r>
              <a:rPr dirty="0" smtClean="0" sz="850" spc="4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1D1D1D"/>
                </a:solidFill>
                <a:latin typeface="Times New Roman"/>
                <a:cs typeface="Times New Roman"/>
              </a:rPr>
              <a:t>portion</a:t>
            </a:r>
            <a:r>
              <a:rPr dirty="0" smtClean="0" sz="850" spc="0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1D1D1D"/>
                </a:solidFill>
                <a:latin typeface="Times New Roman"/>
                <a:cs typeface="Times New Roman"/>
              </a:rPr>
              <a:t>of   </a:t>
            </a:r>
            <a:r>
              <a:rPr dirty="0" smtClean="0" sz="850" spc="-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20">
                <a:solidFill>
                  <a:srgbClr val="0F0F0F"/>
                </a:solidFill>
                <a:latin typeface="Arial"/>
                <a:cs typeface="Arial"/>
              </a:rPr>
              <a:t>the</a:t>
            </a:r>
            <a:r>
              <a:rPr dirty="0" smtClean="0" sz="750" spc="20">
                <a:solidFill>
                  <a:srgbClr val="0F0F0F"/>
                </a:solidFill>
                <a:latin typeface="Arial"/>
                <a:cs typeface="Arial"/>
              </a:rPr>
              <a:t>  </a:t>
            </a:r>
            <a:r>
              <a:rPr dirty="0" smtClean="0" sz="750" spc="4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F0F0F"/>
                </a:solidFill>
                <a:latin typeface="Times New Roman"/>
                <a:cs typeface="Times New Roman"/>
              </a:rPr>
              <a:t>plane</a:t>
            </a:r>
            <a:r>
              <a:rPr dirty="0" smtClean="0" sz="850" spc="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380">
                <a:solidFill>
                  <a:srgbClr val="0F0F0F"/>
                </a:solidFill>
                <a:latin typeface="Times New Roman"/>
                <a:cs typeface="Times New Roman"/>
              </a:rPr>
              <a:t>¢</a:t>
            </a:r>
            <a:r>
              <a:rPr dirty="0" smtClean="0" sz="1150" spc="-80">
                <a:solidFill>
                  <a:srgbClr val="444444"/>
                </a:solidFill>
                <a:latin typeface="Times New Roman"/>
                <a:cs typeface="Times New Roman"/>
              </a:rPr>
              <a:t>=</a:t>
            </a:r>
            <a:r>
              <a:rPr dirty="0" smtClean="0" sz="1150" spc="-8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145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0F0F0F"/>
                </a:solidFill>
                <a:latin typeface="Times New Roman"/>
                <a:cs typeface="Times New Roman"/>
              </a:rPr>
              <a:t>t/4</a:t>
            </a:r>
            <a:r>
              <a:rPr dirty="0" smtClean="0" sz="850" spc="7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85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defined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25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850" spc="-2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">
                <a:solidFill>
                  <a:srgbClr val="1D1D1D"/>
                </a:solidFill>
                <a:latin typeface="Times New Roman"/>
                <a:cs typeface="Times New Roman"/>
              </a:rPr>
              <a:t>0.01</a:t>
            </a:r>
            <a:r>
              <a:rPr dirty="0" smtClean="0" sz="850" spc="-1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45">
                <a:solidFill>
                  <a:srgbClr val="313131"/>
                </a:solidFill>
                <a:latin typeface="Arial"/>
                <a:cs typeface="Arial"/>
              </a:rPr>
              <a:t>&lt;</a:t>
            </a:r>
            <a:r>
              <a:rPr dirty="0" smtClean="0" sz="850" spc="15" i="1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850" spc="-5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80">
                <a:solidFill>
                  <a:srgbClr val="313131"/>
                </a:solidFill>
                <a:latin typeface="Arial"/>
                <a:cs typeface="Arial"/>
              </a:rPr>
              <a:t>&lt;</a:t>
            </a:r>
            <a:endParaRPr sz="900">
              <a:latin typeface="Arial"/>
              <a:cs typeface="Arial"/>
            </a:endParaRPr>
          </a:p>
          <a:p>
            <a:pPr algn="ctr" marR="6350">
              <a:lnSpc>
                <a:spcPts val="894"/>
              </a:lnSpc>
            </a:pPr>
            <a:r>
              <a:rPr dirty="0" smtClean="0" sz="850" spc="-185">
                <a:solidFill>
                  <a:srgbClr val="1D1D1D"/>
                </a:solidFill>
                <a:latin typeface="Times New Roman"/>
                <a:cs typeface="Times New Roman"/>
              </a:rPr>
              <a:t>O</a:t>
            </a:r>
            <a:r>
              <a:rPr dirty="0" smtClean="0" sz="850" spc="20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-114">
                <a:solidFill>
                  <a:srgbClr val="1D1D1D"/>
                </a:solidFill>
                <a:latin typeface="Times New Roman"/>
                <a:cs typeface="Times New Roman"/>
              </a:rPr>
              <a:t>OS</a:t>
            </a:r>
            <a:r>
              <a:rPr dirty="0" smtClean="0" sz="850" spc="-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m   </a:t>
            </a:r>
            <a:r>
              <a:rPr dirty="0" smtClean="0" sz="85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850" spc="2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85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5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850" spc="135">
                <a:solidFill>
                  <a:srgbClr val="313131"/>
                </a:solidFill>
                <a:latin typeface="Times New Roman"/>
                <a:cs typeface="Times New Roman"/>
              </a:rPr>
              <a:t>&lt;</a:t>
            </a:r>
            <a:r>
              <a:rPr dirty="0" smtClean="0" sz="850" spc="-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5">
                <a:solidFill>
                  <a:srgbClr val="313131"/>
                </a:solidFill>
                <a:latin typeface="Times New Roman"/>
                <a:cs typeface="Times New Roman"/>
              </a:rPr>
              <a:t>z</a:t>
            </a:r>
            <a:r>
              <a:rPr dirty="0" smtClean="0" sz="85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35">
                <a:solidFill>
                  <a:srgbClr val="444444"/>
                </a:solidFill>
                <a:latin typeface="Times New Roman"/>
                <a:cs typeface="Times New Roman"/>
              </a:rPr>
              <a:t>&lt;</a:t>
            </a:r>
            <a:r>
              <a:rPr dirty="0" smtClean="0" sz="850" spc="-95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80">
                <a:solidFill>
                  <a:srgbClr val="1D1D1D"/>
                </a:solidFill>
                <a:latin typeface="Times New Roman"/>
                <a:cs typeface="Times New Roman"/>
              </a:rPr>
              <a:t>2m</a:t>
            </a:r>
            <a:r>
              <a:rPr dirty="0" smtClean="0" sz="850" spc="80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see</a:t>
            </a:r>
            <a:r>
              <a:rPr dirty="0" smtClean="0" sz="85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Fi</a:t>
            </a:r>
            <a:r>
              <a:rPr dirty="0" smtClean="0" sz="850" spc="25">
                <a:solidFill>
                  <a:srgbClr val="0F0F0F"/>
                </a:solidFill>
                <a:latin typeface="Times New Roman"/>
                <a:cs typeface="Times New Roman"/>
              </a:rPr>
              <a:t>g</a:t>
            </a:r>
            <a:r>
              <a:rPr dirty="0" smtClean="0" sz="850" spc="215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800" spc="35">
                <a:solidFill>
                  <a:srgbClr val="1D1D1D"/>
                </a:solidFill>
                <a:latin typeface="Times New Roman"/>
                <a:cs typeface="Times New Roman"/>
              </a:rPr>
              <a:t>9-6).</a:t>
            </a:r>
            <a:r>
              <a:rPr dirty="0" smtClean="0" sz="800" spc="35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800" spc="-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0F0F0F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85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10">
                <a:solidFill>
                  <a:srgbClr val="0F0F0F"/>
                </a:solidFill>
                <a:latin typeface="Times New Roman"/>
                <a:cs typeface="Times New Roman"/>
              </a:rPr>
              <a:t>filament</a:t>
            </a:r>
            <a:r>
              <a:rPr dirty="0" smtClean="0" sz="85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850" spc="5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40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sz="850" spc="10">
                <a:solidFill>
                  <a:srgbClr val="313131"/>
                </a:solidFill>
                <a:latin typeface="Times New Roman"/>
                <a:cs typeface="Times New Roman"/>
              </a:rPr>
              <a:t>.50</a:t>
            </a:r>
            <a:r>
              <a:rPr dirty="0" smtClean="0" sz="850" spc="-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1D1D1D"/>
                </a:solidFill>
                <a:latin typeface="Times New Roman"/>
                <a:cs typeface="Times New Roman"/>
              </a:rPr>
              <a:t>along</a:t>
            </a:r>
            <a:r>
              <a:rPr dirty="0" smtClean="0" sz="85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85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5">
                <a:solidFill>
                  <a:srgbClr val="1D1D1D"/>
                </a:solidFill>
                <a:latin typeface="Times New Roman"/>
                <a:cs typeface="Times New Roman"/>
              </a:rPr>
              <a:t>z</a:t>
            </a:r>
            <a:r>
              <a:rPr dirty="0" smtClean="0" sz="85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">
                <a:solidFill>
                  <a:srgbClr val="1D1D1D"/>
                </a:solidFill>
                <a:latin typeface="Times New Roman"/>
                <a:cs typeface="Times New Roman"/>
              </a:rPr>
              <a:t>axis</a:t>
            </a:r>
            <a:r>
              <a:rPr dirty="0" smtClean="0" sz="85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85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85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85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65" b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130" b="1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75" b="1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">
                <a:solidFill>
                  <a:srgbClr val="0F0F0F"/>
                </a:solidFill>
                <a:latin typeface="Times New Roman"/>
                <a:cs typeface="Times New Roman"/>
              </a:rPr>
              <a:t>direction.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6"/>
              </a:spcBef>
            </a:pPr>
            <a:endParaRPr sz="850"/>
          </a:p>
          <a:p>
            <a:pPr algn="ctr" marR="765175">
              <a:lnSpc>
                <a:spcPct val="100000"/>
              </a:lnSpc>
            </a:pPr>
            <a:r>
              <a:rPr dirty="0" smtClean="0" sz="850" spc="10" b="1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850" spc="-95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305">
                <a:solidFill>
                  <a:srgbClr val="313131"/>
                </a:solidFill>
                <a:latin typeface="Arial"/>
                <a:cs typeface="Arial"/>
              </a:rPr>
              <a:t>=</a:t>
            </a:r>
            <a:r>
              <a:rPr dirty="0" smtClean="0" sz="900" spc="-45">
                <a:solidFill>
                  <a:srgbClr val="1D1D1D"/>
                </a:solidFill>
                <a:latin typeface="Times New Roman"/>
                <a:cs typeface="Times New Roman"/>
              </a:rPr>
              <a:t>J'oH</a:t>
            </a:r>
            <a:r>
              <a:rPr dirty="0" smtClean="0" sz="900" spc="-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95">
                <a:solidFill>
                  <a:srgbClr val="444444"/>
                </a:solidFill>
                <a:latin typeface="Arial"/>
                <a:cs typeface="Arial"/>
              </a:rPr>
              <a:t>=</a:t>
            </a:r>
            <a:r>
              <a:rPr dirty="0" smtClean="0" sz="800" spc="-15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1D1D1D"/>
                </a:solidFill>
                <a:latin typeface="Times New Roman"/>
                <a:cs typeface="Times New Roman"/>
              </a:rPr>
              <a:t>J'ol</a:t>
            </a:r>
            <a:r>
              <a:rPr dirty="0" smtClean="0" sz="800" spc="-1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 b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endParaRPr sz="850">
              <a:latin typeface="Times New Roman"/>
              <a:cs typeface="Times New Roman"/>
            </a:endParaRPr>
          </a:p>
          <a:p>
            <a:pPr algn="ctr" marR="189865">
              <a:lnSpc>
                <a:spcPts val="555"/>
              </a:lnSpc>
            </a:pPr>
            <a:r>
              <a:rPr dirty="0" smtClean="0" sz="550" spc="105" i="1">
                <a:solidFill>
                  <a:srgbClr val="313131"/>
                </a:solidFill>
                <a:latin typeface="Arial"/>
                <a:cs typeface="Arial"/>
              </a:rPr>
              <a:t>l</a:t>
            </a:r>
            <a:r>
              <a:rPr dirty="0" smtClean="0" sz="550" spc="114" i="1">
                <a:solidFill>
                  <a:srgbClr val="313131"/>
                </a:solidFill>
                <a:latin typeface="Arial"/>
                <a:cs typeface="Arial"/>
              </a:rPr>
              <a:t>t</a:t>
            </a:r>
            <a:r>
              <a:rPr dirty="0" smtClean="0" sz="550" spc="20" i="1">
                <a:solidFill>
                  <a:srgbClr val="0F0F0F"/>
                </a:solidFill>
                <a:latin typeface="Arial"/>
                <a:cs typeface="Arial"/>
              </a:rPr>
              <a:t>T</a:t>
            </a:r>
            <a:r>
              <a:rPr dirty="0" smtClean="0" sz="550" spc="20" i="1">
                <a:solidFill>
                  <a:srgbClr val="0F0F0F"/>
                </a:solidFill>
                <a:latin typeface="Arial"/>
                <a:cs typeface="Arial"/>
              </a:rPr>
              <a:t>   </a:t>
            </a:r>
            <a:r>
              <a:rPr dirty="0" smtClean="0" sz="550" spc="4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550" spc="355">
                <a:solidFill>
                  <a:srgbClr val="0F0F0F"/>
                </a:solidFill>
                <a:latin typeface="Arial"/>
                <a:cs typeface="Arial"/>
              </a:rPr>
              <a:t>•</a:t>
            </a:r>
            <a:endParaRPr sz="5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8491" y="4563441"/>
            <a:ext cx="604520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65" i="1">
                <a:solidFill>
                  <a:srgbClr val="1D1D1D"/>
                </a:solidFill>
                <a:latin typeface="Arial"/>
                <a:cs typeface="Arial"/>
              </a:rPr>
              <a:t>dS=drdza.</a:t>
            </a:r>
            <a:endParaRPr sz="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98247" y="4547980"/>
            <a:ext cx="1290320" cy="5181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25">
                <a:solidFill>
                  <a:srgbClr val="0F0F0F"/>
                </a:solidFill>
                <a:latin typeface="Arial"/>
                <a:cs typeface="Arial"/>
              </a:rPr>
              <a:t>CZ,=</a:t>
            </a:r>
            <a:r>
              <a:rPr dirty="0" smtClean="0" sz="600" spc="-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baseline="-14739" sz="3675" spc="-1230">
                <a:solidFill>
                  <a:srgbClr val="0F0F0F"/>
                </a:solidFill>
                <a:latin typeface="Arial"/>
                <a:cs typeface="Arial"/>
              </a:rPr>
              <a:t>L</a:t>
            </a:r>
            <a:r>
              <a:rPr dirty="0" smtClean="0" baseline="8771" sz="4275" spc="-922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8771" sz="4275" spc="-592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8771" sz="4275" spc="-1695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8771" sz="4275" spc="-1537">
                <a:solidFill>
                  <a:srgbClr val="313131"/>
                </a:solidFill>
                <a:latin typeface="Times New Roman"/>
                <a:cs typeface="Times New Roman"/>
              </a:rPr>
              <a:t>5</a:t>
            </a:r>
            <a:r>
              <a:rPr dirty="0" smtClean="0" sz="850" spc="1120" i="1">
                <a:solidFill>
                  <a:srgbClr val="313131"/>
                </a:solidFill>
                <a:latin typeface="Arial"/>
                <a:cs typeface="Arial"/>
              </a:rPr>
              <a:t>-</a:t>
            </a:r>
            <a:r>
              <a:rPr dirty="0" smtClean="0" sz="850" spc="100" i="1">
                <a:solidFill>
                  <a:srgbClr val="0F0F0F"/>
                </a:solidFill>
                <a:latin typeface="Arial"/>
                <a:cs typeface="Arial"/>
              </a:rPr>
              <a:t>a.·drdza.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61025" y="4881493"/>
            <a:ext cx="36703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-20">
                <a:solidFill>
                  <a:srgbClr val="444444"/>
                </a:solidFill>
                <a:latin typeface="Times New Roman"/>
                <a:cs typeface="Times New Roman"/>
              </a:rPr>
              <a:t>o.</a:t>
            </a:r>
            <a:r>
              <a:rPr dirty="0" smtClean="0" sz="700" spc="-20">
                <a:solidFill>
                  <a:srgbClr val="444444"/>
                </a:solidFill>
                <a:latin typeface="Times New Roman"/>
                <a:cs typeface="Times New Roman"/>
              </a:rPr>
              <a:t>o</a:t>
            </a:r>
            <a:r>
              <a:rPr dirty="0" smtClean="0" sz="700" spc="-175">
                <a:solidFill>
                  <a:srgbClr val="0F0F0F"/>
                </a:solidFill>
                <a:latin typeface="Times New Roman"/>
                <a:cs typeface="Times New Roman"/>
              </a:rPr>
              <a:t>o</a:t>
            </a:r>
            <a:r>
              <a:rPr dirty="0" smtClean="0" sz="700" spc="-1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5">
                <a:solidFill>
                  <a:srgbClr val="1D1D1D"/>
                </a:solidFill>
                <a:latin typeface="Times New Roman"/>
                <a:cs typeface="Times New Roman"/>
              </a:rPr>
              <a:t>2</a:t>
            </a:r>
            <a:r>
              <a:rPr dirty="0" smtClean="0" sz="85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0">
                <a:solidFill>
                  <a:srgbClr val="1D1D1D"/>
                </a:solidFill>
                <a:latin typeface="Times New Roman"/>
                <a:cs typeface="Times New Roman"/>
              </a:rPr>
              <a:t>tr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8839" y="5086846"/>
            <a:ext cx="5015865" cy="803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80564" marR="2559050" indent="-129539">
              <a:lnSpc>
                <a:spcPts val="900"/>
              </a:lnSpc>
              <a:tabLst>
                <a:tab pos="2258695" algn="l"/>
              </a:tabLst>
            </a:pPr>
            <a:r>
              <a:rPr dirty="0" smtClean="0" sz="800" spc="265">
                <a:solidFill>
                  <a:srgbClr val="1D1D1D"/>
                </a:solidFill>
                <a:latin typeface="Arial"/>
                <a:cs typeface="Arial"/>
              </a:rPr>
              <a:t>=</a:t>
            </a:r>
            <a:r>
              <a:rPr dirty="0" smtClean="0" sz="850" spc="-5" u="sng">
                <a:solidFill>
                  <a:srgbClr val="1D1D1D"/>
                </a:solidFill>
                <a:latin typeface="Times New Roman"/>
                <a:cs typeface="Times New Roman"/>
              </a:rPr>
              <a:t>21'ol</a:t>
            </a:r>
            <a:r>
              <a:rPr dirty="0" smtClean="0" sz="850" spc="-5">
                <a:solidFill>
                  <a:srgbClr val="1D1D1D"/>
                </a:solidFill>
                <a:latin typeface="Times New Roman"/>
                <a:cs typeface="Times New Roman"/>
              </a:rPr>
              <a:t>ln</a:t>
            </a:r>
            <a:r>
              <a:rPr dirty="0" smtClean="0" sz="850" spc="-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105">
                <a:solidFill>
                  <a:srgbClr val="1D1D1D"/>
                </a:solidFill>
                <a:latin typeface="Times New Roman"/>
                <a:cs typeface="Times New Roman"/>
              </a:rPr>
              <a:t>O.OS</a:t>
            </a:r>
            <a:r>
              <a:rPr dirty="0" smtClean="0" sz="850" spc="-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45">
                <a:solidFill>
                  <a:srgbClr val="1D1D1D"/>
                </a:solidFill>
                <a:latin typeface="Times New Roman"/>
                <a:cs typeface="Times New Roman"/>
              </a:rPr>
              <a:t>21t</a:t>
            </a:r>
            <a:r>
              <a:rPr dirty="0" smtClean="0" sz="850" spc="-45">
                <a:solidFill>
                  <a:srgbClr val="1D1D1D"/>
                </a:solidFill>
                <a:latin typeface="Times New Roman"/>
                <a:cs typeface="Times New Roman"/>
              </a:rPr>
              <a:t>	</a:t>
            </a:r>
            <a:r>
              <a:rPr dirty="0" smtClean="0" sz="850" spc="40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850" spc="-20">
                <a:solidFill>
                  <a:srgbClr val="313131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-20">
                <a:solidFill>
                  <a:srgbClr val="0F0F0F"/>
                </a:solidFill>
                <a:latin typeface="Times New Roman"/>
                <a:cs typeface="Times New Roman"/>
              </a:rPr>
              <a:t>01</a:t>
            </a:r>
            <a:endParaRPr sz="850">
              <a:latin typeface="Times New Roman"/>
              <a:cs typeface="Times New Roman"/>
            </a:endParaRPr>
          </a:p>
          <a:p>
            <a:pPr marL="1851025">
              <a:lnSpc>
                <a:spcPts val="1340"/>
              </a:lnSpc>
            </a:pPr>
            <a:r>
              <a:rPr dirty="0" smtClean="0" sz="1150" spc="-80">
                <a:solidFill>
                  <a:srgbClr val="1D1D1D"/>
                </a:solidFill>
                <a:latin typeface="Times New Roman"/>
                <a:cs typeface="Times New Roman"/>
              </a:rPr>
              <a:t>=</a:t>
            </a:r>
            <a:r>
              <a:rPr dirty="0" smtClean="0" sz="1150" spc="-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">
                <a:solidFill>
                  <a:srgbClr val="0F0F0F"/>
                </a:solidFill>
                <a:latin typeface="Times New Roman"/>
                <a:cs typeface="Times New Roman"/>
              </a:rPr>
              <a:t>1.61</a:t>
            </a:r>
            <a:r>
              <a:rPr dirty="0" smtClean="0" sz="850" spc="-1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0">
                <a:solidFill>
                  <a:srgbClr val="1D1D1D"/>
                </a:solidFill>
                <a:latin typeface="Times New Roman"/>
                <a:cs typeface="Times New Roman"/>
              </a:rPr>
              <a:t>x</a:t>
            </a:r>
            <a:r>
              <a:rPr dirty="0" smtClean="0" sz="85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850" spc="-80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850" spc="60">
                <a:solidFill>
                  <a:srgbClr val="8E8E8E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3333" sz="750" spc="247">
                <a:solidFill>
                  <a:srgbClr val="313131"/>
                </a:solidFill>
                <a:latin typeface="Times New Roman"/>
                <a:cs typeface="Times New Roman"/>
              </a:rPr>
              <a:t>6</a:t>
            </a:r>
            <a:r>
              <a:rPr dirty="0" smtClean="0" baseline="33333" sz="750" spc="-112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Wb</a:t>
            </a:r>
            <a:r>
              <a:rPr dirty="0" smtClean="0" sz="850" spc="1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45">
                <a:solidFill>
                  <a:srgbClr val="1D1D1D"/>
                </a:solidFill>
                <a:latin typeface="Times New Roman"/>
                <a:cs typeface="Times New Roman"/>
              </a:rPr>
              <a:t>or</a:t>
            </a:r>
            <a:r>
              <a:rPr dirty="0" smtClean="0" sz="850" spc="45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0">
                <a:solidFill>
                  <a:srgbClr val="313131"/>
                </a:solidFill>
                <a:latin typeface="Times New Roman"/>
                <a:cs typeface="Times New Roman"/>
              </a:rPr>
              <a:t>1</a:t>
            </a:r>
            <a:r>
              <a:rPr dirty="0" smtClean="0" sz="850" spc="-105">
                <a:solidFill>
                  <a:srgbClr val="313131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10">
                <a:solidFill>
                  <a:srgbClr val="0F0F0F"/>
                </a:solidFill>
                <a:latin typeface="Times New Roman"/>
                <a:cs typeface="Times New Roman"/>
              </a:rPr>
              <a:t>61</a:t>
            </a:r>
            <a:r>
              <a:rPr dirty="0" smtClean="0" sz="85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40">
                <a:solidFill>
                  <a:srgbClr val="0F0F0F"/>
                </a:solidFill>
                <a:latin typeface="Times New Roman"/>
                <a:cs typeface="Times New Roman"/>
              </a:rPr>
              <a:t>pWb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"/>
              </a:spcBef>
            </a:pPr>
            <a:endParaRPr sz="900"/>
          </a:p>
          <a:p>
            <a:pPr algn="ctr" marL="193040">
              <a:lnSpc>
                <a:spcPct val="100000"/>
              </a:lnSpc>
            </a:pPr>
            <a:r>
              <a:rPr dirty="0" smtClean="0" sz="900" spc="125">
                <a:solidFill>
                  <a:srgbClr val="0F0F0F"/>
                </a:solidFill>
                <a:latin typeface="Arial"/>
                <a:cs typeface="Arial"/>
              </a:rPr>
              <a:t>It</a:t>
            </a:r>
            <a:r>
              <a:rPr dirty="0" smtClean="0" sz="900" spc="-1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should</a:t>
            </a:r>
            <a:r>
              <a:rPr dirty="0" smtClean="0" sz="900" spc="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be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observed</a:t>
            </a: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9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lines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9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0">
                <a:solidFill>
                  <a:srgbClr val="0F0F0F"/>
                </a:solidFill>
                <a:latin typeface="Times New Roman"/>
                <a:cs typeface="Times New Roman"/>
              </a:rPr>
              <a:t>ftux</a:t>
            </a:r>
            <a:r>
              <a:rPr dirty="0" smtClean="0" sz="85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40">
                <a:solidFill>
                  <a:srgbClr val="0F0F0F"/>
                </a:solidFill>
                <a:latin typeface="Times New Roman"/>
                <a:cs typeface="Times New Roman"/>
              </a:rPr>
              <a:t>cl&gt;</a:t>
            </a:r>
            <a:r>
              <a:rPr dirty="0" smtClean="0" sz="9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are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closed</a:t>
            </a:r>
            <a:r>
              <a:rPr dirty="0" smtClean="0" sz="9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curv</a:t>
            </a:r>
            <a:r>
              <a:rPr dirty="0" smtClean="0" sz="900" spc="-5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100">
                <a:solidFill>
                  <a:srgbClr val="313131"/>
                </a:solidFill>
                <a:latin typeface="Times New Roman"/>
                <a:cs typeface="Times New Roman"/>
              </a:rPr>
              <a:t>s,</a:t>
            </a:r>
            <a:r>
              <a:rPr dirty="0" smtClean="0" sz="900" spc="-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with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no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starting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point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05"/>
              </a:lnSpc>
            </a:pPr>
            <a:r>
              <a:rPr dirty="0" smtClean="0" sz="900" spc="60">
                <a:solidFill>
                  <a:srgbClr val="1D1D1D"/>
                </a:solidFill>
                <a:latin typeface="Times New Roman"/>
                <a:cs typeface="Times New Roman"/>
              </a:rPr>
              <a:t>or</a:t>
            </a:r>
            <a:r>
              <a:rPr dirty="0" smtClean="0" sz="900" spc="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termination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point.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This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contrast</a:t>
            </a:r>
            <a:r>
              <a:rPr dirty="0" smtClean="0" sz="90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with</a:t>
            </a:r>
            <a:r>
              <a:rPr dirty="0" smtClean="0" sz="90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9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ftux</a:t>
            </a:r>
            <a:r>
              <a:rPr dirty="0" smtClean="0" sz="9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'I'.</a:t>
            </a:r>
            <a:r>
              <a:rPr dirty="0" smtClean="0" sz="95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originates</a:t>
            </a:r>
            <a:r>
              <a:rPr dirty="0" smtClean="0" sz="900" spc="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D1D1D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10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positive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9666" y="6923155"/>
            <a:ext cx="92075" cy="118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50">
                <a:solidFill>
                  <a:srgbClr val="0F0F0F"/>
                </a:solidFill>
                <a:latin typeface="Arial"/>
                <a:cs typeface="Arial"/>
              </a:rPr>
              <a:t>B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41247" y="7411555"/>
            <a:ext cx="361950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50" spc="-180">
                <a:solidFill>
                  <a:srgbClr val="0F0F0F"/>
                </a:solidFill>
                <a:latin typeface="Times New Roman"/>
                <a:cs typeface="Times New Roman"/>
              </a:rPr>
              <a:t>t</a:t>
            </a:r>
            <a:r>
              <a:rPr dirty="0" smtClean="0" sz="700" spc="75">
                <a:solidFill>
                  <a:srgbClr val="1D1D1D"/>
                </a:solidFill>
                <a:latin typeface="Times New Roman"/>
                <a:cs typeface="Times New Roman"/>
              </a:rPr>
              <a:t>2</a:t>
            </a:r>
            <a:r>
              <a:rPr dirty="0" smtClean="0" sz="700" spc="15">
                <a:solidFill>
                  <a:srgbClr val="606060"/>
                </a:solidFill>
                <a:latin typeface="Times New Roman"/>
                <a:cs typeface="Times New Roman"/>
              </a:rPr>
              <a:t>.</a:t>
            </a:r>
            <a:r>
              <a:rPr dirty="0" smtClean="0" sz="700" spc="35">
                <a:solidFill>
                  <a:srgbClr val="1D1D1D"/>
                </a:solidFill>
                <a:latin typeface="Times New Roman"/>
                <a:cs typeface="Times New Roman"/>
              </a:rPr>
              <a:t>SOA</a:t>
            </a:r>
            <a:endParaRPr sz="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2018-11-13T23:13:47Z</dcterms:created>
  <dcterms:modified xsi:type="dcterms:W3CDTF">2018-11-13T23:13:47Z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