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1" d="100"/>
          <a:sy n="61" d="100"/>
        </p:scale>
        <p:origin x="53" y="37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F76F6-BC7D-47A4-B9EF-77F606627C40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37126-964D-4FB6-BF56-250AE4C3FB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2044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F76F6-BC7D-47A4-B9EF-77F606627C40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37126-964D-4FB6-BF56-250AE4C3FB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785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F76F6-BC7D-47A4-B9EF-77F606627C40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37126-964D-4FB6-BF56-250AE4C3FB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908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F76F6-BC7D-47A4-B9EF-77F606627C40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37126-964D-4FB6-BF56-250AE4C3FB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048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F76F6-BC7D-47A4-B9EF-77F606627C40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37126-964D-4FB6-BF56-250AE4C3FB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15800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F76F6-BC7D-47A4-B9EF-77F606627C40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37126-964D-4FB6-BF56-250AE4C3FB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723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F76F6-BC7D-47A4-B9EF-77F606627C40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37126-964D-4FB6-BF56-250AE4C3FB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728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F76F6-BC7D-47A4-B9EF-77F606627C40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37126-964D-4FB6-BF56-250AE4C3FB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83386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F76F6-BC7D-47A4-B9EF-77F606627C40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37126-964D-4FB6-BF56-250AE4C3FB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6453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F76F6-BC7D-47A4-B9EF-77F606627C40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37126-964D-4FB6-BF56-250AE4C3FB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2199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F76F6-BC7D-47A4-B9EF-77F606627C40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37126-964D-4FB6-BF56-250AE4C3FB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02724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6F76F6-BC7D-47A4-B9EF-77F606627C40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337126-964D-4FB6-BF56-250AE4C3FB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907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000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256379" y="279041"/>
            <a:ext cx="283273" cy="106425"/>
          </a:xfrm>
          <a:prstGeom prst="rect">
            <a:avLst/>
          </a:prstGeom>
        </p:spPr>
        <p:txBody>
          <a:bodyPr vert="horz" wrap="square" lIns="0" tIns="7733" rIns="0" bIns="0" rtlCol="0">
            <a:spAutoFit/>
          </a:bodyPr>
          <a:lstStyle/>
          <a:p>
            <a:pPr marL="8139">
              <a:spcBef>
                <a:spcPts val="61"/>
              </a:spcBef>
            </a:pPr>
            <a:r>
              <a:rPr sz="641" b="1" i="1" spc="-3" dirty="0">
                <a:latin typeface="Times New Roman"/>
                <a:cs typeface="Times New Roman"/>
              </a:rPr>
              <a:t>3</a:t>
            </a:r>
            <a:r>
              <a:rPr sz="625" b="1" i="1" spc="-4" baseline="29914" dirty="0">
                <a:latin typeface="Times New Roman"/>
                <a:cs typeface="Times New Roman"/>
              </a:rPr>
              <a:t>rd</a:t>
            </a:r>
            <a:r>
              <a:rPr sz="625" b="1" i="1" spc="33" baseline="29914" dirty="0">
                <a:latin typeface="Times New Roman"/>
                <a:cs typeface="Times New Roman"/>
              </a:rPr>
              <a:t> </a:t>
            </a:r>
            <a:r>
              <a:rPr sz="641" b="1" i="1" spc="-3" dirty="0">
                <a:latin typeface="Times New Roman"/>
                <a:cs typeface="Times New Roman"/>
              </a:rPr>
              <a:t>Year</a:t>
            </a:r>
            <a:endParaRPr sz="641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58429" y="279041"/>
            <a:ext cx="1129026" cy="106425"/>
          </a:xfrm>
          <a:prstGeom prst="rect">
            <a:avLst/>
          </a:prstGeom>
        </p:spPr>
        <p:txBody>
          <a:bodyPr vert="horz" wrap="square" lIns="0" tIns="7733" rIns="0" bIns="0" rtlCol="0">
            <a:spAutoFit/>
          </a:bodyPr>
          <a:lstStyle/>
          <a:p>
            <a:pPr marL="8139">
              <a:spcBef>
                <a:spcPts val="61"/>
              </a:spcBef>
            </a:pPr>
            <a:r>
              <a:rPr sz="641" b="1" i="1" spc="-3" dirty="0">
                <a:latin typeface="Times New Roman"/>
                <a:cs typeface="Times New Roman"/>
              </a:rPr>
              <a:t>Detection and Estimation</a:t>
            </a:r>
            <a:r>
              <a:rPr sz="641" b="1" i="1" spc="-6" dirty="0">
                <a:latin typeface="Times New Roman"/>
                <a:cs typeface="Times New Roman"/>
              </a:rPr>
              <a:t> </a:t>
            </a:r>
            <a:r>
              <a:rPr sz="641" b="1" i="1" spc="-3" dirty="0">
                <a:latin typeface="Times New Roman"/>
                <a:cs typeface="Times New Roman"/>
              </a:rPr>
              <a:t>Theory</a:t>
            </a:r>
            <a:endParaRPr sz="641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880457" y="279041"/>
            <a:ext cx="1056580" cy="106425"/>
          </a:xfrm>
          <a:prstGeom prst="rect">
            <a:avLst/>
          </a:prstGeom>
        </p:spPr>
        <p:txBody>
          <a:bodyPr vert="horz" wrap="square" lIns="0" tIns="7733" rIns="0" bIns="0" rtlCol="0">
            <a:spAutoFit/>
          </a:bodyPr>
          <a:lstStyle/>
          <a:p>
            <a:pPr marL="8139">
              <a:spcBef>
                <a:spcPts val="61"/>
              </a:spcBef>
            </a:pPr>
            <a:r>
              <a:rPr sz="641" b="1" i="1" spc="-3" dirty="0">
                <a:latin typeface="Times New Roman"/>
                <a:cs typeface="Times New Roman"/>
              </a:rPr>
              <a:t>Dept. </a:t>
            </a:r>
            <a:r>
              <a:rPr sz="641" b="1" i="1" dirty="0">
                <a:latin typeface="Times New Roman"/>
                <a:cs typeface="Times New Roman"/>
              </a:rPr>
              <a:t>of </a:t>
            </a:r>
            <a:r>
              <a:rPr sz="641" b="1" i="1" spc="-3" dirty="0">
                <a:latin typeface="Times New Roman"/>
                <a:cs typeface="Times New Roman"/>
              </a:rPr>
              <a:t>Communications</a:t>
            </a:r>
            <a:r>
              <a:rPr sz="641" b="1" i="1" spc="-22" dirty="0">
                <a:latin typeface="Times New Roman"/>
                <a:cs typeface="Times New Roman"/>
              </a:rPr>
              <a:t> </a:t>
            </a:r>
            <a:r>
              <a:rPr sz="641" b="1" i="1" spc="-3" dirty="0">
                <a:latin typeface="Times New Roman"/>
                <a:cs typeface="Times New Roman"/>
              </a:rPr>
              <a:t>Eng.</a:t>
            </a:r>
            <a:endParaRPr sz="641">
              <a:latin typeface="Times New Roman"/>
              <a:cs typeface="Times New Roman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4260417" y="586045"/>
            <a:ext cx="3682449" cy="231914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154"/>
          </a:p>
        </p:txBody>
      </p:sp>
      <p:sp>
        <p:nvSpPr>
          <p:cNvPr id="6" name="object 6"/>
          <p:cNvSpPr/>
          <p:nvPr/>
        </p:nvSpPr>
        <p:spPr>
          <a:xfrm>
            <a:off x="4258382" y="3037932"/>
            <a:ext cx="3677211" cy="253515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154"/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4294967295"/>
          </p:nvPr>
        </p:nvSpPr>
        <p:spPr>
          <a:xfrm>
            <a:off x="3674332" y="0"/>
            <a:ext cx="0" cy="7181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139">
              <a:lnSpc>
                <a:spcPts val="836"/>
              </a:lnSpc>
            </a:pPr>
            <a:r>
              <a:rPr dirty="0"/>
              <a:t>Page </a:t>
            </a:r>
            <a:r>
              <a:rPr spc="-3" dirty="0"/>
              <a:t>|</a:t>
            </a:r>
            <a:r>
              <a:rPr spc="-48" dirty="0"/>
              <a:t> </a:t>
            </a:r>
            <a:r>
              <a:rPr sz="705" dirty="0"/>
              <a:t>24</a:t>
            </a:r>
            <a:endParaRPr sz="705"/>
          </a:p>
        </p:txBody>
      </p:sp>
    </p:spTree>
    <p:extLst>
      <p:ext uri="{BB962C8B-B14F-4D97-AF65-F5344CB8AC3E}">
        <p14:creationId xmlns:p14="http://schemas.microsoft.com/office/powerpoint/2010/main" val="29669489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256379" y="279041"/>
            <a:ext cx="283273" cy="106425"/>
          </a:xfrm>
          <a:prstGeom prst="rect">
            <a:avLst/>
          </a:prstGeom>
        </p:spPr>
        <p:txBody>
          <a:bodyPr vert="horz" wrap="square" lIns="0" tIns="7733" rIns="0" bIns="0" rtlCol="0">
            <a:spAutoFit/>
          </a:bodyPr>
          <a:lstStyle/>
          <a:p>
            <a:pPr marL="8139">
              <a:spcBef>
                <a:spcPts val="61"/>
              </a:spcBef>
            </a:pPr>
            <a:r>
              <a:rPr sz="641" b="1" i="1" spc="-3" dirty="0">
                <a:latin typeface="Times New Roman"/>
                <a:cs typeface="Times New Roman"/>
              </a:rPr>
              <a:t>3</a:t>
            </a:r>
            <a:r>
              <a:rPr sz="625" b="1" i="1" spc="-4" baseline="29914" dirty="0">
                <a:latin typeface="Times New Roman"/>
                <a:cs typeface="Times New Roman"/>
              </a:rPr>
              <a:t>rd</a:t>
            </a:r>
            <a:r>
              <a:rPr sz="625" b="1" i="1" spc="33" baseline="29914" dirty="0">
                <a:latin typeface="Times New Roman"/>
                <a:cs typeface="Times New Roman"/>
              </a:rPr>
              <a:t> </a:t>
            </a:r>
            <a:r>
              <a:rPr sz="641" b="1" i="1" spc="-3" dirty="0">
                <a:latin typeface="Times New Roman"/>
                <a:cs typeface="Times New Roman"/>
              </a:rPr>
              <a:t>Year</a:t>
            </a:r>
            <a:endParaRPr sz="641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58429" y="279041"/>
            <a:ext cx="1129026" cy="106425"/>
          </a:xfrm>
          <a:prstGeom prst="rect">
            <a:avLst/>
          </a:prstGeom>
        </p:spPr>
        <p:txBody>
          <a:bodyPr vert="horz" wrap="square" lIns="0" tIns="7733" rIns="0" bIns="0" rtlCol="0">
            <a:spAutoFit/>
          </a:bodyPr>
          <a:lstStyle/>
          <a:p>
            <a:pPr marL="8139">
              <a:spcBef>
                <a:spcPts val="61"/>
              </a:spcBef>
            </a:pPr>
            <a:r>
              <a:rPr sz="641" b="1" i="1" spc="-3" dirty="0">
                <a:latin typeface="Times New Roman"/>
                <a:cs typeface="Times New Roman"/>
              </a:rPr>
              <a:t>Detection and Estimation</a:t>
            </a:r>
            <a:r>
              <a:rPr sz="641" b="1" i="1" spc="-6" dirty="0">
                <a:latin typeface="Times New Roman"/>
                <a:cs typeface="Times New Roman"/>
              </a:rPr>
              <a:t> </a:t>
            </a:r>
            <a:r>
              <a:rPr sz="641" b="1" i="1" spc="-3" dirty="0">
                <a:latin typeface="Times New Roman"/>
                <a:cs typeface="Times New Roman"/>
              </a:rPr>
              <a:t>Theory</a:t>
            </a:r>
            <a:endParaRPr sz="641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880457" y="279041"/>
            <a:ext cx="1056580" cy="106425"/>
          </a:xfrm>
          <a:prstGeom prst="rect">
            <a:avLst/>
          </a:prstGeom>
        </p:spPr>
        <p:txBody>
          <a:bodyPr vert="horz" wrap="square" lIns="0" tIns="7733" rIns="0" bIns="0" rtlCol="0">
            <a:spAutoFit/>
          </a:bodyPr>
          <a:lstStyle/>
          <a:p>
            <a:pPr marL="8139">
              <a:spcBef>
                <a:spcPts val="61"/>
              </a:spcBef>
            </a:pPr>
            <a:r>
              <a:rPr sz="641" b="1" i="1" spc="-3" dirty="0">
                <a:latin typeface="Times New Roman"/>
                <a:cs typeface="Times New Roman"/>
              </a:rPr>
              <a:t>Dept. </a:t>
            </a:r>
            <a:r>
              <a:rPr sz="641" b="1" i="1" dirty="0">
                <a:latin typeface="Times New Roman"/>
                <a:cs typeface="Times New Roman"/>
              </a:rPr>
              <a:t>of </a:t>
            </a:r>
            <a:r>
              <a:rPr sz="641" b="1" i="1" spc="-3" dirty="0">
                <a:latin typeface="Times New Roman"/>
                <a:cs typeface="Times New Roman"/>
              </a:rPr>
              <a:t>Communications</a:t>
            </a:r>
            <a:r>
              <a:rPr sz="641" b="1" i="1" spc="-22" dirty="0">
                <a:latin typeface="Times New Roman"/>
                <a:cs typeface="Times New Roman"/>
              </a:rPr>
              <a:t> </a:t>
            </a:r>
            <a:r>
              <a:rPr sz="641" b="1" i="1" spc="-3" dirty="0">
                <a:latin typeface="Times New Roman"/>
                <a:cs typeface="Times New Roman"/>
              </a:rPr>
              <a:t>Eng.</a:t>
            </a:r>
            <a:endParaRPr sz="641">
              <a:latin typeface="Times New Roman"/>
              <a:cs typeface="Times New Roman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4260417" y="586180"/>
            <a:ext cx="3682555" cy="238534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154"/>
          </a:p>
        </p:txBody>
      </p:sp>
      <p:sp>
        <p:nvSpPr>
          <p:cNvPr id="6" name="object 6"/>
          <p:cNvSpPr/>
          <p:nvPr/>
        </p:nvSpPr>
        <p:spPr>
          <a:xfrm>
            <a:off x="4260417" y="3203886"/>
            <a:ext cx="3682093" cy="253282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154"/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4294967295"/>
          </p:nvPr>
        </p:nvSpPr>
        <p:spPr>
          <a:xfrm>
            <a:off x="3674332" y="0"/>
            <a:ext cx="0" cy="7181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139">
              <a:lnSpc>
                <a:spcPts val="836"/>
              </a:lnSpc>
            </a:pPr>
            <a:r>
              <a:rPr dirty="0"/>
              <a:t>Page </a:t>
            </a:r>
            <a:r>
              <a:rPr spc="-3" dirty="0"/>
              <a:t>|</a:t>
            </a:r>
            <a:r>
              <a:rPr spc="-48" dirty="0"/>
              <a:t> </a:t>
            </a:r>
            <a:r>
              <a:rPr sz="705" dirty="0"/>
              <a:t>25</a:t>
            </a:r>
            <a:endParaRPr sz="705"/>
          </a:p>
        </p:txBody>
      </p:sp>
    </p:spTree>
    <p:extLst>
      <p:ext uri="{BB962C8B-B14F-4D97-AF65-F5344CB8AC3E}">
        <p14:creationId xmlns:p14="http://schemas.microsoft.com/office/powerpoint/2010/main" val="33157027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256379" y="279041"/>
            <a:ext cx="283273" cy="106425"/>
          </a:xfrm>
          <a:prstGeom prst="rect">
            <a:avLst/>
          </a:prstGeom>
        </p:spPr>
        <p:txBody>
          <a:bodyPr vert="horz" wrap="square" lIns="0" tIns="7733" rIns="0" bIns="0" rtlCol="0">
            <a:spAutoFit/>
          </a:bodyPr>
          <a:lstStyle/>
          <a:p>
            <a:pPr marL="8139">
              <a:spcBef>
                <a:spcPts val="61"/>
              </a:spcBef>
            </a:pPr>
            <a:r>
              <a:rPr sz="641" b="1" i="1" spc="-3" dirty="0">
                <a:latin typeface="Times New Roman"/>
                <a:cs typeface="Times New Roman"/>
              </a:rPr>
              <a:t>3</a:t>
            </a:r>
            <a:r>
              <a:rPr sz="625" b="1" i="1" spc="-4" baseline="29914" dirty="0">
                <a:latin typeface="Times New Roman"/>
                <a:cs typeface="Times New Roman"/>
              </a:rPr>
              <a:t>rd</a:t>
            </a:r>
            <a:r>
              <a:rPr sz="625" b="1" i="1" spc="33" baseline="29914" dirty="0">
                <a:latin typeface="Times New Roman"/>
                <a:cs typeface="Times New Roman"/>
              </a:rPr>
              <a:t> </a:t>
            </a:r>
            <a:r>
              <a:rPr sz="641" b="1" i="1" spc="-3" dirty="0">
                <a:latin typeface="Times New Roman"/>
                <a:cs typeface="Times New Roman"/>
              </a:rPr>
              <a:t>Year</a:t>
            </a:r>
            <a:endParaRPr sz="641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58429" y="279041"/>
            <a:ext cx="1129026" cy="106425"/>
          </a:xfrm>
          <a:prstGeom prst="rect">
            <a:avLst/>
          </a:prstGeom>
        </p:spPr>
        <p:txBody>
          <a:bodyPr vert="horz" wrap="square" lIns="0" tIns="7733" rIns="0" bIns="0" rtlCol="0">
            <a:spAutoFit/>
          </a:bodyPr>
          <a:lstStyle/>
          <a:p>
            <a:pPr marL="8139">
              <a:spcBef>
                <a:spcPts val="61"/>
              </a:spcBef>
            </a:pPr>
            <a:r>
              <a:rPr sz="641" b="1" i="1" spc="-3" dirty="0">
                <a:latin typeface="Times New Roman"/>
                <a:cs typeface="Times New Roman"/>
              </a:rPr>
              <a:t>Detection and Estimation</a:t>
            </a:r>
            <a:r>
              <a:rPr sz="641" b="1" i="1" spc="-6" dirty="0">
                <a:latin typeface="Times New Roman"/>
                <a:cs typeface="Times New Roman"/>
              </a:rPr>
              <a:t> </a:t>
            </a:r>
            <a:r>
              <a:rPr sz="641" b="1" i="1" spc="-3" dirty="0">
                <a:latin typeface="Times New Roman"/>
                <a:cs typeface="Times New Roman"/>
              </a:rPr>
              <a:t>Theory</a:t>
            </a:r>
            <a:endParaRPr sz="641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880457" y="279041"/>
            <a:ext cx="1056580" cy="106425"/>
          </a:xfrm>
          <a:prstGeom prst="rect">
            <a:avLst/>
          </a:prstGeom>
        </p:spPr>
        <p:txBody>
          <a:bodyPr vert="horz" wrap="square" lIns="0" tIns="7733" rIns="0" bIns="0" rtlCol="0">
            <a:spAutoFit/>
          </a:bodyPr>
          <a:lstStyle/>
          <a:p>
            <a:pPr marL="8139">
              <a:spcBef>
                <a:spcPts val="61"/>
              </a:spcBef>
            </a:pPr>
            <a:r>
              <a:rPr sz="641" b="1" i="1" spc="-3" dirty="0">
                <a:latin typeface="Times New Roman"/>
                <a:cs typeface="Times New Roman"/>
              </a:rPr>
              <a:t>Dept. </a:t>
            </a:r>
            <a:r>
              <a:rPr sz="641" b="1" i="1" dirty="0">
                <a:latin typeface="Times New Roman"/>
                <a:cs typeface="Times New Roman"/>
              </a:rPr>
              <a:t>of </a:t>
            </a:r>
            <a:r>
              <a:rPr sz="641" b="1" i="1" spc="-3" dirty="0">
                <a:latin typeface="Times New Roman"/>
                <a:cs typeface="Times New Roman"/>
              </a:rPr>
              <a:t>Communications</a:t>
            </a:r>
            <a:r>
              <a:rPr sz="641" b="1" i="1" spc="-22" dirty="0">
                <a:latin typeface="Times New Roman"/>
                <a:cs typeface="Times New Roman"/>
              </a:rPr>
              <a:t> </a:t>
            </a:r>
            <a:r>
              <a:rPr sz="641" b="1" i="1" spc="-3" dirty="0">
                <a:latin typeface="Times New Roman"/>
                <a:cs typeface="Times New Roman"/>
              </a:rPr>
              <a:t>Eng.</a:t>
            </a:r>
            <a:endParaRPr sz="641">
              <a:latin typeface="Times New Roman"/>
              <a:cs typeface="Times New Roman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4260417" y="586165"/>
            <a:ext cx="3678226" cy="226387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154"/>
          </a:p>
        </p:txBody>
      </p:sp>
      <p:sp>
        <p:nvSpPr>
          <p:cNvPr id="6" name="object 6"/>
          <p:cNvSpPr/>
          <p:nvPr/>
        </p:nvSpPr>
        <p:spPr>
          <a:xfrm>
            <a:off x="4343445" y="3037912"/>
            <a:ext cx="3682428" cy="230318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154"/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4294967295"/>
          </p:nvPr>
        </p:nvSpPr>
        <p:spPr>
          <a:xfrm>
            <a:off x="3674332" y="0"/>
            <a:ext cx="0" cy="7181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139">
              <a:lnSpc>
                <a:spcPts val="836"/>
              </a:lnSpc>
            </a:pPr>
            <a:r>
              <a:rPr dirty="0"/>
              <a:t>Page </a:t>
            </a:r>
            <a:r>
              <a:rPr spc="-3" dirty="0"/>
              <a:t>|</a:t>
            </a:r>
            <a:r>
              <a:rPr spc="-48" dirty="0"/>
              <a:t> </a:t>
            </a:r>
            <a:r>
              <a:rPr sz="705" dirty="0"/>
              <a:t>26</a:t>
            </a:r>
            <a:endParaRPr sz="705"/>
          </a:p>
        </p:txBody>
      </p:sp>
    </p:spTree>
    <p:extLst>
      <p:ext uri="{BB962C8B-B14F-4D97-AF65-F5344CB8AC3E}">
        <p14:creationId xmlns:p14="http://schemas.microsoft.com/office/powerpoint/2010/main" val="23650659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</Words>
  <Application>Microsoft Office PowerPoint</Application>
  <PresentationFormat>Widescreen</PresentationFormat>
  <Paragraphs>12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emad salman</dc:creator>
  <cp:lastModifiedBy>emad salman</cp:lastModifiedBy>
  <cp:revision>1</cp:revision>
  <dcterms:created xsi:type="dcterms:W3CDTF">2019-11-11T08:35:36Z</dcterms:created>
  <dcterms:modified xsi:type="dcterms:W3CDTF">2019-11-11T08:35:42Z</dcterms:modified>
</cp:coreProperties>
</file>