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7" r:id="rId3"/>
    <p:sldId id="258" r:id="rId4"/>
    <p:sldId id="259" r:id="rId5"/>
    <p:sldId id="260"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626059-2049-46F7-88C2-AF845F9DD00E}"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D92D2C-D955-48FB-915D-2C4261730110}" type="slidenum">
              <a:rPr lang="en-GB" smtClean="0"/>
              <a:t>‹#›</a:t>
            </a:fld>
            <a:endParaRPr lang="en-GB"/>
          </a:p>
        </p:txBody>
      </p:sp>
    </p:spTree>
    <p:extLst>
      <p:ext uri="{BB962C8B-B14F-4D97-AF65-F5344CB8AC3E}">
        <p14:creationId xmlns:p14="http://schemas.microsoft.com/office/powerpoint/2010/main" val="4104168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pPr algn="r"/>
            <a:r>
              <a:rPr lang="ar-IQ" altLang="en-US" smtClean="0"/>
              <a:t>أبعاد جودة الخدمة هي نفسها تقريباً التي نربطها بمفهوم الجودة بشكل عام.</a:t>
            </a:r>
          </a:p>
          <a:p>
            <a:pPr algn="r"/>
            <a:r>
              <a:rPr lang="ar-IQ" altLang="en-US" smtClean="0"/>
              <a:t>  أيضا ، نحن كعميلون ندرك جيدًا حقيقة أننا نسعى دائمًا إلى الحصول على الموثوقية وخفة الحركة (الاستجابة السريعة) والتأكيد والملم والتعاطف أثناء تقديم الخدمة.</a:t>
            </a:r>
          </a:p>
          <a:p>
            <a:pPr algn="r"/>
            <a:r>
              <a:rPr lang="ar-IQ" altLang="en-US" smtClean="0"/>
              <a:t>تساعد هذه الأبعاد تقريبًا أو أقل العميل على تقييم وتمييز مزود خدمة واحد من آخر.</a:t>
            </a:r>
            <a:endParaRPr lang="en-GB" altLang="en-US" smtClean="0"/>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405C97E-5758-4925-B05F-6F915BFAE89A}" type="slidenum">
              <a:rPr lang="en-GB" altLang="en-US" smtClean="0"/>
              <a:pPr eaLnBrk="1" hangingPunct="1">
                <a:spcBef>
                  <a:spcPct val="0"/>
                </a:spcBef>
              </a:pPr>
              <a:t>2</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pPr algn="r"/>
            <a:r>
              <a:rPr lang="ar-IQ" altLang="en-US" smtClean="0"/>
              <a:t>تستخدم المنظمات غالبًا مصفوفة لقياس الأداء باستخدام نفس أبعاد الخدمة وغالبًا ما يطلق عليها </a:t>
            </a:r>
            <a:r>
              <a:rPr lang="en-GB" altLang="en-US" smtClean="0"/>
              <a:t>RATE </a:t>
            </a:r>
            <a:r>
              <a:rPr lang="ar-IQ" altLang="en-US" smtClean="0"/>
              <a:t>استنادًا إلى 5 أبعاد موضحة أدناه.</a:t>
            </a:r>
          </a:p>
          <a:p>
            <a:pPr algn="r"/>
            <a:r>
              <a:rPr lang="ar-IQ" altLang="en-US" smtClean="0"/>
              <a:t>1. الموثوقية: أداء الخدمة الموعودة بشكل موثوق ودقيق.</a:t>
            </a:r>
          </a:p>
          <a:p>
            <a:pPr algn="r"/>
            <a:r>
              <a:rPr lang="ar-IQ" altLang="en-US" smtClean="0"/>
              <a:t>2. الاستجابة: الاستعداد لمساعدة العملاء على الفور.</a:t>
            </a:r>
          </a:p>
          <a:p>
            <a:pPr algn="r"/>
            <a:r>
              <a:rPr lang="ar-IQ" altLang="en-US" smtClean="0"/>
              <a:t>3. ضمان: القدرة على نقل الثقة و الثقة.</a:t>
            </a:r>
          </a:p>
          <a:p>
            <a:pPr algn="r"/>
            <a:r>
              <a:rPr lang="ar-IQ" altLang="en-US" smtClean="0"/>
              <a:t>4. المواد الملموسة: المرافق المادية وتسهيل البضائع.</a:t>
            </a:r>
          </a:p>
          <a:p>
            <a:pPr algn="r"/>
            <a:r>
              <a:rPr lang="ar-IQ" altLang="en-US" smtClean="0"/>
              <a:t>5. التعاطف: القدرة على أن تكون ودود.</a:t>
            </a:r>
            <a:endParaRPr lang="en-GB" altLang="en-US" smtClean="0"/>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B490D21F-302C-4EA9-9425-C3A34AECA05B}"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algn="r"/>
            <a:r>
              <a:rPr lang="ar-IQ" altLang="en-US" smtClean="0"/>
              <a:t>إدارة الجودة الشاملة (</a:t>
            </a:r>
            <a:r>
              <a:rPr lang="en-GB" altLang="en-US" smtClean="0"/>
              <a:t>TQM) </a:t>
            </a:r>
            <a:r>
              <a:rPr lang="ar-IQ" altLang="en-US" smtClean="0"/>
              <a:t>هي فلسفة تشمل كل فرد في المؤسسة في جهد مستمر لتحسين الجودة وتحقيق رضا العملاء.</a:t>
            </a:r>
          </a:p>
          <a:p>
            <a:pPr algn="r"/>
            <a:r>
              <a:rPr lang="ar-IQ" altLang="en-US" smtClean="0"/>
              <a:t>  نهج </a:t>
            </a:r>
            <a:r>
              <a:rPr lang="en-GB" altLang="en-US" smtClean="0"/>
              <a:t>TQM</a:t>
            </a:r>
          </a:p>
          <a:p>
            <a:pPr algn="r"/>
            <a:r>
              <a:rPr lang="ar-IQ" altLang="en-US" smtClean="0"/>
              <a:t>لا تدعى </a:t>
            </a:r>
            <a:r>
              <a:rPr lang="en-GB" altLang="en-US" smtClean="0"/>
              <a:t>TQM </a:t>
            </a:r>
            <a:r>
              <a:rPr lang="ar-IQ" altLang="en-US" smtClean="0"/>
              <a:t>الفلسفة من أجل لا شيء. إنها وجهة النظر المشتركة والمواقف المشتركة بين المنظمة بأكملها والتي تساعد المنظمة على تحقيق هدفها الرئيسي المتمثل في زيادة الإيرادات بالإضافة إلى العلاقة المستمرة مع العميل ، من خلال تقديم خدمة تستند إلى الجودة وتلبي احتياجات ومتطلبات العملاء.</a:t>
            </a:r>
          </a:p>
          <a:p>
            <a:pPr algn="r"/>
            <a:r>
              <a:rPr lang="ar-IQ" altLang="en-US" smtClean="0"/>
              <a:t>1- تعرف على ما يريده العميل (قسم التسويق)</a:t>
            </a:r>
          </a:p>
          <a:p>
            <a:pPr algn="r"/>
            <a:r>
              <a:rPr lang="ar-IQ" altLang="en-US" smtClean="0"/>
              <a:t>2- تصميم منتج أو خدمة تلبي احتياجات العملاء أو تتجاوزها (قسم التصميم)</a:t>
            </a:r>
          </a:p>
          <a:p>
            <a:pPr algn="r"/>
            <a:r>
              <a:rPr lang="ar-IQ" altLang="en-US" smtClean="0"/>
              <a:t>3- تصميم العمليات التي تسهل القيام بالعمل في أول مرة (قسم العمليات)</a:t>
            </a:r>
          </a:p>
          <a:p>
            <a:pPr algn="r"/>
            <a:r>
              <a:rPr lang="ar-IQ" altLang="en-US" smtClean="0"/>
              <a:t>4-رصد وتدقيق (متابعة نتائج) (كبار / مدراء)</a:t>
            </a:r>
            <a:endParaRPr lang="en-GB" altLang="en-US" smtClean="0"/>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13AE7284-34F9-431E-A045-A9CBDA06D878}"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algn="r"/>
            <a:r>
              <a:rPr lang="ar-IQ" altLang="en-US" smtClean="0"/>
              <a:t>غالبًا ما يتم انتقاد فلسفة إدارة الجودة الشاملة لأسباب تظهر ضعف التنفيذ أو ضعف منظور الإدارة. النقد العام ضد إدارة الجودة الشاملة هو:</a:t>
            </a:r>
          </a:p>
          <a:p>
            <a:pPr algn="r"/>
            <a:r>
              <a:rPr lang="ar-IQ" altLang="en-US" smtClean="0"/>
              <a:t>  1. برنامج إدارة الجودة الشاملة لا يرتبط بالإستراتيجية التنظيمية الشاملة: هذا هو ضعف الإدارة العليا وليس ضعف في فلسفة إدارة الجودة الشاملة.</a:t>
            </a:r>
          </a:p>
          <a:p>
            <a:pPr algn="r"/>
            <a:r>
              <a:rPr lang="ar-IQ" altLang="en-US" smtClean="0"/>
              <a:t>.2 اﻟﻘرارات اﻟﻘﺎﺋﻣﺔ ﻋﻟﯽ اﻟﺟودة ﻏﯾر اﻟﻣرﻓﻘﺔ ﺑﺎﻹﺳﺗراﺗﯾﺟﯾﺎت أو اﻹﯾرادات اﻟﺗﺳوﯾﻘﯾﺔ: ﯾﻧﺑﻐﻲ إدﺧﺎل ﻣﻔﮭوم اﻟﺟودة ﻓﻲ اﻟﺟﺎﻧب اﻟوظﯾﻔﻲ وﻟﯾس ﻣﻌﺎﻣﻟﺔ ﮐﺟزء ﻣﻧﻔﺻل وﻣﻣﯾز ﻋن اﻹدارات اﻟوظﯾﻔﯾﺔ.</a:t>
            </a:r>
          </a:p>
          <a:p>
            <a:pPr algn="r"/>
            <a:r>
              <a:rPr lang="ar-IQ" altLang="en-US" smtClean="0"/>
              <a:t>3. التخطيط غير المكتمل بدون خريطة طريق واضحة لتطبيقات إدارة الجودة الشاملة: استراتيجية زرع ضعيفة لا تحدد المعالم والأهداف والأهداف خطوة بخطوة.</a:t>
            </a:r>
          </a:p>
          <a:p>
            <a:pPr algn="r"/>
            <a:r>
              <a:rPr lang="ar-IQ" altLang="en-US" smtClean="0"/>
              <a:t>4. أهداف إدارة الجودة الشاملة الجامدة وغير العملية: غياب المهارات الإدارية ، يجب أن تكون أهداف إدارة الجودة الشاملة قابلة للتحقيق وملموسة.</a:t>
            </a:r>
          </a:p>
          <a:p>
            <a:pPr algn="r"/>
            <a:r>
              <a:rPr lang="ar-IQ" altLang="en-US" smtClean="0"/>
              <a:t>5. عدم تدريب الموظفين على فلسفة إدارة الجودة الشاملة. الموظفون إن لم يكونوا مدربين لن يكونوا قادرين على تحقيق أفضل استفادة من فلسفة إدارة الجودة الشاملة.</a:t>
            </a:r>
            <a:endParaRPr lang="en-GB" altLang="en-US" smtClean="0"/>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A03F443-BD64-4BB2-8FD5-7C5C4D48280B}" type="slidenum">
              <a:rPr lang="en-GB" altLang="en-US" smtClean="0"/>
              <a:pPr eaLnBrk="1" hangingPunct="1">
                <a:spcBef>
                  <a:spcPct val="0"/>
                </a:spcBef>
              </a:pPr>
              <a:t>5</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algn="r"/>
            <a:r>
              <a:rPr lang="ar-IQ" altLang="en-US" smtClean="0"/>
              <a:t>إدارة الجودة الشاملة هي فلسفة تتكون عناصرها من الاستراتيجيات والتكتيكات المختلفة التي تشمل ما يلي:</a:t>
            </a:r>
          </a:p>
          <a:p>
            <a:pPr algn="r"/>
            <a:r>
              <a:rPr lang="ar-IQ" altLang="en-US" smtClean="0"/>
              <a:t>1-التحسين المستمر ، 2-قياس تنافسية ، 3-تمكين الموظفين ، نهج 4-فريق ، 5- القرارات استناداً إلى الحقائق ، 6-المعرفة بالأدوات ، 7-مورد الجودة ، 8- بطل ، 9-الجودة في المصدر ، 10 - الموردون</a:t>
            </a:r>
          </a:p>
          <a:p>
            <a:pPr algn="r"/>
            <a:r>
              <a:rPr lang="ar-IQ" altLang="en-US" smtClean="0"/>
              <a:t>  من العناصر المذكورة أعلاه ، يجب أن نركز اهتمامنا على فكرة التحسين المستمر وكذلك الجودة في المصدر.</a:t>
            </a:r>
          </a:p>
          <a:p>
            <a:pPr algn="r"/>
            <a:r>
              <a:rPr lang="ar-IQ" altLang="en-US" smtClean="0"/>
              <a:t>التحسين المستمر: الفلسفة التي تسعى إلى إجراء تحسينات لا تنتهي على عملية تحويل المدخلات إلى مخرجات.</a:t>
            </a:r>
          </a:p>
          <a:p>
            <a:pPr algn="r"/>
            <a:r>
              <a:rPr lang="ar-IQ" altLang="en-US" smtClean="0"/>
              <a:t>الجودة في المصدر: فلسفة جعل كل عامل مسؤولاً عن جودة أعماله.</a:t>
            </a:r>
            <a:endParaRPr lang="en-GB" altLang="en-US" smtClean="0"/>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7D15C24-3A3F-4C34-A0C1-AA40ABAF373A}" type="slidenum">
              <a:rPr lang="en-GB" altLang="en-US" smtClean="0"/>
              <a:pPr eaLnBrk="1" hangingPunct="1">
                <a:spcBef>
                  <a:spcPct val="0"/>
                </a:spcBef>
              </a:pPr>
              <a:t>6</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6389A83-9733-44DE-8D66-704394DCD23D}"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3333985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389A83-9733-44DE-8D66-704394DCD23D}"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3328261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389A83-9733-44DE-8D66-704394DCD23D}"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398290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6389A83-9733-44DE-8D66-704394DCD23D}"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1424607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389A83-9733-44DE-8D66-704394DCD23D}"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413469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6389A83-9733-44DE-8D66-704394DCD23D}"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423150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6389A83-9733-44DE-8D66-704394DCD23D}"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211921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389A83-9733-44DE-8D66-704394DCD23D}"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181011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89A83-9733-44DE-8D66-704394DCD23D}"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197524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389A83-9733-44DE-8D66-704394DCD23D}"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108460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389A83-9733-44DE-8D66-704394DCD23D}"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E6A5A4-E9FA-41DD-BFCC-0D55F52A00B2}" type="slidenum">
              <a:rPr lang="en-GB" smtClean="0"/>
              <a:t>‹#›</a:t>
            </a:fld>
            <a:endParaRPr lang="en-GB"/>
          </a:p>
        </p:txBody>
      </p:sp>
    </p:spTree>
    <p:extLst>
      <p:ext uri="{BB962C8B-B14F-4D97-AF65-F5344CB8AC3E}">
        <p14:creationId xmlns:p14="http://schemas.microsoft.com/office/powerpoint/2010/main" val="59076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89A83-9733-44DE-8D66-704394DCD23D}"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6A5A4-E9FA-41DD-BFCC-0D55F52A00B2}" type="slidenum">
              <a:rPr lang="en-GB" smtClean="0"/>
              <a:t>‹#›</a:t>
            </a:fld>
            <a:endParaRPr lang="en-GB"/>
          </a:p>
        </p:txBody>
      </p:sp>
    </p:spTree>
    <p:extLst>
      <p:ext uri="{BB962C8B-B14F-4D97-AF65-F5344CB8AC3E}">
        <p14:creationId xmlns:p14="http://schemas.microsoft.com/office/powerpoint/2010/main" val="1622563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D12244C-001B-4BDA-BB73-2170DEB28DE6}"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6661150" cy="762000"/>
          </a:xfrm>
        </p:spPr>
        <p:txBody>
          <a:bodyPr>
            <a:normAutofit fontScale="90000"/>
          </a:bodyPr>
          <a:lstStyle/>
          <a:p>
            <a:pPr algn="ctr" eaLnBrk="1" hangingPunct="1"/>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
            </a:r>
            <a:br>
              <a:rPr lang="en-GB" altLang="en-US" sz="4000" smtClean="0"/>
            </a:br>
            <a:r>
              <a:rPr lang="en-GB" altLang="en-US" sz="4000" smtClean="0"/>
              <a:t>Industrial Engineering </a:t>
            </a:r>
          </a:p>
        </p:txBody>
      </p:sp>
      <p:sp>
        <p:nvSpPr>
          <p:cNvPr id="3076" name="Rectangle 3"/>
          <p:cNvSpPr>
            <a:spLocks noGrp="1" noChangeArrowheads="1"/>
          </p:cNvSpPr>
          <p:nvPr>
            <p:ph type="body" idx="1"/>
          </p:nvPr>
        </p:nvSpPr>
        <p:spPr>
          <a:xfrm>
            <a:off x="1331913" y="3068638"/>
            <a:ext cx="5903912" cy="1368425"/>
          </a:xfrm>
        </p:spPr>
        <p:txBody>
          <a:bodyPr/>
          <a:lstStyle/>
          <a:p>
            <a:pPr marL="0" indent="0" algn="ctr">
              <a:buFont typeface="Wingdings" pitchFamily="2" charset="2"/>
              <a:buNone/>
            </a:pPr>
            <a:r>
              <a:rPr lang="en-US" altLang="en-US" sz="4400" b="1" smtClean="0">
                <a:solidFill>
                  <a:srgbClr val="009900"/>
                </a:solidFill>
              </a:rPr>
              <a:t>Management of Quality </a:t>
            </a:r>
            <a:endParaRPr lang="en-GB" altLang="en-US" sz="4400" smtClean="0">
              <a:solidFill>
                <a:srgbClr val="009900"/>
              </a:solidFill>
            </a:endParaRPr>
          </a:p>
        </p:txBody>
      </p:sp>
      <p:sp>
        <p:nvSpPr>
          <p:cNvPr id="3077" name="Rectangle 1"/>
          <p:cNvSpPr>
            <a:spLocks noChangeArrowheads="1"/>
          </p:cNvSpPr>
          <p:nvPr/>
        </p:nvSpPr>
        <p:spPr bwMode="auto">
          <a:xfrm>
            <a:off x="3441827" y="7620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5-2</a:t>
            </a:r>
            <a:endParaRPr lang="en-GB" altLang="en-US" sz="2400" i="1" dirty="0">
              <a:solidFill>
                <a:srgbClr val="0070C0"/>
              </a:solidFill>
            </a:endParaRPr>
          </a:p>
        </p:txBody>
      </p:sp>
      <p:sp>
        <p:nvSpPr>
          <p:cNvPr id="3078" name="Rectangle 3"/>
          <p:cNvSpPr>
            <a:spLocks noChangeArrowheads="1"/>
          </p:cNvSpPr>
          <p:nvPr/>
        </p:nvSpPr>
        <p:spPr bwMode="auto">
          <a:xfrm>
            <a:off x="1158875" y="4797425"/>
            <a:ext cx="6437313"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2670645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A34832C8-13FB-4AD5-B97C-6EA555EECD98}" type="slidenum">
              <a:rPr lang="en-GB" altLang="en-US" sz="1400" smtClean="0"/>
              <a:pPr eaLnBrk="1" hangingPunct="1">
                <a:spcBef>
                  <a:spcPct val="0"/>
                </a:spcBef>
                <a:buClrTx/>
                <a:buSzTx/>
                <a:buFontTx/>
                <a:buNone/>
              </a:pPr>
              <a:t>2</a:t>
            </a:fld>
            <a:endParaRPr lang="en-GB" altLang="en-US" sz="1400" smtClean="0"/>
          </a:p>
        </p:txBody>
      </p:sp>
      <p:sp>
        <p:nvSpPr>
          <p:cNvPr id="9219" name="Rectangle 3"/>
          <p:cNvSpPr>
            <a:spLocks noGrp="1" noChangeArrowheads="1"/>
          </p:cNvSpPr>
          <p:nvPr>
            <p:ph type="body" idx="1"/>
          </p:nvPr>
        </p:nvSpPr>
        <p:spPr>
          <a:xfrm>
            <a:off x="468313" y="1905000"/>
            <a:ext cx="7704137" cy="2676525"/>
          </a:xfrm>
        </p:spPr>
        <p:txBody>
          <a:bodyPr/>
          <a:lstStyle/>
          <a:p>
            <a:r>
              <a:rPr lang="en-GB" altLang="en-US" sz="2000" smtClean="0"/>
              <a:t>Dimensions for Service Quality are more or less the same which we associate with the concept of Quality in General.</a:t>
            </a:r>
          </a:p>
          <a:p>
            <a:r>
              <a:rPr lang="en-GB" altLang="en-US" sz="2000" smtClean="0"/>
              <a:t> Also, we as customers are well aware of the fact that we always seek </a:t>
            </a:r>
            <a:r>
              <a:rPr lang="en-GB" altLang="en-US" sz="2000" b="1" smtClean="0"/>
              <a:t>reliability</a:t>
            </a:r>
            <a:r>
              <a:rPr lang="en-GB" altLang="en-US" sz="2000" smtClean="0"/>
              <a:t>, </a:t>
            </a:r>
            <a:r>
              <a:rPr lang="en-GB" altLang="en-US" sz="2000" b="1" smtClean="0"/>
              <a:t>agility</a:t>
            </a:r>
            <a:r>
              <a:rPr lang="en-GB" altLang="en-US" sz="2000" smtClean="0"/>
              <a:t> (prompt responsiveness), </a:t>
            </a:r>
            <a:r>
              <a:rPr lang="en-GB" altLang="en-US" sz="2000" b="1" smtClean="0"/>
              <a:t>assurance</a:t>
            </a:r>
            <a:r>
              <a:rPr lang="en-GB" altLang="en-US" sz="2000" smtClean="0"/>
              <a:t>, </a:t>
            </a:r>
            <a:r>
              <a:rPr lang="en-GB" altLang="en-US" sz="2000" b="1" smtClean="0"/>
              <a:t>tangibility</a:t>
            </a:r>
            <a:r>
              <a:rPr lang="en-GB" altLang="en-US" sz="2000" smtClean="0"/>
              <a:t> and </a:t>
            </a:r>
            <a:r>
              <a:rPr lang="en-GB" altLang="en-US" sz="2000" b="1" smtClean="0"/>
              <a:t>empathy</a:t>
            </a:r>
            <a:r>
              <a:rPr lang="en-GB" altLang="en-US" sz="2000" smtClean="0"/>
              <a:t> while being provided with a service. </a:t>
            </a:r>
          </a:p>
          <a:p>
            <a:r>
              <a:rPr lang="en-GB" altLang="en-US" sz="2000" smtClean="0"/>
              <a:t>More or less these dimensions help the customer to rate and distinguish one service provider from another. </a:t>
            </a:r>
          </a:p>
        </p:txBody>
      </p:sp>
      <p:sp>
        <p:nvSpPr>
          <p:cNvPr id="9220" name="Rectangle 2"/>
          <p:cNvSpPr>
            <a:spLocks noGrp="1" noChangeArrowheads="1"/>
          </p:cNvSpPr>
          <p:nvPr>
            <p:ph type="title"/>
          </p:nvPr>
        </p:nvSpPr>
        <p:spPr>
          <a:xfrm>
            <a:off x="1150938" y="908050"/>
            <a:ext cx="6300787" cy="708025"/>
          </a:xfrm>
        </p:spPr>
        <p:txBody>
          <a:bodyPr/>
          <a:lstStyle/>
          <a:p>
            <a:r>
              <a:rPr lang="en-US" altLang="en-US" sz="3200" b="1" smtClean="0"/>
              <a:t>Dimensions of Service Quality </a:t>
            </a:r>
          </a:p>
        </p:txBody>
      </p:sp>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7525" y="4581525"/>
            <a:ext cx="3514725" cy="1757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740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7DE9969-B632-490D-BFAE-4FE61BDC7649}" type="slidenum">
              <a:rPr lang="en-GB" altLang="en-US" sz="1400" smtClean="0"/>
              <a:pPr eaLnBrk="1" hangingPunct="1">
                <a:spcBef>
                  <a:spcPct val="0"/>
                </a:spcBef>
                <a:buClrTx/>
                <a:buSzTx/>
                <a:buFontTx/>
                <a:buNone/>
              </a:pPr>
              <a:t>3</a:t>
            </a:fld>
            <a:endParaRPr lang="en-GB" altLang="en-US" sz="1400" smtClean="0"/>
          </a:p>
        </p:txBody>
      </p:sp>
      <p:sp>
        <p:nvSpPr>
          <p:cNvPr id="10243" name="Rectangle 3"/>
          <p:cNvSpPr>
            <a:spLocks noGrp="1" noChangeArrowheads="1"/>
          </p:cNvSpPr>
          <p:nvPr>
            <p:ph type="body" idx="1"/>
          </p:nvPr>
        </p:nvSpPr>
        <p:spPr>
          <a:xfrm>
            <a:off x="684213" y="1973263"/>
            <a:ext cx="4824412" cy="4351337"/>
          </a:xfrm>
        </p:spPr>
        <p:txBody>
          <a:bodyPr/>
          <a:lstStyle/>
          <a:p>
            <a:r>
              <a:rPr lang="en-GB" altLang="en-US" sz="1800" smtClean="0"/>
              <a:t>Often organizations use a performance measure matrix using the same service dimensions and they often call it RATE based on the 5 dimensions described below.  </a:t>
            </a:r>
          </a:p>
          <a:p>
            <a:r>
              <a:rPr lang="en-GB" altLang="en-US" sz="1800" smtClean="0"/>
              <a:t>1. </a:t>
            </a:r>
            <a:r>
              <a:rPr lang="en-GB" altLang="en-US" sz="1800" b="1" i="1" smtClean="0"/>
              <a:t>Reliability</a:t>
            </a:r>
            <a:r>
              <a:rPr lang="en-GB" altLang="en-US" sz="1800" smtClean="0"/>
              <a:t>: Perform promised service dependably and accurately.</a:t>
            </a:r>
          </a:p>
          <a:p>
            <a:r>
              <a:rPr lang="en-GB" altLang="en-US" sz="1800" smtClean="0"/>
              <a:t>2. </a:t>
            </a:r>
            <a:r>
              <a:rPr lang="en-GB" altLang="en-US" sz="1800" b="1" i="1" smtClean="0"/>
              <a:t>Responsiveness</a:t>
            </a:r>
            <a:r>
              <a:rPr lang="en-GB" altLang="en-US" sz="1800" smtClean="0"/>
              <a:t>: Willingness to help customers promptly. </a:t>
            </a:r>
          </a:p>
          <a:p>
            <a:r>
              <a:rPr lang="en-GB" altLang="en-US" sz="1800" smtClean="0"/>
              <a:t>3. </a:t>
            </a:r>
            <a:r>
              <a:rPr lang="en-GB" altLang="en-US" sz="1800" b="1" i="1" smtClean="0"/>
              <a:t>Assurance</a:t>
            </a:r>
            <a:r>
              <a:rPr lang="en-GB" altLang="en-US" sz="1800" smtClean="0"/>
              <a:t>: Ability to convey trust and confidence. </a:t>
            </a:r>
          </a:p>
          <a:p>
            <a:r>
              <a:rPr lang="en-GB" altLang="en-US" sz="1800" smtClean="0"/>
              <a:t>4. </a:t>
            </a:r>
            <a:r>
              <a:rPr lang="en-GB" altLang="en-US" sz="1800" b="1" i="1" smtClean="0"/>
              <a:t>Tangibles</a:t>
            </a:r>
            <a:r>
              <a:rPr lang="en-GB" altLang="en-US" sz="1800" smtClean="0"/>
              <a:t>: Physical facilities and facilitating goods.   </a:t>
            </a:r>
          </a:p>
          <a:p>
            <a:r>
              <a:rPr lang="en-GB" altLang="en-US" sz="1800" smtClean="0"/>
              <a:t>5. </a:t>
            </a:r>
            <a:r>
              <a:rPr lang="en-GB" altLang="en-US" sz="1800" b="1" i="1" smtClean="0"/>
              <a:t>Empathy</a:t>
            </a:r>
            <a:r>
              <a:rPr lang="en-GB" altLang="en-US" sz="1800" smtClean="0"/>
              <a:t>: Ability to be approachable. </a:t>
            </a:r>
          </a:p>
        </p:txBody>
      </p:sp>
      <p:sp>
        <p:nvSpPr>
          <p:cNvPr id="10244" name="Rectangle 2"/>
          <p:cNvSpPr txBox="1">
            <a:spLocks noChangeArrowheads="1"/>
          </p:cNvSpPr>
          <p:nvPr/>
        </p:nvSpPr>
        <p:spPr bwMode="auto">
          <a:xfrm>
            <a:off x="1187450" y="992188"/>
            <a:ext cx="74993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0"/>
              </a:spcBef>
              <a:buClrTx/>
              <a:buSzTx/>
              <a:buFontTx/>
              <a:buNone/>
            </a:pPr>
            <a:r>
              <a:rPr lang="en-GB" altLang="en-US" b="1">
                <a:solidFill>
                  <a:schemeClr val="tx2"/>
                </a:solidFill>
              </a:rPr>
              <a:t>A good service from a bad service</a:t>
            </a:r>
          </a:p>
        </p:txBody>
      </p:sp>
      <p:pic>
        <p:nvPicPr>
          <p:cNvPr id="102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492375"/>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305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05E0B0F-5397-4E3F-A042-F25EBC6976FA}" type="slidenum">
              <a:rPr lang="en-GB" altLang="en-US" sz="1400" smtClean="0"/>
              <a:pPr eaLnBrk="1" hangingPunct="1">
                <a:spcBef>
                  <a:spcPct val="0"/>
                </a:spcBef>
                <a:buClrTx/>
                <a:buSzTx/>
                <a:buFontTx/>
                <a:buNone/>
              </a:pPr>
              <a:t>4</a:t>
            </a:fld>
            <a:endParaRPr lang="en-GB" altLang="en-US" sz="1400" smtClean="0"/>
          </a:p>
        </p:txBody>
      </p:sp>
      <p:sp>
        <p:nvSpPr>
          <p:cNvPr id="11267" name="Rectangle 3"/>
          <p:cNvSpPr>
            <a:spLocks noGrp="1" noChangeArrowheads="1"/>
          </p:cNvSpPr>
          <p:nvPr>
            <p:ph type="body" idx="1"/>
          </p:nvPr>
        </p:nvSpPr>
        <p:spPr>
          <a:xfrm>
            <a:off x="611188" y="1916113"/>
            <a:ext cx="7561262" cy="3673475"/>
          </a:xfrm>
        </p:spPr>
        <p:txBody>
          <a:bodyPr>
            <a:normAutofit fontScale="92500"/>
          </a:bodyPr>
          <a:lstStyle/>
          <a:p>
            <a:r>
              <a:rPr lang="en-GB" altLang="en-US" sz="1600" smtClean="0"/>
              <a:t>Total Quality Management (TQM) is a philosophy that involves each and every individual in an organization in a continual effort to improve quality and achieve customer satisfaction. </a:t>
            </a:r>
          </a:p>
          <a:p>
            <a:r>
              <a:rPr lang="en-GB" altLang="en-US" sz="1600" smtClean="0"/>
              <a:t> </a:t>
            </a:r>
            <a:r>
              <a:rPr lang="en-GB" altLang="en-US" sz="1600" b="1" smtClean="0">
                <a:solidFill>
                  <a:srgbClr val="FF0000"/>
                </a:solidFill>
              </a:rPr>
              <a:t>The TQM Approach </a:t>
            </a:r>
            <a:endParaRPr lang="en-GB" altLang="en-US" sz="1600" smtClean="0">
              <a:solidFill>
                <a:srgbClr val="FF0000"/>
              </a:solidFill>
            </a:endParaRPr>
          </a:p>
          <a:p>
            <a:r>
              <a:rPr lang="en-GB" altLang="en-US" sz="1600" smtClean="0"/>
              <a:t>TQM is not called philosophy for nothing. It is that common viewpoint as well as attitude shared by the whole organization that helps the organization achieves its prime objective of increase in revenue as well as a continuous relationship with the customer, by providing a quality based service which fulfils the customer’s needs and requirements. </a:t>
            </a:r>
          </a:p>
          <a:p>
            <a:r>
              <a:rPr lang="en-GB" altLang="en-US" sz="1600" smtClean="0"/>
              <a:t>1- </a:t>
            </a:r>
            <a:r>
              <a:rPr lang="en-GB" altLang="en-US" sz="1600" b="1" smtClean="0"/>
              <a:t>Find out what the customer wants</a:t>
            </a:r>
            <a:r>
              <a:rPr lang="en-GB" altLang="en-US" sz="1600" smtClean="0"/>
              <a:t>       (Marketing Department)</a:t>
            </a:r>
          </a:p>
          <a:p>
            <a:r>
              <a:rPr lang="en-GB" altLang="en-US" sz="1600" smtClean="0"/>
              <a:t>2- </a:t>
            </a:r>
            <a:r>
              <a:rPr lang="en-GB" altLang="en-US" sz="1600" b="1" smtClean="0"/>
              <a:t>Design a product or service that meets or exceeds customer</a:t>
            </a:r>
            <a:r>
              <a:rPr lang="en-GB" altLang="en-US" sz="1600" smtClean="0"/>
              <a:t> wants    (Design Department) </a:t>
            </a:r>
          </a:p>
          <a:p>
            <a:r>
              <a:rPr lang="en-GB" altLang="en-US" sz="1600" smtClean="0"/>
              <a:t>3- </a:t>
            </a:r>
            <a:r>
              <a:rPr lang="en-GB" altLang="en-US" sz="1600" b="1" smtClean="0"/>
              <a:t>Design processes that facilitates doing the job right the first time</a:t>
            </a:r>
            <a:r>
              <a:rPr lang="en-GB" altLang="en-US" sz="1600" smtClean="0"/>
              <a:t>               (Operations Department)</a:t>
            </a:r>
          </a:p>
          <a:p>
            <a:r>
              <a:rPr lang="en-GB" altLang="en-US" sz="1600" smtClean="0"/>
              <a:t>4-</a:t>
            </a:r>
            <a:r>
              <a:rPr lang="en-GB" altLang="en-US" sz="1600" b="1" smtClean="0"/>
              <a:t>Monitor and Audit (Keeping track of) results</a:t>
            </a:r>
            <a:r>
              <a:rPr lang="en-GB" altLang="en-US" sz="1600" smtClean="0"/>
              <a:t>         (Senior/Managers) </a:t>
            </a:r>
          </a:p>
        </p:txBody>
      </p:sp>
      <p:sp>
        <p:nvSpPr>
          <p:cNvPr id="11268" name="Rectangle 2"/>
          <p:cNvSpPr txBox="1">
            <a:spLocks noChangeArrowheads="1"/>
          </p:cNvSpPr>
          <p:nvPr/>
        </p:nvSpPr>
        <p:spPr bwMode="auto">
          <a:xfrm>
            <a:off x="1187450" y="849313"/>
            <a:ext cx="6985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0"/>
              </a:spcBef>
              <a:buClrTx/>
              <a:buSzTx/>
              <a:buFontTx/>
              <a:buNone/>
            </a:pPr>
            <a:r>
              <a:rPr lang="en-GB" altLang="en-US" b="1">
                <a:solidFill>
                  <a:schemeClr val="tx2"/>
                </a:solidFill>
              </a:rPr>
              <a:t>TOTAL QUALITY MANAGEMENT </a:t>
            </a:r>
          </a:p>
        </p:txBody>
      </p:sp>
    </p:spTree>
    <p:extLst>
      <p:ext uri="{BB962C8B-B14F-4D97-AF65-F5344CB8AC3E}">
        <p14:creationId xmlns:p14="http://schemas.microsoft.com/office/powerpoint/2010/main" val="236879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EEB3EB88-91F9-4AC0-9371-682489DC4F03}" type="slidenum">
              <a:rPr lang="en-GB" altLang="en-US" sz="1400" smtClean="0"/>
              <a:pPr eaLnBrk="1" hangingPunct="1">
                <a:spcBef>
                  <a:spcPct val="0"/>
                </a:spcBef>
                <a:buClrTx/>
                <a:buSzTx/>
                <a:buFontTx/>
                <a:buNone/>
              </a:pPr>
              <a:t>5</a:t>
            </a:fld>
            <a:endParaRPr lang="en-GB" altLang="en-US" sz="1400" smtClean="0"/>
          </a:p>
        </p:txBody>
      </p:sp>
      <p:sp>
        <p:nvSpPr>
          <p:cNvPr id="12291" name="Rectangle 3"/>
          <p:cNvSpPr>
            <a:spLocks noGrp="1" noChangeArrowheads="1"/>
          </p:cNvSpPr>
          <p:nvPr>
            <p:ph type="body" idx="1"/>
          </p:nvPr>
        </p:nvSpPr>
        <p:spPr>
          <a:xfrm>
            <a:off x="476250" y="1844675"/>
            <a:ext cx="8559800" cy="4608513"/>
          </a:xfrm>
        </p:spPr>
        <p:txBody>
          <a:bodyPr/>
          <a:lstStyle/>
          <a:p>
            <a:r>
              <a:rPr lang="en-GB" altLang="en-US" sz="1800" smtClean="0"/>
              <a:t>TQM Philosophy is often criticized for reasons which show weak implementation or poor management perspective. The common criticism against TQM is: </a:t>
            </a:r>
          </a:p>
          <a:p>
            <a:r>
              <a:rPr lang="en-GB" altLang="en-US" sz="1800" smtClean="0"/>
              <a:t> 1. </a:t>
            </a:r>
            <a:r>
              <a:rPr lang="en-GB" altLang="en-US" sz="1800" smtClean="0">
                <a:solidFill>
                  <a:srgbClr val="FF0000"/>
                </a:solidFill>
              </a:rPr>
              <a:t>TQM program not linked to overall Organizational Strategy: </a:t>
            </a:r>
            <a:r>
              <a:rPr lang="en-GB" altLang="en-US" sz="1800" smtClean="0"/>
              <a:t>This is the weakness of top management not a weakness in the TQM philosophy. </a:t>
            </a:r>
          </a:p>
          <a:p>
            <a:r>
              <a:rPr lang="en-GB" altLang="en-US" sz="1800" smtClean="0"/>
              <a:t>2. </a:t>
            </a:r>
            <a:r>
              <a:rPr lang="en-GB" altLang="en-US" sz="1800" smtClean="0">
                <a:solidFill>
                  <a:srgbClr val="FF0000"/>
                </a:solidFill>
              </a:rPr>
              <a:t>Quality based decisions not attached to revenue or marketing strategies: </a:t>
            </a:r>
            <a:r>
              <a:rPr lang="en-GB" altLang="en-US" sz="1800" smtClean="0"/>
              <a:t>Quality concept should be included in the functional side and not treated as separate and distinct from the functional departments. </a:t>
            </a:r>
          </a:p>
          <a:p>
            <a:r>
              <a:rPr lang="en-GB" altLang="en-US" sz="1800" smtClean="0"/>
              <a:t>3.</a:t>
            </a:r>
            <a:r>
              <a:rPr lang="en-GB" altLang="en-US" sz="1800" smtClean="0">
                <a:solidFill>
                  <a:srgbClr val="FF0000"/>
                </a:solidFill>
              </a:rPr>
              <a:t> Incomplete planning with no clear cut road map for TQM implementation: </a:t>
            </a:r>
            <a:r>
              <a:rPr lang="en-GB" altLang="en-US" sz="1800" smtClean="0"/>
              <a:t>A weak implantation strategy that does not identify the milestones, goals and step by step objectives. </a:t>
            </a:r>
          </a:p>
          <a:p>
            <a:r>
              <a:rPr lang="en-GB" altLang="en-US" sz="1800" smtClean="0"/>
              <a:t>4. </a:t>
            </a:r>
            <a:r>
              <a:rPr lang="en-GB" altLang="en-US" sz="1800" smtClean="0">
                <a:solidFill>
                  <a:srgbClr val="FF0000"/>
                </a:solidFill>
              </a:rPr>
              <a:t>Rigid and impractical TQM goals: </a:t>
            </a:r>
            <a:r>
              <a:rPr lang="en-GB" altLang="en-US" sz="1800" smtClean="0"/>
              <a:t>An absence of managerial skill, TQM goals should be achievable and tangible. </a:t>
            </a:r>
          </a:p>
          <a:p>
            <a:r>
              <a:rPr lang="en-GB" altLang="en-US" sz="1800" smtClean="0"/>
              <a:t>5. </a:t>
            </a:r>
            <a:r>
              <a:rPr lang="en-GB" altLang="en-US" sz="1800" smtClean="0">
                <a:solidFill>
                  <a:srgbClr val="FF0000"/>
                </a:solidFill>
              </a:rPr>
              <a:t>Non training of employees about TQM philosophy. </a:t>
            </a:r>
            <a:r>
              <a:rPr lang="en-GB" altLang="en-US" sz="1800" smtClean="0"/>
              <a:t>Employees if not trained wont be able to make best use of TQM philosophy.</a:t>
            </a:r>
          </a:p>
        </p:txBody>
      </p:sp>
      <p:sp>
        <p:nvSpPr>
          <p:cNvPr id="12292" name="Rectangle 2"/>
          <p:cNvSpPr>
            <a:spLocks noGrp="1" noChangeArrowheads="1"/>
          </p:cNvSpPr>
          <p:nvPr>
            <p:ph type="title"/>
          </p:nvPr>
        </p:nvSpPr>
        <p:spPr>
          <a:xfrm>
            <a:off x="1763713" y="849313"/>
            <a:ext cx="5256212" cy="779462"/>
          </a:xfrm>
        </p:spPr>
        <p:txBody>
          <a:bodyPr/>
          <a:lstStyle/>
          <a:p>
            <a:pPr algn="ctr"/>
            <a:r>
              <a:rPr lang="en-US" altLang="en-US" sz="3200" b="1" smtClean="0"/>
              <a:t>TQM CRITICISMS </a:t>
            </a:r>
          </a:p>
        </p:txBody>
      </p:sp>
    </p:spTree>
    <p:extLst>
      <p:ext uri="{BB962C8B-B14F-4D97-AF65-F5344CB8AC3E}">
        <p14:creationId xmlns:p14="http://schemas.microsoft.com/office/powerpoint/2010/main" val="284300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8AC4B40E-EAD2-4EF1-A724-D33897EC6AFD}" type="slidenum">
              <a:rPr lang="en-GB" altLang="en-US" sz="1400" smtClean="0"/>
              <a:pPr eaLnBrk="1" hangingPunct="1">
                <a:spcBef>
                  <a:spcPct val="0"/>
                </a:spcBef>
                <a:buClrTx/>
                <a:buSzTx/>
                <a:buFontTx/>
                <a:buNone/>
              </a:pPr>
              <a:t>6</a:t>
            </a:fld>
            <a:endParaRPr lang="en-GB" altLang="en-US" sz="1400" smtClean="0"/>
          </a:p>
        </p:txBody>
      </p:sp>
      <p:sp>
        <p:nvSpPr>
          <p:cNvPr id="13315" name="Rectangle 3"/>
          <p:cNvSpPr>
            <a:spLocks noGrp="1" noChangeArrowheads="1"/>
          </p:cNvSpPr>
          <p:nvPr>
            <p:ph type="body" idx="1"/>
          </p:nvPr>
        </p:nvSpPr>
        <p:spPr>
          <a:xfrm>
            <a:off x="179388" y="1876425"/>
            <a:ext cx="8856662" cy="4360863"/>
          </a:xfrm>
        </p:spPr>
        <p:txBody>
          <a:bodyPr/>
          <a:lstStyle/>
          <a:p>
            <a:r>
              <a:rPr lang="en-US" altLang="en-US" sz="2000" smtClean="0"/>
              <a:t>TQM is a philosophy so its elements consist of the various strategies, tactics which includes the following: </a:t>
            </a:r>
            <a:endParaRPr lang="en-GB" altLang="en-US" sz="2000" smtClean="0"/>
          </a:p>
          <a:p>
            <a:r>
              <a:rPr lang="en-US" altLang="en-US" sz="2000" smtClean="0"/>
              <a:t>1-</a:t>
            </a:r>
            <a:r>
              <a:rPr lang="en-US" altLang="en-US" sz="2000" smtClean="0">
                <a:solidFill>
                  <a:srgbClr val="FF0000"/>
                </a:solidFill>
              </a:rPr>
              <a:t>Continual improvement</a:t>
            </a:r>
            <a:r>
              <a:rPr lang="en-US" altLang="en-US" sz="2000" smtClean="0"/>
              <a:t>, 2- </a:t>
            </a:r>
            <a:r>
              <a:rPr lang="en-US" altLang="en-US" sz="2000" smtClean="0">
                <a:solidFill>
                  <a:srgbClr val="FF0000"/>
                </a:solidFill>
              </a:rPr>
              <a:t>Competitive benchmarking</a:t>
            </a:r>
            <a:r>
              <a:rPr lang="en-US" altLang="en-US" sz="2000" smtClean="0"/>
              <a:t>, </a:t>
            </a:r>
            <a:r>
              <a:rPr lang="en-US" altLang="en-US" sz="2000" smtClean="0">
                <a:solidFill>
                  <a:srgbClr val="FF0000"/>
                </a:solidFill>
              </a:rPr>
              <a:t>3-Employee empowerment</a:t>
            </a:r>
            <a:r>
              <a:rPr lang="en-US" altLang="en-US" sz="2000" smtClean="0"/>
              <a:t>, 4-</a:t>
            </a:r>
            <a:r>
              <a:rPr lang="en-US" altLang="en-US" sz="2000" smtClean="0">
                <a:solidFill>
                  <a:srgbClr val="FF0000"/>
                </a:solidFill>
              </a:rPr>
              <a:t>Team approach, </a:t>
            </a:r>
            <a:r>
              <a:rPr lang="en-US" altLang="en-US" sz="2000" smtClean="0"/>
              <a:t>5- </a:t>
            </a:r>
            <a:r>
              <a:rPr lang="en-US" altLang="en-US" sz="2000" smtClean="0">
                <a:solidFill>
                  <a:srgbClr val="FF0000"/>
                </a:solidFill>
              </a:rPr>
              <a:t>Decisions based on facts</a:t>
            </a:r>
            <a:r>
              <a:rPr lang="en-US" altLang="en-US" sz="2000" smtClean="0"/>
              <a:t>, </a:t>
            </a:r>
            <a:r>
              <a:rPr lang="en-US" altLang="en-US" sz="2000" smtClean="0">
                <a:solidFill>
                  <a:srgbClr val="FF0000"/>
                </a:solidFill>
              </a:rPr>
              <a:t>6-Knowledge of tools</a:t>
            </a:r>
            <a:r>
              <a:rPr lang="en-US" altLang="en-US" sz="2000" smtClean="0"/>
              <a:t>, 7-</a:t>
            </a:r>
            <a:r>
              <a:rPr lang="en-US" altLang="en-US" sz="2000" smtClean="0">
                <a:solidFill>
                  <a:srgbClr val="FF0000"/>
                </a:solidFill>
              </a:rPr>
              <a:t>Supplier quality</a:t>
            </a:r>
            <a:r>
              <a:rPr lang="en-US" altLang="en-US" sz="2000" smtClean="0"/>
              <a:t>,8- </a:t>
            </a:r>
            <a:r>
              <a:rPr lang="en-US" altLang="en-US" sz="2000" smtClean="0">
                <a:solidFill>
                  <a:srgbClr val="FF0000"/>
                </a:solidFill>
              </a:rPr>
              <a:t>Champion</a:t>
            </a:r>
            <a:r>
              <a:rPr lang="en-US" altLang="en-US" sz="2000" smtClean="0"/>
              <a:t>, 9- </a:t>
            </a:r>
            <a:r>
              <a:rPr lang="en-US" altLang="en-US" sz="2000" smtClean="0">
                <a:solidFill>
                  <a:srgbClr val="FF0000"/>
                </a:solidFill>
              </a:rPr>
              <a:t>Quality</a:t>
            </a:r>
            <a:r>
              <a:rPr lang="en-US" altLang="en-US" sz="2000" smtClean="0"/>
              <a:t> </a:t>
            </a:r>
            <a:r>
              <a:rPr lang="en-US" altLang="en-US" sz="2000" smtClean="0">
                <a:solidFill>
                  <a:srgbClr val="FF0000"/>
                </a:solidFill>
              </a:rPr>
              <a:t>at the source,</a:t>
            </a:r>
            <a:r>
              <a:rPr lang="en-US" altLang="en-US" sz="2000" smtClean="0"/>
              <a:t>10- </a:t>
            </a:r>
            <a:r>
              <a:rPr lang="en-US" altLang="en-US" sz="2000" smtClean="0">
                <a:solidFill>
                  <a:srgbClr val="FF0000"/>
                </a:solidFill>
              </a:rPr>
              <a:t>Suppliers </a:t>
            </a:r>
            <a:endParaRPr lang="en-GB" altLang="en-US" sz="2000" smtClean="0">
              <a:solidFill>
                <a:srgbClr val="FF0000"/>
              </a:solidFill>
            </a:endParaRPr>
          </a:p>
          <a:p>
            <a:r>
              <a:rPr lang="en-US" altLang="en-US" sz="2000" smtClean="0"/>
              <a:t> Of the elements described above, we should also focus our attention on the idea of </a:t>
            </a:r>
            <a:r>
              <a:rPr lang="en-US" altLang="en-US" sz="2000" b="1" smtClean="0"/>
              <a:t>continuous improvement</a:t>
            </a:r>
            <a:r>
              <a:rPr lang="en-US" altLang="en-US" sz="2000" smtClean="0"/>
              <a:t> as well as </a:t>
            </a:r>
            <a:r>
              <a:rPr lang="en-US" altLang="en-US" sz="2000" b="1" smtClean="0"/>
              <a:t>Quality at the Source</a:t>
            </a:r>
            <a:r>
              <a:rPr lang="en-US" altLang="en-US" sz="2000" smtClean="0"/>
              <a:t>. </a:t>
            </a:r>
            <a:endParaRPr lang="en-GB" altLang="en-US" sz="2000" smtClean="0"/>
          </a:p>
          <a:p>
            <a:r>
              <a:rPr lang="en-US" altLang="en-US" sz="2000" b="1" smtClean="0"/>
              <a:t>Continuous Improvement:</a:t>
            </a:r>
            <a:r>
              <a:rPr lang="en-US" altLang="en-US" sz="2000" smtClean="0"/>
              <a:t> Philosophy that seeks to make never-ending improvements to the process of converting inputs into outputs. </a:t>
            </a:r>
            <a:endParaRPr lang="en-GB" altLang="en-US" sz="2000" smtClean="0"/>
          </a:p>
          <a:p>
            <a:r>
              <a:rPr lang="en-US" altLang="en-US" sz="2000" b="1" smtClean="0"/>
              <a:t>Quality at the Source:</a:t>
            </a:r>
            <a:r>
              <a:rPr lang="en-US" altLang="en-US" sz="2000" smtClean="0"/>
              <a:t> The philosophy of making each worker responsible for the quality of his or her work.</a:t>
            </a:r>
            <a:endParaRPr lang="en-GB" altLang="en-US" sz="2000" smtClean="0"/>
          </a:p>
        </p:txBody>
      </p:sp>
      <p:sp>
        <p:nvSpPr>
          <p:cNvPr id="13316" name="Rectangle 2"/>
          <p:cNvSpPr>
            <a:spLocks noGrp="1" noChangeArrowheads="1"/>
          </p:cNvSpPr>
          <p:nvPr>
            <p:ph type="title"/>
          </p:nvPr>
        </p:nvSpPr>
        <p:spPr>
          <a:xfrm>
            <a:off x="1150938" y="849313"/>
            <a:ext cx="5630862" cy="779462"/>
          </a:xfrm>
        </p:spPr>
        <p:txBody>
          <a:bodyPr/>
          <a:lstStyle/>
          <a:p>
            <a:pPr algn="ctr"/>
            <a:r>
              <a:rPr lang="en-US" altLang="en-US" sz="3200" b="1" smtClean="0"/>
              <a:t>Elements of TQM </a:t>
            </a:r>
          </a:p>
        </p:txBody>
      </p:sp>
    </p:spTree>
    <p:extLst>
      <p:ext uri="{BB962C8B-B14F-4D97-AF65-F5344CB8AC3E}">
        <p14:creationId xmlns:p14="http://schemas.microsoft.com/office/powerpoint/2010/main" val="2834777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1193</Words>
  <Application>Microsoft Office PowerPoint</Application>
  <PresentationFormat>On-screen Show (4:3)</PresentationFormat>
  <Paragraphs>86</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Industrial Engineering </vt:lpstr>
      <vt:lpstr>Dimensions of Service Quality </vt:lpstr>
      <vt:lpstr>PowerPoint Presentation</vt:lpstr>
      <vt:lpstr>PowerPoint Presentation</vt:lpstr>
      <vt:lpstr>TQM CRITICISMS </vt:lpstr>
      <vt:lpstr>Elements of TQM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2019-09-02T09:10:36Z</dcterms:created>
  <dcterms:modified xsi:type="dcterms:W3CDTF">2019-09-02T09:18:09Z</dcterms:modified>
</cp:coreProperties>
</file>