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3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2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9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9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5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3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6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F1AFB-47D6-498B-9B49-93A2C017A568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93BFF-0CEE-48F3-AC6C-C458869A10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9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69773" y="625178"/>
            <a:ext cx="4111336" cy="0"/>
          </a:xfrm>
          <a:custGeom>
            <a:avLst/>
            <a:gdLst/>
            <a:ahLst/>
            <a:cxnLst/>
            <a:rect l="l" t="t" r="r" b="b"/>
            <a:pathLst>
              <a:path w="6029959">
                <a:moveTo>
                  <a:pt x="0" y="0"/>
                </a:moveTo>
                <a:lnTo>
                  <a:pt x="602964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" name="object 3"/>
          <p:cNvSpPr/>
          <p:nvPr/>
        </p:nvSpPr>
        <p:spPr>
          <a:xfrm>
            <a:off x="4071496" y="626901"/>
            <a:ext cx="0" cy="2866159"/>
          </a:xfrm>
          <a:custGeom>
            <a:avLst/>
            <a:gdLst/>
            <a:ahLst/>
            <a:cxnLst/>
            <a:rect l="l" t="t" r="r" b="b"/>
            <a:pathLst>
              <a:path h="4203700">
                <a:moveTo>
                  <a:pt x="0" y="4203395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4775973" y="720136"/>
            <a:ext cx="8520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12" baseline="75000" dirty="0">
                <a:latin typeface="Arial"/>
                <a:cs typeface="Arial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7636" y="840091"/>
            <a:ext cx="567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97586" y="947774"/>
            <a:ext cx="5152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48280" y="957517"/>
            <a:ext cx="3048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78504" y="1030873"/>
            <a:ext cx="200458" cy="0"/>
          </a:xfrm>
          <a:custGeom>
            <a:avLst/>
            <a:gdLst/>
            <a:ahLst/>
            <a:cxnLst/>
            <a:rect l="l" t="t" r="r" b="b"/>
            <a:pathLst>
              <a:path w="294005">
                <a:moveTo>
                  <a:pt x="0" y="0"/>
                </a:moveTo>
                <a:lnTo>
                  <a:pt x="29385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 txBox="1"/>
          <p:nvPr/>
        </p:nvSpPr>
        <p:spPr>
          <a:xfrm>
            <a:off x="5278504" y="867853"/>
            <a:ext cx="386628" cy="26478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226">
              <a:lnSpc>
                <a:spcPts val="764"/>
              </a:lnSpc>
              <a:spcBef>
                <a:spcPts val="65"/>
              </a:spcBef>
            </a:pPr>
            <a:r>
              <a:rPr sz="1023" spc="76" baseline="-19444" dirty="0">
                <a:latin typeface="DejaVu Serif"/>
                <a:cs typeface="DejaVu Serif"/>
              </a:rPr>
              <a:t>x</a:t>
            </a:r>
            <a:r>
              <a:rPr sz="477" spc="51" dirty="0">
                <a:latin typeface="DejaVu Serif"/>
                <a:cs typeface="DejaVu Serif"/>
              </a:rPr>
              <a:t>n</a:t>
            </a:r>
            <a:r>
              <a:rPr sz="477" spc="51" dirty="0">
                <a:latin typeface="Times New Roman"/>
                <a:cs typeface="Times New Roman"/>
              </a:rPr>
              <a:t>+1</a:t>
            </a:r>
            <a:endParaRPr sz="477">
              <a:latin typeface="Times New Roman"/>
              <a:cs typeface="Times New Roman"/>
            </a:endParaRPr>
          </a:p>
          <a:p>
            <a:pPr marL="229460">
              <a:lnSpc>
                <a:spcPts val="586"/>
              </a:lnSpc>
            </a:pP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  <a:p>
            <a:pPr>
              <a:lnSpc>
                <a:spcPts val="641"/>
              </a:lnSpc>
            </a:pP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87974" y="1125365"/>
            <a:ext cx="519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3890" y="1066310"/>
            <a:ext cx="188768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0833">
              <a:lnSpc>
                <a:spcPts val="409"/>
              </a:lnSpc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ts val="409"/>
              </a:lnSpc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984882" y="1242903"/>
            <a:ext cx="580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58918" y="1183727"/>
            <a:ext cx="56846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27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ans"/>
                <a:cs typeface="DejaVu Sans"/>
              </a:rPr>
              <a:t>|</a:t>
            </a:r>
            <a:r>
              <a:rPr sz="682" spc="-7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66268" y="957517"/>
            <a:ext cx="1001424" cy="34647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68" dirty="0">
                <a:latin typeface="DejaVu Sans"/>
                <a:cs typeface="DejaVu Sans"/>
              </a:rPr>
              <a:t>ƒ</a:t>
            </a:r>
            <a:r>
              <a:rPr sz="682" spc="68" dirty="0">
                <a:latin typeface="Times New Roman"/>
                <a:cs typeface="Times New Roman"/>
              </a:rPr>
              <a:t>=</a:t>
            </a:r>
            <a:r>
              <a:rPr sz="682" spc="106" dirty="0">
                <a:latin typeface="Times New Roman"/>
                <a:cs typeface="Times New Roman"/>
              </a:rPr>
              <a:t> </a:t>
            </a:r>
            <a:r>
              <a:rPr sz="682" spc="-24" dirty="0">
                <a:latin typeface="DejaVu Sans"/>
                <a:cs typeface="DejaVu Sans"/>
              </a:rPr>
              <a:t>−</a:t>
            </a:r>
            <a:r>
              <a:rPr sz="682" spc="-24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961"/>
              </a:spcBef>
            </a:pPr>
            <a:r>
              <a:rPr sz="682" spc="24" dirty="0">
                <a:latin typeface="Times New Roman"/>
                <a:cs typeface="Times New Roman"/>
              </a:rPr>
              <a:t>(Note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absolute</a:t>
            </a:r>
            <a:r>
              <a:rPr sz="682" spc="8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values)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60296" y="1409945"/>
            <a:ext cx="6671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1023" spc="281" baseline="75000" dirty="0">
                <a:latin typeface="Arial"/>
                <a:cs typeface="Arial"/>
              </a:rPr>
              <a:t>∫ </a:t>
            </a:r>
            <a:r>
              <a:rPr sz="682" spc="-27" dirty="0">
                <a:latin typeface="DejaVu Serif"/>
                <a:cs typeface="DejaVu Serif"/>
              </a:rPr>
              <a:t>e</a:t>
            </a:r>
            <a:r>
              <a:rPr sz="716" spc="-41" baseline="31746" dirty="0">
                <a:latin typeface="DejaVu Serif"/>
                <a:cs typeface="DejaVu Serif"/>
              </a:rPr>
              <a:t>x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27" dirty="0">
                <a:latin typeface="DejaVu Serif"/>
                <a:cs typeface="DejaVu Serif"/>
              </a:rPr>
              <a:t>e</a:t>
            </a:r>
            <a:r>
              <a:rPr sz="716" spc="-41" baseline="31746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72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54866" y="1518738"/>
            <a:ext cx="567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001110" y="1626422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99917" y="1546490"/>
            <a:ext cx="935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1023" spc="-76" baseline="-19444" dirty="0">
                <a:latin typeface="DejaVu Serif"/>
                <a:cs typeface="DejaVu Serif"/>
              </a:rPr>
              <a:t>a</a:t>
            </a: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278504" y="1709521"/>
            <a:ext cx="132051" cy="0"/>
          </a:xfrm>
          <a:custGeom>
            <a:avLst/>
            <a:gdLst/>
            <a:ahLst/>
            <a:cxnLst/>
            <a:rect l="l" t="t" r="r" b="b"/>
            <a:pathLst>
              <a:path w="193675">
                <a:moveTo>
                  <a:pt x="0" y="0"/>
                </a:moveTo>
                <a:lnTo>
                  <a:pt x="1934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 txBox="1"/>
          <p:nvPr/>
        </p:nvSpPr>
        <p:spPr>
          <a:xfrm>
            <a:off x="5278504" y="1695332"/>
            <a:ext cx="1407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99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55511" y="1636156"/>
            <a:ext cx="6412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484030" algn="l"/>
              </a:tabLst>
            </a:pP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72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+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366268" y="1636156"/>
            <a:ext cx="12785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20" dirty="0">
                <a:latin typeface="Times New Roman"/>
                <a:cs typeface="Times New Roman"/>
              </a:rPr>
              <a:t>(don’t </a:t>
            </a:r>
            <a:r>
              <a:rPr sz="682" spc="10" dirty="0">
                <a:latin typeface="Times New Roman"/>
                <a:cs typeface="Times New Roman"/>
              </a:rPr>
              <a:t>memorize: use 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716" spc="-10" baseline="31746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27" dirty="0">
                <a:latin typeface="DejaVu Serif"/>
                <a:cs typeface="DejaVu Serif"/>
              </a:rPr>
              <a:t>e</a:t>
            </a:r>
            <a:r>
              <a:rPr sz="716" spc="-41" baseline="31746" dirty="0">
                <a:latin typeface="DejaVu Serif"/>
                <a:cs typeface="DejaVu Serif"/>
              </a:rPr>
              <a:t>x </a:t>
            </a:r>
            <a:r>
              <a:rPr sz="716" spc="61" baseline="31746" dirty="0">
                <a:latin typeface="Times New Roman"/>
                <a:cs typeface="Times New Roman"/>
              </a:rPr>
              <a:t>ln</a:t>
            </a:r>
            <a:r>
              <a:rPr sz="716" spc="102" baseline="31746" dirty="0">
                <a:latin typeface="Times New Roman"/>
                <a:cs typeface="Times New Roman"/>
              </a:rPr>
              <a:t> </a:t>
            </a:r>
            <a:r>
              <a:rPr sz="716" spc="56" baseline="31746" dirty="0">
                <a:latin typeface="DejaVu Serif"/>
                <a:cs typeface="DejaVu Serif"/>
              </a:rPr>
              <a:t>a</a:t>
            </a:r>
            <a:r>
              <a:rPr sz="682" spc="3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55607" y="1731044"/>
            <a:ext cx="949036" cy="572767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marL="18617">
              <a:spcBef>
                <a:spcPts val="173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  <a:p>
            <a:pPr marL="119059">
              <a:spcBef>
                <a:spcPts val="106"/>
              </a:spcBef>
            </a:pP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  <a:p>
            <a:pPr marL="9092">
              <a:spcBef>
                <a:spcPts val="41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  <a:p>
            <a:pPr marL="109535">
              <a:spcBef>
                <a:spcPts val="106"/>
              </a:spcBef>
            </a:pP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  <a:p>
            <a:pPr>
              <a:spcBef>
                <a:spcPts val="37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56252" y="2314803"/>
            <a:ext cx="99709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48" dirty="0">
                <a:latin typeface="Times New Roman"/>
                <a:cs typeface="Times New Roman"/>
              </a:rPr>
              <a:t>tan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|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20" dirty="0">
                <a:latin typeface="DejaVu Serif"/>
                <a:cs typeface="DejaVu Serif"/>
              </a:rPr>
              <a:t>x</a:t>
            </a:r>
            <a:r>
              <a:rPr sz="682" spc="-20" dirty="0">
                <a:latin typeface="DejaVu Sans"/>
                <a:cs typeface="DejaVu Sans"/>
              </a:rPr>
              <a:t>|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66268" y="2314803"/>
            <a:ext cx="10014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(Note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absolute</a:t>
            </a:r>
            <a:r>
              <a:rPr sz="682" spc="8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values)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686620" y="2423597"/>
            <a:ext cx="37580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0833">
              <a:lnSpc>
                <a:spcPts val="409"/>
              </a:lnSpc>
              <a:spcBef>
                <a:spcPts val="65"/>
              </a:spcBef>
              <a:tabLst>
                <a:tab pos="366703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ts val="409"/>
              </a:lnSpc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797612" y="2468633"/>
            <a:ext cx="241156" cy="245049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algn="ctr">
              <a:spcBef>
                <a:spcPts val="173"/>
              </a:spcBef>
            </a:pP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R="3464" algn="ctr">
              <a:spcBef>
                <a:spcPts val="109"/>
              </a:spcBef>
            </a:pP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0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058918" y="2541013"/>
            <a:ext cx="68883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arctan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58390" y="2708870"/>
            <a:ext cx="519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614723" y="2649806"/>
            <a:ext cx="44767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0833">
              <a:lnSpc>
                <a:spcPts val="409"/>
              </a:lnSpc>
              <a:spcBef>
                <a:spcPts val="65"/>
              </a:spcBef>
              <a:tabLst>
                <a:tab pos="438571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ts val="409"/>
              </a:lnSpc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25725" y="2764643"/>
            <a:ext cx="8053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30" dirty="0">
                <a:latin typeface="DejaVu Sans"/>
                <a:cs typeface="DejaVu Sans"/>
              </a:rPr>
              <a:t>√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797613" y="2857838"/>
            <a:ext cx="236826" cy="0"/>
          </a:xfrm>
          <a:custGeom>
            <a:avLst/>
            <a:gdLst/>
            <a:ahLst/>
            <a:cxnLst/>
            <a:rect l="l" t="t" r="r" b="b"/>
            <a:pathLst>
              <a:path w="347344">
                <a:moveTo>
                  <a:pt x="0" y="0"/>
                </a:moveTo>
                <a:lnTo>
                  <a:pt x="34697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 txBox="1"/>
          <p:nvPr/>
        </p:nvSpPr>
        <p:spPr>
          <a:xfrm>
            <a:off x="4797612" y="2836531"/>
            <a:ext cx="2411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39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058918" y="2767232"/>
            <a:ext cx="66978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arcsin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096001" y="3081626"/>
            <a:ext cx="290685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following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7" dirty="0">
                <a:latin typeface="Times New Roman"/>
                <a:cs typeface="Times New Roman"/>
              </a:rPr>
              <a:t>also useful, </a:t>
            </a:r>
            <a:r>
              <a:rPr sz="682" spc="48" dirty="0">
                <a:latin typeface="Times New Roman"/>
                <a:cs typeface="Times New Roman"/>
              </a:rPr>
              <a:t>but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34" dirty="0">
                <a:latin typeface="Times New Roman"/>
                <a:cs typeface="Times New Roman"/>
              </a:rPr>
              <a:t>important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ones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above: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221501" y="3144111"/>
            <a:ext cx="1801524" cy="103321"/>
          </a:xfrm>
          <a:prstGeom prst="rect">
            <a:avLst/>
          </a:prstGeom>
        </p:spPr>
        <p:txBody>
          <a:bodyPr vert="horz" wrap="square" lIns="0" tIns="51522" rIns="0" bIns="0" rtlCol="0">
            <a:spAutoFit/>
          </a:bodyPr>
          <a:lstStyle/>
          <a:p>
            <a:pPr marL="110833">
              <a:lnSpc>
                <a:spcPts val="341"/>
              </a:lnSpc>
              <a:spcBef>
                <a:spcPts val="406"/>
              </a:spcBef>
              <a:tabLst>
                <a:tab pos="309121" algn="l"/>
                <a:tab pos="425583" algn="l"/>
                <a:tab pos="590101" algn="l"/>
                <a:tab pos="927797" algn="l"/>
                <a:tab pos="1368533" algn="l"/>
                <a:tab pos="1720948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682" spc="-3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ts val="136"/>
              </a:lnSpc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374983" y="3203165"/>
            <a:ext cx="76373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72321" algn="l"/>
                <a:tab pos="436839" algn="l"/>
              </a:tabLst>
            </a:pPr>
            <a:r>
              <a:rPr sz="682" spc="-41" dirty="0">
                <a:latin typeface="DejaVu Serif"/>
                <a:cs typeface="DejaVu Serif"/>
              </a:rPr>
              <a:t>dx	</a:t>
            </a:r>
            <a:r>
              <a:rPr sz="682" spc="-3" dirty="0">
                <a:latin typeface="Times New Roman"/>
                <a:cs typeface="Times New Roman"/>
              </a:rPr>
              <a:t>1	1</a:t>
            </a:r>
            <a:r>
              <a:rPr sz="682" spc="-41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590260" y="3203165"/>
            <a:ext cx="580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61" dirty="0">
                <a:latin typeface="DejaVu Serif"/>
                <a:cs typeface="DejaVu Serif"/>
              </a:rPr>
              <a:t>π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942582" y="3203165"/>
            <a:ext cx="580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61" dirty="0">
                <a:latin typeface="DejaVu Serif"/>
                <a:cs typeface="DejaVu Serif"/>
              </a:rPr>
              <a:t>π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32494" y="3320704"/>
            <a:ext cx="16664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314750" algn="l"/>
                <a:tab pos="479268" algn="l"/>
                <a:tab pos="1262029" algn="l"/>
                <a:tab pos="1614444" algn="l"/>
              </a:tabLst>
            </a:pP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545992" y="3261528"/>
            <a:ext cx="149196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168848" algn="l"/>
                <a:tab pos="613480" algn="l"/>
                <a:tab pos="1130414" algn="l"/>
                <a:tab pos="1459018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17" dirty="0">
                <a:latin typeface="Times New Roman"/>
                <a:cs typeface="Times New Roman"/>
              </a:rPr>
              <a:t>ln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r>
              <a:rPr sz="682" spc="58" dirty="0">
                <a:latin typeface="DejaVu Serif"/>
                <a:cs typeface="DejaVu Serif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for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dirty="0">
                <a:latin typeface="DejaVu Sans"/>
                <a:cs typeface="DejaVu Sans"/>
              </a:rPr>
              <a:t>	</a:t>
            </a:r>
            <a:r>
              <a:rPr sz="682" spc="-44" dirty="0">
                <a:latin typeface="DejaVu Serif"/>
                <a:cs typeface="DejaVu Serif"/>
              </a:rPr>
              <a:t>&lt;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erif"/>
                <a:cs typeface="DejaVu Serif"/>
              </a:rPr>
              <a:t>&lt;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179160" y="626901"/>
            <a:ext cx="0" cy="2866159"/>
          </a:xfrm>
          <a:custGeom>
            <a:avLst/>
            <a:gdLst/>
            <a:ahLst/>
            <a:cxnLst/>
            <a:rect l="l" t="t" r="r" b="b"/>
            <a:pathLst>
              <a:path h="4203700">
                <a:moveTo>
                  <a:pt x="0" y="4203395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3" name="object 43"/>
          <p:cNvSpPr/>
          <p:nvPr/>
        </p:nvSpPr>
        <p:spPr>
          <a:xfrm>
            <a:off x="4069773" y="3494575"/>
            <a:ext cx="4111336" cy="0"/>
          </a:xfrm>
          <a:custGeom>
            <a:avLst/>
            <a:gdLst/>
            <a:ahLst/>
            <a:cxnLst/>
            <a:rect l="l" t="t" r="r" b="b"/>
            <a:pathLst>
              <a:path w="6029959">
                <a:moveTo>
                  <a:pt x="0" y="0"/>
                </a:moveTo>
                <a:lnTo>
                  <a:pt x="602964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4" name="object 44"/>
          <p:cNvSpPr txBox="1"/>
          <p:nvPr/>
        </p:nvSpPr>
        <p:spPr>
          <a:xfrm>
            <a:off x="4996573" y="3485055"/>
            <a:ext cx="219594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-17" dirty="0">
                <a:latin typeface="Arial"/>
                <a:cs typeface="Arial"/>
              </a:rPr>
              <a:t>Table </a:t>
            </a:r>
            <a:r>
              <a:rPr sz="614" b="1" spc="3" dirty="0">
                <a:latin typeface="Arial"/>
                <a:cs typeface="Arial"/>
              </a:rPr>
              <a:t>1.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3" dirty="0">
                <a:latin typeface="Arial"/>
                <a:cs typeface="Arial"/>
              </a:rPr>
              <a:t>list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standard </a:t>
            </a:r>
            <a:r>
              <a:rPr sz="614" spc="-14" dirty="0">
                <a:latin typeface="Arial"/>
                <a:cs typeface="Arial"/>
              </a:rPr>
              <a:t>integrals </a:t>
            </a:r>
            <a:r>
              <a:rPr sz="614" spc="-37" dirty="0">
                <a:latin typeface="Arial"/>
                <a:cs typeface="Arial"/>
              </a:rPr>
              <a:t>everyone </a:t>
            </a:r>
            <a:r>
              <a:rPr sz="614" spc="-24" dirty="0">
                <a:latin typeface="Arial"/>
                <a:cs typeface="Arial"/>
              </a:rPr>
              <a:t>should</a:t>
            </a:r>
            <a:r>
              <a:rPr sz="614" spc="17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know</a:t>
            </a:r>
            <a:endParaRPr sz="614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216397" y="3830491"/>
            <a:ext cx="386022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Table</a:t>
            </a:r>
            <a:r>
              <a:rPr sz="682" spc="7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682" spc="7" dirty="0">
                <a:latin typeface="Times New Roman"/>
                <a:cs typeface="Times New Roman"/>
              </a:rPr>
              <a:t>lists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number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10" dirty="0">
                <a:latin typeface="Times New Roman"/>
                <a:cs typeface="Times New Roman"/>
              </a:rPr>
              <a:t>antiderivatives </a:t>
            </a:r>
            <a:r>
              <a:rPr sz="682" dirty="0">
                <a:latin typeface="Times New Roman"/>
                <a:cs typeface="Times New Roman"/>
              </a:rPr>
              <a:t>which you </a:t>
            </a:r>
            <a:r>
              <a:rPr sz="682" spc="10" dirty="0">
                <a:latin typeface="Times New Roman"/>
                <a:cs typeface="Times New Roman"/>
              </a:rPr>
              <a:t>should </a:t>
            </a:r>
            <a:r>
              <a:rPr sz="682" dirty="0">
                <a:latin typeface="Times New Roman"/>
                <a:cs typeface="Times New Roman"/>
              </a:rPr>
              <a:t>know. </a:t>
            </a:r>
            <a:r>
              <a:rPr sz="682" spc="-3" dirty="0">
                <a:latin typeface="Times New Roman"/>
                <a:cs typeface="Times New Roman"/>
              </a:rPr>
              <a:t>All </a:t>
            </a:r>
            <a:r>
              <a:rPr sz="682" spc="-17" dirty="0">
                <a:latin typeface="Times New Roman"/>
                <a:cs typeface="Times New Roman"/>
              </a:rPr>
              <a:t>of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these </a:t>
            </a:r>
            <a:r>
              <a:rPr sz="682" spc="10" dirty="0">
                <a:latin typeface="Times New Roman"/>
                <a:cs typeface="Times New Roman"/>
              </a:rPr>
              <a:t>integrals should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7" dirty="0">
                <a:latin typeface="Times New Roman"/>
                <a:cs typeface="Times New Roman"/>
              </a:rPr>
              <a:t>familiar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745600" y="3989635"/>
            <a:ext cx="16062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Times New Roman"/>
                <a:cs typeface="Times New Roman"/>
              </a:rPr>
              <a:t>cos</a:t>
            </a:r>
            <a:r>
              <a:rPr sz="477" spc="-61" dirty="0">
                <a:latin typeface="Times New Roman"/>
                <a:cs typeface="Times New Roman"/>
              </a:rPr>
              <a:t> </a:t>
            </a: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061114" y="3934010"/>
            <a:ext cx="40697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from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differentiation </a:t>
            </a:r>
            <a:r>
              <a:rPr sz="682" spc="17" dirty="0">
                <a:latin typeface="Times New Roman"/>
                <a:cs typeface="Times New Roman"/>
              </a:rPr>
              <a:t>rules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have </a:t>
            </a:r>
            <a:r>
              <a:rPr sz="682" spc="24" dirty="0">
                <a:latin typeface="Times New Roman"/>
                <a:cs typeface="Times New Roman"/>
              </a:rPr>
              <a:t>learned </a:t>
            </a:r>
            <a:r>
              <a:rPr sz="682" spc="3" dirty="0">
                <a:latin typeface="Times New Roman"/>
                <a:cs typeface="Times New Roman"/>
              </a:rPr>
              <a:t>so </a:t>
            </a:r>
            <a:r>
              <a:rPr sz="682" spc="20" dirty="0">
                <a:latin typeface="Times New Roman"/>
                <a:cs typeface="Times New Roman"/>
              </a:rPr>
              <a:t>far, </a:t>
            </a:r>
            <a:r>
              <a:rPr sz="682" spc="24" dirty="0">
                <a:latin typeface="Times New Roman"/>
                <a:cs typeface="Times New Roman"/>
              </a:rPr>
              <a:t>except </a:t>
            </a:r>
            <a:r>
              <a:rPr sz="682" spc="10" dirty="0">
                <a:latin typeface="Times New Roman"/>
                <a:cs typeface="Times New Roman"/>
              </a:rPr>
              <a:t>for for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integrals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8" dirty="0">
                <a:latin typeface="Times New Roman"/>
                <a:cs typeface="Times New Roman"/>
              </a:rPr>
              <a:t>tan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-7" dirty="0">
                <a:latin typeface="Times New Roman"/>
                <a:cs typeface="Times New Roman"/>
              </a:rPr>
              <a:t>of</a:t>
            </a:r>
            <a:r>
              <a:rPr sz="1023" u="sng" spc="-10" baseline="22222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716" u="sng" spc="46" baseline="3174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716" spc="46" baseline="31746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.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You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709354" y="4029441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712896" y="4093154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061114" y="4037529"/>
            <a:ext cx="308696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728308" algn="l"/>
              </a:tabLst>
            </a:pP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dirty="0">
                <a:latin typeface="Times New Roman"/>
                <a:cs typeface="Times New Roman"/>
              </a:rPr>
              <a:t>check  </a:t>
            </a:r>
            <a:r>
              <a:rPr sz="682" spc="20" dirty="0">
                <a:latin typeface="Times New Roman"/>
                <a:cs typeface="Times New Roman"/>
              </a:rPr>
              <a:t>those </a:t>
            </a:r>
            <a:r>
              <a:rPr sz="682" spc="14" dirty="0">
                <a:latin typeface="Times New Roman"/>
                <a:cs typeface="Times New Roman"/>
              </a:rPr>
              <a:t>by differentiation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(using</a:t>
            </a:r>
            <a:r>
              <a:rPr sz="682" spc="6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Times New Roman"/>
                <a:cs typeface="Times New Roman"/>
              </a:rPr>
              <a:t>ln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dirty="0">
                <a:latin typeface="Times New Roman"/>
                <a:cs typeface="Times New Roman"/>
              </a:rPr>
              <a:t>simplifies </a:t>
            </a:r>
            <a:r>
              <a:rPr sz="682" spc="24" dirty="0">
                <a:latin typeface="Times New Roman"/>
                <a:cs typeface="Times New Roman"/>
              </a:rPr>
              <a:t>things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bit).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061114" y="4251392"/>
            <a:ext cx="4069773" cy="53768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415290">
              <a:spcBef>
                <a:spcPts val="65"/>
              </a:spcBef>
            </a:pPr>
            <a:r>
              <a:rPr sz="682" b="1" spc="-31" dirty="0">
                <a:latin typeface="Georgia"/>
                <a:cs typeface="Georgia"/>
              </a:rPr>
              <a:t>6. </a:t>
            </a:r>
            <a:r>
              <a:rPr sz="682" b="1" spc="-17" dirty="0">
                <a:latin typeface="Georgia"/>
                <a:cs typeface="Georgia"/>
              </a:rPr>
              <a:t>Properties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</a:t>
            </a:r>
            <a:r>
              <a:rPr sz="682" b="1" spc="-24" dirty="0">
                <a:latin typeface="Georgia"/>
                <a:cs typeface="Georgia"/>
              </a:rPr>
              <a:t> </a:t>
            </a:r>
            <a:r>
              <a:rPr sz="682" b="1" spc="-20" dirty="0">
                <a:latin typeface="Georgia"/>
                <a:cs typeface="Georgia"/>
              </a:rPr>
              <a:t>Integral</a:t>
            </a:r>
            <a:endParaRPr sz="682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545">
              <a:latin typeface="Times New Roman"/>
              <a:cs typeface="Times New Roman"/>
            </a:endParaRPr>
          </a:p>
          <a:p>
            <a:pPr marL="8659" marR="3464" indent="154993"/>
            <a:r>
              <a:rPr sz="682" spc="48" dirty="0">
                <a:latin typeface="Times New Roman"/>
                <a:cs typeface="Times New Roman"/>
              </a:rPr>
              <a:t>Just </a:t>
            </a:r>
            <a:r>
              <a:rPr sz="682" spc="20" dirty="0">
                <a:latin typeface="Times New Roman"/>
                <a:cs typeface="Times New Roman"/>
              </a:rPr>
              <a:t>as </a:t>
            </a:r>
            <a:r>
              <a:rPr sz="682" spc="-10" dirty="0">
                <a:latin typeface="Times New Roman"/>
                <a:cs typeface="Times New Roman"/>
              </a:rPr>
              <a:t>we </a:t>
            </a:r>
            <a:r>
              <a:rPr sz="682" spc="37" dirty="0">
                <a:latin typeface="Times New Roman"/>
                <a:cs typeface="Times New Roman"/>
              </a:rPr>
              <a:t>had a </a:t>
            </a:r>
            <a:r>
              <a:rPr sz="682" spc="17" dirty="0">
                <a:latin typeface="Times New Roman"/>
                <a:cs typeface="Times New Roman"/>
              </a:rPr>
              <a:t>list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24" dirty="0">
                <a:latin typeface="Times New Roman"/>
                <a:cs typeface="Times New Roman"/>
              </a:rPr>
              <a:t>properties </a:t>
            </a: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limits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derivatives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20" dirty="0">
                <a:latin typeface="Times New Roman"/>
                <a:cs typeface="Times New Roman"/>
              </a:rPr>
              <a:t>sums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31" dirty="0">
                <a:latin typeface="Times New Roman"/>
                <a:cs typeface="Times New Roman"/>
              </a:rPr>
              <a:t>products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functions, </a:t>
            </a:r>
            <a:r>
              <a:rPr sz="682" spc="37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spc="24" dirty="0">
                <a:latin typeface="Times New Roman"/>
                <a:cs typeface="Times New Roman"/>
              </a:rPr>
              <a:t>has </a:t>
            </a:r>
            <a:r>
              <a:rPr sz="682" spc="14" dirty="0">
                <a:latin typeface="Times New Roman"/>
                <a:cs typeface="Times New Roman"/>
              </a:rPr>
              <a:t>similar</a:t>
            </a:r>
            <a:r>
              <a:rPr sz="682" spc="123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properties.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215"/>
              </a:spcBef>
            </a:pPr>
            <a:r>
              <a:rPr sz="682" spc="10" dirty="0">
                <a:latin typeface="Times New Roman"/>
                <a:cs typeface="Times New Roman"/>
              </a:rPr>
              <a:t>Suppose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dirty="0">
                <a:latin typeface="Times New Roman"/>
                <a:cs typeface="Times New Roman"/>
              </a:rPr>
              <a:t>two </a:t>
            </a:r>
            <a:r>
              <a:rPr sz="682" spc="10" dirty="0">
                <a:latin typeface="Times New Roman"/>
                <a:cs typeface="Times New Roman"/>
              </a:rPr>
              <a:t>functions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7" dirty="0">
                <a:latin typeface="DejaVu Serif"/>
                <a:cs typeface="DejaVu Serif"/>
              </a:rPr>
              <a:t>g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 </a:t>
            </a:r>
            <a:r>
              <a:rPr sz="682" spc="17" dirty="0">
                <a:latin typeface="Times New Roman"/>
                <a:cs typeface="Times New Roman"/>
              </a:rPr>
              <a:t>with </a:t>
            </a:r>
            <a:r>
              <a:rPr sz="682" spc="10" dirty="0">
                <a:latin typeface="Times New Roman"/>
                <a:cs typeface="Times New Roman"/>
              </a:rPr>
              <a:t>antiderivatives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), </a:t>
            </a:r>
            <a:r>
              <a:rPr sz="682" spc="3" dirty="0">
                <a:latin typeface="Times New Roman"/>
                <a:cs typeface="Times New Roman"/>
              </a:rPr>
              <a:t>respectively. </a:t>
            </a:r>
            <a:r>
              <a:rPr sz="682" spc="27" dirty="0">
                <a:latin typeface="Times New Roman"/>
                <a:cs typeface="Times New Roman"/>
              </a:rPr>
              <a:t>Then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-20" dirty="0">
                <a:latin typeface="Times New Roman"/>
                <a:cs typeface="Times New Roman"/>
              </a:rPr>
              <a:t>we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061114" y="4773803"/>
            <a:ext cx="4009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know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51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148184" y="4831673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252743" y="4834175"/>
            <a:ext cx="5918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32087" algn="l"/>
              </a:tabLst>
            </a:pPr>
            <a:r>
              <a:rPr sz="682" spc="205" dirty="0">
                <a:latin typeface="Arial"/>
                <a:cs typeface="Arial"/>
              </a:rPr>
              <a:t>.	</a:t>
            </a:r>
            <a:r>
              <a:rPr sz="682" spc="-2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009392" y="4894319"/>
            <a:ext cx="35112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22110" algn="l"/>
              </a:tabLst>
            </a:pPr>
            <a:r>
              <a:rPr sz="477" spc="24" dirty="0">
                <a:latin typeface="DejaVu Sans"/>
                <a:cs typeface="DejaVu Sans"/>
              </a:rPr>
              <a:t>j	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303061" y="4904053"/>
            <a:ext cx="17513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68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tt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g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x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061114" y="5053241"/>
            <a:ext cx="258906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10" dirty="0">
                <a:latin typeface="Times New Roman"/>
                <a:cs typeface="Times New Roman"/>
              </a:rPr>
              <a:t>words,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10" dirty="0">
                <a:latin typeface="DejaVu Serif"/>
                <a:cs typeface="DejaVu Serif"/>
              </a:rPr>
              <a:t>tt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antiderivative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, </a:t>
            </a: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20" dirty="0">
                <a:latin typeface="Times New Roman"/>
                <a:cs typeface="Times New Roman"/>
              </a:rPr>
              <a:t>write</a:t>
            </a:r>
            <a:r>
              <a:rPr sz="682" spc="139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234056" y="5118236"/>
            <a:ext cx="139238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52898" algn="l"/>
                <a:tab pos="1335629" algn="l"/>
              </a:tabLst>
            </a:pPr>
            <a:r>
              <a:rPr sz="682" spc="187" dirty="0">
                <a:latin typeface="Arial"/>
                <a:cs typeface="Arial"/>
              </a:rPr>
              <a:t>∫	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61114" y="5235653"/>
            <a:ext cx="29111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02204" algn="l"/>
                <a:tab pos="1267657" algn="l"/>
                <a:tab pos="2126616" algn="l"/>
                <a:tab pos="2608915" algn="l"/>
              </a:tabLst>
            </a:pPr>
            <a:r>
              <a:rPr sz="682" spc="17" dirty="0">
                <a:latin typeface="Times New Roman"/>
                <a:cs typeface="Times New Roman"/>
              </a:rPr>
              <a:t>(51)	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	</a:t>
            </a:r>
            <a:r>
              <a:rPr sz="1023" spc="215" baseline="44444" dirty="0">
                <a:latin typeface="Arial"/>
                <a:cs typeface="Arial"/>
              </a:rPr>
              <a:t>.</a:t>
            </a:r>
            <a:r>
              <a:rPr sz="682" spc="143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g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x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1023" spc="-15" baseline="44444" dirty="0">
                <a:latin typeface="Arial"/>
                <a:cs typeface="Arial"/>
              </a:rPr>
              <a:t>Σ</a:t>
            </a:r>
            <a:r>
              <a:rPr sz="1023" spc="-112" baseline="44444" dirty="0">
                <a:latin typeface="Arial"/>
                <a:cs typeface="Arial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	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95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455119" y="5489692"/>
            <a:ext cx="9265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dx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540498" y="5364189"/>
            <a:ext cx="3177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9291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474672" y="5428637"/>
            <a:ext cx="623455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94431" algn="l"/>
              </a:tabLst>
            </a:pPr>
            <a:r>
              <a:rPr sz="716" spc="-35" baseline="3968" dirty="0">
                <a:latin typeface="DejaVu Serif"/>
                <a:cs typeface="DejaVu Serif"/>
              </a:rPr>
              <a:t>d	</a:t>
            </a: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061114" y="5434059"/>
            <a:ext cx="195782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7325" algn="l"/>
              </a:tabLst>
            </a:pPr>
            <a:r>
              <a:rPr sz="682" spc="7" dirty="0">
                <a:latin typeface="Times New Roman"/>
                <a:cs typeface="Times New Roman"/>
              </a:rPr>
              <a:t>Similarly,	</a:t>
            </a:r>
            <a:r>
              <a:rPr sz="682" spc="-65" dirty="0">
                <a:latin typeface="DejaVu Serif"/>
                <a:cs typeface="DejaVu Serif"/>
              </a:rPr>
              <a:t>cF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65" dirty="0">
                <a:latin typeface="DejaVu Serif"/>
                <a:cs typeface="DejaVu Serif"/>
              </a:rPr>
              <a:t>cF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7" dirty="0">
                <a:latin typeface="DejaVu Serif"/>
                <a:cs typeface="DejaVu Serif"/>
              </a:rPr>
              <a:t>cf</a:t>
            </a:r>
            <a:r>
              <a:rPr sz="682" spc="-15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7" dirty="0">
                <a:latin typeface="Times New Roman"/>
                <a:cs typeface="Times New Roman"/>
              </a:rPr>
              <a:t>implies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615342" y="551247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196558" y="551247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069773" y="5974695"/>
            <a:ext cx="517814" cy="0"/>
          </a:xfrm>
          <a:custGeom>
            <a:avLst/>
            <a:gdLst/>
            <a:ahLst/>
            <a:cxnLst/>
            <a:rect l="l" t="t" r="r" b="b"/>
            <a:pathLst>
              <a:path w="759460">
                <a:moveTo>
                  <a:pt x="0" y="0"/>
                </a:moveTo>
                <a:lnTo>
                  <a:pt x="75915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7" name="object 67"/>
          <p:cNvSpPr txBox="1"/>
          <p:nvPr/>
        </p:nvSpPr>
        <p:spPr>
          <a:xfrm>
            <a:off x="4061114" y="5629893"/>
            <a:ext cx="2530186" cy="4699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63367" algn="l"/>
                <a:tab pos="2244377" algn="l"/>
              </a:tabLst>
            </a:pPr>
            <a:r>
              <a:rPr sz="682" spc="17" dirty="0">
                <a:latin typeface="Times New Roman"/>
                <a:cs typeface="Times New Roman"/>
              </a:rPr>
              <a:t>(52)	</a:t>
            </a:r>
            <a:r>
              <a:rPr sz="682" spc="-7" dirty="0">
                <a:latin typeface="DejaVu Serif"/>
                <a:cs typeface="DejaVu Serif"/>
              </a:rPr>
              <a:t>cf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89" dirty="0">
                <a:latin typeface="DejaVu Serif"/>
                <a:cs typeface="DejaVu Serif"/>
              </a:rPr>
              <a:t>c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64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>
              <a:spcBef>
                <a:spcPts val="31"/>
              </a:spcBef>
            </a:pPr>
            <a:endParaRPr sz="511">
              <a:latin typeface="Times New Roman"/>
              <a:cs typeface="Times New Roman"/>
            </a:endParaRPr>
          </a:p>
          <a:p>
            <a:pPr marL="8659"/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</a:t>
            </a:r>
            <a:r>
              <a:rPr sz="682" spc="-14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constant.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"/>
              </a:spcBef>
            </a:pPr>
            <a:endParaRPr sz="580">
              <a:latin typeface="Times New Roman"/>
              <a:cs typeface="Times New Roman"/>
            </a:endParaRPr>
          </a:p>
          <a:p>
            <a:pPr marL="163652">
              <a:spcBef>
                <a:spcPts val="3"/>
              </a:spcBef>
            </a:pPr>
            <a:r>
              <a:rPr sz="716" spc="41" baseline="23809" dirty="0">
                <a:latin typeface="Times New Roman"/>
                <a:cs typeface="Times New Roman"/>
              </a:rPr>
              <a:t>1</a:t>
            </a:r>
            <a:r>
              <a:rPr sz="545" spc="27" dirty="0">
                <a:latin typeface="Times New Roman"/>
                <a:cs typeface="Times New Roman"/>
              </a:rPr>
              <a:t>He </a:t>
            </a:r>
            <a:r>
              <a:rPr sz="545" spc="34" dirty="0">
                <a:latin typeface="Times New Roman"/>
                <a:cs typeface="Times New Roman"/>
              </a:rPr>
              <a:t>took </a:t>
            </a:r>
            <a:r>
              <a:rPr sz="545" spc="55" dirty="0">
                <a:latin typeface="Times New Roman"/>
                <a:cs typeface="Times New Roman"/>
              </a:rPr>
              <a:t>math </a:t>
            </a:r>
            <a:r>
              <a:rPr sz="545" spc="14" dirty="0">
                <a:latin typeface="Times New Roman"/>
                <a:cs typeface="Times New Roman"/>
              </a:rPr>
              <a:t>222 </a:t>
            </a:r>
            <a:r>
              <a:rPr sz="545" spc="44" dirty="0">
                <a:latin typeface="Times New Roman"/>
                <a:cs typeface="Times New Roman"/>
              </a:rPr>
              <a:t>and </a:t>
            </a:r>
            <a:r>
              <a:rPr sz="545" spc="31" dirty="0">
                <a:latin typeface="Times New Roman"/>
                <a:cs typeface="Times New Roman"/>
              </a:rPr>
              <a:t>learned </a:t>
            </a:r>
            <a:r>
              <a:rPr sz="545" spc="44" dirty="0">
                <a:latin typeface="Times New Roman"/>
                <a:cs typeface="Times New Roman"/>
              </a:rPr>
              <a:t>to </a:t>
            </a:r>
            <a:r>
              <a:rPr sz="545" spc="34" dirty="0">
                <a:latin typeface="Times New Roman"/>
                <a:cs typeface="Times New Roman"/>
              </a:rPr>
              <a:t>integrate </a:t>
            </a:r>
            <a:r>
              <a:rPr sz="545" spc="31" dirty="0">
                <a:latin typeface="Times New Roman"/>
                <a:cs typeface="Times New Roman"/>
              </a:rPr>
              <a:t>by</a:t>
            </a:r>
            <a:r>
              <a:rPr sz="545" spc="37" dirty="0">
                <a:latin typeface="Times New Roman"/>
                <a:cs typeface="Times New Roman"/>
              </a:rPr>
              <a:t> </a:t>
            </a:r>
            <a:r>
              <a:rPr sz="545" spc="41" dirty="0">
                <a:latin typeface="Times New Roman"/>
                <a:cs typeface="Times New Roman"/>
              </a:rPr>
              <a:t>parts.</a:t>
            </a:r>
            <a:endParaRPr sz="545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2</a:t>
            </a:fld>
            <a:endParaRPr sz="477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38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14799"/>
            <a:ext cx="406977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154993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These properties </a:t>
            </a:r>
            <a:r>
              <a:rPr sz="682" spc="24" dirty="0">
                <a:latin typeface="Times New Roman"/>
                <a:cs typeface="Times New Roman"/>
              </a:rPr>
              <a:t>imply </a:t>
            </a:r>
            <a:r>
              <a:rPr sz="682" spc="20" dirty="0">
                <a:latin typeface="Times New Roman"/>
                <a:cs typeface="Times New Roman"/>
              </a:rPr>
              <a:t>analogous </a:t>
            </a:r>
            <a:r>
              <a:rPr sz="682" spc="27" dirty="0">
                <a:latin typeface="Times New Roman"/>
                <a:cs typeface="Times New Roman"/>
              </a:rPr>
              <a:t>properties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definite </a:t>
            </a:r>
            <a:r>
              <a:rPr sz="682" spc="24" dirty="0">
                <a:latin typeface="Times New Roman"/>
                <a:cs typeface="Times New Roman"/>
              </a:rPr>
              <a:t>integral. </a:t>
            </a:r>
            <a:r>
              <a:rPr sz="682" spc="20" dirty="0">
                <a:latin typeface="Times New Roman"/>
                <a:cs typeface="Times New Roman"/>
              </a:rPr>
              <a:t>For </a:t>
            </a:r>
            <a:r>
              <a:rPr sz="682" spc="27" dirty="0">
                <a:latin typeface="Times New Roman"/>
                <a:cs typeface="Times New Roman"/>
              </a:rPr>
              <a:t>any </a:t>
            </a:r>
            <a:r>
              <a:rPr sz="682" spc="31" dirty="0">
                <a:latin typeface="Times New Roman"/>
                <a:cs typeface="Times New Roman"/>
              </a:rPr>
              <a:t>pair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24" dirty="0">
                <a:latin typeface="Times New Roman"/>
                <a:cs typeface="Times New Roman"/>
              </a:rPr>
              <a:t>functions on </a:t>
            </a:r>
            <a:r>
              <a:rPr sz="682" spc="41" dirty="0">
                <a:latin typeface="Times New Roman"/>
                <a:cs typeface="Times New Roman"/>
              </a:rPr>
              <a:t>an  </a:t>
            </a:r>
            <a:r>
              <a:rPr sz="682" spc="17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92" dirty="0">
                <a:latin typeface="DejaVu Serif"/>
                <a:cs typeface="DejaVu Serif"/>
              </a:rPr>
              <a:t>b</a:t>
            </a:r>
            <a:r>
              <a:rPr sz="682" spc="-92" dirty="0">
                <a:latin typeface="Times New Roman"/>
                <a:cs typeface="Times New Roman"/>
              </a:rPr>
              <a:t>] </a:t>
            </a:r>
            <a:r>
              <a:rPr sz="682" spc="10" dirty="0">
                <a:latin typeface="Times New Roman"/>
                <a:cs typeface="Times New Roman"/>
              </a:rPr>
              <a:t>one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has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04291" y="85617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8944" y="856517"/>
            <a:ext cx="5234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78402" algn="l"/>
              </a:tabLst>
            </a:pPr>
            <a:r>
              <a:rPr sz="682" spc="-139" dirty="0">
                <a:latin typeface="Arial"/>
                <a:cs typeface="Arial"/>
              </a:rPr>
              <a:t>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18028" y="808970"/>
            <a:ext cx="140450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44239" algn="l"/>
                <a:tab pos="1347319" algn="l"/>
              </a:tabLst>
            </a:pPr>
            <a:r>
              <a:rPr sz="682" spc="187" dirty="0">
                <a:latin typeface="Arial"/>
                <a:cs typeface="Arial"/>
              </a:rPr>
              <a:t>∫	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0334" y="856178"/>
            <a:ext cx="55071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11306" algn="l"/>
              </a:tabLst>
            </a:pPr>
            <a:r>
              <a:rPr sz="477" spc="-68" dirty="0">
                <a:latin typeface="DejaVu Serif"/>
                <a:cs typeface="DejaVu Serif"/>
              </a:rPr>
              <a:t>b	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3" y="926396"/>
            <a:ext cx="292763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322207" algn="l"/>
                <a:tab pos="2136574" algn="l"/>
                <a:tab pos="2639653" algn="l"/>
              </a:tabLst>
            </a:pPr>
            <a:r>
              <a:rPr sz="682" spc="17" dirty="0">
                <a:latin typeface="Times New Roman"/>
                <a:cs typeface="Times New Roman"/>
              </a:rPr>
              <a:t>(53)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116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	</a:t>
            </a:r>
            <a:r>
              <a:rPr sz="682" spc="-20" dirty="0">
                <a:latin typeface="DejaVu Serif"/>
                <a:cs typeface="DejaVu Serif"/>
              </a:rPr>
              <a:t>g</a:t>
            </a:r>
            <a:r>
              <a:rPr sz="682" spc="-20" dirty="0">
                <a:latin typeface="Times New Roman"/>
                <a:cs typeface="Times New Roman"/>
              </a:rPr>
              <a:t>(</a:t>
            </a:r>
            <a:r>
              <a:rPr sz="682" spc="-20" dirty="0">
                <a:latin typeface="DejaVu Serif"/>
                <a:cs typeface="DejaVu Serif"/>
              </a:rPr>
              <a:t>x</a:t>
            </a:r>
            <a:r>
              <a:rPr sz="682" spc="-20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DejaVu Serif"/>
                <a:cs typeface="DejaVu Serif"/>
              </a:rPr>
              <a:t>dx,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1114" y="1023846"/>
            <a:ext cx="2598593" cy="206507"/>
          </a:xfrm>
          <a:prstGeom prst="rect">
            <a:avLst/>
          </a:prstGeom>
        </p:spPr>
        <p:txBody>
          <a:bodyPr vert="horz" wrap="square" lIns="0" tIns="15153" rIns="0" bIns="0" rtlCol="0">
            <a:spAutoFit/>
          </a:bodyPr>
          <a:lstStyle/>
          <a:p>
            <a:pPr marL="1213106">
              <a:spcBef>
                <a:spcPts val="119"/>
              </a:spcBef>
              <a:tabLst>
                <a:tab pos="2049119" algn="l"/>
                <a:tab pos="2552199" algn="l"/>
              </a:tabLst>
            </a:pPr>
            <a:r>
              <a:rPr sz="477" spc="7" dirty="0">
                <a:latin typeface="DejaVu Serif"/>
                <a:cs typeface="DejaVu Serif"/>
              </a:rPr>
              <a:t>a	a	a</a:t>
            </a:r>
            <a:endParaRPr sz="477">
              <a:latin typeface="DejaVu Serif"/>
              <a:cs typeface="DejaVu Serif"/>
            </a:endParaRPr>
          </a:p>
          <a:p>
            <a:pPr marL="8659">
              <a:spcBef>
                <a:spcPts val="78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20" dirty="0">
                <a:latin typeface="Times New Roman"/>
                <a:cs typeface="Times New Roman"/>
              </a:rPr>
              <a:t>any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constant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spc="10" dirty="0">
                <a:latin typeface="Times New Roman"/>
                <a:cs typeface="Times New Roman"/>
              </a:rPr>
              <a:t>one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has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69358" y="1246461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3095" y="1199253"/>
            <a:ext cx="6667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10017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70844" y="1246461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61114" y="1316671"/>
            <a:ext cx="4072803" cy="73427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65532" algn="l"/>
                <a:tab pos="2267322" algn="l"/>
              </a:tabLst>
            </a:pPr>
            <a:r>
              <a:rPr sz="682" spc="17" dirty="0">
                <a:latin typeface="Times New Roman"/>
                <a:cs typeface="Times New Roman"/>
              </a:rPr>
              <a:t>(54)	</a:t>
            </a:r>
            <a:r>
              <a:rPr sz="682" spc="-7" dirty="0">
                <a:latin typeface="DejaVu Serif"/>
                <a:cs typeface="DejaVu Serif"/>
              </a:rPr>
              <a:t>cf</a:t>
            </a:r>
            <a:r>
              <a:rPr sz="682" spc="-16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89" dirty="0">
                <a:latin typeface="DejaVu Serif"/>
                <a:cs typeface="DejaVu Serif"/>
              </a:rPr>
              <a:t>c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  <a:p>
            <a:pPr marL="1578510">
              <a:spcBef>
                <a:spcPts val="3"/>
              </a:spcBef>
              <a:tabLst>
                <a:tab pos="2179868" algn="l"/>
              </a:tabLst>
            </a:pPr>
            <a:r>
              <a:rPr sz="477" spc="7" dirty="0">
                <a:latin typeface="DejaVu Serif"/>
                <a:cs typeface="DejaVu Serif"/>
              </a:rPr>
              <a:t>a	a</a:t>
            </a:r>
            <a:endParaRPr sz="477">
              <a:latin typeface="DejaVu Serif"/>
              <a:cs typeface="DejaVu Serif"/>
            </a:endParaRPr>
          </a:p>
          <a:p>
            <a:pPr marL="8659" marR="3464" indent="154993" algn="just">
              <a:spcBef>
                <a:spcPts val="303"/>
              </a:spcBef>
            </a:pPr>
            <a:r>
              <a:rPr sz="682" spc="7" dirty="0">
                <a:latin typeface="Times New Roman"/>
                <a:cs typeface="Times New Roman"/>
              </a:rPr>
              <a:t>Definite </a:t>
            </a:r>
            <a:r>
              <a:rPr sz="682" spc="10" dirty="0">
                <a:latin typeface="Times New Roman"/>
                <a:cs typeface="Times New Roman"/>
              </a:rPr>
              <a:t>integrals </a:t>
            </a:r>
            <a:r>
              <a:rPr sz="682" spc="3" dirty="0">
                <a:latin typeface="Times New Roman"/>
                <a:cs typeface="Times New Roman"/>
              </a:rPr>
              <a:t>have one </a:t>
            </a:r>
            <a:r>
              <a:rPr sz="682" spc="24" dirty="0">
                <a:latin typeface="Times New Roman"/>
                <a:cs typeface="Times New Roman"/>
              </a:rPr>
              <a:t>other </a:t>
            </a:r>
            <a:r>
              <a:rPr sz="682" spc="20" dirty="0">
                <a:latin typeface="Times New Roman"/>
                <a:cs typeface="Times New Roman"/>
              </a:rPr>
              <a:t>property </a:t>
            </a:r>
            <a:r>
              <a:rPr sz="682" dirty="0">
                <a:latin typeface="Times New Roman"/>
                <a:cs typeface="Times New Roman"/>
              </a:rPr>
              <a:t>for </a:t>
            </a:r>
            <a:r>
              <a:rPr sz="682" spc="3" dirty="0">
                <a:latin typeface="Times New Roman"/>
                <a:cs typeface="Times New Roman"/>
              </a:rPr>
              <a:t>which </a:t>
            </a:r>
            <a:r>
              <a:rPr sz="682" spc="24" dirty="0">
                <a:latin typeface="Times New Roman"/>
                <a:cs typeface="Times New Roman"/>
              </a:rPr>
              <a:t>there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no analog in </a:t>
            </a:r>
            <a:r>
              <a:rPr sz="682" spc="7" dirty="0">
                <a:latin typeface="Times New Roman"/>
                <a:cs typeface="Times New Roman"/>
              </a:rPr>
              <a:t>indefinite </a:t>
            </a:r>
            <a:r>
              <a:rPr sz="682" spc="10" dirty="0">
                <a:latin typeface="Times New Roman"/>
                <a:cs typeface="Times New Roman"/>
              </a:rPr>
              <a:t>integrals: </a:t>
            </a:r>
            <a:r>
              <a:rPr sz="682" spc="-17" dirty="0">
                <a:latin typeface="Times New Roman"/>
                <a:cs typeface="Times New Roman"/>
              </a:rPr>
              <a:t>if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split 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interval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integration </a:t>
            </a:r>
            <a:r>
              <a:rPr sz="682" spc="14" dirty="0">
                <a:latin typeface="Times New Roman"/>
                <a:cs typeface="Times New Roman"/>
              </a:rPr>
              <a:t>into </a:t>
            </a:r>
            <a:r>
              <a:rPr sz="682" dirty="0">
                <a:latin typeface="Times New Roman"/>
                <a:cs typeface="Times New Roman"/>
              </a:rPr>
              <a:t>two </a:t>
            </a:r>
            <a:r>
              <a:rPr sz="682" spc="27" dirty="0">
                <a:latin typeface="Times New Roman"/>
                <a:cs typeface="Times New Roman"/>
              </a:rPr>
              <a:t>parts, then the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spc="-3" dirty="0">
                <a:latin typeface="Times New Roman"/>
                <a:cs typeface="Times New Roman"/>
              </a:rPr>
              <a:t>over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whole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sum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integrals </a:t>
            </a:r>
            <a:r>
              <a:rPr sz="682" spc="-3" dirty="0">
                <a:latin typeface="Times New Roman"/>
                <a:cs typeface="Times New Roman"/>
              </a:rPr>
              <a:t>over </a:t>
            </a:r>
            <a:r>
              <a:rPr sz="682" spc="27" dirty="0">
                <a:latin typeface="Times New Roman"/>
                <a:cs typeface="Times New Roman"/>
              </a:rPr>
              <a:t>the  </a:t>
            </a:r>
            <a:r>
              <a:rPr sz="682" spc="34" dirty="0">
                <a:latin typeface="Times New Roman"/>
                <a:cs typeface="Times New Roman"/>
              </a:rPr>
              <a:t>parts. The </a:t>
            </a:r>
            <a:r>
              <a:rPr sz="682" spc="-3" dirty="0">
                <a:latin typeface="Times New Roman"/>
                <a:cs typeface="Times New Roman"/>
              </a:rPr>
              <a:t>following </a:t>
            </a:r>
            <a:r>
              <a:rPr sz="682" spc="24" dirty="0">
                <a:latin typeface="Times New Roman"/>
                <a:cs typeface="Times New Roman"/>
              </a:rPr>
              <a:t>theorem </a:t>
            </a:r>
            <a:r>
              <a:rPr sz="682" spc="7" dirty="0">
                <a:latin typeface="Times New Roman"/>
                <a:cs typeface="Times New Roman"/>
              </a:rPr>
              <a:t>says </a:t>
            </a:r>
            <a:r>
              <a:rPr sz="682" spc="34" dirty="0">
                <a:latin typeface="Times New Roman"/>
                <a:cs typeface="Times New Roman"/>
              </a:rPr>
              <a:t>it </a:t>
            </a:r>
            <a:r>
              <a:rPr sz="682" spc="17" dirty="0">
                <a:latin typeface="Times New Roman"/>
                <a:cs typeface="Times New Roman"/>
              </a:rPr>
              <a:t>more</a:t>
            </a:r>
            <a:r>
              <a:rPr sz="682" spc="-44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precisely.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580">
              <a:latin typeface="Times New Roman"/>
              <a:cs typeface="Times New Roman"/>
            </a:endParaRPr>
          </a:p>
          <a:p>
            <a:pPr marL="163652"/>
            <a:r>
              <a:rPr sz="682" b="1" spc="-3" dirty="0">
                <a:latin typeface="Georgia"/>
                <a:cs typeface="Georgia"/>
              </a:rPr>
              <a:t>6.1. </a:t>
            </a:r>
            <a:r>
              <a:rPr sz="682" b="1" spc="-20" dirty="0">
                <a:latin typeface="Georgia"/>
                <a:cs typeface="Georgia"/>
              </a:rPr>
              <a:t>Theorem. </a:t>
            </a:r>
            <a:r>
              <a:rPr sz="682" i="1" spc="20" dirty="0">
                <a:latin typeface="Times New Roman"/>
                <a:cs typeface="Times New Roman"/>
              </a:rPr>
              <a:t>Given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55" dirty="0">
                <a:latin typeface="DejaVu Serif"/>
                <a:cs typeface="DejaVu Serif"/>
              </a:rPr>
              <a:t>b</a:t>
            </a:r>
            <a:r>
              <a:rPr sz="682" i="1" spc="-55" dirty="0">
                <a:latin typeface="Times New Roman"/>
                <a:cs typeface="Times New Roman"/>
              </a:rPr>
              <a:t>, </a:t>
            </a:r>
            <a:r>
              <a:rPr sz="682" i="1" spc="17" dirty="0">
                <a:latin typeface="Times New Roman"/>
                <a:cs typeface="Times New Roman"/>
              </a:rPr>
              <a:t>and </a:t>
            </a:r>
            <a:r>
              <a:rPr sz="682" i="1" spc="3" dirty="0">
                <a:latin typeface="Times New Roman"/>
                <a:cs typeface="Times New Roman"/>
              </a:rPr>
              <a:t>a </a:t>
            </a:r>
            <a:r>
              <a:rPr sz="682" i="1" spc="24" dirty="0">
                <a:latin typeface="Times New Roman"/>
                <a:cs typeface="Times New Roman"/>
              </a:rPr>
              <a:t>function </a:t>
            </a:r>
            <a:r>
              <a:rPr sz="682" i="1" spc="20" dirty="0">
                <a:latin typeface="Times New Roman"/>
                <a:cs typeface="Times New Roman"/>
              </a:rPr>
              <a:t>on </a:t>
            </a: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14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92" dirty="0">
                <a:latin typeface="DejaVu Serif"/>
                <a:cs typeface="DejaVu Serif"/>
              </a:rPr>
              <a:t>b</a:t>
            </a:r>
            <a:r>
              <a:rPr sz="682" spc="-92" dirty="0">
                <a:latin typeface="Times New Roman"/>
                <a:cs typeface="Times New Roman"/>
              </a:rPr>
              <a:t>]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61114" y="2138244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(55)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23864" y="2242724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75936" y="2020827"/>
            <a:ext cx="108108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0830" algn="l"/>
                <a:tab pos="1024343" algn="l"/>
              </a:tabLst>
            </a:pPr>
            <a:r>
              <a:rPr sz="682" spc="187" dirty="0">
                <a:latin typeface="Arial"/>
                <a:cs typeface="Arial"/>
              </a:rPr>
              <a:t>∫	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462207" y="2068036"/>
            <a:ext cx="106376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0830" algn="l"/>
                <a:tab pos="1024343" algn="l"/>
              </a:tabLst>
            </a:pPr>
            <a:r>
              <a:rPr sz="477" spc="-68" dirty="0">
                <a:latin typeface="DejaVu Serif"/>
                <a:cs typeface="DejaVu Serif"/>
              </a:rPr>
              <a:t>b	</a:t>
            </a:r>
            <a:r>
              <a:rPr sz="477" spc="-27" dirty="0">
                <a:latin typeface="DejaVu Serif"/>
                <a:cs typeface="DejaVu Serif"/>
              </a:rPr>
              <a:t>c	</a:t>
            </a: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36309" y="2242724"/>
            <a:ext cx="55158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11739" algn="l"/>
              </a:tabLst>
            </a:pP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-27" dirty="0">
                <a:latin typeface="DejaVu Serif"/>
                <a:cs typeface="DejaVu Serif"/>
              </a:rPr>
              <a:t>c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11234" y="2138244"/>
            <a:ext cx="13192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1263" algn="l"/>
                <a:tab pos="1024343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73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216398" y="2470546"/>
            <a:ext cx="179632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6" dirty="0">
                <a:latin typeface="Times New Roman"/>
                <a:cs typeface="Times New Roman"/>
              </a:rPr>
              <a:t>Proof. </a:t>
            </a:r>
            <a:r>
              <a:rPr sz="682" spc="24" dirty="0">
                <a:latin typeface="Times New Roman"/>
                <a:cs typeface="Times New Roman"/>
              </a:rPr>
              <a:t>Let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antiderivative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99906" y="2556409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86177" y="2603617"/>
            <a:ext cx="484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27" dirty="0">
                <a:latin typeface="DejaVu Serif"/>
                <a:cs typeface="DejaVu Serif"/>
              </a:rPr>
              <a:t>c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047835" y="2778315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81197" y="2556409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67467" y="2603617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229124" y="2778315"/>
            <a:ext cx="484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27" dirty="0">
                <a:latin typeface="DejaVu Serif"/>
                <a:cs typeface="DejaVu Serif"/>
              </a:rPr>
              <a:t>c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35698" y="2673835"/>
            <a:ext cx="205653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189294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19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c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19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3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61114" y="2860820"/>
            <a:ext cx="28185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25211" y="2929910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411481" y="2977119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373139" y="3047336"/>
            <a:ext cx="1493693" cy="29165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5680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3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381856">
              <a:spcBef>
                <a:spcPts val="7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c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c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837656" y="3315630"/>
            <a:ext cx="5689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11739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923927" y="3362838"/>
            <a:ext cx="55115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11739" algn="l"/>
              </a:tabLst>
            </a:pPr>
            <a:r>
              <a:rPr sz="477" spc="-27" dirty="0">
                <a:latin typeface="DejaVu Serif"/>
                <a:cs typeface="DejaVu Serif"/>
              </a:rPr>
              <a:t>c	</a:t>
            </a: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746597" y="3433047"/>
            <a:ext cx="1033463" cy="1866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35088" algn="l"/>
                <a:tab pos="738168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70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  <a:p>
            <a:pPr marL="147634">
              <a:spcBef>
                <a:spcPts val="3"/>
              </a:spcBef>
              <a:tabLst>
                <a:tab pos="650713" algn="l"/>
              </a:tabLst>
            </a:pP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-27" dirty="0">
                <a:latin typeface="DejaVu Serif"/>
                <a:cs typeface="DejaVu Serif"/>
              </a:rPr>
              <a:t>c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046469" y="3618360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0" dirty="0">
                <a:latin typeface="DejaVu Sans"/>
                <a:cs typeface="DejaVu Sans"/>
              </a:rPr>
              <a:t>Q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854467" y="3737795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911972" y="3785003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895200" y="3863836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16397" y="3807284"/>
            <a:ext cx="39152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753085" algn="l"/>
              </a:tabLst>
            </a:pPr>
            <a:r>
              <a:rPr sz="682" dirty="0">
                <a:latin typeface="Times New Roman"/>
                <a:cs typeface="Times New Roman"/>
              </a:rPr>
              <a:t>So  </a:t>
            </a:r>
            <a:r>
              <a:rPr sz="682" spc="20" dirty="0">
                <a:latin typeface="Times New Roman"/>
                <a:cs typeface="Times New Roman"/>
              </a:rPr>
              <a:t>far </a:t>
            </a:r>
            <a:r>
              <a:rPr sz="682" spc="-10" dirty="0">
                <a:latin typeface="Times New Roman"/>
                <a:cs typeface="Times New Roman"/>
              </a:rPr>
              <a:t>we  </a:t>
            </a:r>
            <a:r>
              <a:rPr sz="682" spc="14" dirty="0">
                <a:latin typeface="Times New Roman"/>
                <a:cs typeface="Times New Roman"/>
              </a:rPr>
              <a:t>have </a:t>
            </a:r>
            <a:r>
              <a:rPr sz="682" spc="10" dirty="0">
                <a:latin typeface="Times New Roman"/>
                <a:cs typeface="Times New Roman"/>
              </a:rPr>
              <a:t>always </a:t>
            </a:r>
            <a:r>
              <a:rPr sz="682" spc="20" dirty="0">
                <a:latin typeface="Times New Roman"/>
                <a:cs typeface="Times New Roman"/>
              </a:rPr>
              <a:t>assumed </a:t>
            </a:r>
            <a:r>
              <a:rPr sz="682" spc="44" dirty="0">
                <a:latin typeface="Times New Roman"/>
                <a:cs typeface="Times New Roman"/>
              </a:rPr>
              <a:t>theat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-78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10" dirty="0">
                <a:latin typeface="Times New Roman"/>
                <a:cs typeface="Times New Roman"/>
              </a:rPr>
              <a:t>all</a:t>
            </a:r>
            <a:r>
              <a:rPr sz="682" spc="170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indefinitie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integrals	</a:t>
            </a:r>
            <a:r>
              <a:rPr sz="682" spc="-31" dirty="0">
                <a:latin typeface="DejaVu Serif"/>
                <a:cs typeface="DejaVu Serif"/>
              </a:rPr>
              <a:t>. . </a:t>
            </a:r>
            <a:r>
              <a:rPr sz="682" spc="-7" dirty="0">
                <a:latin typeface="DejaVu Serif"/>
                <a:cs typeface="DejaVu Serif"/>
              </a:rPr>
              <a:t>.</a:t>
            </a:r>
            <a:r>
              <a:rPr sz="682" spc="-7" dirty="0">
                <a:latin typeface="Times New Roman"/>
                <a:cs typeface="Times New Roman"/>
              </a:rPr>
              <a:t>.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fundamental</a:t>
            </a:r>
            <a:r>
              <a:rPr sz="682" spc="3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theorem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61114" y="3910804"/>
            <a:ext cx="220676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suggests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17" dirty="0">
                <a:latin typeface="Times New Roman"/>
                <a:cs typeface="Times New Roman"/>
              </a:rPr>
              <a:t>when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should </a:t>
            </a:r>
            <a:r>
              <a:rPr sz="682" spc="3" dirty="0">
                <a:latin typeface="Times New Roman"/>
                <a:cs typeface="Times New Roman"/>
              </a:rPr>
              <a:t>define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938054" y="3996667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024325" y="4043876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089791" y="4044214"/>
            <a:ext cx="5537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05244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822532" y="3996667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908803" y="4043876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985983" y="4218573"/>
            <a:ext cx="193227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892827" algn="l"/>
              </a:tabLst>
            </a:pP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061114" y="4114093"/>
            <a:ext cx="320732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020447" algn="l"/>
                <a:tab pos="2911975" algn="l"/>
              </a:tabLst>
            </a:pPr>
            <a:r>
              <a:rPr sz="682" spc="17" dirty="0">
                <a:latin typeface="Times New Roman"/>
                <a:cs typeface="Times New Roman"/>
              </a:rPr>
              <a:t>(56)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95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19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19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  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73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061114" y="4300125"/>
            <a:ext cx="5035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For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instance,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575649" y="4346737"/>
            <a:ext cx="54465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87927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661920" y="4393945"/>
            <a:ext cx="53123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87927" algn="l"/>
              </a:tabLst>
            </a:pPr>
            <a:r>
              <a:rPr sz="477" spc="31" dirty="0">
                <a:latin typeface="Times New Roman"/>
                <a:cs typeface="Times New Roman"/>
              </a:rPr>
              <a:t>0	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623578" y="4568642"/>
            <a:ext cx="53123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87927" algn="l"/>
              </a:tabLst>
            </a:pPr>
            <a:r>
              <a:rPr sz="477" spc="31" dirty="0">
                <a:latin typeface="Times New Roman"/>
                <a:cs typeface="Times New Roman"/>
              </a:rPr>
              <a:t>1	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530331" y="4456074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538990" y="4537519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 txBox="1"/>
          <p:nvPr/>
        </p:nvSpPr>
        <p:spPr>
          <a:xfrm>
            <a:off x="6530331" y="4519788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715000" y="4464154"/>
            <a:ext cx="90141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87927" algn="l"/>
              </a:tabLst>
            </a:pPr>
            <a:r>
              <a:rPr sz="682" spc="-27" dirty="0">
                <a:latin typeface="DejaVu Serif"/>
                <a:cs typeface="DejaVu Serif"/>
              </a:rPr>
              <a:t>xdx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	</a:t>
            </a:r>
            <a:r>
              <a:rPr sz="682" spc="-27" dirty="0">
                <a:latin typeface="DejaVu Serif"/>
                <a:cs typeface="DejaVu Serif"/>
              </a:rPr>
              <a:t>xdx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34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733172" y="4722576"/>
            <a:ext cx="2725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dirty="0">
                <a:latin typeface="Georgia"/>
                <a:cs typeface="Georgia"/>
              </a:rPr>
              <a:t>7.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7" dirty="0">
                <a:latin typeface="Georgia"/>
                <a:cs typeface="Georgia"/>
              </a:rPr>
              <a:t>deftnite </a:t>
            </a:r>
            <a:r>
              <a:rPr sz="682" b="1" spc="-24" dirty="0">
                <a:latin typeface="Georgia"/>
                <a:cs typeface="Georgia"/>
              </a:rPr>
              <a:t>integral </a:t>
            </a:r>
            <a:r>
              <a:rPr sz="682" b="1" spc="-37" dirty="0">
                <a:latin typeface="Georgia"/>
                <a:cs typeface="Georgia"/>
              </a:rPr>
              <a:t>as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function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4" dirty="0">
                <a:latin typeface="Georgia"/>
                <a:cs typeface="Georgia"/>
              </a:rPr>
              <a:t>its </a:t>
            </a:r>
            <a:r>
              <a:rPr sz="682" b="1" spc="-20" dirty="0">
                <a:latin typeface="Georgia"/>
                <a:cs typeface="Georgia"/>
              </a:rPr>
              <a:t>integration</a:t>
            </a:r>
            <a:r>
              <a:rPr sz="682" b="1" spc="-17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bounds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16397" y="4906322"/>
            <a:ext cx="9131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Consider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expression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003036" y="4940023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089306" y="4987231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56715" y="5057440"/>
            <a:ext cx="2915516" cy="27998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2885" algn="ctr">
              <a:spcBef>
                <a:spcPts val="65"/>
              </a:spcBef>
              <a:tabLst>
                <a:tab pos="1466811" algn="l"/>
              </a:tabLst>
            </a:pPr>
            <a:r>
              <a:rPr sz="682" spc="27" dirty="0">
                <a:latin typeface="DejaVu Serif"/>
                <a:cs typeface="DejaVu Serif"/>
              </a:rPr>
              <a:t>I</a:t>
            </a:r>
            <a:r>
              <a:rPr sz="682" spc="2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dirty="0">
                <a:latin typeface="DejaVu Serif"/>
                <a:cs typeface="DejaVu Serif"/>
              </a:rPr>
              <a:t>t</a:t>
            </a:r>
            <a:r>
              <a:rPr sz="716" baseline="31746" dirty="0">
                <a:latin typeface="Times New Roman"/>
                <a:cs typeface="Times New Roman"/>
              </a:rPr>
              <a:t>2</a:t>
            </a:r>
            <a:r>
              <a:rPr sz="716" spc="35" baseline="31746" dirty="0">
                <a:latin typeface="Times New Roman"/>
                <a:cs typeface="Times New Roman"/>
              </a:rPr>
              <a:t> </a:t>
            </a:r>
            <a:r>
              <a:rPr sz="682" spc="-48" dirty="0">
                <a:latin typeface="DejaVu Serif"/>
                <a:cs typeface="DejaVu Serif"/>
              </a:rPr>
              <a:t>dt.</a:t>
            </a:r>
            <a:endParaRPr sz="682">
              <a:latin typeface="DejaVu Serif"/>
              <a:cs typeface="DejaVu Serif"/>
            </a:endParaRPr>
          </a:p>
          <a:p>
            <a:pPr marR="872813" algn="r">
              <a:lnSpc>
                <a:spcPts val="539"/>
              </a:lnSpc>
              <a:spcBef>
                <a:spcPts val="7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  <a:p>
            <a:pPr marL="8659">
              <a:lnSpc>
                <a:spcPts val="784"/>
              </a:lnSpc>
            </a:pPr>
            <a:r>
              <a:rPr sz="682" spc="48" dirty="0">
                <a:latin typeface="Times New Roman"/>
                <a:cs typeface="Times New Roman"/>
              </a:rPr>
              <a:t>What </a:t>
            </a:r>
            <a:r>
              <a:rPr sz="682" spc="10" dirty="0">
                <a:latin typeface="Times New Roman"/>
                <a:cs typeface="Times New Roman"/>
              </a:rPr>
              <a:t>does </a:t>
            </a:r>
            <a:r>
              <a:rPr sz="682" spc="27" dirty="0">
                <a:latin typeface="DejaVu Serif"/>
                <a:cs typeface="DejaVu Serif"/>
              </a:rPr>
              <a:t>I </a:t>
            </a:r>
            <a:r>
              <a:rPr sz="682" spc="24" dirty="0">
                <a:latin typeface="Times New Roman"/>
                <a:cs typeface="Times New Roman"/>
              </a:rPr>
              <a:t>depend </a:t>
            </a:r>
            <a:r>
              <a:rPr sz="682" spc="17" dirty="0">
                <a:latin typeface="Times New Roman"/>
                <a:cs typeface="Times New Roman"/>
              </a:rPr>
              <a:t>on? </a:t>
            </a:r>
            <a:r>
              <a:rPr sz="682" spc="7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24" dirty="0">
                <a:latin typeface="Times New Roman"/>
                <a:cs typeface="Times New Roman"/>
              </a:rPr>
              <a:t>this,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calculate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710740" y="544305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1" name="object 61"/>
          <p:cNvSpPr txBox="1"/>
          <p:nvPr/>
        </p:nvSpPr>
        <p:spPr>
          <a:xfrm>
            <a:off x="5702080" y="5361607"/>
            <a:ext cx="12772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r>
              <a:rPr sz="477" spc="150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655780" y="5299817"/>
            <a:ext cx="2143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9281" algn="l"/>
              </a:tabLst>
            </a:pPr>
            <a:r>
              <a:rPr sz="682" spc="-139" dirty="0">
                <a:latin typeface="Arial"/>
                <a:cs typeface="Arial"/>
              </a:rPr>
              <a:t>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852619" y="5343571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030087" y="544305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5" name="object 65"/>
          <p:cNvSpPr/>
          <p:nvPr/>
        </p:nvSpPr>
        <p:spPr>
          <a:xfrm>
            <a:off x="6278620" y="544305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6" name="object 66"/>
          <p:cNvSpPr/>
          <p:nvPr/>
        </p:nvSpPr>
        <p:spPr>
          <a:xfrm>
            <a:off x="6530565" y="544305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7" name="object 67"/>
          <p:cNvSpPr txBox="1"/>
          <p:nvPr/>
        </p:nvSpPr>
        <p:spPr>
          <a:xfrm>
            <a:off x="5702080" y="5430083"/>
            <a:ext cx="871538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8890" algn="l"/>
                <a:tab pos="327738" algn="l"/>
                <a:tab pos="576247" algn="l"/>
                <a:tab pos="828220" algn="l"/>
              </a:tabLst>
            </a:pPr>
            <a:r>
              <a:rPr sz="716" spc="46" baseline="3968" dirty="0">
                <a:latin typeface="Times New Roman"/>
                <a:cs typeface="Times New Roman"/>
              </a:rPr>
              <a:t>3	</a:t>
            </a:r>
            <a:r>
              <a:rPr sz="477" spc="31" dirty="0">
                <a:latin typeface="Times New Roman"/>
                <a:cs typeface="Times New Roman"/>
              </a:rPr>
              <a:t>0	</a:t>
            </a:r>
            <a:r>
              <a:rPr sz="716" spc="46" baseline="3968" dirty="0">
                <a:latin typeface="Times New Roman"/>
                <a:cs typeface="Times New Roman"/>
              </a:rPr>
              <a:t>3	3	3</a:t>
            </a:r>
            <a:endParaRPr sz="716" baseline="3968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3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021428" y="5361607"/>
            <a:ext cx="64640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56735" algn="l"/>
                <a:tab pos="508708" algn="l"/>
              </a:tabLst>
            </a:pPr>
            <a:r>
              <a:rPr sz="477" spc="31" dirty="0">
                <a:latin typeface="Times New Roman"/>
                <a:cs typeface="Times New Roman"/>
              </a:rPr>
              <a:t>1  </a:t>
            </a:r>
            <a:r>
              <a:rPr sz="477" spc="48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Times New Roman"/>
                <a:cs typeface="Times New Roman"/>
              </a:rPr>
              <a:t>3	1 </a:t>
            </a:r>
            <a:r>
              <a:rPr sz="477" spc="150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Times New Roman"/>
                <a:cs typeface="Times New Roman"/>
              </a:rPr>
              <a:t>3	1</a:t>
            </a:r>
            <a:r>
              <a:rPr sz="477" spc="143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496072" y="5369696"/>
            <a:ext cx="12001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59333" algn="l"/>
                <a:tab pos="432510" algn="l"/>
              </a:tabLst>
            </a:pPr>
            <a:r>
              <a:rPr sz="682" spc="27" dirty="0">
                <a:latin typeface="DejaVu Serif"/>
                <a:cs typeface="DejaVu Serif"/>
              </a:rPr>
              <a:t>I</a:t>
            </a:r>
            <a:r>
              <a:rPr sz="682" spc="2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erif"/>
                <a:cs typeface="DejaVu Serif"/>
              </a:rPr>
              <a:t>t	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3" dirty="0">
                <a:latin typeface="Times New Roman"/>
                <a:cs typeface="Times New Roman"/>
              </a:rPr>
              <a:t>0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82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061114" y="5517385"/>
            <a:ext cx="403903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3" dirty="0">
                <a:latin typeface="Times New Roman"/>
                <a:cs typeface="Times New Roman"/>
              </a:rPr>
              <a:t>So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27" dirty="0">
                <a:latin typeface="Times New Roman"/>
                <a:cs typeface="Times New Roman"/>
              </a:rPr>
              <a:t>depends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. </a:t>
            </a:r>
            <a:r>
              <a:rPr sz="682" spc="51" dirty="0">
                <a:latin typeface="Times New Roman"/>
                <a:cs typeface="Times New Roman"/>
              </a:rPr>
              <a:t>It </a:t>
            </a:r>
            <a:r>
              <a:rPr sz="682" spc="17" dirty="0">
                <a:latin typeface="Times New Roman"/>
                <a:cs typeface="Times New Roman"/>
              </a:rPr>
              <a:t>does </a:t>
            </a:r>
            <a:r>
              <a:rPr sz="682" spc="41" dirty="0">
                <a:latin typeface="Times New Roman"/>
                <a:cs typeface="Times New Roman"/>
              </a:rPr>
              <a:t>not </a:t>
            </a:r>
            <a:r>
              <a:rPr sz="682" spc="31" dirty="0">
                <a:latin typeface="Times New Roman"/>
                <a:cs typeface="Times New Roman"/>
              </a:rPr>
              <a:t>depend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-7" dirty="0">
                <a:latin typeface="DejaVu Serif"/>
                <a:cs typeface="DejaVu Serif"/>
              </a:rPr>
              <a:t>t</a:t>
            </a:r>
            <a:r>
              <a:rPr sz="682" spc="-7" dirty="0">
                <a:latin typeface="Times New Roman"/>
                <a:cs typeface="Times New Roman"/>
              </a:rPr>
              <a:t>, </a:t>
            </a:r>
            <a:r>
              <a:rPr sz="682" spc="10" dirty="0">
                <a:latin typeface="Times New Roman"/>
                <a:cs typeface="Times New Roman"/>
              </a:rPr>
              <a:t>since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7" dirty="0">
                <a:latin typeface="Times New Roman"/>
                <a:cs typeface="Times New Roman"/>
              </a:rPr>
              <a:t>“dummy </a:t>
            </a:r>
            <a:r>
              <a:rPr sz="682" spc="24" dirty="0">
                <a:latin typeface="Times New Roman"/>
                <a:cs typeface="Times New Roman"/>
              </a:rPr>
              <a:t>variable” </a:t>
            </a:r>
            <a:r>
              <a:rPr sz="682" spc="14" dirty="0">
                <a:latin typeface="Times New Roman"/>
                <a:cs typeface="Times New Roman"/>
              </a:rPr>
              <a:t>(see </a:t>
            </a:r>
            <a:r>
              <a:rPr sz="682" spc="10" dirty="0">
                <a:latin typeface="DejaVu Sans"/>
                <a:cs typeface="DejaVu Sans"/>
              </a:rPr>
              <a:t>§</a:t>
            </a:r>
            <a:r>
              <a:rPr sz="682" spc="10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3.3</a:t>
            </a:r>
            <a:r>
              <a:rPr sz="682" spc="10" dirty="0">
                <a:latin typeface="Times New Roman"/>
                <a:cs typeface="Times New Roman"/>
              </a:rPr>
              <a:t>where </a:t>
            </a:r>
            <a:r>
              <a:rPr sz="682" spc="-7" dirty="0">
                <a:latin typeface="Times New Roman"/>
                <a:cs typeface="Times New Roman"/>
              </a:rPr>
              <a:t>we  </a:t>
            </a:r>
            <a:r>
              <a:rPr sz="682" spc="20" dirty="0">
                <a:latin typeface="Times New Roman"/>
                <a:cs typeface="Times New Roman"/>
              </a:rPr>
              <a:t>already </a:t>
            </a:r>
            <a:r>
              <a:rPr sz="682" spc="10" dirty="0">
                <a:latin typeface="Times New Roman"/>
                <a:cs typeface="Times New Roman"/>
              </a:rPr>
              <a:t>discussed </a:t>
            </a:r>
            <a:r>
              <a:rPr sz="682" spc="27" dirty="0">
                <a:latin typeface="Times New Roman"/>
                <a:cs typeface="Times New Roman"/>
              </a:rPr>
              <a:t>this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point.)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216397" y="5752895"/>
            <a:ext cx="33172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3" dirty="0">
                <a:latin typeface="Times New Roman"/>
                <a:cs typeface="Times New Roman"/>
              </a:rPr>
              <a:t>way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use </a:t>
            </a:r>
            <a:r>
              <a:rPr sz="682" spc="17" dirty="0">
                <a:latin typeface="Times New Roman"/>
                <a:cs typeface="Times New Roman"/>
              </a:rPr>
              <a:t>integrals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3" dirty="0">
                <a:latin typeface="Times New Roman"/>
                <a:cs typeface="Times New Roman"/>
              </a:rPr>
              <a:t>define </a:t>
            </a:r>
            <a:r>
              <a:rPr sz="682" spc="10" dirty="0">
                <a:latin typeface="Times New Roman"/>
                <a:cs typeface="Times New Roman"/>
              </a:rPr>
              <a:t>new </a:t>
            </a:r>
            <a:r>
              <a:rPr sz="682" spc="17" dirty="0">
                <a:latin typeface="Times New Roman"/>
                <a:cs typeface="Times New Roman"/>
              </a:rPr>
              <a:t>functions. </a:t>
            </a: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20" dirty="0">
                <a:latin typeface="Times New Roman"/>
                <a:cs typeface="Times New Roman"/>
              </a:rPr>
              <a:t>instance,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4" dirty="0">
                <a:latin typeface="Times New Roman"/>
                <a:cs typeface="Times New Roman"/>
              </a:rPr>
              <a:t>could </a:t>
            </a:r>
            <a:r>
              <a:rPr sz="682" spc="3" dirty="0">
                <a:latin typeface="Times New Roman"/>
                <a:cs typeface="Times New Roman"/>
              </a:rPr>
              <a:t>define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068421" y="5822826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154691" y="5870034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792308" y="5940244"/>
            <a:ext cx="607435" cy="1866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28614" algn="l"/>
              </a:tabLst>
            </a:pPr>
            <a:r>
              <a:rPr sz="682" spc="78" dirty="0">
                <a:latin typeface="DejaVu Serif"/>
                <a:cs typeface="DejaVu Serif"/>
              </a:rPr>
              <a:t>I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t</a:t>
            </a:r>
            <a:r>
              <a:rPr sz="716" spc="97" baseline="31746" dirty="0">
                <a:latin typeface="Times New Roman"/>
                <a:cs typeface="Times New Roman"/>
              </a:rPr>
              <a:t>2</a:t>
            </a:r>
            <a:r>
              <a:rPr sz="682" spc="-48" dirty="0">
                <a:latin typeface="DejaVu Serif"/>
                <a:cs typeface="DejaVu Serif"/>
              </a:rPr>
              <a:t>dt,</a:t>
            </a:r>
            <a:endParaRPr sz="682">
              <a:latin typeface="DejaVu Serif"/>
              <a:cs typeface="DejaVu Serif"/>
            </a:endParaRPr>
          </a:p>
          <a:p>
            <a:pPr marL="92217" algn="ctr">
              <a:spcBef>
                <a:spcPts val="3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1394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005" y="614799"/>
            <a:ext cx="407280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which would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roundabout </a:t>
            </a:r>
            <a:r>
              <a:rPr sz="682" dirty="0">
                <a:latin typeface="Times New Roman"/>
                <a:cs typeface="Times New Roman"/>
              </a:rPr>
              <a:t>way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Times New Roman"/>
                <a:cs typeface="Times New Roman"/>
              </a:rPr>
              <a:t>defining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37" dirty="0">
                <a:latin typeface="DejaVu Serif"/>
                <a:cs typeface="DejaVu Serif"/>
              </a:rPr>
              <a:t>I</a:t>
            </a:r>
            <a:r>
              <a:rPr sz="682" spc="37" dirty="0">
                <a:latin typeface="Times New Roman"/>
                <a:cs typeface="Times New Roman"/>
              </a:rPr>
              <a:t>(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682" spc="37" dirty="0">
                <a:latin typeface="Times New Roman"/>
                <a:cs typeface="Times New Roman"/>
              </a:rPr>
              <a:t>) </a:t>
            </a:r>
            <a:r>
              <a:rPr sz="682" spc="139" dirty="0">
                <a:latin typeface="Times New Roman"/>
                <a:cs typeface="Times New Roman"/>
              </a:rPr>
              <a:t>= 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716" spc="56" baseline="27777" dirty="0">
                <a:latin typeface="Times New Roman"/>
                <a:cs typeface="Times New Roman"/>
              </a:rPr>
              <a:t>3</a:t>
            </a:r>
            <a:r>
              <a:rPr sz="682" spc="37" dirty="0">
                <a:latin typeface="DejaVu Serif"/>
                <a:cs typeface="DejaVu Serif"/>
              </a:rPr>
              <a:t>/</a:t>
            </a:r>
            <a:r>
              <a:rPr sz="682" spc="37" dirty="0">
                <a:latin typeface="Times New Roman"/>
                <a:cs typeface="Times New Roman"/>
              </a:rPr>
              <a:t>3. </a:t>
            </a:r>
            <a:r>
              <a:rPr sz="682" spc="14" dirty="0">
                <a:latin typeface="Times New Roman"/>
                <a:cs typeface="Times New Roman"/>
              </a:rPr>
              <a:t>Again, </a:t>
            </a:r>
            <a:r>
              <a:rPr sz="682" spc="3" dirty="0">
                <a:latin typeface="Times New Roman"/>
                <a:cs typeface="Times New Roman"/>
              </a:rPr>
              <a:t>since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dummy </a:t>
            </a:r>
            <a:r>
              <a:rPr sz="682" spc="14" dirty="0">
                <a:latin typeface="Times New Roman"/>
                <a:cs typeface="Times New Roman"/>
              </a:rPr>
              <a:t>variable 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4" dirty="0">
                <a:latin typeface="Times New Roman"/>
                <a:cs typeface="Times New Roman"/>
              </a:rPr>
              <a:t>replace </a:t>
            </a:r>
            <a:r>
              <a:rPr sz="682" spc="34" dirty="0">
                <a:latin typeface="Times New Roman"/>
                <a:cs typeface="Times New Roman"/>
              </a:rPr>
              <a:t>it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20" dirty="0">
                <a:latin typeface="Times New Roman"/>
                <a:cs typeface="Times New Roman"/>
              </a:rPr>
              <a:t>any </a:t>
            </a:r>
            <a:r>
              <a:rPr sz="682" spc="27" dirty="0">
                <a:latin typeface="Times New Roman"/>
                <a:cs typeface="Times New Roman"/>
              </a:rPr>
              <a:t>other </a:t>
            </a:r>
            <a:r>
              <a:rPr sz="682" spc="14" dirty="0">
                <a:latin typeface="Times New Roman"/>
                <a:cs typeface="Times New Roman"/>
              </a:rPr>
              <a:t>variable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dirty="0">
                <a:latin typeface="Times New Roman"/>
                <a:cs typeface="Times New Roman"/>
              </a:rPr>
              <a:t>like.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Thus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48868" y="811377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35131" y="858577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72748" y="928795"/>
            <a:ext cx="646401" cy="1866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spcBef>
                <a:spcPts val="65"/>
              </a:spcBef>
              <a:tabLst>
                <a:tab pos="419955" algn="l"/>
              </a:tabLst>
            </a:pPr>
            <a:r>
              <a:rPr sz="682" spc="37" dirty="0">
                <a:latin typeface="DejaVu Serif"/>
                <a:cs typeface="DejaVu Serif"/>
              </a:rPr>
              <a:t>I</a:t>
            </a:r>
            <a:r>
              <a:rPr sz="682" spc="37" dirty="0">
                <a:latin typeface="Times New Roman"/>
                <a:cs typeface="Times New Roman"/>
              </a:rPr>
              <a:t>(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682" spc="37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dirty="0">
                <a:latin typeface="DejaVu Serif"/>
                <a:cs typeface="DejaVu Serif"/>
              </a:rPr>
              <a:t>α</a:t>
            </a:r>
            <a:r>
              <a:rPr sz="716" baseline="31746" dirty="0">
                <a:latin typeface="Times New Roman"/>
                <a:cs typeface="Times New Roman"/>
              </a:rPr>
              <a:t>2</a:t>
            </a:r>
            <a:r>
              <a:rPr sz="716" spc="-15" baseline="31746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dα</a:t>
            </a:r>
            <a:endParaRPr sz="682">
              <a:latin typeface="DejaVu Serif"/>
              <a:cs typeface="DejaVu Serif"/>
            </a:endParaRPr>
          </a:p>
          <a:p>
            <a:pPr marL="53252" algn="ctr">
              <a:spcBef>
                <a:spcPts val="3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91949" y="1225244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 txBox="1"/>
          <p:nvPr/>
        </p:nvSpPr>
        <p:spPr>
          <a:xfrm>
            <a:off x="4061114" y="1151887"/>
            <a:ext cx="183009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" dirty="0">
                <a:latin typeface="Times New Roman"/>
                <a:cs typeface="Times New Roman"/>
              </a:rPr>
              <a:t>defines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same function </a:t>
            </a:r>
            <a:r>
              <a:rPr sz="682" spc="14" dirty="0">
                <a:latin typeface="Times New Roman"/>
                <a:cs typeface="Times New Roman"/>
              </a:rPr>
              <a:t>(namely, </a:t>
            </a:r>
            <a:r>
              <a:rPr sz="682" spc="37" dirty="0">
                <a:latin typeface="DejaVu Serif"/>
                <a:cs typeface="DejaVu Serif"/>
              </a:rPr>
              <a:t>I</a:t>
            </a:r>
            <a:r>
              <a:rPr sz="682" spc="37" dirty="0">
                <a:latin typeface="Times New Roman"/>
                <a:cs typeface="Times New Roman"/>
              </a:rPr>
              <a:t>(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682" spc="3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716" spc="46" baseline="31746" dirty="0">
                <a:latin typeface="Times New Roman"/>
                <a:cs typeface="Times New Roman"/>
              </a:rPr>
              <a:t>1</a:t>
            </a:r>
            <a:r>
              <a:rPr sz="716" spc="107" baseline="31746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716" spc="46" baseline="27777" dirty="0">
                <a:latin typeface="Times New Roman"/>
                <a:cs typeface="Times New Roman"/>
              </a:rPr>
              <a:t>3</a:t>
            </a:r>
            <a:r>
              <a:rPr sz="682" spc="31" dirty="0">
                <a:latin typeface="Times New Roman"/>
                <a:cs typeface="Times New Roman"/>
              </a:rPr>
              <a:t>).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1114" y="1189663"/>
            <a:ext cx="4070206" cy="335226"/>
          </a:xfrm>
          <a:prstGeom prst="rect">
            <a:avLst/>
          </a:prstGeom>
        </p:spPr>
        <p:txBody>
          <a:bodyPr vert="horz" wrap="square" lIns="0" tIns="25977" rIns="0" bIns="0" rtlCol="0">
            <a:spAutoFit/>
          </a:bodyPr>
          <a:lstStyle/>
          <a:p>
            <a:pPr marL="1630463">
              <a:spcBef>
                <a:spcPts val="205"/>
              </a:spcBef>
            </a:pP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  <a:p>
            <a:pPr marL="8659" marR="3464" indent="154993">
              <a:spcBef>
                <a:spcPts val="198"/>
              </a:spcBef>
            </a:pP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previous </a:t>
            </a:r>
            <a:r>
              <a:rPr sz="682" spc="24" dirty="0">
                <a:latin typeface="Times New Roman"/>
                <a:cs typeface="Times New Roman"/>
              </a:rPr>
              <a:t>example </a:t>
            </a:r>
            <a:r>
              <a:rPr sz="682" spc="17" dirty="0">
                <a:latin typeface="Times New Roman"/>
                <a:cs typeface="Times New Roman"/>
              </a:rPr>
              <a:t>does </a:t>
            </a:r>
            <a:r>
              <a:rPr sz="682" spc="41" dirty="0">
                <a:latin typeface="Times New Roman"/>
                <a:cs typeface="Times New Roman"/>
              </a:rPr>
              <a:t>not </a:t>
            </a:r>
            <a:r>
              <a:rPr sz="682" spc="7" dirty="0">
                <a:latin typeface="Times New Roman"/>
                <a:cs typeface="Times New Roman"/>
              </a:rPr>
              <a:t>define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new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41" dirty="0">
                <a:latin typeface="Times New Roman"/>
                <a:cs typeface="Times New Roman"/>
              </a:rPr>
              <a:t>(</a:t>
            </a:r>
            <a:r>
              <a:rPr sz="682" spc="41" dirty="0">
                <a:latin typeface="DejaVu Serif"/>
                <a:cs typeface="DejaVu Serif"/>
              </a:rPr>
              <a:t>I</a:t>
            </a:r>
            <a:r>
              <a:rPr sz="682" spc="41" dirty="0">
                <a:latin typeface="Times New Roman"/>
                <a:cs typeface="Times New Roman"/>
              </a:rPr>
              <a:t>(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682" spc="41" dirty="0">
                <a:latin typeface="Times New Roman"/>
                <a:cs typeface="Times New Roman"/>
              </a:rPr>
              <a:t>)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716" spc="61" baseline="27777" dirty="0">
                <a:latin typeface="Times New Roman"/>
                <a:cs typeface="Times New Roman"/>
              </a:rPr>
              <a:t>3</a:t>
            </a:r>
            <a:r>
              <a:rPr sz="682" spc="41" dirty="0">
                <a:latin typeface="DejaVu Serif"/>
                <a:cs typeface="DejaVu Serif"/>
              </a:rPr>
              <a:t>/</a:t>
            </a:r>
            <a:r>
              <a:rPr sz="682" spc="41" dirty="0">
                <a:latin typeface="Times New Roman"/>
                <a:cs typeface="Times New Roman"/>
              </a:rPr>
              <a:t>3).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24" dirty="0">
                <a:latin typeface="Times New Roman"/>
                <a:cs typeface="Times New Roman"/>
              </a:rPr>
              <a:t>example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i="1" spc="20" dirty="0">
                <a:latin typeface="Times New Roman"/>
                <a:cs typeface="Times New Roman"/>
              </a:rPr>
              <a:t>new </a:t>
            </a:r>
            <a:r>
              <a:rPr sz="682" spc="24" dirty="0">
                <a:latin typeface="Times New Roman"/>
                <a:cs typeface="Times New Roman"/>
              </a:rPr>
              <a:t>function  </a:t>
            </a:r>
            <a:r>
              <a:rPr sz="682" spc="7" dirty="0">
                <a:latin typeface="Times New Roman"/>
                <a:cs typeface="Times New Roman"/>
              </a:rPr>
              <a:t>defined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“error-function”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24" dirty="0">
                <a:latin typeface="Times New Roman"/>
                <a:cs typeface="Times New Roman"/>
              </a:rPr>
              <a:t>statistics. </a:t>
            </a: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given </a:t>
            </a:r>
            <a:r>
              <a:rPr sz="682" spc="14" dirty="0">
                <a:latin typeface="Times New Roman"/>
                <a:cs typeface="Times New Roman"/>
              </a:rPr>
              <a:t>by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57935" y="1596444"/>
            <a:ext cx="10780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def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87233" y="1561107"/>
            <a:ext cx="1415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067780" y="1710084"/>
            <a:ext cx="52388" cy="0"/>
          </a:xfrm>
          <a:custGeom>
            <a:avLst/>
            <a:gdLst/>
            <a:ahLst/>
            <a:cxnLst/>
            <a:rect l="l" t="t" r="r" b="b"/>
            <a:pathLst>
              <a:path w="76835">
                <a:moveTo>
                  <a:pt x="0" y="0"/>
                </a:moveTo>
                <a:lnTo>
                  <a:pt x="7665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 txBox="1"/>
          <p:nvPr/>
        </p:nvSpPr>
        <p:spPr>
          <a:xfrm>
            <a:off x="6136126" y="1502052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22388" y="1549261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20374" y="1609727"/>
            <a:ext cx="9741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10" dirty="0">
                <a:latin typeface="DejaVu Serif"/>
                <a:cs typeface="DejaVu Serif"/>
              </a:rPr>
              <a:t>t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00349" y="1600950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61114" y="1619469"/>
            <a:ext cx="251892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59894" algn="l"/>
                <a:tab pos="2227492" algn="l"/>
                <a:tab pos="2409328" algn="l"/>
              </a:tabLst>
            </a:pPr>
            <a:r>
              <a:rPr sz="682" spc="17" dirty="0">
                <a:latin typeface="Times New Roman"/>
                <a:cs typeface="Times New Roman"/>
              </a:rPr>
              <a:t>(57)	</a:t>
            </a:r>
            <a:r>
              <a:rPr sz="682" spc="3" dirty="0">
                <a:latin typeface="Times New Roman"/>
                <a:cs typeface="Times New Roman"/>
              </a:rPr>
              <a:t>er</a:t>
            </a:r>
            <a:r>
              <a:rPr sz="682" spc="55" dirty="0">
                <a:latin typeface="Times New Roman"/>
                <a:cs typeface="Times New Roman"/>
              </a:rPr>
              <a:t>f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1023" spc="194" baseline="2777" dirty="0">
                <a:latin typeface="DejaVu Sans"/>
                <a:cs typeface="DejaVu Sans"/>
              </a:rPr>
              <a:t>√</a:t>
            </a:r>
            <a:r>
              <a:rPr sz="1023" spc="-92" baseline="-38888" dirty="0">
                <a:latin typeface="DejaVu Serif"/>
                <a:cs typeface="DejaVu Serif"/>
              </a:rPr>
              <a:t>π</a:t>
            </a:r>
            <a:r>
              <a:rPr sz="1023" baseline="-38888" dirty="0">
                <a:latin typeface="DejaVu Serif"/>
                <a:cs typeface="DejaVu Serif"/>
              </a:rPr>
              <a:t>	</a:t>
            </a:r>
            <a:r>
              <a:rPr sz="682" spc="-89" dirty="0">
                <a:latin typeface="DejaVu Serif"/>
                <a:cs typeface="DejaVu Serif"/>
              </a:rPr>
              <a:t>e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48" dirty="0">
                <a:latin typeface="DejaVu Serif"/>
                <a:cs typeface="DejaVu Serif"/>
              </a:rPr>
              <a:t>dt,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61114" y="1696232"/>
            <a:ext cx="4070206" cy="253140"/>
          </a:xfrm>
          <a:prstGeom prst="rect">
            <a:avLst/>
          </a:prstGeom>
        </p:spPr>
        <p:txBody>
          <a:bodyPr vert="horz" wrap="square" lIns="0" tIns="35935" rIns="0" bIns="0" rtlCol="0">
            <a:spAutoFit/>
          </a:bodyPr>
          <a:lstStyle/>
          <a:p>
            <a:pPr marL="227295" algn="ctr">
              <a:spcBef>
                <a:spcPts val="283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  <a:p>
            <a:pPr marL="8659">
              <a:spcBef>
                <a:spcPts val="310"/>
              </a:spcBef>
            </a:pPr>
            <a:r>
              <a:rPr sz="682" spc="-7" dirty="0">
                <a:latin typeface="Times New Roman"/>
                <a:cs typeface="Times New Roman"/>
              </a:rPr>
              <a:t>so </a:t>
            </a:r>
            <a:r>
              <a:rPr sz="682" spc="20" dirty="0">
                <a:latin typeface="Times New Roman"/>
                <a:cs typeface="Times New Roman"/>
              </a:rPr>
              <a:t>erf(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area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shaded </a:t>
            </a:r>
            <a:r>
              <a:rPr sz="682" spc="3" dirty="0">
                <a:latin typeface="Times New Roman"/>
                <a:cs typeface="Times New Roman"/>
              </a:rPr>
              <a:t>region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dirty="0">
                <a:latin typeface="Times New Roman"/>
                <a:cs typeface="Times New Roman"/>
              </a:rPr>
              <a:t>figure</a:t>
            </a:r>
            <a:r>
              <a:rPr sz="682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682" dirty="0">
                <a:latin typeface="Times New Roman"/>
                <a:cs typeface="Times New Roman"/>
                <a:hlinkClick r:id="rId2" action="ppaction://hlinksldjump"/>
              </a:rPr>
              <a:t>.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57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20" dirty="0">
                <a:latin typeface="Times New Roman"/>
                <a:cs typeface="Times New Roman"/>
              </a:rPr>
              <a:t>cannot </a:t>
            </a:r>
            <a:r>
              <a:rPr sz="682" spc="17" dirty="0">
                <a:latin typeface="Times New Roman"/>
                <a:cs typeface="Times New Roman"/>
              </a:rPr>
              <a:t>be computed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20" dirty="0">
                <a:latin typeface="Times New Roman"/>
                <a:cs typeface="Times New Roman"/>
              </a:rPr>
              <a:t>terms </a:t>
            </a:r>
            <a:r>
              <a:rPr sz="682" spc="-17" dirty="0">
                <a:latin typeface="Times New Roman"/>
                <a:cs typeface="Times New Roman"/>
              </a:rPr>
              <a:t>of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085990" y="2436805"/>
            <a:ext cx="483610" cy="436418"/>
          </a:xfrm>
          <a:custGeom>
            <a:avLst/>
            <a:gdLst/>
            <a:ahLst/>
            <a:cxnLst/>
            <a:rect l="l" t="t" r="r" b="b"/>
            <a:pathLst>
              <a:path w="709295" h="640079">
                <a:moveTo>
                  <a:pt x="7112" y="0"/>
                </a:moveTo>
                <a:lnTo>
                  <a:pt x="0" y="0"/>
                </a:lnTo>
                <a:lnTo>
                  <a:pt x="0" y="640080"/>
                </a:lnTo>
                <a:lnTo>
                  <a:pt x="709041" y="640080"/>
                </a:lnTo>
                <a:lnTo>
                  <a:pt x="709041" y="505842"/>
                </a:lnTo>
                <a:lnTo>
                  <a:pt x="694944" y="497334"/>
                </a:lnTo>
                <a:lnTo>
                  <a:pt x="680720" y="488444"/>
                </a:lnTo>
                <a:lnTo>
                  <a:pt x="645287" y="464567"/>
                </a:lnTo>
                <a:lnTo>
                  <a:pt x="602742" y="433070"/>
                </a:lnTo>
                <a:lnTo>
                  <a:pt x="553085" y="392682"/>
                </a:lnTo>
                <a:lnTo>
                  <a:pt x="531876" y="374267"/>
                </a:lnTo>
                <a:lnTo>
                  <a:pt x="524764" y="368047"/>
                </a:lnTo>
                <a:lnTo>
                  <a:pt x="510540" y="355347"/>
                </a:lnTo>
                <a:lnTo>
                  <a:pt x="496316" y="342394"/>
                </a:lnTo>
                <a:lnTo>
                  <a:pt x="489331" y="335791"/>
                </a:lnTo>
                <a:lnTo>
                  <a:pt x="482219" y="329312"/>
                </a:lnTo>
                <a:lnTo>
                  <a:pt x="475107" y="322580"/>
                </a:lnTo>
                <a:lnTo>
                  <a:pt x="467995" y="315977"/>
                </a:lnTo>
                <a:lnTo>
                  <a:pt x="453771" y="302512"/>
                </a:lnTo>
                <a:lnTo>
                  <a:pt x="439674" y="288925"/>
                </a:lnTo>
                <a:lnTo>
                  <a:pt x="432562" y="282192"/>
                </a:lnTo>
                <a:lnTo>
                  <a:pt x="404114" y="254764"/>
                </a:lnTo>
                <a:lnTo>
                  <a:pt x="397129" y="247902"/>
                </a:lnTo>
                <a:lnTo>
                  <a:pt x="368681" y="220474"/>
                </a:lnTo>
                <a:lnTo>
                  <a:pt x="361569" y="213742"/>
                </a:lnTo>
                <a:lnTo>
                  <a:pt x="354584" y="206886"/>
                </a:lnTo>
                <a:lnTo>
                  <a:pt x="340360" y="193422"/>
                </a:lnTo>
                <a:lnTo>
                  <a:pt x="333248" y="186819"/>
                </a:lnTo>
                <a:lnTo>
                  <a:pt x="326136" y="180087"/>
                </a:lnTo>
                <a:lnTo>
                  <a:pt x="319024" y="173607"/>
                </a:lnTo>
                <a:lnTo>
                  <a:pt x="312039" y="167005"/>
                </a:lnTo>
                <a:lnTo>
                  <a:pt x="304927" y="160531"/>
                </a:lnTo>
                <a:lnTo>
                  <a:pt x="262382" y="123190"/>
                </a:lnTo>
                <a:lnTo>
                  <a:pt x="248158" y="111507"/>
                </a:lnTo>
                <a:lnTo>
                  <a:pt x="241046" y="105662"/>
                </a:lnTo>
                <a:lnTo>
                  <a:pt x="205613" y="78740"/>
                </a:lnTo>
                <a:lnTo>
                  <a:pt x="170180" y="54992"/>
                </a:lnTo>
                <a:lnTo>
                  <a:pt x="134747" y="35054"/>
                </a:lnTo>
                <a:lnTo>
                  <a:pt x="99314" y="19302"/>
                </a:lnTo>
                <a:lnTo>
                  <a:pt x="56769" y="6350"/>
                </a:lnTo>
                <a:lnTo>
                  <a:pt x="14224" y="382"/>
                </a:lnTo>
                <a:lnTo>
                  <a:pt x="7112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/>
          <p:nvPr/>
        </p:nvSpPr>
        <p:spPr>
          <a:xfrm>
            <a:off x="6085990" y="2436805"/>
            <a:ext cx="483610" cy="436418"/>
          </a:xfrm>
          <a:custGeom>
            <a:avLst/>
            <a:gdLst/>
            <a:ahLst/>
            <a:cxnLst/>
            <a:rect l="l" t="t" r="r" b="b"/>
            <a:pathLst>
              <a:path w="709295" h="640079">
                <a:moveTo>
                  <a:pt x="0" y="0"/>
                </a:moveTo>
                <a:lnTo>
                  <a:pt x="7112" y="0"/>
                </a:lnTo>
                <a:lnTo>
                  <a:pt x="14224" y="382"/>
                </a:lnTo>
                <a:lnTo>
                  <a:pt x="56769" y="6350"/>
                </a:lnTo>
                <a:lnTo>
                  <a:pt x="99314" y="19302"/>
                </a:lnTo>
                <a:lnTo>
                  <a:pt x="134747" y="35054"/>
                </a:lnTo>
                <a:lnTo>
                  <a:pt x="170180" y="54992"/>
                </a:lnTo>
                <a:lnTo>
                  <a:pt x="177292" y="59566"/>
                </a:lnTo>
                <a:lnTo>
                  <a:pt x="184404" y="64135"/>
                </a:lnTo>
                <a:lnTo>
                  <a:pt x="191389" y="68832"/>
                </a:lnTo>
                <a:lnTo>
                  <a:pt x="198501" y="73789"/>
                </a:lnTo>
                <a:lnTo>
                  <a:pt x="205613" y="78740"/>
                </a:lnTo>
                <a:lnTo>
                  <a:pt x="212725" y="83949"/>
                </a:lnTo>
                <a:lnTo>
                  <a:pt x="219837" y="89152"/>
                </a:lnTo>
                <a:lnTo>
                  <a:pt x="226949" y="94615"/>
                </a:lnTo>
                <a:lnTo>
                  <a:pt x="234061" y="100077"/>
                </a:lnTo>
                <a:lnTo>
                  <a:pt x="241046" y="105662"/>
                </a:lnTo>
                <a:lnTo>
                  <a:pt x="248158" y="111507"/>
                </a:lnTo>
                <a:lnTo>
                  <a:pt x="255270" y="117222"/>
                </a:lnTo>
                <a:lnTo>
                  <a:pt x="290703" y="147831"/>
                </a:lnTo>
                <a:lnTo>
                  <a:pt x="297815" y="154181"/>
                </a:lnTo>
                <a:lnTo>
                  <a:pt x="304927" y="160531"/>
                </a:lnTo>
                <a:lnTo>
                  <a:pt x="312039" y="167005"/>
                </a:lnTo>
                <a:lnTo>
                  <a:pt x="319024" y="173607"/>
                </a:lnTo>
                <a:lnTo>
                  <a:pt x="326136" y="180087"/>
                </a:lnTo>
                <a:lnTo>
                  <a:pt x="333248" y="186819"/>
                </a:lnTo>
                <a:lnTo>
                  <a:pt x="340360" y="193422"/>
                </a:lnTo>
                <a:lnTo>
                  <a:pt x="347472" y="200154"/>
                </a:lnTo>
                <a:lnTo>
                  <a:pt x="354584" y="206886"/>
                </a:lnTo>
                <a:lnTo>
                  <a:pt x="361569" y="213742"/>
                </a:lnTo>
                <a:lnTo>
                  <a:pt x="368681" y="220474"/>
                </a:lnTo>
                <a:lnTo>
                  <a:pt x="375793" y="227330"/>
                </a:lnTo>
                <a:lnTo>
                  <a:pt x="382905" y="234191"/>
                </a:lnTo>
                <a:lnTo>
                  <a:pt x="390017" y="241047"/>
                </a:lnTo>
                <a:lnTo>
                  <a:pt x="397129" y="247902"/>
                </a:lnTo>
                <a:lnTo>
                  <a:pt x="404114" y="254764"/>
                </a:lnTo>
                <a:lnTo>
                  <a:pt x="411226" y="261620"/>
                </a:lnTo>
                <a:lnTo>
                  <a:pt x="418338" y="268481"/>
                </a:lnTo>
                <a:lnTo>
                  <a:pt x="425450" y="275337"/>
                </a:lnTo>
                <a:lnTo>
                  <a:pt x="432562" y="282192"/>
                </a:lnTo>
                <a:lnTo>
                  <a:pt x="439674" y="288925"/>
                </a:lnTo>
                <a:lnTo>
                  <a:pt x="446786" y="295786"/>
                </a:lnTo>
                <a:lnTo>
                  <a:pt x="453771" y="302512"/>
                </a:lnTo>
                <a:lnTo>
                  <a:pt x="460883" y="309245"/>
                </a:lnTo>
                <a:lnTo>
                  <a:pt x="467995" y="315977"/>
                </a:lnTo>
                <a:lnTo>
                  <a:pt x="475107" y="322580"/>
                </a:lnTo>
                <a:lnTo>
                  <a:pt x="482219" y="329312"/>
                </a:lnTo>
                <a:lnTo>
                  <a:pt x="489331" y="335791"/>
                </a:lnTo>
                <a:lnTo>
                  <a:pt x="496316" y="342394"/>
                </a:lnTo>
                <a:lnTo>
                  <a:pt x="503428" y="348867"/>
                </a:lnTo>
                <a:lnTo>
                  <a:pt x="510540" y="355347"/>
                </a:lnTo>
                <a:lnTo>
                  <a:pt x="517652" y="361697"/>
                </a:lnTo>
                <a:lnTo>
                  <a:pt x="524764" y="368047"/>
                </a:lnTo>
                <a:lnTo>
                  <a:pt x="531876" y="374267"/>
                </a:lnTo>
                <a:lnTo>
                  <a:pt x="538861" y="380494"/>
                </a:lnTo>
                <a:lnTo>
                  <a:pt x="574294" y="410462"/>
                </a:lnTo>
                <a:lnTo>
                  <a:pt x="609854" y="438532"/>
                </a:lnTo>
                <a:lnTo>
                  <a:pt x="638175" y="459487"/>
                </a:lnTo>
                <a:lnTo>
                  <a:pt x="645287" y="464567"/>
                </a:lnTo>
                <a:lnTo>
                  <a:pt x="680720" y="488444"/>
                </a:lnTo>
                <a:lnTo>
                  <a:pt x="709041" y="505842"/>
                </a:lnTo>
                <a:lnTo>
                  <a:pt x="709041" y="640080"/>
                </a:lnTo>
                <a:lnTo>
                  <a:pt x="0" y="64008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/>
          <p:nvPr/>
        </p:nvSpPr>
        <p:spPr>
          <a:xfrm>
            <a:off x="4925672" y="2873224"/>
            <a:ext cx="2320636" cy="0"/>
          </a:xfrm>
          <a:custGeom>
            <a:avLst/>
            <a:gdLst/>
            <a:ahLst/>
            <a:cxnLst/>
            <a:rect l="l" t="t" r="r" b="b"/>
            <a:pathLst>
              <a:path w="3403600">
                <a:moveTo>
                  <a:pt x="0" y="0"/>
                </a:moveTo>
                <a:lnTo>
                  <a:pt x="340360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/>
          <p:nvPr/>
        </p:nvSpPr>
        <p:spPr>
          <a:xfrm>
            <a:off x="7156687" y="2845081"/>
            <a:ext cx="90920" cy="562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/>
          <p:nvPr/>
        </p:nvSpPr>
        <p:spPr>
          <a:xfrm>
            <a:off x="6085990" y="2099622"/>
            <a:ext cx="0" cy="851189"/>
          </a:xfrm>
          <a:custGeom>
            <a:avLst/>
            <a:gdLst/>
            <a:ahLst/>
            <a:cxnLst/>
            <a:rect l="l" t="t" r="r" b="b"/>
            <a:pathLst>
              <a:path h="1248410">
                <a:moveTo>
                  <a:pt x="0" y="1248027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/>
          <p:nvPr/>
        </p:nvSpPr>
        <p:spPr>
          <a:xfrm>
            <a:off x="6057848" y="2098324"/>
            <a:ext cx="56284" cy="909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/>
          <p:nvPr/>
        </p:nvSpPr>
        <p:spPr>
          <a:xfrm>
            <a:off x="4925672" y="2436805"/>
            <a:ext cx="2320636" cy="436418"/>
          </a:xfrm>
          <a:custGeom>
            <a:avLst/>
            <a:gdLst/>
            <a:ahLst/>
            <a:cxnLst/>
            <a:rect l="l" t="t" r="r" b="b"/>
            <a:pathLst>
              <a:path w="3403600" h="640079">
                <a:moveTo>
                  <a:pt x="0" y="639956"/>
                </a:moveTo>
                <a:lnTo>
                  <a:pt x="54480" y="639956"/>
                </a:lnTo>
                <a:lnTo>
                  <a:pt x="61212" y="639827"/>
                </a:lnTo>
                <a:lnTo>
                  <a:pt x="115699" y="639827"/>
                </a:lnTo>
                <a:lnTo>
                  <a:pt x="122555" y="639698"/>
                </a:lnTo>
                <a:lnTo>
                  <a:pt x="156592" y="639698"/>
                </a:lnTo>
                <a:lnTo>
                  <a:pt x="163324" y="639574"/>
                </a:lnTo>
                <a:lnTo>
                  <a:pt x="183767" y="639574"/>
                </a:lnTo>
                <a:lnTo>
                  <a:pt x="190629" y="639445"/>
                </a:lnTo>
                <a:lnTo>
                  <a:pt x="211072" y="639445"/>
                </a:lnTo>
                <a:lnTo>
                  <a:pt x="217805" y="639321"/>
                </a:lnTo>
                <a:lnTo>
                  <a:pt x="231392" y="639321"/>
                </a:lnTo>
                <a:lnTo>
                  <a:pt x="238254" y="639192"/>
                </a:lnTo>
                <a:lnTo>
                  <a:pt x="245110" y="639192"/>
                </a:lnTo>
                <a:lnTo>
                  <a:pt x="251842" y="639062"/>
                </a:lnTo>
                <a:lnTo>
                  <a:pt x="258697" y="639062"/>
                </a:lnTo>
                <a:lnTo>
                  <a:pt x="265430" y="638939"/>
                </a:lnTo>
                <a:lnTo>
                  <a:pt x="272285" y="638939"/>
                </a:lnTo>
                <a:lnTo>
                  <a:pt x="279147" y="638810"/>
                </a:lnTo>
                <a:lnTo>
                  <a:pt x="285879" y="638810"/>
                </a:lnTo>
                <a:lnTo>
                  <a:pt x="292735" y="638686"/>
                </a:lnTo>
                <a:lnTo>
                  <a:pt x="299467" y="638557"/>
                </a:lnTo>
                <a:lnTo>
                  <a:pt x="306322" y="638557"/>
                </a:lnTo>
                <a:lnTo>
                  <a:pt x="313184" y="638427"/>
                </a:lnTo>
                <a:lnTo>
                  <a:pt x="319910" y="638304"/>
                </a:lnTo>
                <a:lnTo>
                  <a:pt x="326772" y="638304"/>
                </a:lnTo>
                <a:lnTo>
                  <a:pt x="333504" y="638175"/>
                </a:lnTo>
                <a:lnTo>
                  <a:pt x="340360" y="638051"/>
                </a:lnTo>
                <a:lnTo>
                  <a:pt x="347215" y="637922"/>
                </a:lnTo>
                <a:lnTo>
                  <a:pt x="353947" y="637792"/>
                </a:lnTo>
                <a:lnTo>
                  <a:pt x="360809" y="637669"/>
                </a:lnTo>
                <a:lnTo>
                  <a:pt x="367535" y="637540"/>
                </a:lnTo>
                <a:lnTo>
                  <a:pt x="374397" y="637416"/>
                </a:lnTo>
                <a:lnTo>
                  <a:pt x="381252" y="637157"/>
                </a:lnTo>
                <a:lnTo>
                  <a:pt x="387985" y="637034"/>
                </a:lnTo>
                <a:lnTo>
                  <a:pt x="394840" y="636905"/>
                </a:lnTo>
                <a:lnTo>
                  <a:pt x="401572" y="636652"/>
                </a:lnTo>
                <a:lnTo>
                  <a:pt x="408434" y="636522"/>
                </a:lnTo>
                <a:lnTo>
                  <a:pt x="415290" y="636270"/>
                </a:lnTo>
                <a:lnTo>
                  <a:pt x="422022" y="636146"/>
                </a:lnTo>
                <a:lnTo>
                  <a:pt x="428877" y="635887"/>
                </a:lnTo>
                <a:lnTo>
                  <a:pt x="435610" y="635635"/>
                </a:lnTo>
                <a:lnTo>
                  <a:pt x="442465" y="635382"/>
                </a:lnTo>
                <a:lnTo>
                  <a:pt x="449327" y="635129"/>
                </a:lnTo>
                <a:lnTo>
                  <a:pt x="456059" y="634876"/>
                </a:lnTo>
                <a:lnTo>
                  <a:pt x="462915" y="634617"/>
                </a:lnTo>
                <a:lnTo>
                  <a:pt x="469647" y="634365"/>
                </a:lnTo>
                <a:lnTo>
                  <a:pt x="476502" y="633982"/>
                </a:lnTo>
                <a:lnTo>
                  <a:pt x="483364" y="633730"/>
                </a:lnTo>
                <a:lnTo>
                  <a:pt x="490090" y="633347"/>
                </a:lnTo>
                <a:lnTo>
                  <a:pt x="496952" y="632971"/>
                </a:lnTo>
                <a:lnTo>
                  <a:pt x="503684" y="632589"/>
                </a:lnTo>
                <a:lnTo>
                  <a:pt x="510540" y="632207"/>
                </a:lnTo>
                <a:lnTo>
                  <a:pt x="517395" y="631825"/>
                </a:lnTo>
                <a:lnTo>
                  <a:pt x="524127" y="631442"/>
                </a:lnTo>
                <a:lnTo>
                  <a:pt x="530989" y="630937"/>
                </a:lnTo>
                <a:lnTo>
                  <a:pt x="537715" y="630555"/>
                </a:lnTo>
                <a:lnTo>
                  <a:pt x="544577" y="630049"/>
                </a:lnTo>
                <a:lnTo>
                  <a:pt x="551432" y="629537"/>
                </a:lnTo>
                <a:lnTo>
                  <a:pt x="558165" y="629032"/>
                </a:lnTo>
                <a:lnTo>
                  <a:pt x="565020" y="628526"/>
                </a:lnTo>
                <a:lnTo>
                  <a:pt x="571752" y="627891"/>
                </a:lnTo>
                <a:lnTo>
                  <a:pt x="578614" y="627380"/>
                </a:lnTo>
                <a:lnTo>
                  <a:pt x="585470" y="626745"/>
                </a:lnTo>
                <a:lnTo>
                  <a:pt x="592202" y="626110"/>
                </a:lnTo>
                <a:lnTo>
                  <a:pt x="599057" y="625475"/>
                </a:lnTo>
                <a:lnTo>
                  <a:pt x="605790" y="624716"/>
                </a:lnTo>
                <a:lnTo>
                  <a:pt x="612645" y="623952"/>
                </a:lnTo>
                <a:lnTo>
                  <a:pt x="619507" y="623187"/>
                </a:lnTo>
                <a:lnTo>
                  <a:pt x="626239" y="622429"/>
                </a:lnTo>
                <a:lnTo>
                  <a:pt x="633095" y="621665"/>
                </a:lnTo>
                <a:lnTo>
                  <a:pt x="639827" y="620777"/>
                </a:lnTo>
                <a:lnTo>
                  <a:pt x="646682" y="619889"/>
                </a:lnTo>
                <a:lnTo>
                  <a:pt x="653544" y="619001"/>
                </a:lnTo>
                <a:lnTo>
                  <a:pt x="660270" y="617984"/>
                </a:lnTo>
                <a:lnTo>
                  <a:pt x="667132" y="617096"/>
                </a:lnTo>
                <a:lnTo>
                  <a:pt x="673864" y="616079"/>
                </a:lnTo>
                <a:lnTo>
                  <a:pt x="680720" y="614932"/>
                </a:lnTo>
                <a:lnTo>
                  <a:pt x="687575" y="613921"/>
                </a:lnTo>
                <a:lnTo>
                  <a:pt x="694307" y="612775"/>
                </a:lnTo>
                <a:lnTo>
                  <a:pt x="701169" y="611505"/>
                </a:lnTo>
                <a:lnTo>
                  <a:pt x="707895" y="610364"/>
                </a:lnTo>
                <a:lnTo>
                  <a:pt x="714757" y="609094"/>
                </a:lnTo>
                <a:lnTo>
                  <a:pt x="721612" y="607695"/>
                </a:lnTo>
                <a:lnTo>
                  <a:pt x="728345" y="606301"/>
                </a:lnTo>
                <a:lnTo>
                  <a:pt x="735200" y="604902"/>
                </a:lnTo>
                <a:lnTo>
                  <a:pt x="741932" y="603502"/>
                </a:lnTo>
                <a:lnTo>
                  <a:pt x="748794" y="601980"/>
                </a:lnTo>
                <a:lnTo>
                  <a:pt x="755650" y="600457"/>
                </a:lnTo>
                <a:lnTo>
                  <a:pt x="762382" y="598805"/>
                </a:lnTo>
                <a:lnTo>
                  <a:pt x="769237" y="597152"/>
                </a:lnTo>
                <a:lnTo>
                  <a:pt x="775970" y="595377"/>
                </a:lnTo>
                <a:lnTo>
                  <a:pt x="782825" y="593601"/>
                </a:lnTo>
                <a:lnTo>
                  <a:pt x="789687" y="591820"/>
                </a:lnTo>
                <a:lnTo>
                  <a:pt x="796419" y="589915"/>
                </a:lnTo>
                <a:lnTo>
                  <a:pt x="803275" y="588010"/>
                </a:lnTo>
                <a:lnTo>
                  <a:pt x="810007" y="585981"/>
                </a:lnTo>
                <a:lnTo>
                  <a:pt x="816862" y="583947"/>
                </a:lnTo>
                <a:lnTo>
                  <a:pt x="823724" y="581789"/>
                </a:lnTo>
                <a:lnTo>
                  <a:pt x="830450" y="579502"/>
                </a:lnTo>
                <a:lnTo>
                  <a:pt x="837312" y="577344"/>
                </a:lnTo>
                <a:lnTo>
                  <a:pt x="844044" y="574927"/>
                </a:lnTo>
                <a:lnTo>
                  <a:pt x="850900" y="572517"/>
                </a:lnTo>
                <a:lnTo>
                  <a:pt x="857755" y="570106"/>
                </a:lnTo>
                <a:lnTo>
                  <a:pt x="864487" y="567566"/>
                </a:lnTo>
                <a:lnTo>
                  <a:pt x="871349" y="565026"/>
                </a:lnTo>
                <a:lnTo>
                  <a:pt x="878075" y="562357"/>
                </a:lnTo>
                <a:lnTo>
                  <a:pt x="884937" y="559564"/>
                </a:lnTo>
                <a:lnTo>
                  <a:pt x="891792" y="556771"/>
                </a:lnTo>
                <a:lnTo>
                  <a:pt x="898525" y="553849"/>
                </a:lnTo>
                <a:lnTo>
                  <a:pt x="905380" y="550927"/>
                </a:lnTo>
                <a:lnTo>
                  <a:pt x="912112" y="547881"/>
                </a:lnTo>
                <a:lnTo>
                  <a:pt x="918974" y="544706"/>
                </a:lnTo>
                <a:lnTo>
                  <a:pt x="925830" y="541531"/>
                </a:lnTo>
                <a:lnTo>
                  <a:pt x="932562" y="538227"/>
                </a:lnTo>
                <a:lnTo>
                  <a:pt x="939417" y="534922"/>
                </a:lnTo>
                <a:lnTo>
                  <a:pt x="946150" y="531495"/>
                </a:lnTo>
                <a:lnTo>
                  <a:pt x="953005" y="527937"/>
                </a:lnTo>
                <a:lnTo>
                  <a:pt x="959867" y="524386"/>
                </a:lnTo>
                <a:lnTo>
                  <a:pt x="993904" y="505207"/>
                </a:lnTo>
                <a:lnTo>
                  <a:pt x="1027935" y="483999"/>
                </a:lnTo>
                <a:lnTo>
                  <a:pt x="1034667" y="479425"/>
                </a:lnTo>
                <a:lnTo>
                  <a:pt x="1041529" y="474856"/>
                </a:lnTo>
                <a:lnTo>
                  <a:pt x="1048255" y="470282"/>
                </a:lnTo>
                <a:lnTo>
                  <a:pt x="1055117" y="465584"/>
                </a:lnTo>
                <a:lnTo>
                  <a:pt x="1061972" y="460757"/>
                </a:lnTo>
                <a:lnTo>
                  <a:pt x="1068705" y="455806"/>
                </a:lnTo>
                <a:lnTo>
                  <a:pt x="1075560" y="450850"/>
                </a:lnTo>
                <a:lnTo>
                  <a:pt x="1082292" y="445770"/>
                </a:lnTo>
                <a:lnTo>
                  <a:pt x="1089154" y="440690"/>
                </a:lnTo>
                <a:lnTo>
                  <a:pt x="1096010" y="435486"/>
                </a:lnTo>
                <a:lnTo>
                  <a:pt x="1102742" y="430147"/>
                </a:lnTo>
                <a:lnTo>
                  <a:pt x="1109597" y="424815"/>
                </a:lnTo>
                <a:lnTo>
                  <a:pt x="1116330" y="419352"/>
                </a:lnTo>
                <a:lnTo>
                  <a:pt x="1150367" y="391160"/>
                </a:lnTo>
                <a:lnTo>
                  <a:pt x="1157222" y="385321"/>
                </a:lnTo>
                <a:lnTo>
                  <a:pt x="1164084" y="379477"/>
                </a:lnTo>
                <a:lnTo>
                  <a:pt x="1170810" y="373509"/>
                </a:lnTo>
                <a:lnTo>
                  <a:pt x="1177672" y="367541"/>
                </a:lnTo>
                <a:lnTo>
                  <a:pt x="1184404" y="361444"/>
                </a:lnTo>
                <a:lnTo>
                  <a:pt x="1191260" y="355347"/>
                </a:lnTo>
                <a:lnTo>
                  <a:pt x="1198115" y="349126"/>
                </a:lnTo>
                <a:lnTo>
                  <a:pt x="1204847" y="342900"/>
                </a:lnTo>
                <a:lnTo>
                  <a:pt x="1211709" y="336679"/>
                </a:lnTo>
                <a:lnTo>
                  <a:pt x="1218435" y="330329"/>
                </a:lnTo>
                <a:lnTo>
                  <a:pt x="1225297" y="323979"/>
                </a:lnTo>
                <a:lnTo>
                  <a:pt x="1232152" y="317500"/>
                </a:lnTo>
                <a:lnTo>
                  <a:pt x="1238885" y="311150"/>
                </a:lnTo>
                <a:lnTo>
                  <a:pt x="1245740" y="304676"/>
                </a:lnTo>
                <a:lnTo>
                  <a:pt x="1252472" y="298197"/>
                </a:lnTo>
                <a:lnTo>
                  <a:pt x="1259332" y="291717"/>
                </a:lnTo>
                <a:lnTo>
                  <a:pt x="1266190" y="285115"/>
                </a:lnTo>
                <a:lnTo>
                  <a:pt x="1272921" y="278641"/>
                </a:lnTo>
                <a:lnTo>
                  <a:pt x="1279779" y="272032"/>
                </a:lnTo>
                <a:lnTo>
                  <a:pt x="1286510" y="265430"/>
                </a:lnTo>
                <a:lnTo>
                  <a:pt x="1293368" y="258827"/>
                </a:lnTo>
                <a:lnTo>
                  <a:pt x="1300226" y="252347"/>
                </a:lnTo>
                <a:lnTo>
                  <a:pt x="1306957" y="245745"/>
                </a:lnTo>
                <a:lnTo>
                  <a:pt x="1313815" y="239142"/>
                </a:lnTo>
                <a:lnTo>
                  <a:pt x="1320546" y="232539"/>
                </a:lnTo>
                <a:lnTo>
                  <a:pt x="1327404" y="225936"/>
                </a:lnTo>
                <a:lnTo>
                  <a:pt x="1334262" y="219457"/>
                </a:lnTo>
                <a:lnTo>
                  <a:pt x="1340993" y="212854"/>
                </a:lnTo>
                <a:lnTo>
                  <a:pt x="1347851" y="206375"/>
                </a:lnTo>
                <a:lnTo>
                  <a:pt x="1354582" y="199901"/>
                </a:lnTo>
                <a:lnTo>
                  <a:pt x="1361440" y="193422"/>
                </a:lnTo>
                <a:lnTo>
                  <a:pt x="1368298" y="187072"/>
                </a:lnTo>
                <a:lnTo>
                  <a:pt x="1375029" y="180722"/>
                </a:lnTo>
                <a:lnTo>
                  <a:pt x="1381887" y="174372"/>
                </a:lnTo>
                <a:lnTo>
                  <a:pt x="1388618" y="168022"/>
                </a:lnTo>
                <a:lnTo>
                  <a:pt x="1395476" y="161801"/>
                </a:lnTo>
                <a:lnTo>
                  <a:pt x="1402334" y="155704"/>
                </a:lnTo>
                <a:lnTo>
                  <a:pt x="1409065" y="149607"/>
                </a:lnTo>
                <a:lnTo>
                  <a:pt x="1415923" y="143510"/>
                </a:lnTo>
                <a:lnTo>
                  <a:pt x="1449959" y="114429"/>
                </a:lnTo>
                <a:lnTo>
                  <a:pt x="1463548" y="103505"/>
                </a:lnTo>
                <a:lnTo>
                  <a:pt x="1470406" y="98042"/>
                </a:lnTo>
                <a:lnTo>
                  <a:pt x="1477137" y="92839"/>
                </a:lnTo>
                <a:lnTo>
                  <a:pt x="1483995" y="87759"/>
                </a:lnTo>
                <a:lnTo>
                  <a:pt x="1490726" y="82679"/>
                </a:lnTo>
                <a:lnTo>
                  <a:pt x="1524762" y="59307"/>
                </a:lnTo>
                <a:lnTo>
                  <a:pt x="1538478" y="50929"/>
                </a:lnTo>
                <a:lnTo>
                  <a:pt x="1545209" y="46866"/>
                </a:lnTo>
                <a:lnTo>
                  <a:pt x="1579245" y="29086"/>
                </a:lnTo>
                <a:lnTo>
                  <a:pt x="1620139" y="13082"/>
                </a:lnTo>
                <a:lnTo>
                  <a:pt x="1660906" y="3304"/>
                </a:lnTo>
                <a:lnTo>
                  <a:pt x="1694942" y="0"/>
                </a:lnTo>
                <a:lnTo>
                  <a:pt x="1708658" y="0"/>
                </a:lnTo>
                <a:lnTo>
                  <a:pt x="1749425" y="4445"/>
                </a:lnTo>
                <a:lnTo>
                  <a:pt x="1790319" y="15369"/>
                </a:lnTo>
                <a:lnTo>
                  <a:pt x="1831086" y="32385"/>
                </a:lnTo>
                <a:lnTo>
                  <a:pt x="1865122" y="50929"/>
                </a:lnTo>
                <a:lnTo>
                  <a:pt x="1871980" y="54992"/>
                </a:lnTo>
                <a:lnTo>
                  <a:pt x="1906016" y="77722"/>
                </a:lnTo>
                <a:lnTo>
                  <a:pt x="1919605" y="87759"/>
                </a:lnTo>
                <a:lnTo>
                  <a:pt x="1926463" y="92839"/>
                </a:lnTo>
                <a:lnTo>
                  <a:pt x="1933194" y="98042"/>
                </a:lnTo>
                <a:lnTo>
                  <a:pt x="1940052" y="103505"/>
                </a:lnTo>
                <a:lnTo>
                  <a:pt x="1946910" y="108967"/>
                </a:lnTo>
                <a:lnTo>
                  <a:pt x="1980946" y="137542"/>
                </a:lnTo>
                <a:lnTo>
                  <a:pt x="2001266" y="155704"/>
                </a:lnTo>
                <a:lnTo>
                  <a:pt x="2008124" y="161801"/>
                </a:lnTo>
                <a:lnTo>
                  <a:pt x="2014982" y="168022"/>
                </a:lnTo>
                <a:lnTo>
                  <a:pt x="2021713" y="174372"/>
                </a:lnTo>
                <a:lnTo>
                  <a:pt x="2028571" y="180722"/>
                </a:lnTo>
                <a:lnTo>
                  <a:pt x="2035302" y="187072"/>
                </a:lnTo>
                <a:lnTo>
                  <a:pt x="2042160" y="193422"/>
                </a:lnTo>
                <a:lnTo>
                  <a:pt x="2049018" y="199901"/>
                </a:lnTo>
                <a:lnTo>
                  <a:pt x="2055749" y="206375"/>
                </a:lnTo>
                <a:lnTo>
                  <a:pt x="2062607" y="212854"/>
                </a:lnTo>
                <a:lnTo>
                  <a:pt x="2069338" y="219457"/>
                </a:lnTo>
                <a:lnTo>
                  <a:pt x="2076196" y="225936"/>
                </a:lnTo>
                <a:lnTo>
                  <a:pt x="2083054" y="232539"/>
                </a:lnTo>
                <a:lnTo>
                  <a:pt x="2089785" y="239142"/>
                </a:lnTo>
                <a:lnTo>
                  <a:pt x="2096643" y="245745"/>
                </a:lnTo>
                <a:lnTo>
                  <a:pt x="2103374" y="252347"/>
                </a:lnTo>
                <a:lnTo>
                  <a:pt x="2110232" y="258827"/>
                </a:lnTo>
                <a:lnTo>
                  <a:pt x="2117090" y="265430"/>
                </a:lnTo>
                <a:lnTo>
                  <a:pt x="2123821" y="272032"/>
                </a:lnTo>
                <a:lnTo>
                  <a:pt x="2130679" y="278641"/>
                </a:lnTo>
                <a:lnTo>
                  <a:pt x="2137410" y="285115"/>
                </a:lnTo>
                <a:lnTo>
                  <a:pt x="2144268" y="291717"/>
                </a:lnTo>
                <a:lnTo>
                  <a:pt x="2151126" y="298197"/>
                </a:lnTo>
                <a:lnTo>
                  <a:pt x="2157857" y="304676"/>
                </a:lnTo>
                <a:lnTo>
                  <a:pt x="2164715" y="311150"/>
                </a:lnTo>
                <a:lnTo>
                  <a:pt x="2171446" y="317500"/>
                </a:lnTo>
                <a:lnTo>
                  <a:pt x="2178304" y="323979"/>
                </a:lnTo>
                <a:lnTo>
                  <a:pt x="2185162" y="330329"/>
                </a:lnTo>
                <a:lnTo>
                  <a:pt x="2191893" y="336679"/>
                </a:lnTo>
                <a:lnTo>
                  <a:pt x="2198751" y="342900"/>
                </a:lnTo>
                <a:lnTo>
                  <a:pt x="2205482" y="349126"/>
                </a:lnTo>
                <a:lnTo>
                  <a:pt x="2212340" y="355347"/>
                </a:lnTo>
                <a:lnTo>
                  <a:pt x="2219198" y="361444"/>
                </a:lnTo>
                <a:lnTo>
                  <a:pt x="2225929" y="367541"/>
                </a:lnTo>
                <a:lnTo>
                  <a:pt x="2232787" y="373509"/>
                </a:lnTo>
                <a:lnTo>
                  <a:pt x="2239518" y="379477"/>
                </a:lnTo>
                <a:lnTo>
                  <a:pt x="2246376" y="385321"/>
                </a:lnTo>
                <a:lnTo>
                  <a:pt x="2253234" y="391160"/>
                </a:lnTo>
                <a:lnTo>
                  <a:pt x="2259965" y="397004"/>
                </a:lnTo>
                <a:lnTo>
                  <a:pt x="2266823" y="402719"/>
                </a:lnTo>
                <a:lnTo>
                  <a:pt x="2273554" y="408305"/>
                </a:lnTo>
                <a:lnTo>
                  <a:pt x="2280412" y="413896"/>
                </a:lnTo>
                <a:lnTo>
                  <a:pt x="2287270" y="419352"/>
                </a:lnTo>
                <a:lnTo>
                  <a:pt x="2294001" y="424815"/>
                </a:lnTo>
                <a:lnTo>
                  <a:pt x="2300859" y="430147"/>
                </a:lnTo>
                <a:lnTo>
                  <a:pt x="2307590" y="435486"/>
                </a:lnTo>
                <a:lnTo>
                  <a:pt x="2314448" y="440690"/>
                </a:lnTo>
                <a:lnTo>
                  <a:pt x="2321306" y="445770"/>
                </a:lnTo>
                <a:lnTo>
                  <a:pt x="2328037" y="450850"/>
                </a:lnTo>
                <a:lnTo>
                  <a:pt x="2334895" y="455806"/>
                </a:lnTo>
                <a:lnTo>
                  <a:pt x="2368931" y="479425"/>
                </a:lnTo>
                <a:lnTo>
                  <a:pt x="2375662" y="483999"/>
                </a:lnTo>
                <a:lnTo>
                  <a:pt x="2409698" y="505207"/>
                </a:lnTo>
                <a:lnTo>
                  <a:pt x="2443734" y="524386"/>
                </a:lnTo>
                <a:lnTo>
                  <a:pt x="2450592" y="527937"/>
                </a:lnTo>
                <a:lnTo>
                  <a:pt x="2457450" y="531495"/>
                </a:lnTo>
                <a:lnTo>
                  <a:pt x="2464181" y="534922"/>
                </a:lnTo>
                <a:lnTo>
                  <a:pt x="2471039" y="538227"/>
                </a:lnTo>
                <a:lnTo>
                  <a:pt x="2477770" y="541531"/>
                </a:lnTo>
                <a:lnTo>
                  <a:pt x="2484628" y="544706"/>
                </a:lnTo>
                <a:lnTo>
                  <a:pt x="2491486" y="547881"/>
                </a:lnTo>
                <a:lnTo>
                  <a:pt x="2498217" y="550927"/>
                </a:lnTo>
                <a:lnTo>
                  <a:pt x="2505075" y="553849"/>
                </a:lnTo>
                <a:lnTo>
                  <a:pt x="2511806" y="556771"/>
                </a:lnTo>
                <a:lnTo>
                  <a:pt x="2518664" y="559564"/>
                </a:lnTo>
                <a:lnTo>
                  <a:pt x="2525522" y="562357"/>
                </a:lnTo>
                <a:lnTo>
                  <a:pt x="2532253" y="565026"/>
                </a:lnTo>
                <a:lnTo>
                  <a:pt x="2539111" y="567566"/>
                </a:lnTo>
                <a:lnTo>
                  <a:pt x="2545842" y="570106"/>
                </a:lnTo>
                <a:lnTo>
                  <a:pt x="2552700" y="572517"/>
                </a:lnTo>
                <a:lnTo>
                  <a:pt x="2559558" y="574927"/>
                </a:lnTo>
                <a:lnTo>
                  <a:pt x="2566289" y="577344"/>
                </a:lnTo>
                <a:lnTo>
                  <a:pt x="2573147" y="579502"/>
                </a:lnTo>
                <a:lnTo>
                  <a:pt x="2579878" y="581789"/>
                </a:lnTo>
                <a:lnTo>
                  <a:pt x="2586736" y="583947"/>
                </a:lnTo>
                <a:lnTo>
                  <a:pt x="2593594" y="585981"/>
                </a:lnTo>
                <a:lnTo>
                  <a:pt x="2600325" y="588010"/>
                </a:lnTo>
                <a:lnTo>
                  <a:pt x="2607183" y="589915"/>
                </a:lnTo>
                <a:lnTo>
                  <a:pt x="2613914" y="591820"/>
                </a:lnTo>
                <a:lnTo>
                  <a:pt x="2620772" y="593601"/>
                </a:lnTo>
                <a:lnTo>
                  <a:pt x="2627630" y="595377"/>
                </a:lnTo>
                <a:lnTo>
                  <a:pt x="2634361" y="597152"/>
                </a:lnTo>
                <a:lnTo>
                  <a:pt x="2641219" y="598805"/>
                </a:lnTo>
                <a:lnTo>
                  <a:pt x="2647950" y="600457"/>
                </a:lnTo>
                <a:lnTo>
                  <a:pt x="2654808" y="601980"/>
                </a:lnTo>
                <a:lnTo>
                  <a:pt x="2661666" y="603502"/>
                </a:lnTo>
                <a:lnTo>
                  <a:pt x="2668397" y="604902"/>
                </a:lnTo>
                <a:lnTo>
                  <a:pt x="2675255" y="606301"/>
                </a:lnTo>
                <a:lnTo>
                  <a:pt x="2681986" y="607695"/>
                </a:lnTo>
                <a:lnTo>
                  <a:pt x="2688844" y="609094"/>
                </a:lnTo>
                <a:lnTo>
                  <a:pt x="2695702" y="610364"/>
                </a:lnTo>
                <a:lnTo>
                  <a:pt x="2702433" y="611505"/>
                </a:lnTo>
                <a:lnTo>
                  <a:pt x="2709291" y="612775"/>
                </a:lnTo>
                <a:lnTo>
                  <a:pt x="2716022" y="613921"/>
                </a:lnTo>
                <a:lnTo>
                  <a:pt x="2722880" y="614932"/>
                </a:lnTo>
                <a:lnTo>
                  <a:pt x="2729738" y="616079"/>
                </a:lnTo>
                <a:lnTo>
                  <a:pt x="2736469" y="617096"/>
                </a:lnTo>
                <a:lnTo>
                  <a:pt x="2743327" y="617984"/>
                </a:lnTo>
                <a:lnTo>
                  <a:pt x="2750058" y="619001"/>
                </a:lnTo>
                <a:lnTo>
                  <a:pt x="2756916" y="619889"/>
                </a:lnTo>
                <a:lnTo>
                  <a:pt x="2763774" y="620777"/>
                </a:lnTo>
                <a:lnTo>
                  <a:pt x="2770505" y="621665"/>
                </a:lnTo>
                <a:lnTo>
                  <a:pt x="2777363" y="622429"/>
                </a:lnTo>
                <a:lnTo>
                  <a:pt x="2784094" y="623187"/>
                </a:lnTo>
                <a:lnTo>
                  <a:pt x="2790952" y="623952"/>
                </a:lnTo>
                <a:lnTo>
                  <a:pt x="2797810" y="624716"/>
                </a:lnTo>
                <a:lnTo>
                  <a:pt x="2804541" y="625475"/>
                </a:lnTo>
                <a:lnTo>
                  <a:pt x="2811399" y="626110"/>
                </a:lnTo>
                <a:lnTo>
                  <a:pt x="2818130" y="626745"/>
                </a:lnTo>
                <a:lnTo>
                  <a:pt x="2824988" y="627380"/>
                </a:lnTo>
                <a:lnTo>
                  <a:pt x="2831846" y="627891"/>
                </a:lnTo>
                <a:lnTo>
                  <a:pt x="2838577" y="628526"/>
                </a:lnTo>
                <a:lnTo>
                  <a:pt x="2845435" y="629032"/>
                </a:lnTo>
                <a:lnTo>
                  <a:pt x="2852166" y="629537"/>
                </a:lnTo>
                <a:lnTo>
                  <a:pt x="2859024" y="630049"/>
                </a:lnTo>
                <a:lnTo>
                  <a:pt x="2865882" y="630555"/>
                </a:lnTo>
                <a:lnTo>
                  <a:pt x="2872613" y="630937"/>
                </a:lnTo>
                <a:lnTo>
                  <a:pt x="2879471" y="631442"/>
                </a:lnTo>
                <a:lnTo>
                  <a:pt x="2886202" y="631825"/>
                </a:lnTo>
                <a:lnTo>
                  <a:pt x="2893060" y="632207"/>
                </a:lnTo>
                <a:lnTo>
                  <a:pt x="2899918" y="632589"/>
                </a:lnTo>
                <a:lnTo>
                  <a:pt x="2906649" y="632971"/>
                </a:lnTo>
                <a:lnTo>
                  <a:pt x="2913507" y="633347"/>
                </a:lnTo>
                <a:lnTo>
                  <a:pt x="2920238" y="633730"/>
                </a:lnTo>
                <a:lnTo>
                  <a:pt x="2927096" y="633982"/>
                </a:lnTo>
                <a:lnTo>
                  <a:pt x="2933954" y="634365"/>
                </a:lnTo>
                <a:lnTo>
                  <a:pt x="2940685" y="634617"/>
                </a:lnTo>
                <a:lnTo>
                  <a:pt x="2947543" y="634876"/>
                </a:lnTo>
                <a:lnTo>
                  <a:pt x="2954274" y="635129"/>
                </a:lnTo>
                <a:lnTo>
                  <a:pt x="2961132" y="635382"/>
                </a:lnTo>
                <a:lnTo>
                  <a:pt x="2967990" y="635635"/>
                </a:lnTo>
                <a:lnTo>
                  <a:pt x="2974721" y="635887"/>
                </a:lnTo>
                <a:lnTo>
                  <a:pt x="2981579" y="636146"/>
                </a:lnTo>
                <a:lnTo>
                  <a:pt x="2988310" y="636270"/>
                </a:lnTo>
                <a:lnTo>
                  <a:pt x="2995168" y="636522"/>
                </a:lnTo>
                <a:lnTo>
                  <a:pt x="3002026" y="636652"/>
                </a:lnTo>
                <a:lnTo>
                  <a:pt x="3008757" y="636905"/>
                </a:lnTo>
                <a:lnTo>
                  <a:pt x="3015615" y="637034"/>
                </a:lnTo>
                <a:lnTo>
                  <a:pt x="3022346" y="637157"/>
                </a:lnTo>
                <a:lnTo>
                  <a:pt x="3029204" y="637416"/>
                </a:lnTo>
                <a:lnTo>
                  <a:pt x="3036062" y="637540"/>
                </a:lnTo>
                <a:lnTo>
                  <a:pt x="3042793" y="637669"/>
                </a:lnTo>
                <a:lnTo>
                  <a:pt x="3049651" y="637792"/>
                </a:lnTo>
                <a:lnTo>
                  <a:pt x="3056382" y="637922"/>
                </a:lnTo>
                <a:lnTo>
                  <a:pt x="3063240" y="638051"/>
                </a:lnTo>
                <a:lnTo>
                  <a:pt x="3070098" y="638175"/>
                </a:lnTo>
                <a:lnTo>
                  <a:pt x="3076829" y="638304"/>
                </a:lnTo>
                <a:lnTo>
                  <a:pt x="3083687" y="638304"/>
                </a:lnTo>
                <a:lnTo>
                  <a:pt x="3090418" y="638427"/>
                </a:lnTo>
                <a:lnTo>
                  <a:pt x="3097276" y="638557"/>
                </a:lnTo>
                <a:lnTo>
                  <a:pt x="3104134" y="638557"/>
                </a:lnTo>
                <a:lnTo>
                  <a:pt x="3110865" y="638686"/>
                </a:lnTo>
                <a:lnTo>
                  <a:pt x="3117723" y="638810"/>
                </a:lnTo>
                <a:lnTo>
                  <a:pt x="3124454" y="638810"/>
                </a:lnTo>
                <a:lnTo>
                  <a:pt x="3131312" y="638939"/>
                </a:lnTo>
                <a:lnTo>
                  <a:pt x="3138170" y="638939"/>
                </a:lnTo>
                <a:lnTo>
                  <a:pt x="3144901" y="639062"/>
                </a:lnTo>
                <a:lnTo>
                  <a:pt x="3151759" y="639062"/>
                </a:lnTo>
                <a:lnTo>
                  <a:pt x="3158490" y="639192"/>
                </a:lnTo>
                <a:lnTo>
                  <a:pt x="3165348" y="639192"/>
                </a:lnTo>
                <a:lnTo>
                  <a:pt x="3172206" y="639321"/>
                </a:lnTo>
                <a:lnTo>
                  <a:pt x="3185795" y="639321"/>
                </a:lnTo>
                <a:lnTo>
                  <a:pt x="3192526" y="639445"/>
                </a:lnTo>
                <a:lnTo>
                  <a:pt x="3212973" y="639445"/>
                </a:lnTo>
                <a:lnTo>
                  <a:pt x="3219831" y="639574"/>
                </a:lnTo>
                <a:lnTo>
                  <a:pt x="3240278" y="639574"/>
                </a:lnTo>
                <a:lnTo>
                  <a:pt x="3247009" y="639698"/>
                </a:lnTo>
                <a:lnTo>
                  <a:pt x="3281045" y="639698"/>
                </a:lnTo>
                <a:lnTo>
                  <a:pt x="3287903" y="639827"/>
                </a:lnTo>
                <a:lnTo>
                  <a:pt x="3342386" y="639827"/>
                </a:lnTo>
                <a:lnTo>
                  <a:pt x="3349117" y="639956"/>
                </a:lnTo>
                <a:lnTo>
                  <a:pt x="3403600" y="63995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5" name="object 25"/>
          <p:cNvSpPr/>
          <p:nvPr/>
        </p:nvSpPr>
        <p:spPr>
          <a:xfrm>
            <a:off x="6279347" y="2486424"/>
            <a:ext cx="193531" cy="216910"/>
          </a:xfrm>
          <a:custGeom>
            <a:avLst/>
            <a:gdLst/>
            <a:ahLst/>
            <a:cxnLst/>
            <a:rect l="l" t="t" r="r" b="b"/>
            <a:pathLst>
              <a:path w="283845" h="318135">
                <a:moveTo>
                  <a:pt x="0" y="318005"/>
                </a:moveTo>
                <a:lnTo>
                  <a:pt x="283718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/>
          <p:nvPr/>
        </p:nvSpPr>
        <p:spPr>
          <a:xfrm>
            <a:off x="5699190" y="2370392"/>
            <a:ext cx="193531" cy="163224"/>
          </a:xfrm>
          <a:custGeom>
            <a:avLst/>
            <a:gdLst/>
            <a:ahLst/>
            <a:cxnLst/>
            <a:rect l="l" t="t" r="r" b="b"/>
            <a:pathLst>
              <a:path w="283845" h="239395">
                <a:moveTo>
                  <a:pt x="283716" y="238889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 txBox="1"/>
          <p:nvPr/>
        </p:nvSpPr>
        <p:spPr>
          <a:xfrm>
            <a:off x="6466947" y="2384639"/>
            <a:ext cx="5256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i="1" spc="-31" dirty="0">
                <a:latin typeface="Trebuchet MS"/>
                <a:cs typeface="Trebuchet MS"/>
              </a:rPr>
              <a:t>Area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erf(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711752" y="2290641"/>
            <a:ext cx="99580" cy="0"/>
          </a:xfrm>
          <a:custGeom>
            <a:avLst/>
            <a:gdLst/>
            <a:ahLst/>
            <a:cxnLst/>
            <a:rect l="l" t="t" r="r" b="b"/>
            <a:pathLst>
              <a:path w="146050">
                <a:moveTo>
                  <a:pt x="0" y="0"/>
                </a:moveTo>
                <a:lnTo>
                  <a:pt x="1454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 txBox="1"/>
          <p:nvPr/>
        </p:nvSpPr>
        <p:spPr>
          <a:xfrm>
            <a:off x="5703094" y="2232636"/>
            <a:ext cx="6537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51" dirty="0">
                <a:latin typeface="DejaVu Sans"/>
                <a:cs typeface="DejaVu Sans"/>
              </a:rPr>
              <a:t>√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768418" y="2300209"/>
            <a:ext cx="42863" cy="0"/>
          </a:xfrm>
          <a:custGeom>
            <a:avLst/>
            <a:gdLst/>
            <a:ahLst/>
            <a:cxnLst/>
            <a:rect l="l" t="t" r="r" b="b"/>
            <a:pathLst>
              <a:path w="62864">
                <a:moveTo>
                  <a:pt x="0" y="0"/>
                </a:moveTo>
                <a:lnTo>
                  <a:pt x="62344" y="0"/>
                </a:lnTo>
              </a:path>
            </a:pathLst>
          </a:custGeom>
          <a:ln w="43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1" name="object 31"/>
          <p:cNvSpPr txBox="1"/>
          <p:nvPr/>
        </p:nvSpPr>
        <p:spPr>
          <a:xfrm>
            <a:off x="5759759" y="2276191"/>
            <a:ext cx="5801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" dirty="0">
                <a:latin typeface="DejaVu Serif"/>
                <a:cs typeface="DejaVu Serif"/>
              </a:rPr>
              <a:t>π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532327" y="2217276"/>
            <a:ext cx="33813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88773" algn="l"/>
              </a:tabLst>
            </a:pP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89" dirty="0">
                <a:latin typeface="DejaVu Serif"/>
                <a:cs typeface="DejaVu Serif"/>
              </a:rPr>
              <a:t>e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735487" y="2211854"/>
            <a:ext cx="227734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716" spc="46" baseline="3968" dirty="0">
                <a:latin typeface="Times New Roman"/>
                <a:cs typeface="Times New Roman"/>
              </a:rPr>
              <a:t>2</a:t>
            </a:r>
            <a:r>
              <a:rPr sz="716" spc="256" baseline="3968" dirty="0">
                <a:latin typeface="Times New Roman"/>
                <a:cs typeface="Times New Roman"/>
              </a:rPr>
              <a:t> </a:t>
            </a:r>
            <a:r>
              <a:rPr sz="477" spc="31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945826" y="2203069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051017" y="2882138"/>
            <a:ext cx="4090122" cy="97389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511935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L="1333897">
              <a:spcBef>
                <a:spcPts val="447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3. </a:t>
            </a:r>
            <a:r>
              <a:rPr sz="614" spc="-3" dirty="0">
                <a:latin typeface="Arial"/>
                <a:cs typeface="Arial"/>
              </a:rPr>
              <a:t>Definition of </a:t>
            </a:r>
            <a:r>
              <a:rPr sz="614" spc="-10" dirty="0">
                <a:latin typeface="Arial"/>
                <a:cs typeface="Arial"/>
              </a:rPr>
              <a:t>the Error</a:t>
            </a:r>
            <a:r>
              <a:rPr sz="614" spc="82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function.</a:t>
            </a:r>
            <a:endParaRPr sz="614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14">
              <a:latin typeface="Times New Roman"/>
              <a:cs typeface="Times New Roman"/>
            </a:endParaRPr>
          </a:p>
          <a:p>
            <a:pPr marL="18617">
              <a:lnSpc>
                <a:spcPts val="818"/>
              </a:lnSpc>
              <a:spcBef>
                <a:spcPts val="477"/>
              </a:spcBef>
            </a:pPr>
            <a:r>
              <a:rPr sz="682" spc="34" dirty="0">
                <a:latin typeface="Times New Roman"/>
                <a:cs typeface="Times New Roman"/>
              </a:rPr>
              <a:t>standard </a:t>
            </a:r>
            <a:r>
              <a:rPr sz="682" spc="14" dirty="0">
                <a:latin typeface="Times New Roman"/>
                <a:cs typeface="Times New Roman"/>
              </a:rPr>
              <a:t>functions </a:t>
            </a:r>
            <a:r>
              <a:rPr sz="682" spc="20" dirty="0">
                <a:latin typeface="Times New Roman"/>
                <a:cs typeface="Times New Roman"/>
              </a:rPr>
              <a:t>(square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higher </a:t>
            </a:r>
            <a:r>
              <a:rPr sz="682" spc="20" dirty="0">
                <a:latin typeface="Times New Roman"/>
                <a:cs typeface="Times New Roman"/>
              </a:rPr>
              <a:t>roots, </a:t>
            </a:r>
            <a:r>
              <a:rPr sz="682" spc="7" dirty="0">
                <a:latin typeface="Times New Roman"/>
                <a:cs typeface="Times New Roman"/>
              </a:rPr>
              <a:t>sine, </a:t>
            </a:r>
            <a:r>
              <a:rPr sz="682" spc="3" dirty="0">
                <a:latin typeface="Times New Roman"/>
                <a:cs typeface="Times New Roman"/>
              </a:rPr>
              <a:t>cosine, </a:t>
            </a:r>
            <a:r>
              <a:rPr sz="682" spc="17" dirty="0">
                <a:latin typeface="Times New Roman"/>
                <a:cs typeface="Times New Roman"/>
              </a:rPr>
              <a:t>exponential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0" dirty="0">
                <a:latin typeface="Times New Roman"/>
                <a:cs typeface="Times New Roman"/>
              </a:rPr>
              <a:t>logarithms). </a:t>
            </a:r>
            <a:r>
              <a:rPr sz="682" spc="3" dirty="0">
                <a:latin typeface="Times New Roman"/>
                <a:cs typeface="Times New Roman"/>
              </a:rPr>
              <a:t>Since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-44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in</a:t>
            </a:r>
            <a:endParaRPr sz="682">
              <a:latin typeface="Times New Roman"/>
              <a:cs typeface="Times New Roman"/>
            </a:endParaRPr>
          </a:p>
          <a:p>
            <a:pPr marL="18617" marR="13421" indent="-10391">
              <a:lnSpc>
                <a:spcPts val="818"/>
              </a:lnSpc>
              <a:spcBef>
                <a:spcPts val="24"/>
              </a:spcBef>
            </a:pP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57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20" dirty="0">
                <a:latin typeface="Times New Roman"/>
                <a:cs typeface="Times New Roman"/>
              </a:rPr>
              <a:t>occurs </a:t>
            </a:r>
            <a:r>
              <a:rPr sz="682" spc="17" dirty="0">
                <a:latin typeface="Times New Roman"/>
                <a:cs typeface="Times New Roman"/>
              </a:rPr>
              <a:t>very </a:t>
            </a:r>
            <a:r>
              <a:rPr sz="682" spc="20" dirty="0">
                <a:latin typeface="Times New Roman"/>
                <a:cs typeface="Times New Roman"/>
              </a:rPr>
              <a:t>often in </a:t>
            </a:r>
            <a:r>
              <a:rPr sz="682" spc="31" dirty="0">
                <a:latin typeface="Times New Roman"/>
                <a:cs typeface="Times New Roman"/>
              </a:rPr>
              <a:t>statistics </a:t>
            </a:r>
            <a:r>
              <a:rPr sz="682" spc="27" dirty="0">
                <a:latin typeface="Times New Roman"/>
                <a:cs typeface="Times New Roman"/>
              </a:rPr>
              <a:t>(in relation </a:t>
            </a:r>
            <a:r>
              <a:rPr sz="682" spc="31" dirty="0">
                <a:latin typeface="Times New Roman"/>
                <a:cs typeface="Times New Roman"/>
              </a:rPr>
              <a:t>with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so-called </a:t>
            </a:r>
            <a:r>
              <a:rPr sz="682" spc="31" dirty="0">
                <a:latin typeface="Times New Roman"/>
                <a:cs typeface="Times New Roman"/>
              </a:rPr>
              <a:t>normal distribution) </a:t>
            </a:r>
            <a:r>
              <a:rPr sz="682" spc="41" dirty="0">
                <a:latin typeface="Times New Roman"/>
                <a:cs typeface="Times New Roman"/>
              </a:rPr>
              <a:t>it </a:t>
            </a:r>
            <a:r>
              <a:rPr sz="682" spc="31" dirty="0">
                <a:latin typeface="Times New Roman"/>
                <a:cs typeface="Times New Roman"/>
              </a:rPr>
              <a:t>has </a:t>
            </a:r>
            <a:r>
              <a:rPr sz="682" spc="27" dirty="0">
                <a:latin typeface="Times New Roman"/>
                <a:cs typeface="Times New Roman"/>
              </a:rPr>
              <a:t>been </a:t>
            </a:r>
            <a:r>
              <a:rPr sz="682" spc="10" dirty="0">
                <a:latin typeface="Times New Roman"/>
                <a:cs typeface="Times New Roman"/>
              </a:rPr>
              <a:t>given </a:t>
            </a:r>
            <a:r>
              <a:rPr sz="682" spc="41" dirty="0">
                <a:latin typeface="Times New Roman"/>
                <a:cs typeface="Times New Roman"/>
              </a:rPr>
              <a:t>a  </a:t>
            </a:r>
            <a:r>
              <a:rPr sz="682" spc="24" dirty="0">
                <a:latin typeface="Times New Roman"/>
                <a:cs typeface="Times New Roman"/>
              </a:rPr>
              <a:t>name, </a:t>
            </a:r>
            <a:r>
              <a:rPr sz="682" spc="10" dirty="0">
                <a:latin typeface="Times New Roman"/>
                <a:cs typeface="Times New Roman"/>
              </a:rPr>
              <a:t>namely,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“erf(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)”.</a:t>
            </a:r>
            <a:endParaRPr sz="682">
              <a:latin typeface="Times New Roman"/>
              <a:cs typeface="Times New Roman"/>
            </a:endParaRPr>
          </a:p>
          <a:p>
            <a:pPr marL="18617" marR="3464" indent="154993">
              <a:spcBef>
                <a:spcPts val="320"/>
              </a:spcBef>
            </a:pPr>
            <a:r>
              <a:rPr sz="682" i="1" spc="-7" dirty="0">
                <a:latin typeface="Times New Roman"/>
                <a:cs typeface="Times New Roman"/>
              </a:rPr>
              <a:t>How </a:t>
            </a:r>
            <a:r>
              <a:rPr sz="682" i="1" spc="-3" dirty="0">
                <a:latin typeface="Times New Roman"/>
                <a:cs typeface="Times New Roman"/>
              </a:rPr>
              <a:t>do </a:t>
            </a:r>
            <a:r>
              <a:rPr sz="682" i="1" spc="10" dirty="0">
                <a:latin typeface="Times New Roman"/>
                <a:cs typeface="Times New Roman"/>
              </a:rPr>
              <a:t>you differentiate </a:t>
            </a:r>
            <a:r>
              <a:rPr sz="682" i="1" spc="-3" dirty="0">
                <a:latin typeface="Times New Roman"/>
                <a:cs typeface="Times New Roman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function </a:t>
            </a:r>
            <a:r>
              <a:rPr sz="682" i="1" spc="14" dirty="0">
                <a:latin typeface="Times New Roman"/>
                <a:cs typeface="Times New Roman"/>
              </a:rPr>
              <a:t>that </a:t>
            </a:r>
            <a:r>
              <a:rPr sz="682" i="1" spc="10" dirty="0">
                <a:latin typeface="Times New Roman"/>
                <a:cs typeface="Times New Roman"/>
              </a:rPr>
              <a:t>is </a:t>
            </a:r>
            <a:r>
              <a:rPr sz="682" i="1" spc="-3" dirty="0">
                <a:latin typeface="Times New Roman"/>
                <a:cs typeface="Times New Roman"/>
              </a:rPr>
              <a:t>defined </a:t>
            </a:r>
            <a:r>
              <a:rPr sz="682" i="1" spc="-10" dirty="0">
                <a:latin typeface="Times New Roman"/>
                <a:cs typeface="Times New Roman"/>
              </a:rPr>
              <a:t>by </a:t>
            </a:r>
            <a:r>
              <a:rPr sz="682" i="1" spc="14" dirty="0">
                <a:latin typeface="Times New Roman"/>
                <a:cs typeface="Times New Roman"/>
              </a:rPr>
              <a:t>an </a:t>
            </a:r>
            <a:r>
              <a:rPr sz="682" i="1" spc="-7" dirty="0">
                <a:latin typeface="Times New Roman"/>
                <a:cs typeface="Times New Roman"/>
              </a:rPr>
              <a:t>integral?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answer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simple, </a:t>
            </a:r>
            <a:r>
              <a:rPr sz="682" dirty="0">
                <a:latin typeface="Times New Roman"/>
                <a:cs typeface="Times New Roman"/>
              </a:rPr>
              <a:t>for </a:t>
            </a:r>
            <a:r>
              <a:rPr sz="682" spc="-17" dirty="0">
                <a:latin typeface="Times New Roman"/>
                <a:cs typeface="Times New Roman"/>
              </a:rPr>
              <a:t>if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67" dirty="0">
                <a:latin typeface="DejaVu Serif"/>
                <a:cs typeface="DejaVu Serif"/>
              </a:rPr>
              <a:t>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 </a:t>
            </a:r>
            <a:r>
              <a:rPr sz="682" spc="34" dirty="0">
                <a:latin typeface="Times New Roman"/>
                <a:cs typeface="Times New Roman"/>
              </a:rPr>
              <a:t>then the </a:t>
            </a:r>
            <a:r>
              <a:rPr sz="682" spc="24" dirty="0">
                <a:latin typeface="Times New Roman"/>
                <a:cs typeface="Times New Roman"/>
              </a:rPr>
              <a:t>fundamental theorem </a:t>
            </a:r>
            <a:r>
              <a:rPr sz="682" spc="7" dirty="0">
                <a:latin typeface="Times New Roman"/>
                <a:cs typeface="Times New Roman"/>
              </a:rPr>
              <a:t>says</a:t>
            </a:r>
            <a:r>
              <a:rPr sz="682" spc="153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586196" y="3838518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672458" y="3885726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634116" y="3955935"/>
            <a:ext cx="971983" cy="1866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4772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t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dt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7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61114" y="4166056"/>
            <a:ext cx="5191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therefore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121107" y="4251159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240040" y="420610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26311" y="4253313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287968" y="4428010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783935" y="4265168"/>
            <a:ext cx="623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863841" y="4253651"/>
            <a:ext cx="58751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8190" algn="l"/>
              </a:tabLst>
            </a:pPr>
            <a:r>
              <a:rPr sz="682" spc="205" dirty="0">
                <a:latin typeface="Arial"/>
                <a:cs typeface="Arial"/>
              </a:rPr>
              <a:t>.	</a:t>
            </a:r>
            <a:r>
              <a:rPr sz="682" spc="-2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616411" y="4313788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384118" y="4323531"/>
            <a:ext cx="1697182" cy="113160"/>
          </a:xfrm>
          <a:prstGeom prst="rect">
            <a:avLst/>
          </a:prstGeom>
        </p:spPr>
        <p:txBody>
          <a:bodyPr vert="horz" wrap="square" lIns="0" tIns="52820" rIns="0" bIns="0" rtlCol="0">
            <a:spAutoFit/>
          </a:bodyPr>
          <a:lstStyle/>
          <a:p>
            <a:pPr marL="383587" marR="3464" indent="-375362">
              <a:lnSpc>
                <a:spcPct val="56899"/>
              </a:lnSpc>
              <a:spcBef>
                <a:spcPts val="416"/>
              </a:spcBef>
              <a:tabLst>
                <a:tab pos="538581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t</a:t>
            </a:r>
            <a:r>
              <a:rPr sz="682" spc="14" dirty="0">
                <a:latin typeface="Times New Roman"/>
                <a:cs typeface="Times New Roman"/>
              </a:rPr>
              <a:t>) </a:t>
            </a:r>
            <a:r>
              <a:rPr sz="682" spc="-58" dirty="0">
                <a:latin typeface="DejaVu Serif"/>
                <a:cs typeface="DejaVu Serif"/>
              </a:rPr>
              <a:t>dt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	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65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 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61114" y="4513233"/>
            <a:ext cx="1277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i.e.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682667" y="4598328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801600" y="4553282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887870" y="4600490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849528" y="4775188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945678" y="4670708"/>
            <a:ext cx="5740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t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dt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057831" y="4862706"/>
            <a:ext cx="117590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similar </a:t>
            </a:r>
            <a:r>
              <a:rPr sz="682" spc="17" dirty="0">
                <a:latin typeface="Times New Roman"/>
                <a:cs typeface="Times New Roman"/>
              </a:rPr>
              <a:t>calculation </a:t>
            </a:r>
            <a:r>
              <a:rPr sz="682" spc="-3" dirty="0">
                <a:latin typeface="Times New Roman"/>
                <a:cs typeface="Times New Roman"/>
              </a:rPr>
              <a:t>gives</a:t>
            </a:r>
            <a:r>
              <a:rPr sz="682" spc="153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653503" y="4980505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5772444" y="4935468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5858706" y="4982677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820364" y="5157365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907734" y="5052886"/>
            <a:ext cx="6412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t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dt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ans"/>
                <a:cs typeface="DejaVu Sans"/>
              </a:rPr>
              <a:t>−</a:t>
            </a:r>
            <a:r>
              <a:rPr sz="682" spc="17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061114" y="5244892"/>
            <a:ext cx="21491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34" dirty="0">
                <a:latin typeface="Times New Roman"/>
                <a:cs typeface="Times New Roman"/>
              </a:rPr>
              <a:t>what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error </a:t>
            </a:r>
            <a:r>
              <a:rPr sz="682" spc="17" dirty="0">
                <a:latin typeface="Times New Roman"/>
                <a:cs typeface="Times New Roman"/>
              </a:rPr>
              <a:t>function? </a:t>
            </a:r>
            <a:r>
              <a:rPr sz="682" spc="-3" dirty="0">
                <a:latin typeface="Times New Roman"/>
                <a:cs typeface="Times New Roman"/>
              </a:rPr>
              <a:t>We</a:t>
            </a:r>
            <a:r>
              <a:rPr sz="682" spc="16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616425" y="5425892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986965" y="5342835"/>
            <a:ext cx="749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62" dirty="0">
                <a:latin typeface="Arial"/>
                <a:cs typeface="Arial"/>
              </a:rPr>
              <a:t>,</a:t>
            </a:r>
            <a:endParaRPr sz="682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907058" y="5380234"/>
            <a:ext cx="28964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6292" algn="l"/>
              </a:tabLst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82" spc="-85" dirty="0">
                <a:latin typeface="DejaVu Serif"/>
                <a:cs typeface="DejaVu Serif"/>
              </a:rPr>
              <a:t>	</a:t>
            </a: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135372" y="5529202"/>
            <a:ext cx="52388" cy="0"/>
          </a:xfrm>
          <a:custGeom>
            <a:avLst/>
            <a:gdLst/>
            <a:ahLst/>
            <a:cxnLst/>
            <a:rect l="l" t="t" r="r" b="b"/>
            <a:pathLst>
              <a:path w="76835">
                <a:moveTo>
                  <a:pt x="0" y="0"/>
                </a:moveTo>
                <a:lnTo>
                  <a:pt x="7665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5" name="object 65"/>
          <p:cNvSpPr txBox="1"/>
          <p:nvPr/>
        </p:nvSpPr>
        <p:spPr>
          <a:xfrm>
            <a:off x="6203720" y="5321171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289981" y="5368378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251647" y="554307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511234" y="5438588"/>
            <a:ext cx="894051" cy="172547"/>
          </a:xfrm>
          <a:prstGeom prst="rect">
            <a:avLst/>
          </a:prstGeom>
        </p:spPr>
        <p:txBody>
          <a:bodyPr vert="horz" wrap="square" lIns="0" tIns="52387" rIns="0" bIns="0" rtlCol="0">
            <a:spAutoFit/>
          </a:bodyPr>
          <a:lstStyle/>
          <a:p>
            <a:pPr marL="379691" marR="3464" indent="-371465">
              <a:lnSpc>
                <a:spcPct val="57299"/>
              </a:lnSpc>
              <a:spcBef>
                <a:spcPts val="412"/>
              </a:spcBef>
              <a:tabLst>
                <a:tab pos="552002" algn="l"/>
                <a:tab pos="623871" algn="l"/>
                <a:tab pos="845105" algn="l"/>
              </a:tabLst>
            </a:pPr>
            <a:r>
              <a:rPr sz="682" spc="3" dirty="0">
                <a:latin typeface="Times New Roman"/>
                <a:cs typeface="Times New Roman"/>
              </a:rPr>
              <a:t>erf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	</a:t>
            </a:r>
            <a:r>
              <a:rPr sz="1023" spc="194" baseline="2777" dirty="0">
                <a:latin typeface="DejaVu Sans"/>
                <a:cs typeface="DejaVu Sans"/>
              </a:rPr>
              <a:t>√</a:t>
            </a:r>
            <a:r>
              <a:rPr sz="1023" baseline="2777" dirty="0">
                <a:latin typeface="DejaVu Sans"/>
                <a:cs typeface="DejaVu Sans"/>
              </a:rPr>
              <a:t>	</a:t>
            </a:r>
            <a:r>
              <a:rPr sz="682" spc="-61" dirty="0">
                <a:latin typeface="DejaVu Serif"/>
                <a:cs typeface="DejaVu Serif"/>
              </a:rPr>
              <a:t>e  </a:t>
            </a:r>
            <a:r>
              <a:rPr sz="682" spc="-41" dirty="0">
                <a:latin typeface="DejaVu Serif"/>
                <a:cs typeface="DejaVu Serif"/>
              </a:rPr>
              <a:t>dx		</a:t>
            </a:r>
            <a:r>
              <a:rPr sz="682" spc="-61" dirty="0">
                <a:latin typeface="DejaVu Serif"/>
                <a:cs typeface="DejaVu Serif"/>
              </a:rPr>
              <a:t>π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387967" y="5428854"/>
            <a:ext cx="9741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10" dirty="0">
                <a:latin typeface="DejaVu Serif"/>
                <a:cs typeface="DejaVu Serif"/>
              </a:rPr>
              <a:t>t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467942" y="5420069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529889" y="5438588"/>
            <a:ext cx="935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8" dirty="0">
                <a:latin typeface="DejaVu Serif"/>
                <a:cs typeface="DejaVu Serif"/>
              </a:rPr>
              <a:t>dt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605942" y="5342835"/>
            <a:ext cx="749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62" dirty="0">
                <a:latin typeface="Arial"/>
                <a:cs typeface="Arial"/>
              </a:rPr>
              <a:t>,</a:t>
            </a:r>
            <a:endParaRPr sz="682">
              <a:latin typeface="Arial"/>
              <a:cs typeface="Arial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5962953" y="5766028"/>
            <a:ext cx="52388" cy="0"/>
          </a:xfrm>
          <a:custGeom>
            <a:avLst/>
            <a:gdLst/>
            <a:ahLst/>
            <a:cxnLst/>
            <a:rect l="l" t="t" r="r" b="b"/>
            <a:pathLst>
              <a:path w="76835">
                <a:moveTo>
                  <a:pt x="0" y="0"/>
                </a:moveTo>
                <a:lnTo>
                  <a:pt x="7665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4" name="object 74"/>
          <p:cNvSpPr txBox="1"/>
          <p:nvPr/>
        </p:nvSpPr>
        <p:spPr>
          <a:xfrm>
            <a:off x="5781000" y="5602670"/>
            <a:ext cx="358053" cy="245487"/>
          </a:xfrm>
          <a:prstGeom prst="rect">
            <a:avLst/>
          </a:prstGeom>
        </p:spPr>
        <p:txBody>
          <a:bodyPr vert="horz" wrap="square" lIns="0" tIns="22514" rIns="0" bIns="0" rtlCol="0">
            <a:spAutoFit/>
          </a:bodyPr>
          <a:lstStyle/>
          <a:p>
            <a:pPr marL="76631" algn="ctr">
              <a:spcBef>
                <a:spcPts val="177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82" u="sng" spc="12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endParaRPr sz="682">
              <a:latin typeface="DejaVu Serif"/>
              <a:cs typeface="DejaVu Serif"/>
            </a:endParaRPr>
          </a:p>
          <a:p>
            <a:pPr algn="ctr">
              <a:spcBef>
                <a:spcPts val="112"/>
              </a:spcBef>
            </a:pPr>
            <a:r>
              <a:rPr sz="1023" spc="215" baseline="38888" dirty="0">
                <a:latin typeface="Times New Roman"/>
                <a:cs typeface="Times New Roman"/>
              </a:rPr>
              <a:t>= </a:t>
            </a:r>
            <a:r>
              <a:rPr sz="1023" spc="51" baseline="38888" dirty="0">
                <a:latin typeface="DejaVu Sans"/>
                <a:cs typeface="DejaVu Sans"/>
              </a:rPr>
              <a:t>√</a:t>
            </a:r>
            <a:r>
              <a:rPr sz="682" spc="34" dirty="0">
                <a:latin typeface="DejaVu Serif"/>
                <a:cs typeface="DejaVu Serif"/>
              </a:rPr>
              <a:t>π</a:t>
            </a:r>
            <a:r>
              <a:rPr sz="682" spc="-133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146205" y="5557996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232476" y="5605205"/>
            <a:ext cx="5671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194133" y="5779901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330454" y="5665680"/>
            <a:ext cx="9741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10" dirty="0">
                <a:latin typeface="DejaVu Serif"/>
                <a:cs typeface="DejaVu Serif"/>
              </a:rPr>
              <a:t>t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410429" y="5656904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290284" y="5675422"/>
            <a:ext cx="27579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0495" algn="l"/>
              </a:tabLst>
            </a:pPr>
            <a:r>
              <a:rPr sz="682" spc="-89" dirty="0">
                <a:latin typeface="DejaVu Serif"/>
                <a:cs typeface="DejaVu Serif"/>
              </a:rPr>
              <a:t>e	</a:t>
            </a:r>
            <a:r>
              <a:rPr sz="682" spc="-58" dirty="0">
                <a:latin typeface="DejaVu Serif"/>
                <a:cs typeface="DejaVu Serif"/>
              </a:rPr>
              <a:t>dt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922922" y="5845747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2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5891066" y="5977465"/>
            <a:ext cx="124258" cy="0"/>
          </a:xfrm>
          <a:custGeom>
            <a:avLst/>
            <a:gdLst/>
            <a:ahLst/>
            <a:cxnLst/>
            <a:rect l="l" t="t" r="r" b="b"/>
            <a:pathLst>
              <a:path w="182245">
                <a:moveTo>
                  <a:pt x="0" y="0"/>
                </a:moveTo>
                <a:lnTo>
                  <a:pt x="18210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3" name="object 83"/>
          <p:cNvSpPr/>
          <p:nvPr/>
        </p:nvSpPr>
        <p:spPr>
          <a:xfrm>
            <a:off x="5962953" y="5994723"/>
            <a:ext cx="52388" cy="0"/>
          </a:xfrm>
          <a:custGeom>
            <a:avLst/>
            <a:gdLst/>
            <a:ahLst/>
            <a:cxnLst/>
            <a:rect l="l" t="t" r="r" b="b"/>
            <a:pathLst>
              <a:path w="76835">
                <a:moveTo>
                  <a:pt x="0" y="0"/>
                </a:moveTo>
                <a:lnTo>
                  <a:pt x="7665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4" name="object 84"/>
          <p:cNvSpPr txBox="1"/>
          <p:nvPr/>
        </p:nvSpPr>
        <p:spPr>
          <a:xfrm>
            <a:off x="6057086" y="5885590"/>
            <a:ext cx="139844" cy="8525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239"/>
              </a:lnSpc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  <a:p>
            <a:pPr marR="32471" algn="r">
              <a:lnSpc>
                <a:spcPts val="402"/>
              </a:lnSpc>
            </a:pP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7" dirty="0">
                <a:latin typeface="DejaVu Serif"/>
                <a:cs typeface="DejaVu Serif"/>
              </a:rPr>
              <a:t>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4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5780999" y="5904109"/>
            <a:ext cx="44854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15625" algn="l"/>
              </a:tabLst>
            </a:pP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72" dirty="0">
                <a:latin typeface="Times New Roman"/>
                <a:cs typeface="Times New Roman"/>
              </a:rPr>
              <a:t> </a:t>
            </a:r>
            <a:r>
              <a:rPr sz="1023" spc="194" baseline="2777" dirty="0">
                <a:latin typeface="DejaVu Sans"/>
                <a:cs typeface="DejaVu Sans"/>
              </a:rPr>
              <a:t>√</a:t>
            </a:r>
            <a:r>
              <a:rPr sz="1023" spc="-92" baseline="-38888" dirty="0">
                <a:latin typeface="DejaVu Serif"/>
                <a:cs typeface="DejaVu Serif"/>
              </a:rPr>
              <a:t>π</a:t>
            </a:r>
            <a:r>
              <a:rPr sz="1023" spc="-168" baseline="-38888" dirty="0">
                <a:latin typeface="DejaVu Serif"/>
                <a:cs typeface="DejaVu Serif"/>
              </a:rPr>
              <a:t> </a:t>
            </a:r>
            <a:r>
              <a:rPr sz="682" spc="-89" dirty="0">
                <a:latin typeface="DejaVu Serif"/>
                <a:cs typeface="DejaVu Serif"/>
              </a:rPr>
              <a:t>e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273548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959</Words>
  <Application>Microsoft Office PowerPoint</Application>
  <PresentationFormat>Widescreen</PresentationFormat>
  <Paragraphs>237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2019-11-11T09:03:50Z</dcterms:created>
  <dcterms:modified xsi:type="dcterms:W3CDTF">2019-11-11T09:03:57Z</dcterms:modified>
</cp:coreProperties>
</file>