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34530" y="9253473"/>
            <a:ext cx="192530" cy="1872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816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6" y="4097425"/>
            <a:ext cx="6999274" cy="16093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7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8027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0176"/>
            <a:ext cx="6290310" cy="7952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3.3</a:t>
            </a:r>
            <a:r>
              <a:rPr sz="1600" b="1" spc="5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T</a:t>
            </a:r>
            <a:r>
              <a:rPr sz="1600" b="1" spc="-10" dirty="0" smtClean="0">
                <a:latin typeface="Times New Roman"/>
                <a:cs typeface="Times New Roman"/>
              </a:rPr>
              <a:t>h</a:t>
            </a:r>
            <a:r>
              <a:rPr sz="1600" b="1" spc="0" dirty="0" smtClean="0">
                <a:latin typeface="Times New Roman"/>
                <a:cs typeface="Times New Roman"/>
              </a:rPr>
              <a:t>e Earth </a:t>
            </a:r>
            <a:r>
              <a:rPr sz="1600" b="1" spc="-10" dirty="0" smtClean="0">
                <a:latin typeface="Times New Roman"/>
                <a:cs typeface="Times New Roman"/>
              </a:rPr>
              <a:t>S</a:t>
            </a:r>
            <a:r>
              <a:rPr sz="1600" b="1" spc="0" dirty="0" smtClean="0">
                <a:latin typeface="Times New Roman"/>
                <a:cs typeface="Times New Roman"/>
              </a:rPr>
              <a:t>egment</a:t>
            </a:r>
            <a:endParaRPr sz="160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  <a:spcBef>
                <a:spcPts val="125"/>
              </a:spcBef>
            </a:pP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The Ground Segment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set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sy</a:t>
            </a:r>
            <a:r>
              <a:rPr sz="1400" spc="-20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tems</a:t>
            </a:r>
            <a:r>
              <a:rPr sz="1400" spc="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ploy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on the e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rth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manage and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ontrol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both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the spacecraft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its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payloads.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For</a:t>
            </a:r>
            <a:r>
              <a:rPr sz="1400" spc="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Earth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Observation and Scientific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mis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ions, a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p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ayload data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grou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segment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recei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v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es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processes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the data produced by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the instruments</a:t>
            </a:r>
            <a:r>
              <a:rPr sz="1400" spc="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o</a:t>
            </a:r>
            <a:r>
              <a:rPr sz="1400" spc="0" dirty="0" smtClean="0">
                <a:solidFill>
                  <a:srgbClr val="676767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-board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s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atellite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and archives and distributes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resulting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products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external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users ground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generated p</a:t>
            </a:r>
            <a:r>
              <a:rPr sz="1400" spc="0" dirty="0" smtClean="0">
                <a:solidFill>
                  <a:srgbClr val="676767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oducts.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 It is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the ess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ential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bridge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between the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sp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cec</a:t>
            </a:r>
            <a:r>
              <a:rPr sz="1400" spc="15" dirty="0" smtClean="0">
                <a:solidFill>
                  <a:srgbClr val="676767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aft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 its 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en</a:t>
            </a:r>
            <a:r>
              <a:rPr sz="1400" spc="-5" dirty="0" smtClean="0">
                <a:solidFill>
                  <a:srgbClr val="676767"/>
                </a:solidFill>
                <a:latin typeface="Arial"/>
                <a:cs typeface="Arial"/>
              </a:rPr>
              <a:t>d</a:t>
            </a:r>
            <a:r>
              <a:rPr sz="1400" spc="-10" dirty="0" smtClean="0">
                <a:solidFill>
                  <a:srgbClr val="676767"/>
                </a:solidFill>
                <a:latin typeface="Arial"/>
                <a:cs typeface="Arial"/>
              </a:rPr>
              <a:t>-users.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46"/>
              </a:spcBef>
            </a:pPr>
            <a:endParaRPr sz="800"/>
          </a:p>
          <a:p>
            <a:pPr marL="12700" marR="510540">
              <a:lnSpc>
                <a:spcPts val="1839"/>
              </a:lnSpc>
            </a:pPr>
            <a:r>
              <a:rPr sz="1600" dirty="0" smtClean="0">
                <a:latin typeface="Times New Roman"/>
                <a:cs typeface="Times New Roman"/>
              </a:rPr>
              <a:t>The ear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 seg</a:t>
            </a:r>
            <a:r>
              <a:rPr sz="1600" spc="-5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ent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of a sa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el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ite co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municat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ons sys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em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consists of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transmit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and rece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ve ear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 stati</a:t>
            </a:r>
            <a:r>
              <a:rPr sz="1600" spc="-5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ns. Inc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uded as </a:t>
            </a:r>
            <a:r>
              <a:rPr sz="1600" spc="-5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ol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ow:-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54"/>
              </a:spcBef>
            </a:pPr>
            <a:endParaRPr sz="1200"/>
          </a:p>
          <a:p>
            <a:pPr marL="136525" indent="-124460">
              <a:lnSpc>
                <a:spcPct val="100000"/>
              </a:lnSpc>
              <a:buFont typeface="Times New Roman"/>
              <a:buChar char="-"/>
              <a:tabLst>
                <a:tab pos="136525" algn="l"/>
              </a:tabLst>
            </a:pPr>
            <a:r>
              <a:rPr sz="1600" spc="0" dirty="0" smtClean="0">
                <a:latin typeface="Times New Roman"/>
                <a:cs typeface="Times New Roman"/>
              </a:rPr>
              <a:t>TV recei</a:t>
            </a:r>
            <a:r>
              <a:rPr sz="1600" spc="-10" dirty="0" smtClean="0">
                <a:latin typeface="Times New Roman"/>
                <a:cs typeface="Times New Roman"/>
              </a:rPr>
              <a:t>v</a:t>
            </a:r>
            <a:r>
              <a:rPr sz="1600" spc="5" dirty="0" smtClean="0">
                <a:latin typeface="Times New Roman"/>
                <a:cs typeface="Times New Roman"/>
              </a:rPr>
              <a:t>e</a:t>
            </a:r>
            <a:r>
              <a:rPr sz="1600" spc="-10" dirty="0" smtClean="0">
                <a:latin typeface="Times New Roman"/>
                <a:cs typeface="Times New Roman"/>
              </a:rPr>
              <a:t>-</a:t>
            </a:r>
            <a:r>
              <a:rPr sz="1600" spc="0" dirty="0" smtClean="0">
                <a:latin typeface="Times New Roman"/>
                <a:cs typeface="Times New Roman"/>
              </a:rPr>
              <a:t>on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y (TV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O)</a:t>
            </a:r>
            <a:endParaRPr sz="1600">
              <a:latin typeface="Times New Roman"/>
              <a:cs typeface="Times New Roman"/>
            </a:endParaRPr>
          </a:p>
          <a:p>
            <a:pPr marL="136525" indent="-124460">
              <a:lnSpc>
                <a:spcPts val="1839"/>
              </a:lnSpc>
              <a:buFont typeface="Times New Roman"/>
              <a:buChar char="-"/>
              <a:tabLst>
                <a:tab pos="136525" algn="l"/>
              </a:tabLst>
            </a:pPr>
            <a:r>
              <a:rPr sz="1600" spc="0" dirty="0" smtClean="0">
                <a:latin typeface="Times New Roman"/>
                <a:cs typeface="Times New Roman"/>
              </a:rPr>
              <a:t>BS for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nternati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nal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communi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ons ne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wo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ks.</a:t>
            </a:r>
            <a:endParaRPr sz="1600">
              <a:latin typeface="Times New Roman"/>
              <a:cs typeface="Times New Roman"/>
            </a:endParaRPr>
          </a:p>
          <a:p>
            <a:pPr marL="136525" indent="-124460">
              <a:lnSpc>
                <a:spcPts val="1835"/>
              </a:lnSpc>
              <a:buFont typeface="Times New Roman"/>
              <a:buChar char="-"/>
              <a:tabLst>
                <a:tab pos="136525" algn="l"/>
              </a:tabLst>
            </a:pPr>
            <a:r>
              <a:rPr sz="1600" spc="0" dirty="0" smtClean="0">
                <a:latin typeface="Times New Roman"/>
                <a:cs typeface="Times New Roman"/>
              </a:rPr>
              <a:t>BS for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ships, 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om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ercia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,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mili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ary land a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d aero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au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ical 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ob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le stati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Char char="-"/>
            </a:pPr>
            <a:endParaRPr sz="1000"/>
          </a:p>
          <a:p>
            <a:pPr>
              <a:lnSpc>
                <a:spcPts val="1300"/>
              </a:lnSpc>
              <a:spcBef>
                <a:spcPts val="33"/>
              </a:spcBef>
              <a:buFont typeface="Times New Roman"/>
              <a:buChar char="-"/>
            </a:pPr>
            <a:endParaRPr sz="1300"/>
          </a:p>
          <a:p>
            <a:pPr marL="346710" lvl="1" indent="-229235">
              <a:lnSpc>
                <a:spcPct val="100000"/>
              </a:lnSpc>
              <a:buFont typeface="Times New Roman"/>
              <a:buAutoNum type="alphaLcPeriod"/>
              <a:tabLst>
                <a:tab pos="346710" algn="l"/>
              </a:tabLst>
            </a:pPr>
            <a:r>
              <a:rPr sz="1600" b="1" spc="0" dirty="0" smtClean="0">
                <a:latin typeface="Times New Roman"/>
                <a:cs typeface="Times New Roman"/>
              </a:rPr>
              <a:t>TV rece</a:t>
            </a:r>
            <a:r>
              <a:rPr sz="1600" b="1" spc="-10" dirty="0" smtClean="0">
                <a:latin typeface="Times New Roman"/>
                <a:cs typeface="Times New Roman"/>
              </a:rPr>
              <a:t>i</a:t>
            </a:r>
            <a:r>
              <a:rPr sz="1600" b="1" spc="0" dirty="0" smtClean="0">
                <a:latin typeface="Times New Roman"/>
                <a:cs typeface="Times New Roman"/>
              </a:rPr>
              <a:t>ve-only </a:t>
            </a:r>
            <a:r>
              <a:rPr sz="1600" b="1" spc="-10" dirty="0" smtClean="0">
                <a:latin typeface="Times New Roman"/>
                <a:cs typeface="Times New Roman"/>
              </a:rPr>
              <a:t>(</a:t>
            </a:r>
            <a:r>
              <a:rPr sz="1600" b="1" spc="0" dirty="0" smtClean="0">
                <a:latin typeface="Times New Roman"/>
                <a:cs typeface="Times New Roman"/>
              </a:rPr>
              <a:t>TVRO)</a:t>
            </a:r>
            <a:endParaRPr sz="1600">
              <a:latin typeface="Times New Roman"/>
              <a:cs typeface="Times New Roman"/>
            </a:endParaRPr>
          </a:p>
          <a:p>
            <a:pPr lvl="1">
              <a:lnSpc>
                <a:spcPts val="1300"/>
              </a:lnSpc>
              <a:spcBef>
                <a:spcPts val="84"/>
              </a:spcBef>
              <a:buFont typeface="Times New Roman"/>
              <a:buAutoNum type="alphaLcPeriod"/>
            </a:pPr>
            <a:endParaRPr sz="1300"/>
          </a:p>
          <a:p>
            <a:pPr marL="12700" marR="81915">
              <a:lnSpc>
                <a:spcPct val="95800"/>
              </a:lnSpc>
            </a:pPr>
            <a:r>
              <a:rPr sz="1600" dirty="0" smtClean="0">
                <a:latin typeface="Times New Roman"/>
                <a:cs typeface="Times New Roman"/>
              </a:rPr>
              <a:t>Planned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broa</a:t>
            </a:r>
            <a:r>
              <a:rPr sz="1600" spc="-10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cas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ing dir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ct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y to ho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e TV 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eceive</a:t>
            </a:r>
            <a:r>
              <a:rPr sz="1600" spc="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s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takes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place in 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Ku (12GHz)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band. Th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s servi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e is kno</a:t>
            </a:r>
            <a:r>
              <a:rPr sz="1600" spc="-10" dirty="0" smtClean="0">
                <a:latin typeface="Times New Roman"/>
                <a:cs typeface="Times New Roman"/>
              </a:rPr>
              <a:t>w</a:t>
            </a:r>
            <a:r>
              <a:rPr sz="1600" spc="0" dirty="0" smtClean="0">
                <a:latin typeface="Times New Roman"/>
                <a:cs typeface="Times New Roman"/>
              </a:rPr>
              <a:t>n as Di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ect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Broad</a:t>
            </a:r>
            <a:r>
              <a:rPr sz="1600" spc="-5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ast 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atelli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 (DBS) service.</a:t>
            </a:r>
            <a:r>
              <a:rPr sz="1600" spc="-5" dirty="0" smtClean="0">
                <a:latin typeface="Times New Roman"/>
                <a:cs typeface="Times New Roman"/>
              </a:rPr>
              <a:t> T</a:t>
            </a:r>
            <a:r>
              <a:rPr sz="1600" spc="0" dirty="0" smtClean="0">
                <a:latin typeface="Times New Roman"/>
                <a:cs typeface="Times New Roman"/>
              </a:rPr>
              <a:t>here is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some </a:t>
            </a:r>
            <a:r>
              <a:rPr sz="1600" spc="-5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ariati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 in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freq</a:t>
            </a:r>
            <a:r>
              <a:rPr sz="1600" spc="-10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ency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ban</a:t>
            </a:r>
            <a:r>
              <a:rPr sz="1600" spc="-10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s a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sig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ed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diff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rent geog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aphic 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eg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s. </a:t>
            </a:r>
            <a:r>
              <a:rPr sz="1600" spc="-9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Fig</a:t>
            </a:r>
            <a:r>
              <a:rPr sz="1600" spc="-5" dirty="0" smtClean="0">
                <a:latin typeface="Times New Roman"/>
                <a:cs typeface="Times New Roman"/>
              </a:rPr>
              <a:t> 3.</a:t>
            </a:r>
            <a:r>
              <a:rPr sz="1600" spc="0" dirty="0" smtClean="0">
                <a:latin typeface="Times New Roman"/>
                <a:cs typeface="Times New Roman"/>
              </a:rPr>
              <a:t>8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hows the 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ain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units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in a 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ome te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minal D</a:t>
            </a:r>
            <a:r>
              <a:rPr sz="1600" spc="-5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S TV rece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ving sys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em</a:t>
            </a:r>
            <a:r>
              <a:rPr sz="1600" spc="-9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diagr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m covers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b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sic 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oncept for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anal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g (</a:t>
            </a:r>
            <a:r>
              <a:rPr sz="1600" spc="-10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M) TV.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346710" lvl="1" indent="-229235">
              <a:lnSpc>
                <a:spcPct val="100000"/>
              </a:lnSpc>
              <a:buFont typeface="Times New Roman"/>
              <a:buAutoNum type="alphaLcPeriod" startAt="2"/>
              <a:tabLst>
                <a:tab pos="346710" algn="l"/>
              </a:tabLst>
            </a:pPr>
            <a:r>
              <a:rPr sz="1600" b="1" spc="0" dirty="0" smtClean="0">
                <a:latin typeface="Times New Roman"/>
                <a:cs typeface="Times New Roman"/>
              </a:rPr>
              <a:t>The out</a:t>
            </a:r>
            <a:r>
              <a:rPr sz="1600" b="1" spc="-10" dirty="0" smtClean="0">
                <a:latin typeface="Times New Roman"/>
                <a:cs typeface="Times New Roman"/>
              </a:rPr>
              <a:t>d</a:t>
            </a:r>
            <a:r>
              <a:rPr sz="1600" b="1" spc="0" dirty="0" smtClean="0">
                <a:latin typeface="Times New Roman"/>
                <a:cs typeface="Times New Roman"/>
              </a:rPr>
              <a:t>oor unit :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his </a:t>
            </a:r>
            <a:r>
              <a:rPr sz="1600" spc="-5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onsists o</a:t>
            </a:r>
            <a:r>
              <a:rPr sz="1600" spc="-10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6"/>
              </a:spcBef>
            </a:pPr>
            <a:endParaRPr sz="1300"/>
          </a:p>
          <a:p>
            <a:pPr marL="12700" marR="408305" algn="just">
              <a:lnSpc>
                <a:spcPct val="95800"/>
              </a:lnSpc>
            </a:pPr>
            <a:r>
              <a:rPr sz="1600" dirty="0" smtClean="0">
                <a:latin typeface="Times New Roman"/>
                <a:cs typeface="Times New Roman"/>
              </a:rPr>
              <a:t>1-</a:t>
            </a:r>
            <a:r>
              <a:rPr sz="1600" spc="40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R</a:t>
            </a:r>
            <a:r>
              <a:rPr sz="1600" b="1" spc="-10" dirty="0" smtClean="0">
                <a:latin typeface="Times New Roman"/>
                <a:cs typeface="Times New Roman"/>
              </a:rPr>
              <a:t>e</a:t>
            </a:r>
            <a:r>
              <a:rPr sz="1600" b="1" spc="0" dirty="0" smtClean="0">
                <a:latin typeface="Times New Roman"/>
                <a:cs typeface="Times New Roman"/>
              </a:rPr>
              <a:t>ce</a:t>
            </a:r>
            <a:r>
              <a:rPr sz="1600" b="1" spc="-10" dirty="0" smtClean="0">
                <a:latin typeface="Times New Roman"/>
                <a:cs typeface="Times New Roman"/>
              </a:rPr>
              <a:t>i</a:t>
            </a:r>
            <a:r>
              <a:rPr sz="1600" b="1" spc="0" dirty="0" smtClean="0">
                <a:latin typeface="Times New Roman"/>
                <a:cs typeface="Times New Roman"/>
              </a:rPr>
              <a:t>ving An</a:t>
            </a:r>
            <a:r>
              <a:rPr sz="1600" b="1" spc="-10" dirty="0" smtClean="0">
                <a:latin typeface="Times New Roman"/>
                <a:cs typeface="Times New Roman"/>
              </a:rPr>
              <a:t>t</a:t>
            </a:r>
            <a:r>
              <a:rPr sz="1600" b="1" spc="0" dirty="0" smtClean="0">
                <a:latin typeface="Times New Roman"/>
                <a:cs typeface="Times New Roman"/>
              </a:rPr>
              <a:t>enn</a:t>
            </a:r>
            <a:r>
              <a:rPr sz="1600" b="1" spc="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: A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para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olic ref</a:t>
            </a:r>
            <a:r>
              <a:rPr sz="1600" spc="-5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ector is </a:t>
            </a:r>
            <a:r>
              <a:rPr sz="1600" spc="-5" dirty="0" smtClean="0">
                <a:latin typeface="Times New Roman"/>
                <a:cs typeface="Times New Roman"/>
              </a:rPr>
              <a:t>g</a:t>
            </a:r>
            <a:r>
              <a:rPr sz="1600" spc="0" dirty="0" smtClean="0">
                <a:latin typeface="Times New Roman"/>
                <a:cs typeface="Times New Roman"/>
              </a:rPr>
              <a:t>ener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lly used,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wi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 the receivi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g ho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n mount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d at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focus.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Depend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ng on </a:t>
            </a:r>
            <a:r>
              <a:rPr sz="1600" spc="-10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esign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ere are t</a:t>
            </a:r>
            <a:r>
              <a:rPr sz="1600" spc="-10" dirty="0" smtClean="0">
                <a:latin typeface="Times New Roman"/>
                <a:cs typeface="Times New Roman"/>
              </a:rPr>
              <a:t>w</a:t>
            </a:r>
            <a:r>
              <a:rPr sz="1600" spc="0" dirty="0" smtClean="0">
                <a:latin typeface="Times New Roman"/>
                <a:cs typeface="Times New Roman"/>
              </a:rPr>
              <a:t>o type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 marR="349885">
              <a:lnSpc>
                <a:spcPts val="1839"/>
              </a:lnSpc>
              <a:spcBef>
                <a:spcPts val="50"/>
              </a:spcBef>
              <a:buFont typeface="Times New Roman"/>
              <a:buChar char="-"/>
              <a:tabLst>
                <a:tab pos="136525" algn="l"/>
              </a:tabLst>
            </a:pPr>
            <a:r>
              <a:rPr sz="1600" spc="0" dirty="0" smtClean="0">
                <a:latin typeface="Times New Roman"/>
                <a:cs typeface="Times New Roman"/>
              </a:rPr>
              <a:t>Front Fe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d Parabol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c anten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a:-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this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ype the fo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us direct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y in fr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nt of the refl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ctor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as sh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wn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fig 3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r>
              <a:rPr sz="1600" spc="0" dirty="0" smtClean="0">
                <a:latin typeface="Times New Roman"/>
                <a:cs typeface="Times New Roman"/>
              </a:rPr>
              <a:t>9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(a)</a:t>
            </a:r>
            <a:endParaRPr sz="1600">
              <a:latin typeface="Times New Roman"/>
              <a:cs typeface="Times New Roman"/>
            </a:endParaRPr>
          </a:p>
          <a:p>
            <a:pPr marL="136525" indent="-124460">
              <a:lnSpc>
                <a:spcPts val="1789"/>
              </a:lnSpc>
              <a:buFont typeface="Times New Roman"/>
              <a:buChar char="-"/>
              <a:tabLst>
                <a:tab pos="136525" algn="l"/>
              </a:tabLst>
            </a:pPr>
            <a:r>
              <a:rPr sz="1600" spc="0" dirty="0" smtClean="0">
                <a:latin typeface="Times New Roman"/>
                <a:cs typeface="Times New Roman"/>
              </a:rPr>
              <a:t>Offset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Feed Pa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abolic 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nten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a:-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by u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ed this t</a:t>
            </a:r>
            <a:r>
              <a:rPr sz="1600" spc="-10" dirty="0" smtClean="0">
                <a:latin typeface="Times New Roman"/>
                <a:cs typeface="Times New Roman"/>
              </a:rPr>
              <a:t>y</a:t>
            </a:r>
            <a:r>
              <a:rPr sz="1600" spc="0" dirty="0" smtClean="0">
                <a:latin typeface="Times New Roman"/>
                <a:cs typeface="Times New Roman"/>
              </a:rPr>
              <a:t>pe we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get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bet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er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sz="1600" dirty="0" smtClean="0">
                <a:latin typeface="Times New Roman"/>
                <a:cs typeface="Times New Roman"/>
              </a:rPr>
              <a:t>interfer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nce re</a:t>
            </a:r>
            <a:r>
              <a:rPr sz="1600" spc="-10" dirty="0" smtClean="0">
                <a:latin typeface="Times New Roman"/>
                <a:cs typeface="Times New Roman"/>
              </a:rPr>
              <a:t>j</a:t>
            </a:r>
            <a:r>
              <a:rPr sz="1600" spc="0" dirty="0" smtClean="0">
                <a:latin typeface="Times New Roman"/>
                <a:cs typeface="Times New Roman"/>
              </a:rPr>
              <a:t>ection as 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hown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f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g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3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r>
              <a:rPr sz="1600" spc="0" dirty="0" smtClean="0">
                <a:latin typeface="Times New Roman"/>
                <a:cs typeface="Times New Roman"/>
              </a:rPr>
              <a:t>9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5" dirty="0" smtClean="0">
                <a:latin typeface="Times New Roman"/>
                <a:cs typeface="Times New Roman"/>
              </a:rPr>
              <a:t>(</a:t>
            </a:r>
            <a:r>
              <a:rPr sz="1600" spc="0" dirty="0" smtClean="0">
                <a:latin typeface="Times New Roman"/>
                <a:cs typeface="Times New Roman"/>
              </a:rPr>
              <a:t>b)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7704" y="512444"/>
            <a:ext cx="3903345" cy="4719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65272" y="5340096"/>
            <a:ext cx="1985645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latin typeface="Times New Roman"/>
                <a:cs typeface="Times New Roman"/>
              </a:rPr>
              <a:t>Fig 3.8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</a:t>
            </a:r>
            <a:r>
              <a:rPr sz="1600" spc="-5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S TV syst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3808" y="8363711"/>
            <a:ext cx="2569845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-Fr</a:t>
            </a:r>
            <a:r>
              <a:rPr sz="1600" spc="-5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nt </a:t>
            </a:r>
            <a:r>
              <a:rPr sz="1600" spc="-5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eed Pa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abolic 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nten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80282" y="8256909"/>
            <a:ext cx="2772410" cy="713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22555">
              <a:lnSpc>
                <a:spcPct val="143800"/>
              </a:lnSpc>
            </a:pPr>
            <a:r>
              <a:rPr sz="1600" spc="5" dirty="0" smtClean="0">
                <a:latin typeface="Times New Roman"/>
                <a:cs typeface="Times New Roman"/>
              </a:rPr>
              <a:t>b</a:t>
            </a:r>
            <a:r>
              <a:rPr sz="1600" spc="-10" dirty="0" smtClean="0">
                <a:latin typeface="Times New Roman"/>
                <a:cs typeface="Times New Roman"/>
              </a:rPr>
              <a:t>-</a:t>
            </a:r>
            <a:r>
              <a:rPr sz="1600" spc="0" dirty="0" smtClean="0">
                <a:latin typeface="Times New Roman"/>
                <a:cs typeface="Times New Roman"/>
              </a:rPr>
              <a:t>Offset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Feed Pa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abolic 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nten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a fig 3.9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32966" y="5938265"/>
            <a:ext cx="4849494" cy="2285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3750" y="3850004"/>
            <a:ext cx="1457325" cy="1376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00176"/>
            <a:ext cx="4601845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latin typeface="Times New Roman"/>
                <a:cs typeface="Times New Roman"/>
              </a:rPr>
              <a:t>We </a:t>
            </a:r>
            <a:r>
              <a:rPr sz="1600" spc="-5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an calcula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 the </a:t>
            </a:r>
            <a:r>
              <a:rPr sz="1600" spc="-10" dirty="0" smtClean="0">
                <a:latin typeface="Times New Roman"/>
                <a:cs typeface="Times New Roman"/>
              </a:rPr>
              <a:t>G</a:t>
            </a:r>
            <a:r>
              <a:rPr sz="1600" spc="0" dirty="0" smtClean="0">
                <a:latin typeface="Times New Roman"/>
                <a:cs typeface="Times New Roman"/>
              </a:rPr>
              <a:t>ain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of 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eflec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or ant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nna as fol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ow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1862835"/>
            <a:ext cx="6262370" cy="1877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2935" marR="460375" indent="-610870">
              <a:lnSpc>
                <a:spcPts val="1850"/>
              </a:lnSpc>
            </a:pPr>
            <a:r>
              <a:rPr sz="1600" dirty="0" smtClean="0">
                <a:latin typeface="Times New Roman"/>
                <a:cs typeface="Times New Roman"/>
              </a:rPr>
              <a:t>Where</a:t>
            </a:r>
            <a:r>
              <a:rPr sz="1600" spc="-5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Cambria Math"/>
                <a:cs typeface="Cambria Math"/>
              </a:rPr>
              <a:t>𝜂</a:t>
            </a:r>
            <a:r>
              <a:rPr sz="1600" spc="0" dirty="0" smtClean="0">
                <a:latin typeface="Times New Roman"/>
                <a:cs typeface="Times New Roman"/>
              </a:rPr>
              <a:t>: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is ove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all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eff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cie</a:t>
            </a:r>
            <a:r>
              <a:rPr sz="1600" spc="-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cy is 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yp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cal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y within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range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55%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to 75% D: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diamet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r of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the 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eflec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6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ct val="95900"/>
              </a:lnSpc>
              <a:tabLst>
                <a:tab pos="1880870" algn="l"/>
              </a:tabLst>
            </a:pPr>
            <a:r>
              <a:rPr sz="1600" dirty="0" smtClean="0">
                <a:latin typeface="Times New Roman"/>
                <a:cs typeface="Times New Roman"/>
              </a:rPr>
              <a:t>2-</a:t>
            </a:r>
            <a:r>
              <a:rPr sz="1600" spc="40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imes New Roman"/>
                <a:cs typeface="Times New Roman"/>
              </a:rPr>
              <a:t>L</a:t>
            </a:r>
            <a:r>
              <a:rPr sz="1600" b="1" spc="0" dirty="0" smtClean="0">
                <a:latin typeface="Times New Roman"/>
                <a:cs typeface="Times New Roman"/>
              </a:rPr>
              <a:t>o</a:t>
            </a:r>
            <a:r>
              <a:rPr sz="1600" b="1" spc="5" dirty="0" smtClean="0">
                <a:latin typeface="Times New Roman"/>
                <a:cs typeface="Times New Roman"/>
              </a:rPr>
              <a:t>w</a:t>
            </a:r>
            <a:r>
              <a:rPr sz="1600" b="1" spc="-10" dirty="0" smtClean="0">
                <a:latin typeface="Times New Roman"/>
                <a:cs typeface="Times New Roman"/>
              </a:rPr>
              <a:t>-</a:t>
            </a:r>
            <a:r>
              <a:rPr sz="1600" b="1" spc="0" dirty="0" smtClean="0">
                <a:latin typeface="Times New Roman"/>
                <a:cs typeface="Times New Roman"/>
              </a:rPr>
              <a:t>Noise-B</a:t>
            </a:r>
            <a:r>
              <a:rPr sz="1600" b="1" spc="-10" dirty="0" smtClean="0">
                <a:latin typeface="Times New Roman"/>
                <a:cs typeface="Times New Roman"/>
              </a:rPr>
              <a:t>l</a:t>
            </a:r>
            <a:r>
              <a:rPr sz="1600" b="1" spc="0" dirty="0" smtClean="0">
                <a:latin typeface="Times New Roman"/>
                <a:cs typeface="Times New Roman"/>
              </a:rPr>
              <a:t>ock	L</a:t>
            </a:r>
            <a:r>
              <a:rPr sz="1600" b="1" spc="-10" dirty="0" smtClean="0">
                <a:latin typeface="Times New Roman"/>
                <a:cs typeface="Times New Roman"/>
              </a:rPr>
              <a:t>N</a:t>
            </a:r>
            <a:r>
              <a:rPr sz="1600" b="1" spc="0" dirty="0" smtClean="0">
                <a:latin typeface="Times New Roman"/>
                <a:cs typeface="Times New Roman"/>
              </a:rPr>
              <a:t>B</a:t>
            </a:r>
            <a:r>
              <a:rPr sz="1600" spc="-5" dirty="0" smtClean="0">
                <a:latin typeface="Times New Roman"/>
                <a:cs typeface="Times New Roman"/>
              </a:rPr>
              <a:t>:</a:t>
            </a:r>
            <a:r>
              <a:rPr sz="1600" spc="0" dirty="0" smtClean="0">
                <a:latin typeface="Times New Roman"/>
                <a:cs typeface="Times New Roman"/>
              </a:rPr>
              <a:t>- it is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 </a:t>
            </a:r>
            <a:r>
              <a:rPr sz="1600" spc="-5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ombin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tion unit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consist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ng of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 lownoise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amplif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er L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A f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llowed 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y a co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verter. It is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p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ov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de gain for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broa</a:t>
            </a:r>
            <a:r>
              <a:rPr sz="1600" spc="-10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band s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gnal 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nd th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 con</a:t>
            </a:r>
            <a:r>
              <a:rPr sz="1600" spc="-10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erts the si</a:t>
            </a:r>
            <a:r>
              <a:rPr sz="1600" spc="-5" dirty="0" smtClean="0">
                <a:latin typeface="Times New Roman"/>
                <a:cs typeface="Times New Roman"/>
              </a:rPr>
              <a:t>g</a:t>
            </a:r>
            <a:r>
              <a:rPr sz="1600" spc="0" dirty="0" smtClean="0">
                <a:latin typeface="Times New Roman"/>
                <a:cs typeface="Times New Roman"/>
              </a:rPr>
              <a:t>nal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to a lo</a:t>
            </a:r>
            <a:r>
              <a:rPr sz="1600" spc="-10" dirty="0" smtClean="0">
                <a:latin typeface="Times New Roman"/>
                <a:cs typeface="Times New Roman"/>
              </a:rPr>
              <a:t>w</a:t>
            </a:r>
            <a:r>
              <a:rPr sz="1600" spc="0" dirty="0" smtClean="0">
                <a:latin typeface="Times New Roman"/>
                <a:cs typeface="Times New Roman"/>
              </a:rPr>
              <a:t>er f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equency r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nge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so that a l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w-cost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coax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al cable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 be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used as fee</a:t>
            </a:r>
            <a:r>
              <a:rPr sz="1600" spc="-5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er to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the in</a:t>
            </a:r>
            <a:r>
              <a:rPr sz="1600" spc="-10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oor </a:t>
            </a:r>
            <a:r>
              <a:rPr sz="1600" spc="-10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nit. The standa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d frequ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ncy range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of this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down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con</a:t>
            </a:r>
            <a:r>
              <a:rPr sz="1600" spc="-10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erted si</a:t>
            </a:r>
            <a:r>
              <a:rPr sz="1600" spc="-10" dirty="0" smtClean="0">
                <a:latin typeface="Times New Roman"/>
                <a:cs typeface="Times New Roman"/>
              </a:rPr>
              <a:t>g</a:t>
            </a:r>
            <a:r>
              <a:rPr sz="1600" spc="0" dirty="0" smtClean="0">
                <a:latin typeface="Times New Roman"/>
                <a:cs typeface="Times New Roman"/>
              </a:rPr>
              <a:t>nal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is 950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1450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MHz.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5415026"/>
            <a:ext cx="6179820" cy="3027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0" algn="ctr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3.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1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600" b="1" dirty="0" smtClean="0">
                <a:latin typeface="Arial"/>
                <a:cs typeface="Arial"/>
              </a:rPr>
              <a:t>3.</a:t>
            </a:r>
            <a:r>
              <a:rPr sz="1600" b="1" spc="-10" dirty="0" smtClean="0">
                <a:latin typeface="Arial"/>
                <a:cs typeface="Arial"/>
              </a:rPr>
              <a:t>1</a:t>
            </a:r>
            <a:r>
              <a:rPr sz="1600" b="1" spc="0" dirty="0" smtClean="0">
                <a:latin typeface="Arial"/>
                <a:cs typeface="Arial"/>
              </a:rPr>
              <a:t>.6</a:t>
            </a:r>
            <a:r>
              <a:rPr sz="1600" b="1" spc="-5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Tra</a:t>
            </a:r>
            <a:r>
              <a:rPr sz="1600" b="1" spc="-5" dirty="0" smtClean="0">
                <a:latin typeface="Arial"/>
                <a:cs typeface="Arial"/>
              </a:rPr>
              <a:t>c</a:t>
            </a:r>
            <a:r>
              <a:rPr sz="1600" b="1" spc="0" dirty="0" smtClean="0">
                <a:latin typeface="Arial"/>
                <a:cs typeface="Arial"/>
              </a:rPr>
              <a:t>ki</a:t>
            </a:r>
            <a:r>
              <a:rPr sz="1600" b="1" spc="-5" dirty="0" smtClean="0">
                <a:latin typeface="Arial"/>
                <a:cs typeface="Arial"/>
              </a:rPr>
              <a:t>n</a:t>
            </a:r>
            <a:r>
              <a:rPr sz="1600" b="1" spc="0" dirty="0" smtClean="0">
                <a:latin typeface="Arial"/>
                <a:cs typeface="Arial"/>
              </a:rPr>
              <a:t>g, Tel</a:t>
            </a:r>
            <a:r>
              <a:rPr sz="1600" b="1" spc="-5" dirty="0" smtClean="0">
                <a:latin typeface="Arial"/>
                <a:cs typeface="Arial"/>
              </a:rPr>
              <a:t>e</a:t>
            </a:r>
            <a:r>
              <a:rPr sz="1600" b="1" spc="0" dirty="0" smtClean="0">
                <a:latin typeface="Arial"/>
                <a:cs typeface="Arial"/>
              </a:rPr>
              <a:t>m</a:t>
            </a:r>
            <a:r>
              <a:rPr sz="1600" b="1" spc="-5" dirty="0" smtClean="0">
                <a:latin typeface="Arial"/>
                <a:cs typeface="Arial"/>
              </a:rPr>
              <a:t>e</a:t>
            </a:r>
            <a:r>
              <a:rPr sz="1600" b="1" spc="0" dirty="0" smtClean="0">
                <a:latin typeface="Arial"/>
                <a:cs typeface="Arial"/>
              </a:rPr>
              <a:t>try, Co</a:t>
            </a:r>
            <a:r>
              <a:rPr sz="1600" b="1" spc="-10" dirty="0" smtClean="0">
                <a:latin typeface="Arial"/>
                <a:cs typeface="Arial"/>
              </a:rPr>
              <a:t>m</a:t>
            </a:r>
            <a:r>
              <a:rPr sz="1600" b="1" spc="0" dirty="0" smtClean="0">
                <a:latin typeface="Arial"/>
                <a:cs typeface="Arial"/>
              </a:rPr>
              <a:t>m</a:t>
            </a:r>
            <a:r>
              <a:rPr sz="1600" b="1" spc="-5" dirty="0" smtClean="0">
                <a:latin typeface="Arial"/>
                <a:cs typeface="Arial"/>
              </a:rPr>
              <a:t>a</a:t>
            </a:r>
            <a:r>
              <a:rPr sz="1600" b="1" spc="0" dirty="0" smtClean="0">
                <a:latin typeface="Arial"/>
                <a:cs typeface="Arial"/>
              </a:rPr>
              <a:t>nd, and </a:t>
            </a:r>
            <a:r>
              <a:rPr sz="1600" b="1" spc="-10" dirty="0" smtClean="0">
                <a:latin typeface="Arial"/>
                <a:cs typeface="Arial"/>
              </a:rPr>
              <a:t>M</a:t>
            </a:r>
            <a:r>
              <a:rPr sz="1600" b="1" spc="0" dirty="0" smtClean="0">
                <a:latin typeface="Arial"/>
                <a:cs typeface="Arial"/>
              </a:rPr>
              <a:t>onitoring </a:t>
            </a:r>
            <a:r>
              <a:rPr sz="1600" b="1" spc="-5" dirty="0" smtClean="0">
                <a:latin typeface="Arial"/>
                <a:cs typeface="Arial"/>
              </a:rPr>
              <a:t>(</a:t>
            </a:r>
            <a:r>
              <a:rPr sz="1600" b="1" spc="0" dirty="0" smtClean="0">
                <a:latin typeface="Arial"/>
                <a:cs typeface="Arial"/>
              </a:rPr>
              <a:t>TTC&amp;M)</a:t>
            </a:r>
            <a:endParaRPr sz="1600">
              <a:latin typeface="Arial"/>
              <a:cs typeface="Arial"/>
            </a:endParaRPr>
          </a:p>
          <a:p>
            <a:pPr marL="12700" marR="122555">
              <a:lnSpc>
                <a:spcPct val="143700"/>
              </a:lnSpc>
              <a:spcBef>
                <a:spcPts val="120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tra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ing, telemetr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y,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com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and, 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monitoring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(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C&amp;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) 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ubsystem provides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ential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spacecraft </a:t>
            </a:r>
            <a:r>
              <a:rPr sz="1400" spc="-3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management 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ontrol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fun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 keep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satellite </a:t>
            </a:r>
            <a:r>
              <a:rPr sz="1400" spc="-4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operating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safely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orbit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as shown in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fig (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3.11).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T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TC&amp;M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links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between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spacecraft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ground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are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usually sep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rate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fro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communications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system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links.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TTC&amp;M links may operate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frequency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bands </a:t>
            </a:r>
            <a:r>
              <a:rPr sz="1400" spc="-3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or 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other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bands</a:t>
            </a:r>
            <a:endParaRPr sz="1400">
              <a:latin typeface="Arial"/>
              <a:cs typeface="Arial"/>
            </a:endParaRPr>
          </a:p>
          <a:p>
            <a:pPr marL="12700" marR="2286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Figure 3.10 shows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typical TTC&amp;M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functional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elements 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for 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satellite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 ground</a:t>
            </a:r>
            <a:r>
              <a:rPr sz="1400" spc="-5" dirty="0" smtClean="0">
                <a:latin typeface="Arial"/>
                <a:cs typeface="Arial"/>
              </a:rPr>
              <a:t> facility </a:t>
            </a:r>
            <a:r>
              <a:rPr sz="1400" spc="-10" dirty="0" smtClean="0">
                <a:latin typeface="Arial"/>
                <a:cs typeface="Arial"/>
              </a:rPr>
              <a:t>for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 communications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satellite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application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1381760"/>
            <a:ext cx="2819400" cy="466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5217667"/>
            <a:ext cx="6253480" cy="3597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785" algn="ctr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Figure 3.11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The satell</a:t>
            </a:r>
            <a:r>
              <a:rPr sz="1400" spc="-5" dirty="0" smtClean="0">
                <a:latin typeface="Arial"/>
                <a:cs typeface="Arial"/>
              </a:rPr>
              <a:t>ite </a:t>
            </a:r>
            <a:r>
              <a:rPr sz="1400" spc="-10" dirty="0" smtClean="0">
                <a:latin typeface="Arial"/>
                <a:cs typeface="Arial"/>
              </a:rPr>
              <a:t>TT</a:t>
            </a:r>
            <a:r>
              <a:rPr sz="1400" spc="-15" dirty="0" smtClean="0">
                <a:latin typeface="Arial"/>
                <a:cs typeface="Arial"/>
              </a:rPr>
              <a:t>C&amp;M </a:t>
            </a:r>
            <a:r>
              <a:rPr sz="1400" spc="-10" dirty="0" smtClean="0">
                <a:latin typeface="Arial"/>
                <a:cs typeface="Arial"/>
              </a:rPr>
              <a:t>subsy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tems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comprise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6223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*The a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tenna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6223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*Command receiver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*Tracking a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d</a:t>
            </a:r>
            <a:r>
              <a:rPr sz="1400" spc="-5" dirty="0" smtClean="0">
                <a:latin typeface="Arial"/>
                <a:cs typeface="Arial"/>
              </a:rPr>
              <a:t> tel</a:t>
            </a:r>
            <a:r>
              <a:rPr sz="1400" spc="-2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metry </a:t>
            </a:r>
            <a:r>
              <a:rPr sz="1400" spc="-5" dirty="0" smtClean="0">
                <a:latin typeface="Arial"/>
                <a:cs typeface="Arial"/>
              </a:rPr>
              <a:t>tr</a:t>
            </a:r>
            <a:r>
              <a:rPr sz="1400" spc="-2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nsmitt</a:t>
            </a:r>
            <a:r>
              <a:rPr sz="1400" spc="-5" dirty="0" smtClean="0">
                <a:latin typeface="Arial"/>
                <a:cs typeface="Arial"/>
              </a:rPr>
              <a:t>er,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6223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*Tracking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sensors.</a:t>
            </a:r>
            <a:endParaRPr sz="1400">
              <a:latin typeface="Arial"/>
              <a:cs typeface="Arial"/>
            </a:endParaRPr>
          </a:p>
          <a:p>
            <a:pPr marL="12700" marR="18923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The elements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ground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include 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TTC&amp;M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ante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na,tele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et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y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eive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,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 command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transmitter, trac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k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,</a:t>
            </a:r>
            <a:r>
              <a:rPr sz="1400" spc="1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subsystem, a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ssociated processing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analysis 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fu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ctions.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Satellite </a:t>
            </a:r>
            <a:r>
              <a:rPr sz="1400" spc="-10" dirty="0" smtClean="0">
                <a:latin typeface="Arial"/>
                <a:cs typeface="Arial"/>
              </a:rPr>
              <a:t>control and monitori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g</a:t>
            </a:r>
            <a:r>
              <a:rPr sz="1400" spc="-5" dirty="0" smtClean="0">
                <a:latin typeface="Arial"/>
                <a:cs typeface="Arial"/>
              </a:rPr>
              <a:t> is </a:t>
            </a:r>
            <a:r>
              <a:rPr sz="1400" spc="-10" dirty="0" smtClean="0">
                <a:latin typeface="Arial"/>
                <a:cs typeface="Arial"/>
              </a:rPr>
              <a:t>ac</a:t>
            </a:r>
            <a:r>
              <a:rPr sz="1400" spc="-5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omplished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through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ct val="143700"/>
              </a:lnSpc>
            </a:pPr>
            <a:r>
              <a:rPr sz="1400" spc="-10" dirty="0" smtClean="0">
                <a:latin typeface="Arial"/>
                <a:cs typeface="Arial"/>
              </a:rPr>
              <a:t>monitors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-5" dirty="0" smtClean="0">
                <a:latin typeface="Arial"/>
                <a:cs typeface="Arial"/>
              </a:rPr>
              <a:t> k</a:t>
            </a:r>
            <a:r>
              <a:rPr sz="1400" spc="-10" dirty="0" smtClean="0">
                <a:latin typeface="Arial"/>
                <a:cs typeface="Arial"/>
              </a:rPr>
              <a:t>eyboard</a:t>
            </a:r>
            <a:r>
              <a:rPr sz="1400" spc="-5" dirty="0" smtClean="0">
                <a:latin typeface="Arial"/>
                <a:cs typeface="Arial"/>
              </a:rPr>
              <a:t> inte</a:t>
            </a:r>
            <a:r>
              <a:rPr sz="1400" spc="-10" dirty="0" smtClean="0">
                <a:latin typeface="Arial"/>
                <a:cs typeface="Arial"/>
              </a:rPr>
              <a:t>rface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Telemetry da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are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from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other subsystems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th</a:t>
            </a:r>
            <a:r>
              <a:rPr sz="1400" spc="-1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 s</a:t>
            </a:r>
            <a:r>
              <a:rPr sz="1400" spc="-10" dirty="0" smtClean="0">
                <a:latin typeface="Arial"/>
                <a:cs typeface="Arial"/>
              </a:rPr>
              <a:t>pacecraft,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such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as the payloa</a:t>
            </a:r>
            <a:r>
              <a:rPr sz="1400" spc="-5" dirty="0" smtClean="0">
                <a:latin typeface="Arial"/>
                <a:cs typeface="Arial"/>
              </a:rPr>
              <a:t>d,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power, attitude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ntrol,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d th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rmal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contr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. </a:t>
            </a:r>
            <a:r>
              <a:rPr sz="1400" spc="-10" dirty="0" smtClean="0">
                <a:latin typeface="Arial"/>
                <a:cs typeface="Arial"/>
              </a:rPr>
              <a:t>Command d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ta </a:t>
            </a:r>
            <a:r>
              <a:rPr sz="1400" spc="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re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rela</a:t>
            </a:r>
            <a:r>
              <a:rPr sz="1400" spc="-5" dirty="0" smtClean="0">
                <a:latin typeface="Arial"/>
                <a:cs typeface="Arial"/>
              </a:rPr>
              <a:t>y</a:t>
            </a:r>
            <a:r>
              <a:rPr sz="1400" spc="-10" dirty="0" smtClean="0">
                <a:latin typeface="Arial"/>
                <a:cs typeface="Arial"/>
              </a:rPr>
              <a:t>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from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c</a:t>
            </a:r>
            <a:r>
              <a:rPr sz="1400" spc="-10" dirty="0" smtClean="0">
                <a:latin typeface="Arial"/>
                <a:cs typeface="Arial"/>
              </a:rPr>
              <a:t>om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eceiver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914400"/>
            <a:ext cx="5943600" cy="3897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13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809691"/>
            <a:ext cx="6223000" cy="6451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sz="1400" spc="-10" dirty="0" smtClean="0">
                <a:latin typeface="Arial"/>
                <a:cs typeface="Arial"/>
              </a:rPr>
              <a:t>ot</a:t>
            </a:r>
            <a:r>
              <a:rPr sz="1400" spc="-5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subsyste</a:t>
            </a:r>
            <a:r>
              <a:rPr sz="1400" spc="-5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o</a:t>
            </a:r>
            <a:r>
              <a:rPr sz="1400" spc="-5" dirty="0" smtClean="0">
                <a:latin typeface="Arial"/>
                <a:cs typeface="Arial"/>
              </a:rPr>
              <a:t> c</a:t>
            </a:r>
            <a:r>
              <a:rPr sz="1400" spc="-10" dirty="0" smtClean="0">
                <a:latin typeface="Arial"/>
                <a:cs typeface="Arial"/>
              </a:rPr>
              <a:t>ontrol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such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paramete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as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 p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inting,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transponder modes 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operation,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battery and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solar cell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changes,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etc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7"/>
              </a:spcBef>
            </a:pPr>
            <a:endParaRPr sz="1400"/>
          </a:p>
          <a:p>
            <a:pPr marL="12700" marR="240665">
              <a:lnSpc>
                <a:spcPct val="143700"/>
              </a:lnSpc>
            </a:pP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5" dirty="0" smtClean="0">
                <a:latin typeface="Arial"/>
                <a:cs typeface="Arial"/>
              </a:rPr>
              <a:t>tra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k</a:t>
            </a:r>
            <a:r>
              <a:rPr sz="1400" spc="-10" dirty="0" smtClean="0">
                <a:latin typeface="Arial"/>
                <a:cs typeface="Arial"/>
              </a:rPr>
              <a:t>ing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function </a:t>
            </a:r>
            <a:r>
              <a:rPr sz="1400" spc="-5" dirty="0" smtClean="0">
                <a:latin typeface="Arial"/>
                <a:cs typeface="Arial"/>
              </a:rPr>
              <a:t>is </a:t>
            </a:r>
            <a:r>
              <a:rPr sz="1400" spc="-10" dirty="0" smtClean="0">
                <a:latin typeface="Arial"/>
                <a:cs typeface="Arial"/>
              </a:rPr>
              <a:t>accom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lished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 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number of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techniques,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usually inv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lving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satellite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beacon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signals,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which</a:t>
            </a:r>
            <a:r>
              <a:rPr sz="1400" spc="-5" dirty="0" smtClean="0">
                <a:latin typeface="Arial"/>
                <a:cs typeface="Arial"/>
              </a:rPr>
              <a:t> a</a:t>
            </a:r>
            <a:r>
              <a:rPr sz="1400" spc="-10" dirty="0" smtClean="0">
                <a:latin typeface="Arial"/>
                <a:cs typeface="Arial"/>
              </a:rPr>
              <a:t>re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satellite T</a:t>
            </a:r>
            <a:r>
              <a:rPr sz="1400" spc="-15" dirty="0" smtClean="0">
                <a:latin typeface="Arial"/>
                <a:cs typeface="Arial"/>
              </a:rPr>
              <a:t>TC&amp;M</a:t>
            </a:r>
            <a:r>
              <a:rPr sz="1400" spc="-10" dirty="0" smtClean="0">
                <a:latin typeface="Arial"/>
                <a:cs typeface="Arial"/>
              </a:rPr>
              <a:t> earth station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*The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telemetered</a:t>
            </a:r>
            <a:r>
              <a:rPr sz="1400" b="1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data include following p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rameter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-Voltage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urrent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onditions 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power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subsystem,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-Temperature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cr</a:t>
            </a:r>
            <a:r>
              <a:rPr sz="1400" spc="-15" dirty="0" smtClean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tical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subsystem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s,</a:t>
            </a:r>
            <a:endParaRPr sz="1400">
              <a:latin typeface="Arial"/>
              <a:cs typeface="Arial"/>
            </a:endParaRPr>
          </a:p>
          <a:p>
            <a:pPr marL="12700" marR="203009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-Status of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swit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hes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relays 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communications 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a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nt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nna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ubsyst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ms,</a:t>
            </a:r>
            <a:endParaRPr sz="1400">
              <a:latin typeface="Arial"/>
              <a:cs typeface="Arial"/>
            </a:endParaRPr>
          </a:p>
          <a:p>
            <a:pPr marL="12700" marR="13208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-Fuel tank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pressures, 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attitud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control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sensor status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.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is the co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plementary fu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ction to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telemetry.</a:t>
            </a:r>
            <a:endParaRPr sz="1400">
              <a:latin typeface="Arial"/>
              <a:cs typeface="Arial"/>
            </a:endParaRPr>
          </a:p>
          <a:p>
            <a:pPr marL="12700" marR="10668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command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y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tem relays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specific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control and </a:t>
            </a:r>
            <a:r>
              <a:rPr sz="1400" spc="-2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operations inf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rmation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from the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ground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 the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spacecraft.</a:t>
            </a:r>
            <a:endParaRPr sz="1400">
              <a:latin typeface="Arial"/>
              <a:cs typeface="Arial"/>
            </a:endParaRPr>
          </a:p>
          <a:p>
            <a:pPr marL="12700" marR="17018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*The com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-5" dirty="0" smtClean="0">
                <a:latin typeface="Arial"/>
                <a:cs typeface="Arial"/>
              </a:rPr>
              <a:t> s</a:t>
            </a:r>
            <a:r>
              <a:rPr sz="1400" spc="-10" dirty="0" smtClean="0">
                <a:latin typeface="Arial"/>
                <a:cs typeface="Arial"/>
              </a:rPr>
              <a:t>y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tem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is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used 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ring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launch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ntrol</a:t>
            </a:r>
            <a:r>
              <a:rPr sz="1400" spc="1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firing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of the boo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 motor, depl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y appendages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such</a:t>
            </a:r>
            <a:r>
              <a:rPr sz="1400" spc="1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solar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p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anels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 antenna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eflectors,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‘spi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-up’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  spin-stabilized spa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ecraft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body.</a:t>
            </a:r>
            <a:endParaRPr sz="1400">
              <a:latin typeface="Arial"/>
              <a:cs typeface="Arial"/>
            </a:endParaRPr>
          </a:p>
          <a:p>
            <a:pPr marL="12700" marR="12255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3333FF"/>
                </a:solidFill>
                <a:latin typeface="Arial"/>
                <a:cs typeface="Arial"/>
              </a:rPr>
              <a:t>*</a:t>
            </a:r>
            <a:r>
              <a:rPr sz="1400" spc="-10" dirty="0" smtClean="0">
                <a:latin typeface="Arial"/>
                <a:cs typeface="Arial"/>
              </a:rPr>
              <a:t>Security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s an importa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nt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factor in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the command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ystem</a:t>
            </a:r>
            <a:r>
              <a:rPr sz="1400" spc="1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for</a:t>
            </a:r>
            <a:r>
              <a:rPr sz="1400" spc="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co</a:t>
            </a:r>
            <a:r>
              <a:rPr sz="1400" spc="-25" dirty="0" smtClean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003366"/>
                </a:solidFill>
                <a:latin typeface="Arial"/>
                <a:cs typeface="Arial"/>
              </a:rPr>
              <a:t>munications</a:t>
            </a:r>
            <a:r>
              <a:rPr sz="1400" spc="-5" dirty="0" smtClean="0">
                <a:solidFill>
                  <a:srgbClr val="003366"/>
                </a:solidFill>
                <a:latin typeface="Arial"/>
                <a:cs typeface="Arial"/>
              </a:rPr>
              <a:t> satellite.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710</Words>
  <Application>Microsoft Office PowerPoint</Application>
  <PresentationFormat>Custom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University of Diyala College of Engineering Department of Communications Engineering</vt:lpstr>
      <vt:lpstr>Lecture # 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DR.Ahmed Saker 2o1O</dc:creator>
  <cp:lastModifiedBy>STOP</cp:lastModifiedBy>
  <cp:revision>1</cp:revision>
  <dcterms:created xsi:type="dcterms:W3CDTF">2018-11-10T00:01:30Z</dcterms:created>
  <dcterms:modified xsi:type="dcterms:W3CDTF">2018-11-09T21:06:53Z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