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0559" y="10023550"/>
            <a:ext cx="139954" cy="22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5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39697"/>
            <a:ext cx="6674484" cy="2401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Antenna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p</a:t>
            </a:r>
            <a:r>
              <a:rPr dirty="0" smtClean="0" sz="1600" spc="0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10" b="1" u="heavy">
                <a:latin typeface="Times New Roman"/>
                <a:cs typeface="Times New Roman"/>
              </a:rPr>
              <a:t>ture</a:t>
            </a:r>
            <a:r>
              <a:rPr dirty="0" smtClean="0" sz="1600" spc="-5" u="heavy">
                <a:latin typeface="Times New Roman"/>
                <a:cs typeface="Times New Roman"/>
              </a:rPr>
              <a:t>:</a:t>
            </a:r>
            <a:r>
              <a:rPr dirty="0" smtClean="0" sz="1600" spc="-10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10" b="1" u="dbl">
                <a:latin typeface="Times New Roman"/>
                <a:cs typeface="Times New Roman"/>
              </a:rPr>
              <a:t>N</a:t>
            </a:r>
            <a:r>
              <a:rPr dirty="0" smtClean="0" sz="1400" spc="0" b="1" u="dbl">
                <a:latin typeface="Times New Roman"/>
                <a:cs typeface="Times New Roman"/>
              </a:rPr>
              <a:t>o</a:t>
            </a:r>
            <a:r>
              <a:rPr dirty="0" smtClean="0" sz="1400" spc="-10" b="1" u="dbl">
                <a:latin typeface="Times New Roman"/>
                <a:cs typeface="Times New Roman"/>
              </a:rPr>
              <a:t>i</a:t>
            </a:r>
            <a:r>
              <a:rPr dirty="0" smtClean="0" sz="1400" spc="0" b="1" u="dbl">
                <a:latin typeface="Times New Roman"/>
                <a:cs typeface="Times New Roman"/>
              </a:rPr>
              <a:t>s</a:t>
            </a:r>
            <a:r>
              <a:rPr dirty="0" smtClean="0" sz="1400" spc="0" b="1" u="dbl">
                <a:latin typeface="Times New Roman"/>
                <a:cs typeface="Times New Roman"/>
              </a:rPr>
              <a:t>e</a:t>
            </a:r>
            <a:r>
              <a:rPr dirty="0" smtClean="0" sz="1400" spc="5" b="1" u="dbl">
                <a:latin typeface="Times New Roman"/>
                <a:cs typeface="Times New Roman"/>
              </a:rPr>
              <a:t>:</a:t>
            </a:r>
            <a:r>
              <a:rPr dirty="0" smtClean="0" sz="1400" spc="0" b="1" u="dbl">
                <a:latin typeface="Times New Roman"/>
                <a:cs typeface="Times New Roman"/>
              </a:rPr>
              <a:t>-</a:t>
            </a:r>
            <a:r>
              <a:rPr dirty="0" smtClean="0" sz="1400" spc="-15" b="1" u="dbl">
                <a:latin typeface="Times New Roman"/>
                <a:cs typeface="Times New Roman"/>
              </a:rPr>
              <a:t> </a:t>
            </a:r>
            <a:r>
              <a:rPr dirty="0" smtClean="0" sz="1400" spc="0" b="1" u="dbl">
                <a:latin typeface="Times New Roman"/>
                <a:cs typeface="Times New Roman"/>
              </a:rPr>
              <a:t>a</a:t>
            </a:r>
            <a:r>
              <a:rPr dirty="0" smtClean="0" sz="1400" spc="0" b="1" u="dbl">
                <a:latin typeface="Times New Roman"/>
                <a:cs typeface="Times New Roman"/>
              </a:rPr>
              <a:t>ny</a:t>
            </a:r>
            <a:r>
              <a:rPr dirty="0" smtClean="0" sz="1400" spc="0" b="1" u="dbl">
                <a:latin typeface="Times New Roman"/>
                <a:cs typeface="Times New Roman"/>
              </a:rPr>
              <a:t> </a:t>
            </a:r>
            <a:r>
              <a:rPr dirty="0" smtClean="0" sz="1400" spc="0" b="1" u="dbl">
                <a:latin typeface="Times New Roman"/>
                <a:cs typeface="Times New Roman"/>
              </a:rPr>
              <a:t>u</a:t>
            </a:r>
            <a:r>
              <a:rPr dirty="0" smtClean="0" sz="1400" spc="-20" b="1" u="dbl">
                <a:latin typeface="Times New Roman"/>
                <a:cs typeface="Times New Roman"/>
              </a:rPr>
              <a:t>n</a:t>
            </a:r>
            <a:r>
              <a:rPr dirty="0" smtClean="0" sz="1400" spc="0" b="1" u="dbl">
                <a:latin typeface="Times New Roman"/>
                <a:cs typeface="Times New Roman"/>
              </a:rPr>
              <a:t>w</a:t>
            </a:r>
            <a:r>
              <a:rPr dirty="0" smtClean="0" sz="1400" spc="-10" b="1" u="dbl">
                <a:latin typeface="Times New Roman"/>
                <a:cs typeface="Times New Roman"/>
              </a:rPr>
              <a:t>a</a:t>
            </a:r>
            <a:r>
              <a:rPr dirty="0" smtClean="0" sz="1400" spc="0" b="1" u="dbl">
                <a:latin typeface="Times New Roman"/>
                <a:cs typeface="Times New Roman"/>
              </a:rPr>
              <a:t>nt</a:t>
            </a:r>
            <a:r>
              <a:rPr dirty="0" smtClean="0" sz="1400" spc="-15" b="1" u="dbl">
                <a:latin typeface="Times New Roman"/>
                <a:cs typeface="Times New Roman"/>
              </a:rPr>
              <a:t>e</a:t>
            </a:r>
            <a:r>
              <a:rPr dirty="0" smtClean="0" sz="1400" spc="0" b="1" u="dbl">
                <a:latin typeface="Times New Roman"/>
                <a:cs typeface="Times New Roman"/>
              </a:rPr>
              <a:t>d</a:t>
            </a:r>
            <a:r>
              <a:rPr dirty="0" smtClean="0" sz="1400" spc="0" b="1" u="dbl">
                <a:latin typeface="Times New Roman"/>
                <a:cs typeface="Times New Roman"/>
              </a:rPr>
              <a:t> </a:t>
            </a:r>
            <a:r>
              <a:rPr dirty="0" smtClean="0" sz="1400" spc="0" b="1" u="dbl">
                <a:latin typeface="Times New Roman"/>
                <a:cs typeface="Times New Roman"/>
              </a:rPr>
              <a:t>sig</a:t>
            </a:r>
            <a:r>
              <a:rPr dirty="0" smtClean="0" sz="1400" spc="-15" b="1" u="dbl">
                <a:latin typeface="Times New Roman"/>
                <a:cs typeface="Times New Roman"/>
              </a:rPr>
              <a:t>n</a:t>
            </a:r>
            <a:r>
              <a:rPr dirty="0" smtClean="0" sz="1400" spc="0" b="1" u="dbl">
                <a:latin typeface="Times New Roman"/>
                <a:cs typeface="Times New Roman"/>
              </a:rPr>
              <a:t>a</a:t>
            </a:r>
            <a:r>
              <a:rPr dirty="0" smtClean="0" sz="1400" spc="0" b="1" u="dbl">
                <a:latin typeface="Times New Roman"/>
                <a:cs typeface="Times New Roman"/>
              </a:rPr>
              <a:t>l</a:t>
            </a:r>
            <a:r>
              <a:rPr dirty="0" smtClean="0" sz="1400" spc="0" b="1" u="dbl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0"/>
              </a:spcBef>
            </a:pPr>
            <a:endParaRPr sz="800"/>
          </a:p>
          <a:p>
            <a:pPr marL="469900" indent="-229235">
              <a:lnSpc>
                <a:spcPct val="100000"/>
              </a:lnSpc>
              <a:buFont typeface="Times New Roman"/>
              <a:buChar char="•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"/>
              </a:spcBef>
              <a:buFont typeface="Times New Roman"/>
              <a:buChar char="•"/>
            </a:pPr>
            <a:endParaRPr sz="850"/>
          </a:p>
          <a:p>
            <a:pPr marL="469900" indent="-229235">
              <a:lnSpc>
                <a:spcPct val="100000"/>
              </a:lnSpc>
              <a:buFont typeface="Times New Roman"/>
              <a:buChar char="•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otion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3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4"/>
              </a:spcBef>
              <a:buFont typeface="Times New Roman"/>
              <a:buChar char="•"/>
            </a:pPr>
            <a:endParaRPr sz="850"/>
          </a:p>
          <a:p>
            <a:pPr marL="469900" indent="-229235">
              <a:lnSpc>
                <a:spcPct val="100000"/>
              </a:lnSpc>
              <a:buFont typeface="Times New Roman"/>
              <a:buChar char="•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otion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"/>
              </a:spcBef>
              <a:buFont typeface="Times New Roman"/>
              <a:buChar char="•"/>
            </a:pPr>
            <a:endParaRPr sz="850"/>
          </a:p>
          <a:p>
            <a:pPr marL="469900" indent="-229235">
              <a:lnSpc>
                <a:spcPct val="100000"/>
              </a:lnSpc>
              <a:buFont typeface="Times New Roman"/>
              <a:buChar char="•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1"/>
              </a:spcBef>
            </a:pPr>
            <a:endParaRPr sz="1000"/>
          </a:p>
          <a:p>
            <a:pPr marL="12700" marR="12700" indent="43815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Eve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ob</a:t>
            </a:r>
            <a:r>
              <a:rPr dirty="0" smtClean="0" sz="1400" spc="-15" b="1">
                <a:latin typeface="Times New Roman"/>
                <a:cs typeface="Times New Roman"/>
              </a:rPr>
              <a:t>j</a:t>
            </a:r>
            <a:r>
              <a:rPr dirty="0" smtClean="0" sz="1400" spc="0" b="1">
                <a:latin typeface="Times New Roman"/>
                <a:cs typeface="Times New Roman"/>
              </a:rPr>
              <a:t>ect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(e</a:t>
            </a:r>
            <a:r>
              <a:rPr dirty="0" smtClean="0" sz="1400" spc="-1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g.,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5" b="1" i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with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hy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al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per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ture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ab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ve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z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ro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0°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 -2</a:t>
            </a:r>
            <a:r>
              <a:rPr dirty="0" smtClean="0" sz="1400" spc="-10" b="1">
                <a:latin typeface="Times New Roman"/>
                <a:cs typeface="Times New Roman"/>
              </a:rPr>
              <a:t>7</a:t>
            </a: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baseline="30864" sz="1350" spc="0" b="1">
                <a:latin typeface="Times New Roman"/>
                <a:cs typeface="Times New Roman"/>
              </a:rPr>
              <a:t>0 </a:t>
            </a:r>
            <a:r>
              <a:rPr dirty="0" smtClean="0" baseline="30864" sz="1350" spc="-1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 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5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5855588"/>
            <a:ext cx="6667500" cy="143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For loss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rer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s)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via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20"/>
              </a:spcBef>
            </a:pPr>
            <a:r>
              <a:rPr dirty="0" smtClean="0" sz="1400" b="1">
                <a:latin typeface="Times New Roman"/>
                <a:cs typeface="Times New Roman"/>
              </a:rPr>
              <a:t>Then,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de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ned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eter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cr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bes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uch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anten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 produ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a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ven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en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ir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ent.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1555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R(θ,Φ)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endParaRPr sz="1400">
              <a:latin typeface="Times New Roman"/>
              <a:cs typeface="Times New Roman"/>
            </a:endParaRPr>
          </a:p>
          <a:p>
            <a:pPr algn="just" marL="12700" marR="577278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22473" y="7544688"/>
            <a:ext cx="207568" cy="0"/>
          </a:xfrm>
          <a:custGeom>
            <a:avLst/>
            <a:gdLst/>
            <a:ahLst/>
            <a:cxnLst/>
            <a:rect l="l" t="t" r="r" b="b"/>
            <a:pathLst>
              <a:path w="207568" h="0">
                <a:moveTo>
                  <a:pt x="0" y="0"/>
                </a:moveTo>
                <a:lnTo>
                  <a:pt x="20756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67814" y="7417180"/>
            <a:ext cx="88900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37698" sz="2100" spc="7">
                <a:latin typeface="Cambria Math"/>
                <a:cs typeface="Cambria Math"/>
              </a:rPr>
              <a:t>4</a:t>
            </a:r>
            <a:r>
              <a:rPr dirty="0" smtClean="0" baseline="-37698" sz="2100" spc="0">
                <a:latin typeface="Cambria Math"/>
                <a:cs typeface="Cambria Math"/>
              </a:rPr>
              <a:t>𝜋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63495" y="7281544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30779" y="7265288"/>
            <a:ext cx="2558415" cy="3765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𝜋𝜋</a:t>
            </a:r>
            <a:endParaRPr sz="1000">
              <a:latin typeface="Cambria Math"/>
              <a:cs typeface="Cambria Math"/>
            </a:endParaRPr>
          </a:p>
          <a:p>
            <a:pPr marL="201295">
              <a:lnSpc>
                <a:spcPts val="1675"/>
              </a:lnSpc>
            </a:pP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310">
                <a:latin typeface="Cambria Math"/>
                <a:cs typeface="Cambria Math"/>
              </a:rPr>
              <a:t> 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40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𝜃,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𝜃,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sin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𝜃𝑑�𝑑�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65247" y="7637144"/>
            <a:ext cx="43116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480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0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7765160"/>
            <a:ext cx="6673850" cy="2266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inhe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3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at".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se,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re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a re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0">
                <a:latin typeface="Times New Roman"/>
                <a:cs typeface="Times New Roman"/>
              </a:rPr>
              <a:t> R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ctr" marR="10795">
              <a:lnSpc>
                <a:spcPts val="1614"/>
              </a:lnSpc>
            </a:pPr>
            <a:r>
              <a:rPr dirty="0" smtClean="0" sz="1400">
                <a:latin typeface="Cambria Math"/>
                <a:cs typeface="Cambria Math"/>
              </a:rPr>
              <a:t>𝑃=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𝐾.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-1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  <a:p>
            <a:pPr algn="just" marL="12700" marR="3150235">
              <a:lnSpc>
                <a:spcPts val="1595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P=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per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z)</a:t>
            </a:r>
            <a:endParaRPr sz="1400">
              <a:latin typeface="Times New Roman"/>
              <a:cs typeface="Times New Roman"/>
            </a:endParaRPr>
          </a:p>
          <a:p>
            <a:pPr marL="12700" marR="3375660">
              <a:lnSpc>
                <a:spcPts val="1620"/>
              </a:lnSpc>
              <a:spcBef>
                <a:spcPts val="8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=Bo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tz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1.38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baseline="27777" sz="1500" spc="-44">
                <a:latin typeface="Cambria Math"/>
                <a:cs typeface="Cambria Math"/>
              </a:rPr>
              <a:t>−</a:t>
            </a:r>
            <a:r>
              <a:rPr dirty="0" smtClean="0" baseline="27777" sz="1500" spc="22">
                <a:latin typeface="Cambria Math"/>
                <a:cs typeface="Cambria Math"/>
              </a:rPr>
              <a:t>2</a:t>
            </a:r>
            <a:r>
              <a:rPr dirty="0" smtClean="0" baseline="27777" sz="1500" spc="135">
                <a:latin typeface="Cambria Math"/>
                <a:cs typeface="Cambria Math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(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algn="just" marL="12700" marR="14604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ean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80388" y="3532631"/>
            <a:ext cx="4399788" cy="2322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5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56462"/>
            <a:ext cx="6673850" cy="1036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905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oic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0">
                <a:latin typeface="Times New Roman"/>
                <a:cs typeface="Times New Roman"/>
              </a:rPr>
              <a:t> 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nna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2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oic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baseline="-9259" sz="1350" spc="-7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-7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baseline="-9259" sz="1350" spc="-22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4770246"/>
            <a:ext cx="6672580" cy="2701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714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A </a:t>
            </a:r>
            <a:r>
              <a:rPr dirty="0" smtClean="0" baseline="-9259" sz="1350" spc="-5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a,.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(Ba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ctr" marR="3810">
              <a:lnSpc>
                <a:spcPts val="1614"/>
              </a:lnSpc>
            </a:pPr>
            <a:r>
              <a:rPr dirty="0" smtClean="0" sz="1400">
                <a:latin typeface="Cambria Math"/>
                <a:cs typeface="Cambria Math"/>
              </a:rPr>
              <a:t>𝑃=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𝐾</a:t>
            </a: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  <a:p>
            <a:pPr algn="just" marL="12700" marR="12700">
              <a:lnSpc>
                <a:spcPts val="1610"/>
              </a:lnSpc>
              <a:spcBef>
                <a:spcPts val="25"/>
              </a:spcBef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baseline="-9259" sz="1350" spc="0">
                <a:latin typeface="Times New Roman"/>
                <a:cs typeface="Times New Roman"/>
              </a:rPr>
              <a:t>e 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rce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(S)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a,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endParaRPr sz="1400">
              <a:latin typeface="Times New Roman"/>
              <a:cs typeface="Times New Roman"/>
            </a:endParaRPr>
          </a:p>
          <a:p>
            <a:pPr algn="just" marL="12700" marR="347345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2894330" indent="2877820">
              <a:lnSpc>
                <a:spcPct val="95400"/>
              </a:lnSpc>
              <a:spcBef>
                <a:spcPts val="50"/>
              </a:spcBef>
            </a:pPr>
            <a:r>
              <a:rPr dirty="0" smtClean="0" sz="1400">
                <a:latin typeface="Cambria Math"/>
                <a:cs typeface="Cambria Math"/>
              </a:rPr>
              <a:t>𝑃=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sz="1400" spc="-1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S=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 Band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/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baseline="30864" sz="1350" spc="22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baseline="-9259" sz="1350" spc="-7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= effec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baseline="30864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algn="just" marL="12700" marR="516636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B=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326326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 </a:t>
            </a:r>
            <a:r>
              <a:rPr dirty="0" smtClean="0" sz="1400" spc="0">
                <a:latin typeface="Cambria Math"/>
                <a:cs typeface="Cambria Math"/>
              </a:rPr>
              <a:t>𝑃=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𝐾.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            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sz="1400" spc="-1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𝐾.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04870" y="7659496"/>
            <a:ext cx="3067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4054" y="7523860"/>
            <a:ext cx="31686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𝐾</a:t>
            </a: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87395" y="7778368"/>
            <a:ext cx="20701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46754" y="7787004"/>
            <a:ext cx="300228" cy="0"/>
          </a:xfrm>
          <a:custGeom>
            <a:avLst/>
            <a:gdLst/>
            <a:ahLst/>
            <a:cxnLst/>
            <a:rect l="l" t="t" r="r" b="b"/>
            <a:pathLst>
              <a:path w="300227" h="0">
                <a:moveTo>
                  <a:pt x="0" y="0"/>
                </a:moveTo>
                <a:lnTo>
                  <a:pt x="30022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918330" y="7659496"/>
            <a:ext cx="7353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𝑊</a:t>
            </a:r>
            <a:r>
              <a:rPr dirty="0" smtClean="0" sz="1400" spc="-5">
                <a:latin typeface="Cambria Math"/>
                <a:cs typeface="Cambria Math"/>
              </a:rPr>
              <a:t>/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-5">
                <a:latin typeface="Cambria Math"/>
                <a:cs typeface="Cambria Math"/>
              </a:rPr>
              <a:t>𝐻�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8096884"/>
            <a:ext cx="377888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-22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 an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baseline="30864" sz="1350" spc="7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01695" y="8536178"/>
            <a:ext cx="37973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4030" y="8400541"/>
            <a:ext cx="34417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03090" y="8655050"/>
            <a:ext cx="1498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𝐾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16730" y="8663685"/>
            <a:ext cx="329184" cy="0"/>
          </a:xfrm>
          <a:custGeom>
            <a:avLst/>
            <a:gdLst/>
            <a:ahLst/>
            <a:cxnLst/>
            <a:rect l="l" t="t" r="r" b="b"/>
            <a:pathLst>
              <a:path w="32918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4500" y="8930802"/>
            <a:ext cx="6578600" cy="4514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2899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(A</a:t>
            </a:r>
            <a:r>
              <a:rPr dirty="0" smtClean="0" baseline="-9259" sz="1350" spc="-7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0">
                <a:latin typeface="Times New Roman"/>
                <a:cs typeface="Times New Roman"/>
              </a:rPr>
              <a:t> "S"</a:t>
            </a:r>
            <a:r>
              <a:rPr dirty="0" smtClean="0" sz="1400" spc="-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63746" y="9724338"/>
            <a:ext cx="192024" cy="0"/>
          </a:xfrm>
          <a:custGeom>
            <a:avLst/>
            <a:gdLst/>
            <a:ahLst/>
            <a:cxnLst/>
            <a:rect l="l" t="t" r="r" b="b"/>
            <a:pathLst>
              <a:path w="192024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221863" y="9596831"/>
            <a:ext cx="73025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89146" y="9461194"/>
            <a:ext cx="74231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𝑃𝐾</a:t>
            </a: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63822" y="9803079"/>
            <a:ext cx="939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47871" y="9715703"/>
            <a:ext cx="1384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60646" y="9803079"/>
            <a:ext cx="939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87419" y="9724338"/>
            <a:ext cx="340156" cy="0"/>
          </a:xfrm>
          <a:custGeom>
            <a:avLst/>
            <a:gdLst/>
            <a:ahLst/>
            <a:cxnLst/>
            <a:rect l="l" t="t" r="r" b="b"/>
            <a:pathLst>
              <a:path w="340156" h="0">
                <a:moveTo>
                  <a:pt x="0" y="0"/>
                </a:moveTo>
                <a:lnTo>
                  <a:pt x="340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632459" y="2188463"/>
            <a:ext cx="6292596" cy="25801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5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91005"/>
            <a:ext cx="3917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22090" y="1191005"/>
            <a:ext cx="37846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24427" y="1136650"/>
            <a:ext cx="267335" cy="358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𝑆</a:t>
            </a:r>
            <a:r>
              <a:rPr dirty="0" smtClean="0" sz="1000" spc="-10">
                <a:latin typeface="Cambria Math"/>
                <a:cs typeface="Cambria Math"/>
              </a:rPr>
              <a:t>.</a:t>
            </a:r>
            <a:r>
              <a:rPr dirty="0" smtClean="0" sz="1000" spc="-10">
                <a:latin typeface="Cambria Math"/>
                <a:cs typeface="Cambria Math"/>
              </a:rPr>
              <a:t>𝐴</a:t>
            </a:r>
            <a:r>
              <a:rPr dirty="0" smtClean="0" baseline="-13888" sz="1200" spc="-15">
                <a:latin typeface="Cambria Math"/>
                <a:cs typeface="Cambria Math"/>
              </a:rPr>
              <a:t>𝑒</a:t>
            </a:r>
            <a:endParaRPr baseline="-13888" sz="12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335"/>
              </a:spcBef>
            </a:pPr>
            <a:r>
              <a:rPr dirty="0" smtClean="0" sz="1000" spc="-10">
                <a:latin typeface="Cambria Math"/>
                <a:cs typeface="Cambria Math"/>
              </a:rPr>
              <a:t>𝐾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37127" y="1318513"/>
            <a:ext cx="246887" cy="0"/>
          </a:xfrm>
          <a:custGeom>
            <a:avLst/>
            <a:gdLst/>
            <a:ahLst/>
            <a:cxnLst/>
            <a:rect l="l" t="t" r="r" b="b"/>
            <a:pathLst>
              <a:path w="246887" h="0">
                <a:moveTo>
                  <a:pt x="0" y="0"/>
                </a:moveTo>
                <a:lnTo>
                  <a:pt x="2468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1552133"/>
            <a:ext cx="6287770" cy="454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4742" y="2222753"/>
            <a:ext cx="3054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33927" y="2087117"/>
            <a:ext cx="41402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2𝐾</a:t>
            </a: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7559" y="2341626"/>
            <a:ext cx="1384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50334" y="2429002"/>
            <a:ext cx="939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46627" y="2350261"/>
            <a:ext cx="399288" cy="0"/>
          </a:xfrm>
          <a:custGeom>
            <a:avLst/>
            <a:gdLst/>
            <a:ahLst/>
            <a:cxnLst/>
            <a:rect l="l" t="t" r="r" b="b"/>
            <a:pathLst>
              <a:path w="399288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44500" y="2650936"/>
            <a:ext cx="6465570" cy="461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If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 (</a:t>
            </a:r>
            <a:r>
              <a:rPr dirty="0" smtClean="0" sz="1400" spc="10">
                <a:latin typeface="Times New Roman"/>
                <a:cs typeface="Times New Roman"/>
              </a:rPr>
              <a:t>Ω</a:t>
            </a:r>
            <a:r>
              <a:rPr dirty="0" smtClean="0" baseline="-9259" sz="1350" spc="-7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Ω</a:t>
            </a:r>
            <a:r>
              <a:rPr dirty="0" smtClean="0" baseline="-9259" sz="1350" spc="0">
                <a:latin typeface="Times New Roman"/>
                <a:cs typeface="Times New Roman"/>
              </a:rPr>
              <a:t>A</a:t>
            </a:r>
            <a:r>
              <a:rPr dirty="0" smtClean="0" baseline="-9259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t's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25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s </a:t>
            </a:r>
            <a:r>
              <a:rPr dirty="0" smtClean="0" baseline="-9259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57295" y="3447541"/>
            <a:ext cx="201167" cy="0"/>
          </a:xfrm>
          <a:custGeom>
            <a:avLst/>
            <a:gdLst/>
            <a:ahLst/>
            <a:cxnLst/>
            <a:rect l="l" t="t" r="r" b="b"/>
            <a:pathLst>
              <a:path w="201167" h="0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342259" y="3320033"/>
            <a:ext cx="86868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𝛺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1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49166" y="3184397"/>
            <a:ext cx="208279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𝛺</a:t>
            </a:r>
            <a:r>
              <a:rPr dirty="0" smtClean="0" baseline="-16666" sz="1500" spc="-15">
                <a:latin typeface="Cambria Math"/>
                <a:cs typeface="Cambria Math"/>
              </a:rPr>
              <a:t>𝑆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52798" y="3526663"/>
            <a:ext cx="1092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𝐴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3645087"/>
            <a:ext cx="3051810" cy="1310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514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Ω</a:t>
            </a:r>
            <a:r>
              <a:rPr dirty="0" smtClean="0" baseline="-9259" sz="1350" spc="-22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 an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baseline="-9259" sz="135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baseline="-9259" sz="1350" spc="-7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 sour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(S</a:t>
            </a:r>
            <a:r>
              <a:rPr dirty="0" smtClean="0" baseline="-9259" sz="135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743585">
              <a:lnSpc>
                <a:spcPts val="2540"/>
              </a:lnSpc>
              <a:spcBef>
                <a:spcPts val="219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-22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 sour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(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500" y="6991923"/>
            <a:ext cx="6671945" cy="2722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elf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cer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due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ise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ece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receiver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5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1"/>
              </a:spcBef>
            </a:pPr>
            <a:endParaRPr sz="900"/>
          </a:p>
          <a:p>
            <a:pPr algn="ctr" marR="7620">
              <a:lnSpc>
                <a:spcPct val="100000"/>
              </a:lnSpc>
            </a:pPr>
            <a:r>
              <a:rPr dirty="0" smtClean="0" sz="1400" spc="-1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𝑆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𝐾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2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-6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𝑁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marL="12700">
              <a:lnSpc>
                <a:spcPct val="100000"/>
              </a:lnSpc>
              <a:tabLst>
                <a:tab pos="143002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7">
                <a:latin typeface="Times New Roman"/>
                <a:cs typeface="Times New Roman"/>
              </a:rPr>
              <a:t>s</a:t>
            </a:r>
            <a:r>
              <a:rPr dirty="0" smtClean="0" baseline="-9259" sz="1350" spc="-30">
                <a:latin typeface="Times New Roman"/>
                <a:cs typeface="Times New Roman"/>
              </a:rPr>
              <a:t>y</a:t>
            </a:r>
            <a:r>
              <a:rPr dirty="0" smtClean="0" baseline="-9259" sz="1350" spc="0">
                <a:latin typeface="Times New Roman"/>
                <a:cs typeface="Times New Roman"/>
              </a:rPr>
              <a:t>s </a:t>
            </a:r>
            <a:r>
              <a:rPr dirty="0" smtClean="0" sz="1400" spc="0">
                <a:latin typeface="Times New Roman"/>
                <a:cs typeface="Times New Roman"/>
              </a:rPr>
              <a:t>= T</a:t>
            </a:r>
            <a:r>
              <a:rPr dirty="0" smtClean="0" baseline="-9259" sz="1350" spc="-22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r	</a:t>
            </a:r>
            <a:r>
              <a:rPr dirty="0" smtClean="0" sz="1400" spc="0">
                <a:latin typeface="Times New Roman"/>
                <a:cs typeface="Times New Roman"/>
              </a:rPr>
              <a:t>then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baseline="-9259" sz="1350" spc="-7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7">
                <a:latin typeface="Times New Roman"/>
                <a:cs typeface="Times New Roman"/>
              </a:rPr>
              <a:t>s</a:t>
            </a:r>
            <a:r>
              <a:rPr dirty="0" smtClean="0" baseline="-9259" sz="1350" spc="-30">
                <a:latin typeface="Times New Roman"/>
                <a:cs typeface="Times New Roman"/>
              </a:rPr>
              <a:t>y</a:t>
            </a:r>
            <a:r>
              <a:rPr dirty="0" smtClean="0" baseline="-9259" sz="1350" spc="0">
                <a:latin typeface="Times New Roman"/>
                <a:cs typeface="Times New Roman"/>
              </a:rPr>
              <a:t>s</a:t>
            </a:r>
            <a:endParaRPr baseline="-9259" sz="1350">
              <a:latin typeface="Times New Roman"/>
              <a:cs typeface="Times New Roman"/>
            </a:endParaRPr>
          </a:p>
          <a:p>
            <a:pPr marL="12700" marR="2957195">
              <a:lnSpc>
                <a:spcPct val="150900"/>
              </a:lnSpc>
              <a:spcBef>
                <a:spcPts val="5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P</a:t>
            </a:r>
            <a:r>
              <a:rPr dirty="0" smtClean="0" baseline="-9259" sz="1350" spc="-7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 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of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-22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 an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4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= Rece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ure.</a:t>
            </a:r>
            <a:endParaRPr sz="1400">
              <a:latin typeface="Times New Roman"/>
              <a:cs typeface="Times New Roman"/>
            </a:endParaRPr>
          </a:p>
          <a:p>
            <a:pPr marL="12700" marR="3741420">
              <a:lnSpc>
                <a:spcPts val="2540"/>
              </a:lnSpc>
              <a:spcBef>
                <a:spcPts val="219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7">
                <a:latin typeface="Times New Roman"/>
                <a:cs typeface="Times New Roman"/>
              </a:rPr>
              <a:t>s</a:t>
            </a:r>
            <a:r>
              <a:rPr dirty="0" smtClean="0" baseline="-9259" sz="1350" spc="-30">
                <a:latin typeface="Times New Roman"/>
                <a:cs typeface="Times New Roman"/>
              </a:rPr>
              <a:t>y</a:t>
            </a:r>
            <a:r>
              <a:rPr dirty="0" smtClean="0" baseline="-9259" sz="1350" spc="-7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 effect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noise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baseline="-9259" sz="1350" spc="-7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= Ba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638300" y="5070347"/>
            <a:ext cx="4283964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5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44269"/>
            <a:ext cx="6673215" cy="1017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2957195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Equi</a:t>
            </a:r>
            <a:r>
              <a:rPr dirty="0" smtClean="0" sz="1600" spc="0" b="1" u="heavy">
                <a:latin typeface="Times New Roman"/>
                <a:cs typeface="Times New Roman"/>
              </a:rPr>
              <a:t>p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ent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nois</a:t>
            </a:r>
            <a:r>
              <a:rPr dirty="0" smtClean="0" sz="1600" spc="-10" b="1" u="heavy">
                <a:latin typeface="Times New Roman"/>
                <a:cs typeface="Times New Roman"/>
              </a:rPr>
              <a:t>e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pera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-5" b="1" u="heavy">
                <a:latin typeface="Times New Roman"/>
                <a:cs typeface="Times New Roman"/>
              </a:rPr>
              <a:t>u</a:t>
            </a:r>
            <a:r>
              <a:rPr dirty="0" smtClean="0" sz="1600" spc="-10" b="1" u="heavy">
                <a:latin typeface="Times New Roman"/>
                <a:cs typeface="Times New Roman"/>
              </a:rPr>
              <a:t>re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of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antenna</a:t>
            </a:r>
            <a:r>
              <a:rPr dirty="0" smtClean="0" sz="1600" spc="20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5"/>
              </a:spcBef>
            </a:pPr>
            <a:endParaRPr sz="750"/>
          </a:p>
          <a:p>
            <a:pPr algn="just" marL="12700" marR="12700">
              <a:lnSpc>
                <a:spcPct val="10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∆N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∆N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lf.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ise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5975" y="2375153"/>
            <a:ext cx="78867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𝐹=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5866" y="2239517"/>
            <a:ext cx="17653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99686" y="2581402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25519" y="2502661"/>
            <a:ext cx="167639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2704368"/>
            <a:ext cx="6673850" cy="3074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3385820">
              <a:lnSpc>
                <a:spcPct val="1507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baseline="-9259" sz="1350" spc="-7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= 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eff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7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5">
                <a:latin typeface="Times New Roman"/>
                <a:cs typeface="Times New Roman"/>
              </a:rPr>
              <a:t>0</a:t>
            </a:r>
            <a:r>
              <a:rPr dirty="0" smtClean="0" baseline="30864" sz="1350" spc="0">
                <a:latin typeface="Times New Roman"/>
                <a:cs typeface="Times New Roman"/>
              </a:rPr>
              <a:t>0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= (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baseline="30864" sz="1350" spc="0">
                <a:latin typeface="Times New Roman"/>
                <a:cs typeface="Times New Roman"/>
              </a:rPr>
              <a:t>0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  <a:p>
            <a:pPr marL="12700" marR="4401820">
              <a:lnSpc>
                <a:spcPct val="15070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F= no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-7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0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12700" marR="4560570">
              <a:lnSpc>
                <a:spcPts val="2540"/>
              </a:lnSpc>
              <a:spcBef>
                <a:spcPts val="219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0">
                <a:latin typeface="Times New Roman"/>
                <a:cs typeface="Times New Roman"/>
              </a:rPr>
              <a:t> (F)</a:t>
            </a:r>
            <a:r>
              <a:rPr dirty="0" smtClean="0" baseline="-9259" sz="1350" spc="7">
                <a:latin typeface="Times New Roman"/>
                <a:cs typeface="Times New Roman"/>
              </a:rPr>
              <a:t>d</a:t>
            </a:r>
            <a:r>
              <a:rPr dirty="0" smtClean="0" baseline="-9259" sz="1350" spc="0">
                <a:latin typeface="Times New Roman"/>
                <a:cs typeface="Times New Roman"/>
              </a:rPr>
              <a:t>B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 algn="just" marL="12700" marR="421005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SNR(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si</a:t>
            </a:r>
            <a:r>
              <a:rPr dirty="0" smtClean="0" sz="1600" spc="-5" b="1" u="heavy">
                <a:latin typeface="Times New Roman"/>
                <a:cs typeface="Times New Roman"/>
              </a:rPr>
              <a:t>g</a:t>
            </a:r>
            <a:r>
              <a:rPr dirty="0" smtClean="0" sz="1600" spc="-10" b="1" u="heavy">
                <a:latin typeface="Times New Roman"/>
                <a:cs typeface="Times New Roman"/>
              </a:rPr>
              <a:t>na</a:t>
            </a:r>
            <a:r>
              <a:rPr dirty="0" smtClean="0" sz="1600" spc="0" b="1" u="heavy">
                <a:latin typeface="Times New Roman"/>
                <a:cs typeface="Times New Roman"/>
              </a:rPr>
              <a:t>l</a:t>
            </a:r>
            <a:r>
              <a:rPr dirty="0" smtClean="0" sz="1600" spc="-5" b="1" u="heavy">
                <a:latin typeface="Times New Roman"/>
                <a:cs typeface="Times New Roman"/>
              </a:rPr>
              <a:t>-</a:t>
            </a:r>
            <a:r>
              <a:rPr dirty="0" smtClean="0" sz="1600" spc="-15" b="1" u="heavy">
                <a:latin typeface="Times New Roman"/>
                <a:cs typeface="Times New Roman"/>
              </a:rPr>
              <a:t>t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5" b="1" u="heavy">
                <a:latin typeface="Times New Roman"/>
                <a:cs typeface="Times New Roman"/>
              </a:rPr>
              <a:t>-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r>
              <a:rPr dirty="0" smtClean="0" sz="1600" spc="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ise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10" b="1" u="heavy">
                <a:latin typeface="Times New Roman"/>
                <a:cs typeface="Times New Roman"/>
              </a:rPr>
              <a:t>tio)</a:t>
            </a:r>
            <a:r>
              <a:rPr dirty="0" smtClean="0" sz="1600" spc="0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algn="just" marL="12700" marR="12700">
              <a:lnSpc>
                <a:spcPct val="104600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k.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P</a:t>
            </a:r>
            <a:r>
              <a:rPr dirty="0" smtClean="0" baseline="-9259" sz="1350" spc="0">
                <a:latin typeface="Times New Roman"/>
                <a:cs typeface="Times New Roman"/>
              </a:rPr>
              <a:t>t</a:t>
            </a:r>
            <a:r>
              <a:rPr dirty="0" smtClean="0" baseline="-9259" sz="135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over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B,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ux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70">
                <a:latin typeface="Times New Roman"/>
                <a:cs typeface="Times New Roman"/>
              </a:rPr>
              <a:t>P</a:t>
            </a:r>
            <a:r>
              <a:rPr dirty="0" smtClean="0" baseline="-9259" sz="1350" spc="-22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Cambria Math"/>
                <a:cs typeface="Cambria Math"/>
              </a:rPr>
              <a:t>𝜋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baseline="30864" sz="1350" spc="-1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B)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recei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effe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baseline="-9259" sz="1350" spc="-7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r </a:t>
            </a:r>
            <a:r>
              <a:rPr dirty="0" smtClean="0" baseline="-9259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 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63010" y="6105016"/>
            <a:ext cx="94424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7698" sz="2100" spc="-412">
                <a:latin typeface="Cambria Math"/>
                <a:cs typeface="Cambria Math"/>
              </a:rPr>
              <a:t>�</a:t>
            </a:r>
            <a:r>
              <a:rPr dirty="0" smtClean="0" baseline="36111" sz="1500" spc="-15">
                <a:latin typeface="Cambria Math"/>
                <a:cs typeface="Cambria Math"/>
              </a:rPr>
              <a:t>�</a:t>
            </a:r>
            <a:r>
              <a:rPr dirty="0" smtClean="0" baseline="36111" sz="1500" spc="-15">
                <a:latin typeface="Cambria Math"/>
                <a:cs typeface="Cambria Math"/>
              </a:rPr>
              <a:t> </a:t>
            </a:r>
            <a:r>
              <a:rPr dirty="0" smtClean="0" baseline="36111" sz="1500" spc="37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 </a:t>
            </a:r>
            <a:r>
              <a:rPr dirty="0" smtClean="0" baseline="37698" sz="2100" spc="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4𝜋𝑟</a:t>
            </a:r>
            <a:r>
              <a:rPr dirty="0" smtClean="0" baseline="22222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48583" y="5887084"/>
            <a:ext cx="64135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3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35">
                <a:latin typeface="Cambria Math"/>
                <a:cs typeface="Cambria Math"/>
              </a:rPr>
              <a:t> </a:t>
            </a:r>
            <a:r>
              <a:rPr dirty="0" smtClean="0" baseline="11904" sz="2100" spc="-7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r>
              <a:rPr dirty="0" smtClean="0" sz="1000" spc="90">
                <a:latin typeface="Cambria Math"/>
                <a:cs typeface="Cambria Math"/>
              </a:rPr>
              <a:t> </a:t>
            </a:r>
            <a:r>
              <a:rPr dirty="0" smtClean="0" baseline="11904" sz="2100" spc="-17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74363" y="6192392"/>
            <a:ext cx="812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61283" y="6113652"/>
            <a:ext cx="626668" cy="0"/>
          </a:xfrm>
          <a:custGeom>
            <a:avLst/>
            <a:gdLst/>
            <a:ahLst/>
            <a:cxnLst/>
            <a:rect l="l" t="t" r="r" b="b"/>
            <a:pathLst>
              <a:path w="626668" h="0">
                <a:moveTo>
                  <a:pt x="0" y="0"/>
                </a:moveTo>
                <a:lnTo>
                  <a:pt x="62666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693286" y="6599808"/>
            <a:ext cx="384048" cy="0"/>
          </a:xfrm>
          <a:custGeom>
            <a:avLst/>
            <a:gdLst/>
            <a:ahLst/>
            <a:cxnLst/>
            <a:rect l="l" t="t" r="r" b="b"/>
            <a:pathLst>
              <a:path w="384048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44500" y="6472300"/>
            <a:ext cx="66738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baseline="47222" sz="1500" spc="22">
                <a:latin typeface="Cambria Math"/>
                <a:cs typeface="Cambria Math"/>
              </a:rPr>
              <a:t>4</a:t>
            </a:r>
            <a:r>
              <a:rPr dirty="0" smtClean="0" baseline="47222" sz="1500" spc="-15">
                <a:latin typeface="Cambria Math"/>
                <a:cs typeface="Cambria Math"/>
              </a:rPr>
              <a:t>𝜋𝐴</a:t>
            </a:r>
            <a:r>
              <a:rPr dirty="0" smtClean="0" baseline="41666" sz="1200" spc="-15">
                <a:latin typeface="Cambria Math"/>
                <a:cs typeface="Cambria Math"/>
              </a:rPr>
              <a:t>𝑒�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≤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00983" y="6574916"/>
            <a:ext cx="161290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-15">
                <a:latin typeface="Cambria Math"/>
                <a:cs typeface="Cambria Math"/>
              </a:rPr>
              <a:t>𝜆</a:t>
            </a:r>
            <a:r>
              <a:rPr dirty="0" smtClean="0" sz="800" spc="30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23584" y="6555612"/>
            <a:ext cx="42545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9730" algn="l"/>
              </a:tabLst>
            </a:pPr>
            <a:r>
              <a:rPr dirty="0" smtClean="0" sz="900">
                <a:latin typeface="Times New Roman"/>
                <a:cs typeface="Times New Roman"/>
              </a:rPr>
              <a:t>r	</a:t>
            </a:r>
            <a:r>
              <a:rPr dirty="0" smtClean="0" sz="90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00" y="6742048"/>
            <a:ext cx="12204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51758" y="7182484"/>
            <a:ext cx="36322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37330" y="7083425"/>
            <a:ext cx="86233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3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35">
                <a:latin typeface="Cambria Math"/>
                <a:cs typeface="Cambria Math"/>
              </a:rPr>
              <a:t> </a:t>
            </a:r>
            <a:r>
              <a:rPr dirty="0" smtClean="0" baseline="11904" sz="2100" spc="-7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r>
              <a:rPr dirty="0" smtClean="0" sz="1000" spc="-125">
                <a:latin typeface="Cambria Math"/>
                <a:cs typeface="Cambria Math"/>
              </a:rPr>
              <a:t> </a:t>
            </a:r>
            <a:r>
              <a:rPr dirty="0" smtClean="0" baseline="11904" sz="2100" spc="-7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r>
              <a:rPr dirty="0" smtClean="0" sz="1000" spc="-130">
                <a:latin typeface="Cambria Math"/>
                <a:cs typeface="Cambria Math"/>
              </a:rPr>
              <a:t> </a:t>
            </a:r>
            <a:r>
              <a:rPr dirty="0" smtClean="0" baseline="11904" sz="2100" spc="-179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82110" y="7301356"/>
            <a:ext cx="5264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𝑟</a:t>
            </a:r>
            <a:r>
              <a:rPr dirty="0" smtClean="0" baseline="22222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𝜆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</a:t>
            </a:r>
            <a:r>
              <a:rPr dirty="0" smtClean="0" baseline="22222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75886" y="7388732"/>
            <a:ext cx="812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50030" y="7309992"/>
            <a:ext cx="846124" cy="0"/>
          </a:xfrm>
          <a:custGeom>
            <a:avLst/>
            <a:gdLst/>
            <a:ahLst/>
            <a:cxnLst/>
            <a:rect l="l" t="t" r="r" b="b"/>
            <a:pathLst>
              <a:path w="846124" h="0">
                <a:moveTo>
                  <a:pt x="0" y="0"/>
                </a:moveTo>
                <a:lnTo>
                  <a:pt x="84612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44500" y="7618348"/>
            <a:ext cx="3462020" cy="2167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P</a:t>
            </a:r>
            <a:r>
              <a:rPr dirty="0" smtClean="0" baseline="-9259" sz="135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= ra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50900"/>
              </a:lnSpc>
              <a:spcBef>
                <a:spcPts val="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baseline="-9259" sz="1350" spc="-7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= effec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of rec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baseline="30864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baseline="-9259" sz="135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= 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th,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baseline="-9259" sz="135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=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th,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z.</a:t>
            </a:r>
            <a:endParaRPr sz="1400">
              <a:latin typeface="Times New Roman"/>
              <a:cs typeface="Times New Roman"/>
            </a:endParaRPr>
          </a:p>
          <a:p>
            <a:pPr marL="12700" marR="22860">
              <a:lnSpc>
                <a:spcPct val="1507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r= di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λ=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baseline="-9259" sz="1350" spc="-7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= trans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 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baseline="30864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5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40714"/>
            <a:ext cx="6671309" cy="14312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4356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B</a:t>
            </a:r>
            <a:r>
              <a:rPr dirty="0" smtClean="0" baseline="-9259" sz="1350">
                <a:latin typeface="Times New Roman"/>
                <a:cs typeface="Times New Roman"/>
              </a:rPr>
              <a:t>r</a:t>
            </a:r>
            <a:r>
              <a:rPr dirty="0" smtClean="0" sz="140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baseline="-9259" sz="1350" spc="0">
                <a:latin typeface="Times New Roman"/>
                <a:cs typeface="Times New Roman"/>
              </a:rPr>
              <a:t>t </a:t>
            </a:r>
            <a:r>
              <a:rPr dirty="0" smtClean="0" baseline="-9259" sz="1350" spc="-157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k).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6"/>
              </a:spcBef>
            </a:pPr>
            <a:endParaRPr sz="800"/>
          </a:p>
          <a:p>
            <a:pPr algn="just" marL="12700" marR="12700">
              <a:lnSpc>
                <a:spcPct val="1034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er) 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0">
                <a:latin typeface="Times New Roman"/>
                <a:cs typeface="Times New Roman"/>
              </a:rPr>
              <a:t> 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A  </a:t>
            </a:r>
            <a:r>
              <a:rPr dirty="0" smtClean="0" baseline="-9259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but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ver.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is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baseline="-9259" sz="1350" spc="0">
                <a:latin typeface="Times New Roman"/>
                <a:cs typeface="Times New Roman"/>
              </a:rPr>
              <a:t>s</a:t>
            </a:r>
            <a:r>
              <a:rPr dirty="0" smtClean="0" baseline="-9259" sz="1350" spc="-30">
                <a:latin typeface="Times New Roman"/>
                <a:cs typeface="Times New Roman"/>
              </a:rPr>
              <a:t>y</a:t>
            </a:r>
            <a:r>
              <a:rPr dirty="0" smtClean="0" baseline="-9259" sz="1350" spc="0">
                <a:latin typeface="Times New Roman"/>
                <a:cs typeface="Times New Roman"/>
              </a:rPr>
              <a:t>s </a:t>
            </a:r>
            <a:r>
              <a:rPr dirty="0" smtClean="0" baseline="-9259" sz="1350" spc="-127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a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/N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R)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46122" y="2650997"/>
            <a:ext cx="12001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40533" y="2914141"/>
            <a:ext cx="134112" cy="0"/>
          </a:xfrm>
          <a:custGeom>
            <a:avLst/>
            <a:gdLst/>
            <a:ahLst/>
            <a:cxnLst/>
            <a:rect l="l" t="t" r="r" b="b"/>
            <a:pathLst>
              <a:path w="134112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227833" y="2905505"/>
            <a:ext cx="11271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𝑁</a:t>
            </a:r>
            <a:r>
              <a:rPr dirty="0" smtClean="0" baseline="37698" sz="2100">
                <a:latin typeface="Cambria Math"/>
                <a:cs typeface="Cambria Math"/>
              </a:rPr>
              <a:t>= </a:t>
            </a:r>
            <a:r>
              <a:rPr dirty="0" smtClean="0" baseline="37698" sz="2100" spc="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baseline="22222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𝜆</a:t>
            </a:r>
            <a:r>
              <a:rPr dirty="0" smtClean="0" baseline="22222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41802" y="2687573"/>
            <a:ext cx="68072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3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35">
                <a:latin typeface="Cambria Math"/>
                <a:cs typeface="Cambria Math"/>
              </a:rPr>
              <a:t> </a:t>
            </a:r>
            <a:r>
              <a:rPr dirty="0" smtClean="0" baseline="11904" sz="2100" spc="-7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r>
              <a:rPr dirty="0" smtClean="0" sz="1000" spc="-135">
                <a:latin typeface="Cambria Math"/>
                <a:cs typeface="Cambria Math"/>
              </a:rPr>
              <a:t> </a:t>
            </a:r>
            <a:r>
              <a:rPr dirty="0" smtClean="0" baseline="11904" sz="2100" spc="-7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5683" y="2992881"/>
            <a:ext cx="2286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�𝑦�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44775" y="2914141"/>
            <a:ext cx="885444" cy="0"/>
          </a:xfrm>
          <a:custGeom>
            <a:avLst/>
            <a:gdLst/>
            <a:ahLst/>
            <a:cxnLst/>
            <a:rect l="l" t="t" r="r" b="b"/>
            <a:pathLst>
              <a:path w="885444" h="0">
                <a:moveTo>
                  <a:pt x="0" y="0"/>
                </a:moveTo>
                <a:lnTo>
                  <a:pt x="8854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743071" y="2786633"/>
            <a:ext cx="15919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�𝑁�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𝑟𝑎𝑑𝑖�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�𝑖�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jinan</dc:creator>
  <dcterms:created xsi:type="dcterms:W3CDTF">2018-11-13T12:28:03Z</dcterms:created>
  <dcterms:modified xsi:type="dcterms:W3CDTF">2018-11-13T12:28:03Z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2018-11-02T00:00:00Z</vt:filetime>
  </property>
  <property fmtid="{D5CDD505-2E9C-101B-9397-08002B2CF9AE}" pid="3" name="LastSaved">
    <vt:filetime>2018-11-13T00:00:00Z</vt:filetime>
  </property>
</Properties>
</file>