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66363" y="10023550"/>
            <a:ext cx="230632" cy="2253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Relationship Id="rId3" Type="http://schemas.openxmlformats.org/officeDocument/2006/relationships/image" Target="../media/image19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6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3128" y="417067"/>
            <a:ext cx="1672589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98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" marR="12700" indent="444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60" i="1">
                <a:latin typeface="Monotype Corsiva"/>
                <a:cs typeface="Monotype Corsiva"/>
              </a:rPr>
              <a:t>e</a:t>
            </a:r>
            <a:r>
              <a:rPr dirty="0" smtClean="0" sz="1300" spc="-10" i="1">
                <a:latin typeface="Monotype Corsiva"/>
                <a:cs typeface="Monotype Corsiva"/>
              </a:rPr>
              <a:t>o</a:t>
            </a:r>
            <a:r>
              <a:rPr dirty="0" smtClean="0" sz="1300" spc="-15" i="1">
                <a:latin typeface="Monotype Corsiva"/>
                <a:cs typeface="Monotype Corsiva"/>
              </a:rPr>
              <a:t>r</a:t>
            </a:r>
            <a:r>
              <a:rPr dirty="0" smtClean="0" sz="1300" spc="-10" i="1">
                <a:latin typeface="Monotype Corsiva"/>
                <a:cs typeface="Monotype Corsiva"/>
              </a:rPr>
              <a:t>y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She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53923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1144269"/>
            <a:ext cx="6674484" cy="59391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121275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Antenna</a:t>
            </a:r>
            <a:r>
              <a:rPr dirty="0" smtClean="0" sz="1600" spc="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Arra</a:t>
            </a:r>
            <a:r>
              <a:rPr dirty="0" smtClean="0" sz="1600" spc="-5" b="1" u="heavy">
                <a:latin typeface="Times New Roman"/>
                <a:cs typeface="Times New Roman"/>
              </a:rPr>
              <a:t>y</a:t>
            </a:r>
            <a:r>
              <a:rPr dirty="0" smtClean="0" sz="1600" spc="-10" b="1" u="heavy">
                <a:latin typeface="Times New Roman"/>
                <a:cs typeface="Times New Roman"/>
              </a:rPr>
              <a:t>s: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5"/>
              </a:spcBef>
            </a:pPr>
            <a:endParaRPr sz="750"/>
          </a:p>
          <a:p>
            <a:pPr algn="just" marL="12700" marR="15875">
              <a:lnSpc>
                <a:spcPct val="1036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anten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ften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ed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ph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sed</a:t>
            </a:r>
            <a:r>
              <a:rPr dirty="0" smtClean="0" sz="1400" spc="-3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rr</a:t>
            </a:r>
            <a:r>
              <a:rPr dirty="0" smtClean="0" sz="1400" spc="-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y)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bined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env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5"/>
              </a:spcBef>
            </a:pPr>
            <a:endParaRPr sz="850"/>
          </a:p>
          <a:p>
            <a:pPr algn="just" marL="12700" marR="5720715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dv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40"/>
              </a:spcBef>
            </a:pPr>
            <a:endParaRPr sz="800"/>
          </a:p>
          <a:p>
            <a:pPr algn="just" marL="12700" marR="4413250">
              <a:lnSpc>
                <a:spcPct val="100000"/>
              </a:lnSpc>
              <a:buFont typeface="Times New Roman"/>
              <a:buAutoNum type="arabicPlain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incre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algn="just" marL="241300" marR="4229735" indent="-228600">
              <a:lnSpc>
                <a:spcPct val="100000"/>
              </a:lnSpc>
              <a:spcBef>
                <a:spcPts val="60"/>
              </a:spcBef>
              <a:buFont typeface="Times New Roman"/>
              <a:buAutoNum type="arabicPlain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ecept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algn="just" marL="241300" marR="1685289" indent="-228600">
              <a:lnSpc>
                <a:spcPct val="100000"/>
              </a:lnSpc>
              <a:spcBef>
                <a:spcPts val="45"/>
              </a:spcBef>
              <a:buFont typeface="Times New Roman"/>
              <a:buAutoNum type="arabicPlain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cel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from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ns.</a:t>
            </a:r>
            <a:endParaRPr sz="1400">
              <a:latin typeface="Times New Roman"/>
              <a:cs typeface="Times New Roman"/>
            </a:endParaRPr>
          </a:p>
          <a:p>
            <a:pPr marL="12700" marR="22225">
              <a:lnSpc>
                <a:spcPts val="1739"/>
              </a:lnSpc>
              <a:spcBef>
                <a:spcPts val="65"/>
              </a:spcBef>
              <a:buFont typeface="Times New Roman"/>
              <a:buAutoNum type="arabicPlain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"S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st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marL="12700" marR="2088514">
              <a:lnSpc>
                <a:spcPts val="1730"/>
              </a:lnSpc>
              <a:spcBef>
                <a:spcPts val="5"/>
              </a:spcBef>
              <a:buFont typeface="Times New Roman"/>
              <a:buAutoNum type="arabicPlain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ize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terfe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(S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R).</a:t>
            </a:r>
            <a:endParaRPr sz="1400">
              <a:latin typeface="Times New Roman"/>
              <a:cs typeface="Times New Roman"/>
            </a:endParaRPr>
          </a:p>
          <a:p>
            <a:pPr algn="just" marL="12700" marR="3530600">
              <a:lnSpc>
                <a:spcPct val="100000"/>
              </a:lnSpc>
              <a:spcBef>
                <a:spcPts val="15"/>
              </a:spcBef>
            </a:pPr>
            <a:r>
              <a:rPr dirty="0" smtClean="0" sz="1400" b="1" u="heavy">
                <a:latin typeface="Times New Roman"/>
                <a:cs typeface="Times New Roman"/>
              </a:rPr>
              <a:t>There</a:t>
            </a:r>
            <a:r>
              <a:rPr dirty="0" smtClean="0" sz="140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thr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ty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of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nten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2700" marR="1735455">
              <a:lnSpc>
                <a:spcPct val="100000"/>
              </a:lnSpc>
              <a:spcBef>
                <a:spcPts val="35"/>
              </a:spcBef>
              <a:buFont typeface="Times New Roman"/>
              <a:buAutoNum type="arabicPlain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ie 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 marL="12700" marR="13335">
              <a:lnSpc>
                <a:spcPct val="103600"/>
              </a:lnSpc>
              <a:buFont typeface="Times New Roman"/>
              <a:buAutoNum type="arabicPlain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ray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0">
                <a:latin typeface="Times New Roman"/>
                <a:cs typeface="Times New Roman"/>
              </a:rPr>
              <a:t> (c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739"/>
              </a:lnSpc>
              <a:spcBef>
                <a:spcPts val="55"/>
              </a:spcBef>
              <a:buFont typeface="Times New Roman"/>
              <a:buAutoNum type="arabicPlain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5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face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ai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cra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ile.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0"/>
              </a:spcBef>
            </a:pPr>
            <a:endParaRPr sz="800"/>
          </a:p>
          <a:p>
            <a:pPr algn="just" marL="12700" marR="551942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Li</a:t>
            </a:r>
            <a:r>
              <a:rPr dirty="0" smtClean="0" sz="1400" b="1" u="heavy">
                <a:latin typeface="Times New Roman"/>
                <a:cs typeface="Times New Roman"/>
              </a:rPr>
              <a:t>n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-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9"/>
              </a:spcBef>
            </a:pPr>
            <a:endParaRPr sz="750"/>
          </a:p>
          <a:p>
            <a:pPr marL="12700" marR="23495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A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pical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ch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41"/>
              </a:spcBef>
            </a:pPr>
            <a:endParaRPr sz="750"/>
          </a:p>
          <a:p>
            <a:pPr marL="241300" marR="3186430">
              <a:lnSpc>
                <a:spcPct val="1036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|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I</a:t>
            </a:r>
            <a:r>
              <a:rPr dirty="0" smtClean="0" baseline="-9259" sz="1350" spc="7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|.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(α</a:t>
            </a:r>
            <a:r>
              <a:rPr dirty="0" smtClean="0" sz="1400" spc="-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60"/>
              </a:spcBef>
            </a:pP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9814762"/>
            <a:ext cx="29965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rr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w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pi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urc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1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99032" y="7094219"/>
            <a:ext cx="5219700" cy="26167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6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3128" y="417067"/>
            <a:ext cx="1672589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98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" marR="12700" indent="444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60" i="1">
                <a:latin typeface="Monotype Corsiva"/>
                <a:cs typeface="Monotype Corsiva"/>
              </a:rPr>
              <a:t>e</a:t>
            </a:r>
            <a:r>
              <a:rPr dirty="0" smtClean="0" sz="1300" spc="-10" i="1">
                <a:latin typeface="Monotype Corsiva"/>
                <a:cs typeface="Monotype Corsiva"/>
              </a:rPr>
              <a:t>o</a:t>
            </a:r>
            <a:r>
              <a:rPr dirty="0" smtClean="0" sz="1300" spc="-15" i="1">
                <a:latin typeface="Monotype Corsiva"/>
                <a:cs typeface="Monotype Corsiva"/>
              </a:rPr>
              <a:t>r</a:t>
            </a:r>
            <a:r>
              <a:rPr dirty="0" smtClean="0" sz="1300" spc="-10" i="1">
                <a:latin typeface="Monotype Corsiva"/>
                <a:cs typeface="Monotype Corsiva"/>
              </a:rPr>
              <a:t>y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She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53923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3100" y="1143761"/>
            <a:ext cx="143129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5</a:t>
            </a:r>
            <a:r>
              <a:rPr dirty="0" smtClean="0" sz="1400" spc="0" b="1">
                <a:latin typeface="Times New Roman"/>
                <a:cs typeface="Times New Roman"/>
              </a:rPr>
              <a:t>. 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rec</a:t>
            </a:r>
            <a:r>
              <a:rPr dirty="0" smtClean="0" sz="1400" spc="-1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(</a:t>
            </a: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)</a:t>
            </a:r>
            <a:r>
              <a:rPr dirty="0" smtClean="0" sz="1400" spc="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85083" y="1612645"/>
            <a:ext cx="646480" cy="0"/>
          </a:xfrm>
          <a:custGeom>
            <a:avLst/>
            <a:gdLst/>
            <a:ahLst/>
            <a:cxnLst/>
            <a:rect l="l" t="t" r="r" b="b"/>
            <a:pathLst>
              <a:path w="646480" h="0">
                <a:moveTo>
                  <a:pt x="0" y="0"/>
                </a:moveTo>
                <a:lnTo>
                  <a:pt x="6464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720850" y="4533010"/>
            <a:ext cx="4120007" cy="44196"/>
          </a:xfrm>
          <a:custGeom>
            <a:avLst/>
            <a:gdLst/>
            <a:ahLst/>
            <a:cxnLst/>
            <a:rect l="l" t="t" r="r" b="b"/>
            <a:pathLst>
              <a:path w="4120007" h="44196">
                <a:moveTo>
                  <a:pt x="0" y="44196"/>
                </a:moveTo>
                <a:lnTo>
                  <a:pt x="4120007" y="44196"/>
                </a:lnTo>
                <a:lnTo>
                  <a:pt x="4120007" y="0"/>
                </a:lnTo>
                <a:lnTo>
                  <a:pt x="0" y="0"/>
                </a:lnTo>
                <a:lnTo>
                  <a:pt x="0" y="4419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720850" y="4740274"/>
            <a:ext cx="4120007" cy="1524"/>
          </a:xfrm>
          <a:custGeom>
            <a:avLst/>
            <a:gdLst/>
            <a:ahLst/>
            <a:cxnLst/>
            <a:rect l="l" t="t" r="r" b="b"/>
            <a:pathLst>
              <a:path w="4120007" h="1524">
                <a:moveTo>
                  <a:pt x="0" y="1524"/>
                </a:moveTo>
                <a:lnTo>
                  <a:pt x="4120007" y="1524"/>
                </a:lnTo>
                <a:lnTo>
                  <a:pt x="4120007" y="0"/>
                </a:lnTo>
                <a:lnTo>
                  <a:pt x="0" y="0"/>
                </a:lnTo>
                <a:lnTo>
                  <a:pt x="0" y="152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720850" y="4577206"/>
            <a:ext cx="4121530" cy="163067"/>
          </a:xfrm>
          <a:custGeom>
            <a:avLst/>
            <a:gdLst/>
            <a:ahLst/>
            <a:cxnLst/>
            <a:rect l="l" t="t" r="r" b="b"/>
            <a:pathLst>
              <a:path w="4121530" h="163067">
                <a:moveTo>
                  <a:pt x="0" y="163067"/>
                </a:moveTo>
                <a:lnTo>
                  <a:pt x="4121530" y="163067"/>
                </a:lnTo>
                <a:lnTo>
                  <a:pt x="4121530" y="0"/>
                </a:lnTo>
                <a:lnTo>
                  <a:pt x="0" y="0"/>
                </a:lnTo>
                <a:lnTo>
                  <a:pt x="0" y="163067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237485" y="4583302"/>
            <a:ext cx="146304" cy="118872"/>
          </a:xfrm>
          <a:custGeom>
            <a:avLst/>
            <a:gdLst/>
            <a:ahLst/>
            <a:cxnLst/>
            <a:rect l="l" t="t" r="r" b="b"/>
            <a:pathLst>
              <a:path w="146304" h="118872">
                <a:moveTo>
                  <a:pt x="0" y="118872"/>
                </a:moveTo>
                <a:lnTo>
                  <a:pt x="146304" y="118872"/>
                </a:lnTo>
                <a:lnTo>
                  <a:pt x="146304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383789" y="4676266"/>
            <a:ext cx="270052" cy="64008"/>
          </a:xfrm>
          <a:custGeom>
            <a:avLst/>
            <a:gdLst/>
            <a:ahLst/>
            <a:cxnLst/>
            <a:rect l="l" t="t" r="r" b="b"/>
            <a:pathLst>
              <a:path w="270052" h="64008">
                <a:moveTo>
                  <a:pt x="0" y="64008"/>
                </a:moveTo>
                <a:lnTo>
                  <a:pt x="270052" y="64008"/>
                </a:lnTo>
                <a:lnTo>
                  <a:pt x="270052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701163" y="4644262"/>
            <a:ext cx="132587" cy="57912"/>
          </a:xfrm>
          <a:custGeom>
            <a:avLst/>
            <a:gdLst/>
            <a:ahLst/>
            <a:cxnLst/>
            <a:rect l="l" t="t" r="r" b="b"/>
            <a:pathLst>
              <a:path w="132587" h="57912">
                <a:moveTo>
                  <a:pt x="0" y="57912"/>
                </a:moveTo>
                <a:lnTo>
                  <a:pt x="132587" y="57912"/>
                </a:lnTo>
                <a:lnTo>
                  <a:pt x="132587" y="0"/>
                </a:lnTo>
                <a:lnTo>
                  <a:pt x="0" y="0"/>
                </a:lnTo>
                <a:lnTo>
                  <a:pt x="0" y="5791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28823" y="4627498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318383" y="4702174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358007" y="4682362"/>
            <a:ext cx="36575" cy="44196"/>
          </a:xfrm>
          <a:custGeom>
            <a:avLst/>
            <a:gdLst/>
            <a:ahLst/>
            <a:cxnLst/>
            <a:rect l="l" t="t" r="r" b="b"/>
            <a:pathLst>
              <a:path w="36575" h="44196">
                <a:moveTo>
                  <a:pt x="0" y="22098"/>
                </a:moveTo>
                <a:lnTo>
                  <a:pt x="36575" y="22098"/>
                </a:lnTo>
              </a:path>
            </a:pathLst>
          </a:custGeom>
          <a:ln w="45466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824351" y="4702174"/>
            <a:ext cx="38100" cy="1524"/>
          </a:xfrm>
          <a:custGeom>
            <a:avLst/>
            <a:gdLst/>
            <a:ahLst/>
            <a:cxnLst/>
            <a:rect l="l" t="t" r="r" b="b"/>
            <a:pathLst>
              <a:path w="38100" h="1524">
                <a:moveTo>
                  <a:pt x="0" y="762"/>
                </a:moveTo>
                <a:lnTo>
                  <a:pt x="38100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144390" y="4583302"/>
            <a:ext cx="146608" cy="118872"/>
          </a:xfrm>
          <a:custGeom>
            <a:avLst/>
            <a:gdLst/>
            <a:ahLst/>
            <a:cxnLst/>
            <a:rect l="l" t="t" r="r" b="b"/>
            <a:pathLst>
              <a:path w="146608" h="118872">
                <a:moveTo>
                  <a:pt x="0" y="118872"/>
                </a:moveTo>
                <a:lnTo>
                  <a:pt x="146608" y="118872"/>
                </a:lnTo>
                <a:lnTo>
                  <a:pt x="146608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290948" y="4676266"/>
            <a:ext cx="269748" cy="64008"/>
          </a:xfrm>
          <a:custGeom>
            <a:avLst/>
            <a:gdLst/>
            <a:ahLst/>
            <a:cxnLst/>
            <a:rect l="l" t="t" r="r" b="b"/>
            <a:pathLst>
              <a:path w="269748" h="64008">
                <a:moveTo>
                  <a:pt x="0" y="64008"/>
                </a:moveTo>
                <a:lnTo>
                  <a:pt x="269748" y="64008"/>
                </a:lnTo>
                <a:lnTo>
                  <a:pt x="26974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617084" y="4627498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905121" y="4682362"/>
            <a:ext cx="36575" cy="44196"/>
          </a:xfrm>
          <a:custGeom>
            <a:avLst/>
            <a:gdLst/>
            <a:ahLst/>
            <a:cxnLst/>
            <a:rect l="l" t="t" r="r" b="b"/>
            <a:pathLst>
              <a:path w="36575" h="44196">
                <a:moveTo>
                  <a:pt x="0" y="22098"/>
                </a:moveTo>
                <a:lnTo>
                  <a:pt x="36575" y="22098"/>
                </a:lnTo>
              </a:path>
            </a:pathLst>
          </a:custGeom>
          <a:ln w="45466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5313553" y="4702174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502661" y="5113654"/>
            <a:ext cx="39928" cy="1524"/>
          </a:xfrm>
          <a:custGeom>
            <a:avLst/>
            <a:gdLst/>
            <a:ahLst/>
            <a:cxnLst/>
            <a:rect l="l" t="t" r="r" b="b"/>
            <a:pathLst>
              <a:path w="39928" h="1524">
                <a:moveTo>
                  <a:pt x="0" y="762"/>
                </a:moveTo>
                <a:lnTo>
                  <a:pt x="39928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301619" y="5113654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586607" y="5113654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315333" y="5113654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502784" y="5113654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5225160" y="5113654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444500" y="1923033"/>
            <a:ext cx="6670675" cy="38582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Ca</a:t>
            </a:r>
            <a:r>
              <a:rPr dirty="0" smtClean="0" sz="1600" spc="-10" b="1" u="heavy">
                <a:latin typeface="Times New Roman"/>
                <a:cs typeface="Times New Roman"/>
              </a:rPr>
              <a:t>se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(2)</a:t>
            </a:r>
            <a:r>
              <a:rPr dirty="0" smtClean="0" sz="1600" spc="-5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25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rdin</a:t>
            </a:r>
            <a:r>
              <a:rPr dirty="0" smtClean="0" sz="1600" spc="5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ry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En</a:t>
            </a:r>
            <a:r>
              <a:rPr dirty="0" smtClean="0" sz="1600" spc="-5" b="1" u="heavy">
                <a:latin typeface="Times New Roman"/>
                <a:cs typeface="Times New Roman"/>
              </a:rPr>
              <a:t>d</a:t>
            </a:r>
            <a:r>
              <a:rPr dirty="0" smtClean="0" sz="1600" spc="-15" b="1" u="heavy">
                <a:latin typeface="Times New Roman"/>
                <a:cs typeface="Times New Roman"/>
              </a:rPr>
              <a:t>-</a:t>
            </a:r>
            <a:r>
              <a:rPr dirty="0" smtClean="0" sz="1600" spc="-10" b="1" u="heavy">
                <a:latin typeface="Times New Roman"/>
                <a:cs typeface="Times New Roman"/>
              </a:rPr>
              <a:t>F</a:t>
            </a:r>
            <a:r>
              <a:rPr dirty="0" smtClean="0" sz="1600" spc="0" b="1" u="heavy">
                <a:latin typeface="Times New Roman"/>
                <a:cs typeface="Times New Roman"/>
              </a:rPr>
              <a:t>i</a:t>
            </a:r>
            <a:r>
              <a:rPr dirty="0" smtClean="0" sz="1600" spc="-10" b="1" u="heavy">
                <a:latin typeface="Times New Roman"/>
                <a:cs typeface="Times New Roman"/>
              </a:rPr>
              <a:t>re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rra</a:t>
            </a:r>
            <a:r>
              <a:rPr dirty="0" smtClean="0" sz="1600" spc="-5" b="1" u="heavy">
                <a:latin typeface="Times New Roman"/>
                <a:cs typeface="Times New Roman"/>
              </a:rPr>
              <a:t>y</a:t>
            </a:r>
            <a:r>
              <a:rPr dirty="0" smtClean="0" sz="1600" spc="-10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9"/>
              </a:spcBef>
            </a:pPr>
            <a:endParaRPr sz="850"/>
          </a:p>
          <a:p>
            <a:pPr marL="469900" indent="-229235">
              <a:lnSpc>
                <a:spcPct val="100000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Lin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ar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ay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n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ot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op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ourc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60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 a</a:t>
            </a:r>
            <a:r>
              <a:rPr dirty="0" smtClean="0" sz="1400" spc="-1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plitud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60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The p</a:t>
            </a:r>
            <a:r>
              <a:rPr dirty="0" smtClean="0" sz="1400" spc="-5" b="1">
                <a:latin typeface="Times New Roman"/>
                <a:cs typeface="Times New Roman"/>
              </a:rPr>
              <a:t>h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se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ab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12700" marR="12700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 b="1">
                <a:latin typeface="Times New Roman"/>
                <a:cs typeface="Times New Roman"/>
              </a:rPr>
              <a:t>α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ces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Φ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5" b="1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6"/>
              </a:spcBef>
            </a:pPr>
            <a:endParaRPr sz="850"/>
          </a:p>
          <a:p>
            <a:pPr marL="12700">
              <a:lnSpc>
                <a:spcPct val="100000"/>
              </a:lnSpc>
              <a:tabLst>
                <a:tab pos="1864360" algn="l"/>
              </a:tabLst>
            </a:pPr>
            <a:r>
              <a:rPr dirty="0" smtClean="0" sz="1400" b="1">
                <a:latin typeface="Times New Roman"/>
                <a:cs typeface="Times New Roman"/>
              </a:rPr>
              <a:t>βd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os</a:t>
            </a:r>
            <a:r>
              <a:rPr dirty="0" smtClean="0" sz="1400" spc="-15" b="1">
                <a:latin typeface="Times New Roman"/>
                <a:cs typeface="Times New Roman"/>
              </a:rPr>
              <a:t>Φ</a:t>
            </a:r>
            <a:r>
              <a:rPr dirty="0" smtClean="0" sz="1400" spc="5" b="1">
                <a:latin typeface="Times New Roman"/>
                <a:cs typeface="Times New Roman"/>
              </a:rPr>
              <a:t>=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5" b="1">
                <a:latin typeface="Times New Roman"/>
                <a:cs typeface="Times New Roman"/>
              </a:rPr>
              <a:t>α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Φ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5" b="1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,	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g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α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 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β</a:t>
            </a:r>
            <a:r>
              <a:rPr dirty="0" smtClean="0" sz="1400" spc="0" b="1">
                <a:latin typeface="Times New Roman"/>
                <a:cs typeface="Times New Roman"/>
              </a:rPr>
              <a:t>d rad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26"/>
              </a:spcBef>
            </a:pPr>
            <a:endParaRPr sz="950"/>
          </a:p>
          <a:p>
            <a:pPr algn="just" marL="469900" marR="12700" indent="-229235">
              <a:lnSpc>
                <a:spcPts val="1610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j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4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b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4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3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ely thr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gh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arra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giv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6350">
              <a:lnSpc>
                <a:spcPts val="1625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�𝜱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7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����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�𝜱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7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6"/>
              </a:spcBef>
            </a:pPr>
            <a:endParaRPr sz="1100"/>
          </a:p>
          <a:p>
            <a:pPr marL="18923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Ma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|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obe|</a:t>
            </a:r>
            <a:r>
              <a:rPr dirty="0" smtClean="0" sz="1400" spc="-2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ere,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Font typeface="Times New Roman"/>
              <a:buAutoNum type="arabicPeriod" startAt="2"/>
              <a:tabLst>
                <a:tab pos="469900" algn="l"/>
              </a:tabLst>
            </a:pPr>
            <a:r>
              <a:rPr dirty="0" smtClean="0" sz="1400" spc="-1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ul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5" b="1" u="heavy">
                <a:latin typeface="Times New Roman"/>
                <a:cs typeface="Times New Roman"/>
              </a:rPr>
              <a:t>s</a:t>
            </a:r>
            <a:r>
              <a:rPr dirty="0" smtClean="0" sz="1400" spc="5" u="heavy">
                <a:latin typeface="Times New Roman"/>
                <a:cs typeface="Times New Roman"/>
              </a:rPr>
              <a:t>:</a:t>
            </a:r>
            <a:r>
              <a:rPr dirty="0" smtClean="0" sz="1400" spc="0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2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Φ</a:t>
            </a:r>
            <a:r>
              <a:rPr dirty="0" smtClean="0" baseline="-9259" sz="1350" spc="0">
                <a:latin typeface="Times New Roman"/>
                <a:cs typeface="Times New Roman"/>
              </a:rPr>
              <a:t>0 </a:t>
            </a:r>
            <a:r>
              <a:rPr dirty="0" smtClean="0" baseline="-9259" sz="135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(</a:t>
            </a:r>
            <a:r>
              <a:rPr dirty="0" smtClean="0" sz="1400" spc="-10">
                <a:latin typeface="Times New Roman"/>
                <a:cs typeface="Times New Roman"/>
              </a:rPr>
              <a:t>α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β</a:t>
            </a:r>
            <a:r>
              <a:rPr dirty="0" smtClean="0" sz="1400" spc="0">
                <a:latin typeface="Times New Roman"/>
                <a:cs typeface="Times New Roman"/>
              </a:rPr>
              <a:t>d)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92451" y="5894704"/>
            <a:ext cx="873125" cy="2495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𝐜�𝐬𝜱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22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87039" y="5757290"/>
            <a:ext cx="454659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87039" y="5742558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640963" y="6012052"/>
            <a:ext cx="1409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492119" y="6020688"/>
            <a:ext cx="437388" cy="0"/>
          </a:xfrm>
          <a:custGeom>
            <a:avLst/>
            <a:gdLst/>
            <a:ahLst/>
            <a:cxnLst/>
            <a:rect l="l" t="t" r="r" b="b"/>
            <a:pathLst>
              <a:path w="437388" h="0">
                <a:moveTo>
                  <a:pt x="0" y="0"/>
                </a:moveTo>
                <a:lnTo>
                  <a:pt x="43738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3954907" y="5893180"/>
            <a:ext cx="1587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139819" y="6020688"/>
            <a:ext cx="343204" cy="0"/>
          </a:xfrm>
          <a:custGeom>
            <a:avLst/>
            <a:gdLst/>
            <a:ahLst/>
            <a:cxnLst/>
            <a:rect l="l" t="t" r="r" b="b"/>
            <a:pathLst>
              <a:path w="343204" h="0">
                <a:moveTo>
                  <a:pt x="0" y="0"/>
                </a:moveTo>
                <a:lnTo>
                  <a:pt x="34320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127119" y="5757290"/>
            <a:ext cx="842644" cy="479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510"/>
              </a:lnSpc>
              <a:tabLst>
                <a:tab pos="607060" algn="l"/>
              </a:tabLst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𝝅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0">
                <a:latin typeface="Cambria Math"/>
                <a:cs typeface="Cambria Math"/>
              </a:rPr>
              <a:t>𝝀</a:t>
            </a:r>
            <a:endParaRPr sz="1400">
              <a:latin typeface="Cambria Math"/>
              <a:cs typeface="Cambria Math"/>
            </a:endParaRPr>
          </a:p>
          <a:p>
            <a:pPr marL="133350">
              <a:lnSpc>
                <a:spcPct val="100000"/>
              </a:lnSpc>
              <a:spcBef>
                <a:spcPts val="490"/>
              </a:spcBef>
            </a:pPr>
            <a:r>
              <a:rPr dirty="0" smtClean="0" sz="1400">
                <a:latin typeface="Cambria Math"/>
                <a:cs typeface="Cambria Math"/>
              </a:rPr>
              <a:t>𝝀</a:t>
            </a:r>
            <a:r>
              <a:rPr dirty="0" smtClean="0" baseline="35714" sz="2100" spc="330">
                <a:latin typeface="Cambria Math"/>
                <a:cs typeface="Cambria Math"/>
              </a:rPr>
              <a:t>)</a:t>
            </a:r>
            <a:r>
              <a:rPr dirty="0" smtClean="0" baseline="35714" sz="21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𝝅�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614036" y="6020688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3839590" y="6494652"/>
            <a:ext cx="309372" cy="0"/>
          </a:xfrm>
          <a:custGeom>
            <a:avLst/>
            <a:gdLst/>
            <a:ahLst/>
            <a:cxnLst/>
            <a:rect l="l" t="t" r="r" b="b"/>
            <a:pathLst>
              <a:path w="309372" h="0">
                <a:moveTo>
                  <a:pt x="0" y="0"/>
                </a:moveTo>
                <a:lnTo>
                  <a:pt x="30937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081654" y="6367144"/>
            <a:ext cx="139890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𝐜�𝐬𝜱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��  </a:t>
            </a:r>
            <a:r>
              <a:rPr dirty="0" smtClean="0" sz="1400" spc="0">
                <a:latin typeface="Cambria Math"/>
                <a:cs typeface="Cambria Math"/>
              </a:rPr>
              <a:t>+ 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34510" y="6231508"/>
            <a:ext cx="32956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34510" y="6216776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81658" y="6905116"/>
            <a:ext cx="140017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𝐜�𝐬𝜱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��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693035" y="6769480"/>
            <a:ext cx="32956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93035" y="6754748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698114" y="7032625"/>
            <a:ext cx="309372" cy="0"/>
          </a:xfrm>
          <a:custGeom>
            <a:avLst/>
            <a:gdLst/>
            <a:ahLst/>
            <a:cxnLst/>
            <a:rect l="l" t="t" r="r" b="b"/>
            <a:pathLst>
              <a:path w="309372" h="0">
                <a:moveTo>
                  <a:pt x="0" y="0"/>
                </a:moveTo>
                <a:lnTo>
                  <a:pt x="30937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3063367" y="6905116"/>
            <a:ext cx="291846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,  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 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 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 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𝜽=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</a:t>
            </a:r>
            <a:r>
              <a:rPr dirty="0" smtClean="0" baseline="-37698" sz="2100" spc="-12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𝐜�𝐬�𝜽)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406265" y="6890384"/>
            <a:ext cx="10160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831460" y="6769480"/>
            <a:ext cx="1320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�</a:t>
            </a:r>
            <a:r>
              <a:rPr dirty="0" smtClean="0" sz="140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874898" y="7322184"/>
            <a:ext cx="1810766" cy="25908"/>
          </a:xfrm>
          <a:custGeom>
            <a:avLst/>
            <a:gdLst/>
            <a:ahLst/>
            <a:cxnLst/>
            <a:rect l="l" t="t" r="r" b="b"/>
            <a:pathLst>
              <a:path w="1810766" h="25907">
                <a:moveTo>
                  <a:pt x="0" y="25908"/>
                </a:moveTo>
                <a:lnTo>
                  <a:pt x="1810766" y="25908"/>
                </a:lnTo>
                <a:lnTo>
                  <a:pt x="1810766" y="0"/>
                </a:lnTo>
                <a:lnTo>
                  <a:pt x="0" y="0"/>
                </a:lnTo>
                <a:lnTo>
                  <a:pt x="0" y="25908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2874898" y="8012556"/>
            <a:ext cx="1810766" cy="1524"/>
          </a:xfrm>
          <a:custGeom>
            <a:avLst/>
            <a:gdLst/>
            <a:ahLst/>
            <a:cxnLst/>
            <a:rect l="l" t="t" r="r" b="b"/>
            <a:pathLst>
              <a:path w="1810766" h="1524">
                <a:moveTo>
                  <a:pt x="0" y="1524"/>
                </a:moveTo>
                <a:lnTo>
                  <a:pt x="1810766" y="1524"/>
                </a:lnTo>
                <a:lnTo>
                  <a:pt x="1810766" y="0"/>
                </a:lnTo>
                <a:lnTo>
                  <a:pt x="0" y="0"/>
                </a:lnTo>
                <a:lnTo>
                  <a:pt x="0" y="152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2874898" y="7348092"/>
            <a:ext cx="1813814" cy="664463"/>
          </a:xfrm>
          <a:custGeom>
            <a:avLst/>
            <a:gdLst/>
            <a:ahLst/>
            <a:cxnLst/>
            <a:rect l="l" t="t" r="r" b="b"/>
            <a:pathLst>
              <a:path w="1813814" h="664463">
                <a:moveTo>
                  <a:pt x="0" y="664463"/>
                </a:moveTo>
                <a:lnTo>
                  <a:pt x="1813814" y="664463"/>
                </a:lnTo>
                <a:lnTo>
                  <a:pt x="1813814" y="0"/>
                </a:lnTo>
                <a:lnTo>
                  <a:pt x="0" y="0"/>
                </a:lnTo>
                <a:lnTo>
                  <a:pt x="0" y="66446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2874898" y="7651368"/>
            <a:ext cx="146304" cy="118871"/>
          </a:xfrm>
          <a:custGeom>
            <a:avLst/>
            <a:gdLst/>
            <a:ahLst/>
            <a:cxnLst/>
            <a:rect l="l" t="t" r="r" b="b"/>
            <a:pathLst>
              <a:path w="146304" h="118872">
                <a:moveTo>
                  <a:pt x="0" y="118872"/>
                </a:moveTo>
                <a:lnTo>
                  <a:pt x="146304" y="118872"/>
                </a:lnTo>
                <a:lnTo>
                  <a:pt x="146304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021202" y="7721472"/>
            <a:ext cx="76200" cy="86868"/>
          </a:xfrm>
          <a:custGeom>
            <a:avLst/>
            <a:gdLst/>
            <a:ahLst/>
            <a:cxnLst/>
            <a:rect l="l" t="t" r="r" b="b"/>
            <a:pathLst>
              <a:path w="76200" h="86868">
                <a:moveTo>
                  <a:pt x="0" y="86868"/>
                </a:moveTo>
                <a:lnTo>
                  <a:pt x="76200" y="86868"/>
                </a:lnTo>
                <a:lnTo>
                  <a:pt x="76200" y="0"/>
                </a:lnTo>
                <a:lnTo>
                  <a:pt x="0" y="0"/>
                </a:lnTo>
                <a:lnTo>
                  <a:pt x="0" y="86868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153791" y="7695565"/>
            <a:ext cx="132588" cy="74675"/>
          </a:xfrm>
          <a:custGeom>
            <a:avLst/>
            <a:gdLst/>
            <a:ahLst/>
            <a:cxnLst/>
            <a:rect l="l" t="t" r="r" b="b"/>
            <a:pathLst>
              <a:path w="132588" h="74675">
                <a:moveTo>
                  <a:pt x="0" y="74676"/>
                </a:moveTo>
                <a:lnTo>
                  <a:pt x="132588" y="74676"/>
                </a:lnTo>
                <a:lnTo>
                  <a:pt x="132588" y="0"/>
                </a:lnTo>
                <a:lnTo>
                  <a:pt x="0" y="0"/>
                </a:lnTo>
                <a:lnTo>
                  <a:pt x="0" y="7467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3443351" y="7770240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3482975" y="7649844"/>
            <a:ext cx="271272" cy="121919"/>
          </a:xfrm>
          <a:custGeom>
            <a:avLst/>
            <a:gdLst/>
            <a:ahLst/>
            <a:cxnLst/>
            <a:rect l="l" t="t" r="r" b="b"/>
            <a:pathLst>
              <a:path w="271272" h="121920">
                <a:moveTo>
                  <a:pt x="0" y="121919"/>
                </a:moveTo>
                <a:lnTo>
                  <a:pt x="271272" y="121919"/>
                </a:lnTo>
                <a:lnTo>
                  <a:pt x="271272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3754246" y="7619365"/>
            <a:ext cx="167639" cy="85343"/>
          </a:xfrm>
          <a:custGeom>
            <a:avLst/>
            <a:gdLst/>
            <a:ahLst/>
            <a:cxnLst/>
            <a:rect l="l" t="t" r="r" b="b"/>
            <a:pathLst>
              <a:path w="167639" h="85344">
                <a:moveTo>
                  <a:pt x="0" y="85344"/>
                </a:moveTo>
                <a:lnTo>
                  <a:pt x="167639" y="85344"/>
                </a:lnTo>
                <a:lnTo>
                  <a:pt x="167639" y="0"/>
                </a:lnTo>
                <a:lnTo>
                  <a:pt x="0" y="0"/>
                </a:lnTo>
                <a:lnTo>
                  <a:pt x="0" y="8534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3754246" y="7684134"/>
            <a:ext cx="91439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42418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3929507" y="7643748"/>
            <a:ext cx="74675" cy="166116"/>
          </a:xfrm>
          <a:custGeom>
            <a:avLst/>
            <a:gdLst/>
            <a:ahLst/>
            <a:cxnLst/>
            <a:rect l="l" t="t" r="r" b="b"/>
            <a:pathLst>
              <a:path w="74675" h="166116">
                <a:moveTo>
                  <a:pt x="0" y="166115"/>
                </a:moveTo>
                <a:lnTo>
                  <a:pt x="74675" y="166115"/>
                </a:lnTo>
                <a:lnTo>
                  <a:pt x="74675" y="0"/>
                </a:lnTo>
                <a:lnTo>
                  <a:pt x="0" y="0"/>
                </a:lnTo>
                <a:lnTo>
                  <a:pt x="0" y="16611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4103242" y="7380096"/>
            <a:ext cx="471220" cy="606551"/>
          </a:xfrm>
          <a:custGeom>
            <a:avLst/>
            <a:gdLst/>
            <a:ahLst/>
            <a:cxnLst/>
            <a:rect l="l" t="t" r="r" b="b"/>
            <a:pathLst>
              <a:path w="471220" h="606551">
                <a:moveTo>
                  <a:pt x="0" y="606551"/>
                </a:moveTo>
                <a:lnTo>
                  <a:pt x="471220" y="606551"/>
                </a:lnTo>
                <a:lnTo>
                  <a:pt x="471220" y="0"/>
                </a:lnTo>
                <a:lnTo>
                  <a:pt x="0" y="0"/>
                </a:lnTo>
                <a:lnTo>
                  <a:pt x="0" y="60655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2862198" y="7592440"/>
            <a:ext cx="139065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𝜱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���</a:t>
            </a:r>
            <a:r>
              <a:rPr dirty="0" smtClean="0" baseline="27777" sz="1500" spc="-44">
                <a:latin typeface="Cambria Math"/>
                <a:cs typeface="Cambria Math"/>
              </a:rPr>
              <a:t>−</a:t>
            </a:r>
            <a:r>
              <a:rPr dirty="0" smtClean="0" baseline="27777" sz="1500" spc="7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(  </a:t>
            </a:r>
            <a:r>
              <a:rPr dirty="0" smtClean="0" sz="1400" spc="-140">
                <a:latin typeface="Cambria Math"/>
                <a:cs typeface="Cambria Math"/>
              </a:rPr>
              <a:t> </a:t>
            </a:r>
            <a:r>
              <a:rPr dirty="0" smtClean="0" baseline="7936" sz="2100" spc="217">
                <a:latin typeface="Cambria Math"/>
                <a:cs typeface="Cambria Math"/>
              </a:rPr>
              <a:t>√</a:t>
            </a:r>
            <a:endParaRPr baseline="7936" sz="2100">
              <a:latin typeface="Cambria Math"/>
              <a:cs typeface="Cambria Math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239133" y="7509636"/>
            <a:ext cx="335279" cy="254507"/>
          </a:xfrm>
          <a:custGeom>
            <a:avLst/>
            <a:gdLst/>
            <a:ahLst/>
            <a:cxnLst/>
            <a:rect l="l" t="t" r="r" b="b"/>
            <a:pathLst>
              <a:path w="335279" h="254507">
                <a:moveTo>
                  <a:pt x="0" y="254507"/>
                </a:moveTo>
                <a:lnTo>
                  <a:pt x="335279" y="254507"/>
                </a:lnTo>
                <a:lnTo>
                  <a:pt x="335279" y="0"/>
                </a:lnTo>
                <a:lnTo>
                  <a:pt x="0" y="0"/>
                </a:lnTo>
                <a:lnTo>
                  <a:pt x="0" y="254507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4301616" y="7509636"/>
            <a:ext cx="210312" cy="126492"/>
          </a:xfrm>
          <a:custGeom>
            <a:avLst/>
            <a:gdLst/>
            <a:ahLst/>
            <a:cxnLst/>
            <a:rect l="l" t="t" r="r" b="b"/>
            <a:pathLst>
              <a:path w="210312" h="126492">
                <a:moveTo>
                  <a:pt x="0" y="126492"/>
                </a:moveTo>
                <a:lnTo>
                  <a:pt x="210312" y="126492"/>
                </a:lnTo>
                <a:lnTo>
                  <a:pt x="210312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4288916" y="7456804"/>
            <a:ext cx="23622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239133" y="7764144"/>
            <a:ext cx="335279" cy="126492"/>
          </a:xfrm>
          <a:custGeom>
            <a:avLst/>
            <a:gdLst/>
            <a:ahLst/>
            <a:cxnLst/>
            <a:rect l="l" t="t" r="r" b="b"/>
            <a:pathLst>
              <a:path w="335279" h="126492">
                <a:moveTo>
                  <a:pt x="0" y="126492"/>
                </a:moveTo>
                <a:lnTo>
                  <a:pt x="335279" y="126492"/>
                </a:lnTo>
                <a:lnTo>
                  <a:pt x="335279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4226433" y="7711313"/>
            <a:ext cx="3606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239133" y="7719948"/>
            <a:ext cx="335279" cy="0"/>
          </a:xfrm>
          <a:custGeom>
            <a:avLst/>
            <a:gdLst/>
            <a:ahLst/>
            <a:cxnLst/>
            <a:rect l="l" t="t" r="r" b="b"/>
            <a:pathLst>
              <a:path w="335279" h="0">
                <a:moveTo>
                  <a:pt x="0" y="0"/>
                </a:moveTo>
                <a:lnTo>
                  <a:pt x="3352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4239133" y="7398384"/>
            <a:ext cx="335279" cy="0"/>
          </a:xfrm>
          <a:custGeom>
            <a:avLst/>
            <a:gdLst/>
            <a:ahLst/>
            <a:cxnLst/>
            <a:rect l="l" t="t" r="r" b="b"/>
            <a:pathLst>
              <a:path w="335279" h="0">
                <a:moveTo>
                  <a:pt x="0" y="0"/>
                </a:moveTo>
                <a:lnTo>
                  <a:pt x="3352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4010278" y="7991982"/>
            <a:ext cx="91439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42418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3997578" y="7885556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−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010278" y="7348092"/>
            <a:ext cx="91439" cy="73151"/>
          </a:xfrm>
          <a:custGeom>
            <a:avLst/>
            <a:gdLst/>
            <a:ahLst/>
            <a:cxnLst/>
            <a:rect l="l" t="t" r="r" b="b"/>
            <a:pathLst>
              <a:path w="91439" h="73151">
                <a:moveTo>
                  <a:pt x="0" y="73151"/>
                </a:moveTo>
                <a:lnTo>
                  <a:pt x="91439" y="73151"/>
                </a:lnTo>
                <a:lnTo>
                  <a:pt x="9143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3997578" y="7294244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574413" y="7770240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4614036" y="7643748"/>
            <a:ext cx="74675" cy="166116"/>
          </a:xfrm>
          <a:custGeom>
            <a:avLst/>
            <a:gdLst/>
            <a:ahLst/>
            <a:cxnLst/>
            <a:rect l="l" t="t" r="r" b="b"/>
            <a:pathLst>
              <a:path w="74675" h="166116">
                <a:moveTo>
                  <a:pt x="0" y="166115"/>
                </a:moveTo>
                <a:lnTo>
                  <a:pt x="74675" y="166115"/>
                </a:lnTo>
                <a:lnTo>
                  <a:pt x="74675" y="0"/>
                </a:lnTo>
                <a:lnTo>
                  <a:pt x="0" y="0"/>
                </a:lnTo>
                <a:lnTo>
                  <a:pt x="0" y="16611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4601336" y="7592440"/>
            <a:ext cx="996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3990466" y="8852661"/>
            <a:ext cx="315772" cy="0"/>
          </a:xfrm>
          <a:custGeom>
            <a:avLst/>
            <a:gdLst/>
            <a:ahLst/>
            <a:cxnLst/>
            <a:rect l="l" t="t" r="r" b="b"/>
            <a:pathLst>
              <a:path w="315772" h="0">
                <a:moveTo>
                  <a:pt x="0" y="0"/>
                </a:moveTo>
                <a:lnTo>
                  <a:pt x="31577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3990466" y="8531097"/>
            <a:ext cx="315772" cy="0"/>
          </a:xfrm>
          <a:custGeom>
            <a:avLst/>
            <a:gdLst/>
            <a:ahLst/>
            <a:cxnLst/>
            <a:rect l="l" t="t" r="r" b="b"/>
            <a:pathLst>
              <a:path w="315772" h="0">
                <a:moveTo>
                  <a:pt x="0" y="0"/>
                </a:moveTo>
                <a:lnTo>
                  <a:pt x="31577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444500" y="8116696"/>
            <a:ext cx="3422650" cy="4743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(n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&gt;</a:t>
            </a:r>
            <a:r>
              <a:rPr dirty="0" smtClean="0" sz="1400" spc="0">
                <a:latin typeface="Times New Roman"/>
                <a:cs typeface="Times New Roman"/>
              </a:rPr>
              <a:t>&gt; kλ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2"/>
              </a:spcBef>
            </a:pPr>
            <a:endParaRPr sz="750"/>
          </a:p>
          <a:p>
            <a:pPr algn="r" marR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8" name="object 8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243198" y="8725154"/>
            <a:ext cx="47561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𝜱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 </a:t>
            </a:r>
            <a:r>
              <a:rPr dirty="0" smtClean="0" baseline="-16666" sz="1500" spc="15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≈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842130" y="8702293"/>
            <a:ext cx="434975" cy="366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530"/>
              </a:lnSpc>
            </a:pPr>
            <a:r>
              <a:rPr dirty="0" smtClean="0" sz="1400" spc="145">
                <a:latin typeface="Cambria Math"/>
                <a:cs typeface="Cambria Math"/>
              </a:rPr>
              <a:t>√</a:t>
            </a:r>
            <a:endParaRPr sz="1400">
              <a:latin typeface="Cambria Math"/>
              <a:cs typeface="Cambria Math"/>
            </a:endParaRPr>
          </a:p>
          <a:p>
            <a:pPr marL="190500">
              <a:lnSpc>
                <a:spcPts val="1265"/>
              </a:lnSpc>
            </a:pPr>
            <a:r>
              <a:rPr dirty="0" smtClean="0" sz="140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977766" y="8589517"/>
            <a:ext cx="3429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749166" y="9018269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−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44500" y="9253931"/>
            <a:ext cx="455295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fi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r>
              <a:rPr dirty="0" smtClean="0" baseline="-16666" sz="1500" spc="22">
                <a:latin typeface="Cambria Math"/>
                <a:cs typeface="Cambria Math"/>
              </a:rPr>
              <a:t>0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k=1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207130" y="1377949"/>
          <a:ext cx="1617217" cy="4526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3838"/>
                <a:gridCol w="336803"/>
              </a:tblGrid>
              <a:tr h="222503">
                <a:tc rowSpan="2">
                  <a:txBody>
                    <a:bodyPr/>
                    <a:lstStyle/>
                    <a:p>
                      <a:pPr algn="ctr" marL="133985">
                        <a:lnSpc>
                          <a:spcPts val="1505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�𝝅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  <a:p>
                      <a:pPr>
                        <a:lnSpc>
                          <a:spcPts val="1245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7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dirty="0" smtClean="0" sz="1400" spc="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37698" sz="2100" spc="0">
                          <a:latin typeface="Cambria Math"/>
                          <a:cs typeface="Cambria Math"/>
                        </a:rPr>
                        <a:t>𝜽𝜱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  <a:p>
                      <a:pPr algn="ctr" marL="234950">
                        <a:lnSpc>
                          <a:spcPts val="944"/>
                        </a:lnSpc>
                      </a:pPr>
                      <a:r>
                        <a:rPr dirty="0" smtClean="0" sz="1000" spc="-5">
                          <a:latin typeface="Cambria Math"/>
                          <a:cs typeface="Cambria Math"/>
                        </a:rPr>
                        <a:t>𝑯�𝑯�</a:t>
                      </a:r>
                      <a:endParaRPr sz="10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24383">
                      <a:solidFill>
                        <a:srgbClr val="D2D2D2"/>
                      </a:solidFill>
                      <a:prstDash val="solid"/>
                    </a:lnT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���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24383">
                      <a:solidFill>
                        <a:srgbClr val="D2D2D2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</a:tr>
              <a:tr h="2057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24383">
                      <a:solidFill>
                        <a:srgbClr val="D2D2D2"/>
                      </a:solidFill>
                      <a:prstDash val="solid"/>
                    </a:lnT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𝝀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13462">
                      <a:solidFill>
                        <a:srgbClr val="000000"/>
                      </a:solidFill>
                      <a:prstDash val="solid"/>
                    </a:lnT>
                    <a:solidFill>
                      <a:srgbClr val="D2D2D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1619503" y="4944490"/>
          <a:ext cx="4325239" cy="2087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96"/>
                <a:gridCol w="4164456"/>
              </a:tblGrid>
              <a:tr h="169926"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794">
                      <a:solidFill>
                        <a:srgbClr val="D2D2D2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1400" spc="-15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-16666" sz="1500" spc="0">
                          <a:latin typeface="Cambria Math"/>
                          <a:cs typeface="Cambria Math"/>
                        </a:rPr>
                        <a:t>�𝑎𝑥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dirty="0" smtClean="0" sz="1400" spc="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0</a:t>
                      </a:r>
                      <a:r>
                        <a:rPr dirty="0" smtClean="0" sz="1400" spc="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1984" sz="2100" spc="7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mtClean="0" sz="1400" spc="-10">
                          <a:latin typeface="Cambria Math"/>
                          <a:cs typeface="Cambria Math"/>
                        </a:rPr>
                        <a:t>i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ndic</a:t>
                      </a:r>
                      <a:r>
                        <a:rPr dirty="0" smtClean="0" sz="1400" spc="-10">
                          <a:latin typeface="Cambria Math"/>
                          <a:cs typeface="Cambria Math"/>
                        </a:rPr>
                        <a:t>a</a:t>
                      </a:r>
                      <a:r>
                        <a:rPr dirty="0" smtClean="0" sz="1400" spc="-10">
                          <a:latin typeface="Cambria Math"/>
                          <a:cs typeface="Cambria Math"/>
                        </a:rPr>
                        <a:t>t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es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t</a:t>
                      </a:r>
                      <a:r>
                        <a:rPr dirty="0" smtClean="0" sz="1400" spc="-10">
                          <a:latin typeface="Cambria Math"/>
                          <a:cs typeface="Cambria Math"/>
                        </a:rPr>
                        <a:t>h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e </a:t>
                      </a:r>
                      <a:r>
                        <a:rPr dirty="0" smtClean="0" sz="1400" spc="-15">
                          <a:latin typeface="Cambria Math"/>
                          <a:cs typeface="Cambria Math"/>
                        </a:rPr>
                        <a:t>d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i</a:t>
                      </a:r>
                      <a:r>
                        <a:rPr dirty="0" smtClean="0" sz="1400" spc="-10">
                          <a:latin typeface="Cambria Math"/>
                          <a:cs typeface="Cambria Math"/>
                        </a:rPr>
                        <a:t>r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e</a:t>
                      </a:r>
                      <a:r>
                        <a:rPr dirty="0" smtClean="0" sz="1400" spc="-10">
                          <a:latin typeface="Cambria Math"/>
                          <a:cs typeface="Cambria Math"/>
                        </a:rPr>
                        <a:t>c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t</a:t>
                      </a:r>
                      <a:r>
                        <a:rPr dirty="0" smtClean="0" sz="1400" spc="-10">
                          <a:latin typeface="Cambria Math"/>
                          <a:cs typeface="Cambria Math"/>
                        </a:rPr>
                        <a:t>i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on 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o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f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p</a:t>
                      </a:r>
                      <a:r>
                        <a:rPr dirty="0" smtClean="0" sz="1400" spc="-10">
                          <a:latin typeface="Cambria Math"/>
                          <a:cs typeface="Cambria Math"/>
                        </a:rPr>
                        <a:t>r</a:t>
                      </a:r>
                      <a:r>
                        <a:rPr dirty="0" smtClean="0" sz="1400" spc="-10">
                          <a:latin typeface="Cambria Math"/>
                          <a:cs typeface="Cambria Math"/>
                        </a:rPr>
                        <a:t>i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nc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i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ple m</a:t>
                      </a:r>
                      <a:r>
                        <a:rPr dirty="0" smtClean="0" sz="1400" spc="-10">
                          <a:latin typeface="Cambria Math"/>
                          <a:cs typeface="Cambria Math"/>
                        </a:rPr>
                        <a:t>a</a:t>
                      </a:r>
                      <a:r>
                        <a:rPr dirty="0" smtClean="0" sz="1400" spc="-10">
                          <a:latin typeface="Cambria Math"/>
                          <a:cs typeface="Cambria Math"/>
                        </a:rPr>
                        <a:t>x</a:t>
                      </a:r>
                      <a:r>
                        <a:rPr dirty="0" smtClean="0" sz="1400" spc="-10">
                          <a:latin typeface="Cambria Math"/>
                          <a:cs typeface="Cambria Math"/>
                        </a:rPr>
                        <a:t>i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m</a:t>
                      </a:r>
                      <a:r>
                        <a:rPr dirty="0" smtClean="0" sz="1400" spc="-10">
                          <a:latin typeface="Cambria Math"/>
                          <a:cs typeface="Cambria Math"/>
                        </a:rPr>
                        <a:t>a</a:t>
                      </a:r>
                      <a:r>
                        <a:rPr dirty="0" smtClean="0" baseline="1984" sz="2100" spc="0">
                          <a:latin typeface="Cambria Math"/>
                          <a:cs typeface="Cambria Math"/>
                        </a:rPr>
                        <a:t>)</a:t>
                      </a:r>
                      <a:endParaRPr baseline="1984" sz="2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B w="1524">
                      <a:solidFill>
                        <a:srgbClr val="D2D2D2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</a:tr>
              <a:tr h="38100">
                <a:tc>
                  <a:txBody>
                    <a:bodyPr/>
                    <a:lstStyle/>
                    <a:p>
                      <a:pPr/>
                      <a:endParaRPr baseline="1984" sz="2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2794">
                      <a:solidFill>
                        <a:srgbClr val="D2D2D2"/>
                      </a:solidFill>
                      <a:prstDash val="solid"/>
                    </a:lnT>
                    <a:lnB w="1524">
                      <a:solidFill>
                        <a:srgbClr val="D2D2D2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1524">
                      <a:solidFill>
                        <a:srgbClr val="D2D2D2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6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3128" y="417067"/>
            <a:ext cx="1672589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98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" marR="12700" indent="444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60" i="1">
                <a:latin typeface="Monotype Corsiva"/>
                <a:cs typeface="Monotype Corsiva"/>
              </a:rPr>
              <a:t>e</a:t>
            </a:r>
            <a:r>
              <a:rPr dirty="0" smtClean="0" sz="1300" spc="-10" i="1">
                <a:latin typeface="Monotype Corsiva"/>
                <a:cs typeface="Monotype Corsiva"/>
              </a:rPr>
              <a:t>o</a:t>
            </a:r>
            <a:r>
              <a:rPr dirty="0" smtClean="0" sz="1300" spc="-15" i="1">
                <a:latin typeface="Monotype Corsiva"/>
                <a:cs typeface="Monotype Corsiva"/>
              </a:rPr>
              <a:t>r</a:t>
            </a:r>
            <a:r>
              <a:rPr dirty="0" smtClean="0" sz="1300" spc="-10" i="1">
                <a:latin typeface="Monotype Corsiva"/>
                <a:cs typeface="Monotype Corsiva"/>
              </a:rPr>
              <a:t>y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She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56788" y="153923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591178" y="1605025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1"/>
                </a:moveTo>
                <a:lnTo>
                  <a:pt x="39624" y="761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3100" y="1954529"/>
            <a:ext cx="4228465" cy="574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. 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Si</a:t>
            </a:r>
            <a:r>
              <a:rPr dirty="0" smtClean="0" sz="1400" spc="0" b="1" u="heavy">
                <a:latin typeface="Times New Roman"/>
                <a:cs typeface="Times New Roman"/>
              </a:rPr>
              <a:t>de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b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x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(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be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5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x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5" b="1" u="heavy">
                <a:latin typeface="Times New Roman"/>
                <a:cs typeface="Times New Roman"/>
              </a:rPr>
              <a:t>u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)</a:t>
            </a:r>
            <a:r>
              <a:rPr dirty="0" smtClean="0" sz="1400" spc="1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4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ino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 (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</a:t>
            </a:r>
            <a:r>
              <a:rPr dirty="0" smtClean="0" baseline="-16666" sz="1500" spc="-18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r>
              <a:rPr dirty="0" smtClean="0" sz="1400" spc="4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α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βd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640202" y="2615437"/>
            <a:ext cx="2510281" cy="27432"/>
          </a:xfrm>
          <a:custGeom>
            <a:avLst/>
            <a:gdLst/>
            <a:ahLst/>
            <a:cxnLst/>
            <a:rect l="l" t="t" r="r" b="b"/>
            <a:pathLst>
              <a:path w="2510281" h="27432">
                <a:moveTo>
                  <a:pt x="0" y="27432"/>
                </a:moveTo>
                <a:lnTo>
                  <a:pt x="2510281" y="27432"/>
                </a:lnTo>
                <a:lnTo>
                  <a:pt x="2510281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640202" y="2642869"/>
            <a:ext cx="2510281" cy="449579"/>
          </a:xfrm>
          <a:custGeom>
            <a:avLst/>
            <a:gdLst/>
            <a:ahLst/>
            <a:cxnLst/>
            <a:rect l="l" t="t" r="r" b="b"/>
            <a:pathLst>
              <a:path w="2510281" h="449579">
                <a:moveTo>
                  <a:pt x="0" y="449579"/>
                </a:moveTo>
                <a:lnTo>
                  <a:pt x="2510281" y="449579"/>
                </a:lnTo>
                <a:lnTo>
                  <a:pt x="2510281" y="0"/>
                </a:lnTo>
                <a:lnTo>
                  <a:pt x="0" y="0"/>
                </a:lnTo>
                <a:lnTo>
                  <a:pt x="0" y="44957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640202" y="2798317"/>
            <a:ext cx="146304" cy="118872"/>
          </a:xfrm>
          <a:custGeom>
            <a:avLst/>
            <a:gdLst/>
            <a:ahLst/>
            <a:cxnLst/>
            <a:rect l="l" t="t" r="r" b="b"/>
            <a:pathLst>
              <a:path w="146304" h="118872">
                <a:moveTo>
                  <a:pt x="0" y="118872"/>
                </a:moveTo>
                <a:lnTo>
                  <a:pt x="146304" y="118872"/>
                </a:lnTo>
                <a:lnTo>
                  <a:pt x="146304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786507" y="2863849"/>
            <a:ext cx="262128" cy="91440"/>
          </a:xfrm>
          <a:custGeom>
            <a:avLst/>
            <a:gdLst/>
            <a:ahLst/>
            <a:cxnLst/>
            <a:rect l="l" t="t" r="r" b="b"/>
            <a:pathLst>
              <a:path w="262128" h="91440">
                <a:moveTo>
                  <a:pt x="0" y="91440"/>
                </a:moveTo>
                <a:lnTo>
                  <a:pt x="262128" y="91440"/>
                </a:lnTo>
                <a:lnTo>
                  <a:pt x="262128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06547" y="2842513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63519" y="2917189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327527" y="2828797"/>
            <a:ext cx="281939" cy="89916"/>
          </a:xfrm>
          <a:custGeom>
            <a:avLst/>
            <a:gdLst/>
            <a:ahLst/>
            <a:cxnLst/>
            <a:rect l="l" t="t" r="r" b="b"/>
            <a:pathLst>
              <a:path w="281939" h="89916">
                <a:moveTo>
                  <a:pt x="0" y="89916"/>
                </a:moveTo>
                <a:lnTo>
                  <a:pt x="281939" y="89916"/>
                </a:lnTo>
                <a:lnTo>
                  <a:pt x="281939" y="0"/>
                </a:lnTo>
                <a:lnTo>
                  <a:pt x="0" y="0"/>
                </a:lnTo>
                <a:lnTo>
                  <a:pt x="0" y="899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609466" y="2766313"/>
            <a:ext cx="167639" cy="85344"/>
          </a:xfrm>
          <a:custGeom>
            <a:avLst/>
            <a:gdLst/>
            <a:ahLst/>
            <a:cxnLst/>
            <a:rect l="l" t="t" r="r" b="b"/>
            <a:pathLst>
              <a:path w="167639" h="85344">
                <a:moveTo>
                  <a:pt x="0" y="85344"/>
                </a:moveTo>
                <a:lnTo>
                  <a:pt x="167639" y="85344"/>
                </a:lnTo>
                <a:lnTo>
                  <a:pt x="167639" y="0"/>
                </a:lnTo>
                <a:lnTo>
                  <a:pt x="0" y="0"/>
                </a:lnTo>
                <a:lnTo>
                  <a:pt x="0" y="8534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609466" y="2831083"/>
            <a:ext cx="91439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42418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627502" y="2740914"/>
            <a:ext cx="1267460" cy="2495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𝜱</a:t>
            </a:r>
            <a:r>
              <a:rPr dirty="0" smtClean="0" baseline="-16666" sz="1500" spc="-15">
                <a:latin typeface="Cambria Math"/>
                <a:cs typeface="Cambria Math"/>
              </a:rPr>
              <a:t>����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30555" sz="1500" spc="-44">
                <a:latin typeface="Cambria Math"/>
                <a:cs typeface="Cambria Math"/>
              </a:rPr>
              <a:t>−</a:t>
            </a:r>
            <a:r>
              <a:rPr dirty="0" smtClean="0" baseline="30555" sz="1500" spc="-15">
                <a:latin typeface="Cambria Math"/>
                <a:cs typeface="Cambria Math"/>
              </a:rPr>
              <a:t>�</a:t>
            </a:r>
            <a:r>
              <a:rPr dirty="0" smtClean="0" baseline="30555" sz="1500" spc="104">
                <a:latin typeface="Cambria Math"/>
                <a:cs typeface="Cambria Math"/>
              </a:rPr>
              <a:t> </a:t>
            </a:r>
            <a:r>
              <a:rPr dirty="0" smtClean="0" sz="1400" spc="45">
                <a:latin typeface="Cambria Math"/>
                <a:cs typeface="Cambria Math"/>
              </a:rPr>
              <a:t>[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82263" y="2642869"/>
            <a:ext cx="1199692" cy="394716"/>
          </a:xfrm>
          <a:custGeom>
            <a:avLst/>
            <a:gdLst/>
            <a:ahLst/>
            <a:cxnLst/>
            <a:rect l="l" t="t" r="r" b="b"/>
            <a:pathLst>
              <a:path w="1199692" h="394716">
                <a:moveTo>
                  <a:pt x="0" y="394716"/>
                </a:moveTo>
                <a:lnTo>
                  <a:pt x="1199692" y="394716"/>
                </a:lnTo>
                <a:lnTo>
                  <a:pt x="1199692" y="0"/>
                </a:lnTo>
                <a:lnTo>
                  <a:pt x="0" y="0"/>
                </a:lnTo>
                <a:lnTo>
                  <a:pt x="0" y="3947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882263" y="2642869"/>
            <a:ext cx="882700" cy="175259"/>
          </a:xfrm>
          <a:custGeom>
            <a:avLst/>
            <a:gdLst/>
            <a:ahLst/>
            <a:cxnLst/>
            <a:rect l="l" t="t" r="r" b="b"/>
            <a:pathLst>
              <a:path w="882700" h="175259">
                <a:moveTo>
                  <a:pt x="0" y="175259"/>
                </a:moveTo>
                <a:lnTo>
                  <a:pt x="882700" y="175259"/>
                </a:lnTo>
                <a:lnTo>
                  <a:pt x="882700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982846" y="2648965"/>
            <a:ext cx="782116" cy="166116"/>
          </a:xfrm>
          <a:custGeom>
            <a:avLst/>
            <a:gdLst/>
            <a:ahLst/>
            <a:cxnLst/>
            <a:rect l="l" t="t" r="r" b="b"/>
            <a:pathLst>
              <a:path w="782116" h="166116">
                <a:moveTo>
                  <a:pt x="0" y="166116"/>
                </a:moveTo>
                <a:lnTo>
                  <a:pt x="782116" y="166116"/>
                </a:lnTo>
                <a:lnTo>
                  <a:pt x="782116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057522" y="2656585"/>
            <a:ext cx="532180" cy="129540"/>
          </a:xfrm>
          <a:custGeom>
            <a:avLst/>
            <a:gdLst/>
            <a:ahLst/>
            <a:cxnLst/>
            <a:rect l="l" t="t" r="r" b="b"/>
            <a:pathLst>
              <a:path w="532180" h="129540">
                <a:moveTo>
                  <a:pt x="0" y="129540"/>
                </a:moveTo>
                <a:lnTo>
                  <a:pt x="532180" y="129540"/>
                </a:lnTo>
                <a:lnTo>
                  <a:pt x="532180" y="0"/>
                </a:lnTo>
                <a:lnTo>
                  <a:pt x="0" y="0"/>
                </a:lnTo>
                <a:lnTo>
                  <a:pt x="0" y="12954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310760" y="2673349"/>
            <a:ext cx="132587" cy="112775"/>
          </a:xfrm>
          <a:custGeom>
            <a:avLst/>
            <a:gdLst/>
            <a:ahLst/>
            <a:cxnLst/>
            <a:rect l="l" t="t" r="r" b="b"/>
            <a:pathLst>
              <a:path w="132587" h="112775">
                <a:moveTo>
                  <a:pt x="0" y="112775"/>
                </a:moveTo>
                <a:lnTo>
                  <a:pt x="132587" y="112775"/>
                </a:lnTo>
                <a:lnTo>
                  <a:pt x="132587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889883" y="2797555"/>
            <a:ext cx="92963" cy="0"/>
          </a:xfrm>
          <a:custGeom>
            <a:avLst/>
            <a:gdLst/>
            <a:ahLst/>
            <a:cxnLst/>
            <a:rect l="l" t="t" r="r" b="b"/>
            <a:pathLst>
              <a:path w="92963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42417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877183" y="2603753"/>
            <a:ext cx="90043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𝝀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981322" y="2642869"/>
            <a:ext cx="1524" cy="73151"/>
          </a:xfrm>
          <a:custGeom>
            <a:avLst/>
            <a:gdLst/>
            <a:ahLst/>
            <a:cxnLst/>
            <a:rect l="l" t="t" r="r" b="b"/>
            <a:pathLst>
              <a:path w="1524" h="73151">
                <a:moveTo>
                  <a:pt x="0" y="73151"/>
                </a:moveTo>
                <a:lnTo>
                  <a:pt x="1524" y="73151"/>
                </a:lnTo>
                <a:lnTo>
                  <a:pt x="1524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889883" y="2642869"/>
            <a:ext cx="91439" cy="73151"/>
          </a:xfrm>
          <a:custGeom>
            <a:avLst/>
            <a:gdLst/>
            <a:ahLst/>
            <a:cxnLst/>
            <a:rect l="l" t="t" r="r" b="b"/>
            <a:pathLst>
              <a:path w="91439" h="73151">
                <a:moveTo>
                  <a:pt x="0" y="73151"/>
                </a:moveTo>
                <a:lnTo>
                  <a:pt x="91439" y="73151"/>
                </a:lnTo>
                <a:lnTo>
                  <a:pt x="9143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877183" y="2589021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155059" y="2911093"/>
            <a:ext cx="337108" cy="126492"/>
          </a:xfrm>
          <a:custGeom>
            <a:avLst/>
            <a:gdLst/>
            <a:ahLst/>
            <a:cxnLst/>
            <a:rect l="l" t="t" r="r" b="b"/>
            <a:pathLst>
              <a:path w="337108" h="126492">
                <a:moveTo>
                  <a:pt x="0" y="126492"/>
                </a:moveTo>
                <a:lnTo>
                  <a:pt x="337108" y="126492"/>
                </a:lnTo>
                <a:lnTo>
                  <a:pt x="337108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142359" y="2858261"/>
            <a:ext cx="3638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882263" y="2866897"/>
            <a:ext cx="881176" cy="0"/>
          </a:xfrm>
          <a:custGeom>
            <a:avLst/>
            <a:gdLst/>
            <a:ahLst/>
            <a:cxnLst/>
            <a:rect l="l" t="t" r="r" b="b"/>
            <a:pathLst>
              <a:path w="881176" h="0">
                <a:moveTo>
                  <a:pt x="0" y="0"/>
                </a:moveTo>
                <a:lnTo>
                  <a:pt x="88117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803013" y="2808985"/>
            <a:ext cx="132587" cy="112775"/>
          </a:xfrm>
          <a:custGeom>
            <a:avLst/>
            <a:gdLst/>
            <a:ahLst/>
            <a:cxnLst/>
            <a:rect l="l" t="t" r="r" b="b"/>
            <a:pathLst>
              <a:path w="132587" h="112775">
                <a:moveTo>
                  <a:pt x="0" y="112775"/>
                </a:moveTo>
                <a:lnTo>
                  <a:pt x="132587" y="112775"/>
                </a:lnTo>
                <a:lnTo>
                  <a:pt x="132587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790313" y="2740914"/>
            <a:ext cx="3733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5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676654" y="3664330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2363977" y="3664330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297046" y="3614038"/>
            <a:ext cx="781812" cy="0"/>
          </a:xfrm>
          <a:custGeom>
            <a:avLst/>
            <a:gdLst/>
            <a:ahLst/>
            <a:cxnLst/>
            <a:rect l="l" t="t" r="r" b="b"/>
            <a:pathLst>
              <a:path w="781812" h="0">
                <a:moveTo>
                  <a:pt x="0" y="0"/>
                </a:moveTo>
                <a:lnTo>
                  <a:pt x="7818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297046" y="3290569"/>
            <a:ext cx="781812" cy="0"/>
          </a:xfrm>
          <a:custGeom>
            <a:avLst/>
            <a:gdLst/>
            <a:ahLst/>
            <a:cxnLst/>
            <a:rect l="l" t="t" r="r" b="b"/>
            <a:pathLst>
              <a:path w="781812" h="0">
                <a:moveTo>
                  <a:pt x="0" y="0"/>
                </a:moveTo>
                <a:lnTo>
                  <a:pt x="7818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182490" y="3665092"/>
            <a:ext cx="393446" cy="0"/>
          </a:xfrm>
          <a:custGeom>
            <a:avLst/>
            <a:gdLst/>
            <a:ahLst/>
            <a:cxnLst/>
            <a:rect l="l" t="t" r="r" b="b"/>
            <a:pathLst>
              <a:path w="393446" h="0">
                <a:moveTo>
                  <a:pt x="0" y="0"/>
                </a:moveTo>
                <a:lnTo>
                  <a:pt x="393446" y="0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5118480" y="3664330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44500" y="4099178"/>
            <a:ext cx="47694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399029" y="458787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2544191" y="4618354"/>
            <a:ext cx="36575" cy="19812"/>
          </a:xfrm>
          <a:custGeom>
            <a:avLst/>
            <a:gdLst/>
            <a:ahLst/>
            <a:cxnLst/>
            <a:rect l="l" t="t" r="r" b="b"/>
            <a:pathLst>
              <a:path w="36575" h="19812">
                <a:moveTo>
                  <a:pt x="0" y="9905"/>
                </a:moveTo>
                <a:lnTo>
                  <a:pt x="36575" y="9905"/>
                </a:lnTo>
              </a:path>
            </a:pathLst>
          </a:custGeom>
          <a:ln w="21082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2937382" y="4795138"/>
            <a:ext cx="138683" cy="0"/>
          </a:xfrm>
          <a:custGeom>
            <a:avLst/>
            <a:gdLst/>
            <a:ahLst/>
            <a:cxnLst/>
            <a:rect l="l" t="t" r="r" b="b"/>
            <a:pathLst>
              <a:path w="138683" h="0">
                <a:moveTo>
                  <a:pt x="0" y="0"/>
                </a:moveTo>
                <a:lnTo>
                  <a:pt x="138683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2609723" y="4587875"/>
            <a:ext cx="537972" cy="0"/>
          </a:xfrm>
          <a:custGeom>
            <a:avLst/>
            <a:gdLst/>
            <a:ahLst/>
            <a:cxnLst/>
            <a:rect l="l" t="t" r="r" b="b"/>
            <a:pathLst>
              <a:path w="537972" h="0">
                <a:moveTo>
                  <a:pt x="0" y="0"/>
                </a:moveTo>
                <a:lnTo>
                  <a:pt x="53797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178175" y="4638166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3254375" y="4638928"/>
            <a:ext cx="745236" cy="0"/>
          </a:xfrm>
          <a:custGeom>
            <a:avLst/>
            <a:gdLst/>
            <a:ahLst/>
            <a:cxnLst/>
            <a:rect l="l" t="t" r="r" b="b"/>
            <a:pathLst>
              <a:path w="745236" h="0">
                <a:moveTo>
                  <a:pt x="0" y="0"/>
                </a:moveTo>
                <a:lnTo>
                  <a:pt x="745236" y="0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4542409" y="4638166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673100" y="5239130"/>
            <a:ext cx="24295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Bea</a:t>
            </a:r>
            <a:r>
              <a:rPr dirty="0" smtClean="0" sz="1400" spc="0" b="1" u="heavy">
                <a:latin typeface="Times New Roman"/>
                <a:cs typeface="Times New Roman"/>
              </a:rPr>
              <a:t>m</a:t>
            </a:r>
            <a:r>
              <a:rPr dirty="0" smtClean="0" sz="1400" spc="-2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w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dth</a:t>
            </a:r>
            <a:r>
              <a:rPr dirty="0" smtClean="0" sz="1400" spc="-2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j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Lob</a:t>
            </a:r>
            <a:r>
              <a:rPr dirty="0" smtClean="0" sz="1400" spc="-5" b="1" u="heavy">
                <a:latin typeface="Times New Roman"/>
                <a:cs typeface="Times New Roman"/>
              </a:rPr>
              <a:t>e</a:t>
            </a:r>
            <a:r>
              <a:rPr dirty="0" smtClean="0" sz="1400" spc="5" u="heavy">
                <a:latin typeface="Times New Roman"/>
                <a:cs typeface="Times New Roman"/>
              </a:rPr>
              <a:t>:</a:t>
            </a:r>
            <a:r>
              <a:rPr dirty="0" smtClean="0" sz="1400" spc="0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033139" y="5991732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444500" y="6304599"/>
            <a:ext cx="6666865" cy="4540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36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ote: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30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fi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ld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axi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um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rec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Φ</a:t>
            </a:r>
            <a:r>
              <a:rPr dirty="0" smtClean="0" sz="1400" spc="0" b="1">
                <a:latin typeface="Times New Roman"/>
                <a:cs typeface="Times New Roman"/>
              </a:rPr>
              <a:t>=1</a:t>
            </a:r>
            <a:r>
              <a:rPr dirty="0" smtClean="0" sz="1400" spc="-10" b="1">
                <a:latin typeface="Times New Roman"/>
                <a:cs typeface="Times New Roman"/>
              </a:rPr>
              <a:t>8</a:t>
            </a:r>
            <a:r>
              <a:rPr dirty="0" smtClean="0" sz="1400" spc="0" b="1">
                <a:latin typeface="Times New Roman"/>
                <a:cs typeface="Times New Roman"/>
              </a:rPr>
              <a:t>0,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then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α=</a:t>
            </a:r>
            <a:r>
              <a:rPr dirty="0" smtClean="0" sz="1400" spc="-10" b="1">
                <a:latin typeface="Times New Roman"/>
                <a:cs typeface="Times New Roman"/>
              </a:rPr>
              <a:t>+</a:t>
            </a:r>
            <a:r>
              <a:rPr dirty="0" smtClean="0" sz="1400" spc="0" b="1">
                <a:latin typeface="Times New Roman"/>
                <a:cs typeface="Times New Roman"/>
              </a:rPr>
              <a:t>βd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d.T</a:t>
            </a:r>
            <a:r>
              <a:rPr dirty="0" smtClean="0" sz="1400" spc="-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lf-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wer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beam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dt</a:t>
            </a:r>
            <a:r>
              <a:rPr dirty="0" smtClean="0" sz="1400" spc="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:-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612646" y="6869556"/>
            <a:ext cx="4792345" cy="630935"/>
          </a:xfrm>
          <a:custGeom>
            <a:avLst/>
            <a:gdLst/>
            <a:ahLst/>
            <a:cxnLst/>
            <a:rect l="l" t="t" r="r" b="b"/>
            <a:pathLst>
              <a:path w="4792345" h="630935">
                <a:moveTo>
                  <a:pt x="0" y="630935"/>
                </a:moveTo>
                <a:lnTo>
                  <a:pt x="4792345" y="630935"/>
                </a:lnTo>
                <a:lnTo>
                  <a:pt x="4792345" y="0"/>
                </a:lnTo>
                <a:lnTo>
                  <a:pt x="0" y="0"/>
                </a:lnTo>
                <a:lnTo>
                  <a:pt x="0" y="63093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1612646" y="6893940"/>
            <a:ext cx="4751197" cy="606552"/>
          </a:xfrm>
          <a:custGeom>
            <a:avLst/>
            <a:gdLst/>
            <a:ahLst/>
            <a:cxnLst/>
            <a:rect l="l" t="t" r="r" b="b"/>
            <a:pathLst>
              <a:path w="4751197" h="606551">
                <a:moveTo>
                  <a:pt x="0" y="606552"/>
                </a:moveTo>
                <a:lnTo>
                  <a:pt x="4751197" y="606552"/>
                </a:lnTo>
                <a:lnTo>
                  <a:pt x="4751197" y="0"/>
                </a:lnTo>
                <a:lnTo>
                  <a:pt x="0" y="0"/>
                </a:lnTo>
                <a:lnTo>
                  <a:pt x="0" y="60655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2194814" y="7209408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1599946" y="7106284"/>
            <a:ext cx="7410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�𝑃𝐵𝑊=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376170" y="7029577"/>
            <a:ext cx="526084" cy="120396"/>
          </a:xfrm>
          <a:custGeom>
            <a:avLst/>
            <a:gdLst/>
            <a:ahLst/>
            <a:cxnLst/>
            <a:rect l="l" t="t" r="r" b="b"/>
            <a:pathLst>
              <a:path w="526084" h="120396">
                <a:moveTo>
                  <a:pt x="0" y="120396"/>
                </a:moveTo>
                <a:lnTo>
                  <a:pt x="526084" y="120396"/>
                </a:lnTo>
                <a:lnTo>
                  <a:pt x="526084" y="0"/>
                </a:lnTo>
                <a:lnTo>
                  <a:pt x="0" y="0"/>
                </a:lnTo>
                <a:lnTo>
                  <a:pt x="0" y="12039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2591435" y="7282560"/>
            <a:ext cx="99060" cy="120396"/>
          </a:xfrm>
          <a:custGeom>
            <a:avLst/>
            <a:gdLst/>
            <a:ahLst/>
            <a:cxnLst/>
            <a:rect l="l" t="t" r="r" b="b"/>
            <a:pathLst>
              <a:path w="99060" h="120396">
                <a:moveTo>
                  <a:pt x="0" y="120396"/>
                </a:moveTo>
                <a:lnTo>
                  <a:pt x="99060" y="120396"/>
                </a:lnTo>
                <a:lnTo>
                  <a:pt x="99060" y="0"/>
                </a:lnTo>
                <a:lnTo>
                  <a:pt x="0" y="0"/>
                </a:lnTo>
                <a:lnTo>
                  <a:pt x="0" y="12039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2376170" y="7233792"/>
            <a:ext cx="529132" cy="0"/>
          </a:xfrm>
          <a:custGeom>
            <a:avLst/>
            <a:gdLst/>
            <a:ahLst/>
            <a:cxnLst/>
            <a:rect l="l" t="t" r="r" b="b"/>
            <a:pathLst>
              <a:path w="529132" h="0">
                <a:moveTo>
                  <a:pt x="0" y="0"/>
                </a:moveTo>
                <a:lnTo>
                  <a:pt x="5291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2955670" y="7209408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3272663" y="7023480"/>
            <a:ext cx="211836" cy="381000"/>
          </a:xfrm>
          <a:custGeom>
            <a:avLst/>
            <a:gdLst/>
            <a:ahLst/>
            <a:cxnLst/>
            <a:rect l="l" t="t" r="r" b="b"/>
            <a:pathLst>
              <a:path w="211836" h="381000">
                <a:moveTo>
                  <a:pt x="0" y="381000"/>
                </a:moveTo>
                <a:lnTo>
                  <a:pt x="211836" y="381000"/>
                </a:lnTo>
                <a:lnTo>
                  <a:pt x="211836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3280283" y="7023480"/>
            <a:ext cx="192024" cy="126491"/>
          </a:xfrm>
          <a:custGeom>
            <a:avLst/>
            <a:gdLst/>
            <a:ahLst/>
            <a:cxnLst/>
            <a:rect l="l" t="t" r="r" b="b"/>
            <a:pathLst>
              <a:path w="192024" h="126492">
                <a:moveTo>
                  <a:pt x="0" y="126491"/>
                </a:moveTo>
                <a:lnTo>
                  <a:pt x="192024" y="126491"/>
                </a:lnTo>
                <a:lnTo>
                  <a:pt x="192024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2363470" y="6970648"/>
            <a:ext cx="112141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𝐵𝑊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𝑁2𝜆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272663" y="7277989"/>
            <a:ext cx="205739" cy="126491"/>
          </a:xfrm>
          <a:custGeom>
            <a:avLst/>
            <a:gdLst/>
            <a:ahLst/>
            <a:cxnLst/>
            <a:rect l="l" t="t" r="r" b="b"/>
            <a:pathLst>
              <a:path w="205739" h="126492">
                <a:moveTo>
                  <a:pt x="0" y="126491"/>
                </a:moveTo>
                <a:lnTo>
                  <a:pt x="205739" y="126491"/>
                </a:lnTo>
                <a:lnTo>
                  <a:pt x="205739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3272663" y="7233792"/>
            <a:ext cx="210312" cy="0"/>
          </a:xfrm>
          <a:custGeom>
            <a:avLst/>
            <a:gdLst/>
            <a:ahLst/>
            <a:cxnLst/>
            <a:rect l="l" t="t" r="r" b="b"/>
            <a:pathLst>
              <a:path w="210312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3272663" y="6912228"/>
            <a:ext cx="210312" cy="0"/>
          </a:xfrm>
          <a:custGeom>
            <a:avLst/>
            <a:gdLst/>
            <a:ahLst/>
            <a:cxnLst/>
            <a:rect l="l" t="t" r="r" b="b"/>
            <a:pathLst>
              <a:path w="210312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3513454" y="7284084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3894454" y="7209408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4077334" y="7165213"/>
            <a:ext cx="131063" cy="118872"/>
          </a:xfrm>
          <a:custGeom>
            <a:avLst/>
            <a:gdLst/>
            <a:ahLst/>
            <a:cxnLst/>
            <a:rect l="l" t="t" r="r" b="b"/>
            <a:pathLst>
              <a:path w="131063" h="118872">
                <a:moveTo>
                  <a:pt x="0" y="118872"/>
                </a:moveTo>
                <a:lnTo>
                  <a:pt x="131063" y="118872"/>
                </a:lnTo>
                <a:lnTo>
                  <a:pt x="131063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4203827" y="7239889"/>
            <a:ext cx="177088" cy="80772"/>
          </a:xfrm>
          <a:custGeom>
            <a:avLst/>
            <a:gdLst/>
            <a:ahLst/>
            <a:cxnLst/>
            <a:rect l="l" t="t" r="r" b="b"/>
            <a:pathLst>
              <a:path w="177088" h="80772">
                <a:moveTo>
                  <a:pt x="0" y="80772"/>
                </a:moveTo>
                <a:lnTo>
                  <a:pt x="177088" y="80772"/>
                </a:lnTo>
                <a:lnTo>
                  <a:pt x="177088" y="0"/>
                </a:lnTo>
                <a:lnTo>
                  <a:pt x="0" y="0"/>
                </a:lnTo>
                <a:lnTo>
                  <a:pt x="0" y="807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4440301" y="7200265"/>
            <a:ext cx="131063" cy="83820"/>
          </a:xfrm>
          <a:custGeom>
            <a:avLst/>
            <a:gdLst/>
            <a:ahLst/>
            <a:cxnLst/>
            <a:rect l="l" t="t" r="r" b="b"/>
            <a:pathLst>
              <a:path w="131063" h="83820">
                <a:moveTo>
                  <a:pt x="0" y="83820"/>
                </a:moveTo>
                <a:lnTo>
                  <a:pt x="131063" y="83820"/>
                </a:lnTo>
                <a:lnTo>
                  <a:pt x="131063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4595748" y="7284084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4659757" y="7162165"/>
            <a:ext cx="100584" cy="123444"/>
          </a:xfrm>
          <a:custGeom>
            <a:avLst/>
            <a:gdLst/>
            <a:ahLst/>
            <a:cxnLst/>
            <a:rect l="l" t="t" r="r" b="b"/>
            <a:pathLst>
              <a:path w="100584" h="123444">
                <a:moveTo>
                  <a:pt x="0" y="123444"/>
                </a:moveTo>
                <a:lnTo>
                  <a:pt x="100584" y="123444"/>
                </a:lnTo>
                <a:lnTo>
                  <a:pt x="100584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4754245" y="7239889"/>
            <a:ext cx="176784" cy="80772"/>
          </a:xfrm>
          <a:custGeom>
            <a:avLst/>
            <a:gdLst/>
            <a:ahLst/>
            <a:cxnLst/>
            <a:rect l="l" t="t" r="r" b="b"/>
            <a:pathLst>
              <a:path w="176784" h="80772">
                <a:moveTo>
                  <a:pt x="0" y="80772"/>
                </a:moveTo>
                <a:lnTo>
                  <a:pt x="176784" y="80772"/>
                </a:lnTo>
                <a:lnTo>
                  <a:pt x="176784" y="0"/>
                </a:lnTo>
                <a:lnTo>
                  <a:pt x="0" y="0"/>
                </a:lnTo>
                <a:lnTo>
                  <a:pt x="0" y="807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4941696" y="7284084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5312028" y="7200265"/>
            <a:ext cx="86867" cy="83820"/>
          </a:xfrm>
          <a:custGeom>
            <a:avLst/>
            <a:gdLst/>
            <a:ahLst/>
            <a:cxnLst/>
            <a:rect l="l" t="t" r="r" b="b"/>
            <a:pathLst>
              <a:path w="86867" h="83820">
                <a:moveTo>
                  <a:pt x="0" y="83820"/>
                </a:moveTo>
                <a:lnTo>
                  <a:pt x="86867" y="83820"/>
                </a:lnTo>
                <a:lnTo>
                  <a:pt x="86867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5436996" y="7028052"/>
            <a:ext cx="297179" cy="121920"/>
          </a:xfrm>
          <a:custGeom>
            <a:avLst/>
            <a:gdLst/>
            <a:ahLst/>
            <a:cxnLst/>
            <a:rect l="l" t="t" r="r" b="b"/>
            <a:pathLst>
              <a:path w="297179" h="121920">
                <a:moveTo>
                  <a:pt x="0" y="121919"/>
                </a:moveTo>
                <a:lnTo>
                  <a:pt x="297179" y="121919"/>
                </a:lnTo>
                <a:lnTo>
                  <a:pt x="297179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5529960" y="7319136"/>
            <a:ext cx="105155" cy="85344"/>
          </a:xfrm>
          <a:custGeom>
            <a:avLst/>
            <a:gdLst/>
            <a:ahLst/>
            <a:cxnLst/>
            <a:rect l="l" t="t" r="r" b="b"/>
            <a:pathLst>
              <a:path w="105155" h="85344">
                <a:moveTo>
                  <a:pt x="0" y="85344"/>
                </a:moveTo>
                <a:lnTo>
                  <a:pt x="105155" y="85344"/>
                </a:lnTo>
                <a:lnTo>
                  <a:pt x="105155" y="0"/>
                </a:lnTo>
                <a:lnTo>
                  <a:pt x="0" y="0"/>
                </a:lnTo>
                <a:lnTo>
                  <a:pt x="0" y="8534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2578735" y="7225156"/>
            <a:ext cx="30702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93420" algn="l"/>
                <a:tab pos="2950845" algn="l"/>
              </a:tabLst>
            </a:pPr>
            <a:r>
              <a:rPr dirty="0" smtClean="0" sz="1400">
                <a:latin typeface="Cambria Math"/>
                <a:cs typeface="Cambria Math"/>
              </a:rPr>
              <a:t>2	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0">
                <a:latin typeface="Cambria Math"/>
                <a:cs typeface="Cambria Math"/>
              </a:rPr>
              <a:t>𝜋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942970" y="7083425"/>
            <a:ext cx="343535" cy="247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7936" sz="2100">
                <a:latin typeface="Cambria Math"/>
                <a:cs typeface="Cambria Math"/>
              </a:rPr>
              <a:t>=</a:t>
            </a:r>
            <a:r>
              <a:rPr dirty="0" smtClean="0" baseline="-7936" sz="2100" spc="104">
                <a:latin typeface="Cambria Math"/>
                <a:cs typeface="Cambria Math"/>
              </a:rPr>
              <a:t> </a:t>
            </a:r>
            <a:r>
              <a:rPr dirty="0" smtClean="0" sz="1400" spc="145">
                <a:latin typeface="Cambria Math"/>
                <a:cs typeface="Cambria Math"/>
              </a:rPr>
              <a:t>√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540378" y="7106284"/>
            <a:ext cx="187071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���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r>
              <a:rPr dirty="0" smtClean="0" baseline="-16666" sz="1500" spc="-22">
                <a:latin typeface="Cambria Math"/>
                <a:cs typeface="Cambria Math"/>
              </a:rPr>
              <a:t>𝐻�</a:t>
            </a:r>
            <a:r>
              <a:rPr dirty="0" smtClean="0" sz="1400" spc="0">
                <a:latin typeface="Cambria Math"/>
                <a:cs typeface="Cambria Math"/>
              </a:rPr>
              <a:t>≈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𝜃</a:t>
            </a:r>
            <a:r>
              <a:rPr dirty="0" smtClean="0" baseline="-16666" sz="1500" spc="-22">
                <a:latin typeface="Cambria Math"/>
                <a:cs typeface="Cambria Math"/>
              </a:rPr>
              <a:t>𝐻�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∗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424296" y="6970648"/>
            <a:ext cx="3225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180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5436996" y="7233792"/>
            <a:ext cx="295655" cy="0"/>
          </a:xfrm>
          <a:custGeom>
            <a:avLst/>
            <a:gdLst/>
            <a:ahLst/>
            <a:cxnLst/>
            <a:rect l="l" t="t" r="r" b="b"/>
            <a:pathLst>
              <a:path w="295655" h="0">
                <a:moveTo>
                  <a:pt x="0" y="0"/>
                </a:moveTo>
                <a:lnTo>
                  <a:pt x="29565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5763133" y="7284084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5790057" y="7106284"/>
            <a:ext cx="58801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44500" y="7499477"/>
            <a:ext cx="59448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The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dir</a:t>
            </a:r>
            <a:r>
              <a:rPr dirty="0" smtClean="0" sz="1400" spc="-1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ct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2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-fi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array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xi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3097402" y="8073516"/>
            <a:ext cx="595884" cy="0"/>
          </a:xfrm>
          <a:custGeom>
            <a:avLst/>
            <a:gdLst/>
            <a:ahLst/>
            <a:cxnLst/>
            <a:rect l="l" t="t" r="r" b="b"/>
            <a:pathLst>
              <a:path w="595884" h="0">
                <a:moveTo>
                  <a:pt x="0" y="0"/>
                </a:moveTo>
                <a:lnTo>
                  <a:pt x="59588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4162678" y="8073516"/>
            <a:ext cx="210616" cy="0"/>
          </a:xfrm>
          <a:custGeom>
            <a:avLst/>
            <a:gdLst/>
            <a:ahLst/>
            <a:cxnLst/>
            <a:rect l="l" t="t" r="r" b="b"/>
            <a:pathLst>
              <a:path w="210616" h="0">
                <a:moveTo>
                  <a:pt x="0" y="0"/>
                </a:moveTo>
                <a:lnTo>
                  <a:pt x="21061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444500" y="8705850"/>
            <a:ext cx="6174740" cy="575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Ca</a:t>
            </a:r>
            <a:r>
              <a:rPr dirty="0" smtClean="0" sz="1600" spc="-10" b="1" u="heavy">
                <a:latin typeface="Times New Roman"/>
                <a:cs typeface="Times New Roman"/>
              </a:rPr>
              <a:t>se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(3)</a:t>
            </a:r>
            <a:r>
              <a:rPr dirty="0" smtClean="0" sz="1600" spc="-5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r>
              <a:rPr dirty="0" smtClean="0" sz="1600" spc="-1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Inc</a:t>
            </a:r>
            <a:r>
              <a:rPr dirty="0" smtClean="0" sz="1600" spc="0" b="1" u="heavy">
                <a:latin typeface="Times New Roman"/>
                <a:cs typeface="Times New Roman"/>
              </a:rPr>
              <a:t>r</a:t>
            </a:r>
            <a:r>
              <a:rPr dirty="0" smtClean="0" sz="1600" spc="-10" b="1" u="heavy">
                <a:latin typeface="Times New Roman"/>
                <a:cs typeface="Times New Roman"/>
              </a:rPr>
              <a:t>ea</a:t>
            </a:r>
            <a:r>
              <a:rPr dirty="0" smtClean="0" sz="1600" spc="-10" b="1" u="heavy">
                <a:latin typeface="Times New Roman"/>
                <a:cs typeface="Times New Roman"/>
              </a:rPr>
              <a:t>sed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Dir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ctivity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5" b="1" u="heavy">
                <a:latin typeface="Times New Roman"/>
                <a:cs typeface="Times New Roman"/>
              </a:rPr>
              <a:t>,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n</a:t>
            </a:r>
            <a:r>
              <a:rPr dirty="0" smtClean="0" sz="1600" spc="0" b="1" u="heavy">
                <a:latin typeface="Times New Roman"/>
                <a:cs typeface="Times New Roman"/>
              </a:rPr>
              <a:t>d</a:t>
            </a:r>
            <a:r>
              <a:rPr dirty="0" smtClean="0" sz="1600" spc="-15" b="1" u="heavy">
                <a:latin typeface="Times New Roman"/>
                <a:cs typeface="Times New Roman"/>
              </a:rPr>
              <a:t>-</a:t>
            </a:r>
            <a:r>
              <a:rPr dirty="0" smtClean="0" sz="1600" spc="-10" b="1" u="heavy">
                <a:latin typeface="Times New Roman"/>
                <a:cs typeface="Times New Roman"/>
              </a:rPr>
              <a:t>Fi</a:t>
            </a:r>
            <a:r>
              <a:rPr dirty="0" smtClean="0" sz="1600" spc="-5" b="1" u="heavy">
                <a:latin typeface="Times New Roman"/>
                <a:cs typeface="Times New Roman"/>
              </a:rPr>
              <a:t>r</a:t>
            </a:r>
            <a:r>
              <a:rPr dirty="0" smtClean="0" sz="1600" spc="-10" b="1" u="heavy">
                <a:latin typeface="Times New Roman"/>
                <a:cs typeface="Times New Roman"/>
              </a:rPr>
              <a:t>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5" b="1" u="heavy">
                <a:latin typeface="Times New Roman"/>
                <a:cs typeface="Times New Roman"/>
              </a:rPr>
              <a:t>A</a:t>
            </a:r>
            <a:r>
              <a:rPr dirty="0" smtClean="0" sz="1600" spc="-5" b="1" u="heavy">
                <a:latin typeface="Times New Roman"/>
                <a:cs typeface="Times New Roman"/>
              </a:rPr>
              <a:t>r</a:t>
            </a:r>
            <a:r>
              <a:rPr dirty="0" smtClean="0" sz="1600" spc="-10" b="1" u="heavy">
                <a:latin typeface="Times New Roman"/>
                <a:cs typeface="Times New Roman"/>
              </a:rPr>
              <a:t>ra</a:t>
            </a:r>
            <a:r>
              <a:rPr dirty="0" smtClean="0" sz="1600" spc="-10" b="1" u="heavy">
                <a:latin typeface="Times New Roman"/>
                <a:cs typeface="Times New Roman"/>
              </a:rPr>
              <a:t>y</a:t>
            </a:r>
            <a:r>
              <a:rPr dirty="0" smtClean="0" sz="1600" spc="-5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5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4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2839847" y="9535362"/>
            <a:ext cx="86868" cy="0"/>
          </a:xfrm>
          <a:custGeom>
            <a:avLst/>
            <a:gdLst/>
            <a:ahLst/>
            <a:cxnLst/>
            <a:rect l="l" t="t" r="r" b="b"/>
            <a:pathLst>
              <a:path w="86868" h="0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444500" y="9407855"/>
            <a:ext cx="66700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98219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Φ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5" b="1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,	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α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(β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+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baseline="47222" sz="1500" spc="-15">
                <a:latin typeface="Cambria Math"/>
                <a:cs typeface="Cambria Math"/>
              </a:rPr>
              <a:t>𝝅</a:t>
            </a:r>
            <a:r>
              <a:rPr dirty="0" smtClean="0" sz="1400" spc="-10">
                <a:latin typeface="Cambria Math"/>
                <a:cs typeface="Cambria Math"/>
              </a:rPr>
              <a:t>)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828670" y="9548570"/>
            <a:ext cx="107314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44500" y="9677603"/>
            <a:ext cx="15760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19226" y="1110360"/>
          <a:ext cx="6743064" cy="7574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1559"/>
                <a:gridCol w="810767"/>
                <a:gridCol w="230428"/>
                <a:gridCol w="2821254"/>
              </a:tblGrid>
              <a:tr h="103123">
                <a:tc rowSpan="3">
                  <a:txBody>
                    <a:bodyPr/>
                    <a:lstStyle/>
                    <a:p>
                      <a:pPr/>
                      <a:endParaRPr sz="1300">
                        <a:latin typeface="Monotype Corsiva"/>
                        <a:cs typeface="Monotype Corsiva"/>
                      </a:endParaRPr>
                    </a:p>
                  </a:txBody>
                  <a:tcPr marL="0" marR="0" marB="0" marT="0"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mtClean="0" sz="1000">
                          <a:latin typeface="Cambria Math"/>
                          <a:cs typeface="Cambria Math"/>
                        </a:rPr>
                        <a:t>+</a:t>
                      </a:r>
                      <a:endParaRPr sz="1000">
                        <a:latin typeface="Cambria Math"/>
                        <a:cs typeface="Cambria Math"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48"/>
                        </a:spcBef>
                      </a:pPr>
                      <a:endParaRPr sz="1100"/>
                    </a:p>
                    <a:p>
                      <a:pPr>
                        <a:lnSpc>
                          <a:spcPct val="100000"/>
                        </a:lnSpc>
                        <a:tabLst>
                          <a:tab pos="675005" algn="l"/>
                        </a:tabLst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𝜱</a:t>
                      </a:r>
                      <a:r>
                        <a:rPr dirty="0" smtClean="0" baseline="-16666" sz="1500">
                          <a:latin typeface="Cambria Math"/>
                          <a:cs typeface="Cambria Math"/>
                        </a:rPr>
                        <a:t>��</a:t>
                      </a:r>
                      <a:r>
                        <a:rPr dirty="0" smtClean="0" baseline="-16666" sz="1500">
                          <a:latin typeface="Cambria Math"/>
                          <a:cs typeface="Cambria Math"/>
                        </a:rPr>
                        <a:t>  </a:t>
                      </a:r>
                      <a:r>
                        <a:rPr dirty="0" smtClean="0" baseline="-16666" sz="1500" spc="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≈	</a:t>
                      </a:r>
                      <a:r>
                        <a:rPr dirty="0" smtClean="0" baseline="7936" sz="2100" spc="0">
                          <a:latin typeface="Cambria Math"/>
                          <a:cs typeface="Cambria Math"/>
                        </a:rPr>
                        <a:t>√</a:t>
                      </a:r>
                      <a:endParaRPr baseline="7936" sz="2100">
                        <a:latin typeface="Cambria Math"/>
                        <a:cs typeface="Cambria Math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27"/>
                        </a:spcBef>
                      </a:pPr>
                      <a:endParaRPr sz="600"/>
                    </a:p>
                    <a:p>
                      <a:pPr algn="r" marR="136525">
                        <a:lnSpc>
                          <a:spcPts val="1000"/>
                        </a:lnSpc>
                      </a:pPr>
                      <a:r>
                        <a:rPr dirty="0" smtClean="0" sz="1000">
                          <a:latin typeface="Cambria Math"/>
                          <a:cs typeface="Cambria Math"/>
                        </a:rPr>
                        <a:t>−</a:t>
                      </a:r>
                      <a:endParaRPr sz="10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39370">
                      <a:solidFill>
                        <a:srgbClr val="000000"/>
                      </a:solidFill>
                      <a:prstDash val="solid"/>
                    </a:lnT>
                    <a:lnB w="1523">
                      <a:solidFill>
                        <a:srgbClr val="D2D2D2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39370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/>
                      <a:endParaRPr sz="10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2156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39370">
                      <a:solidFill>
                        <a:srgbClr val="000000"/>
                      </a:solidFill>
                      <a:prstDash val="solid"/>
                    </a:lnT>
                    <a:lnB w="1523">
                      <a:solidFill>
                        <a:srgbClr val="D2D2D2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�𝝀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9336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39370">
                      <a:solidFill>
                        <a:srgbClr val="000000"/>
                      </a:solidFill>
                      <a:prstDash val="solid"/>
                    </a:lnT>
                    <a:lnB w="1523">
                      <a:solidFill>
                        <a:srgbClr val="D2D2D2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13462">
                      <a:solidFill>
                        <a:srgbClr val="000000"/>
                      </a:solidFill>
                      <a:prstDash val="solid"/>
                    </a:lnT>
                    <a:lnB w="1523">
                      <a:solidFill>
                        <a:srgbClr val="D2D2D2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1478533" y="3206825"/>
          <a:ext cx="4833493" cy="7882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4916"/>
                <a:gridCol w="298576"/>
              </a:tblGrid>
              <a:tr h="447598">
                <a:tc rowSpan="2">
                  <a:txBody>
                    <a:bodyPr/>
                    <a:lstStyle/>
                    <a:p>
                      <a:pPr algn="ctr" marR="1263015">
                        <a:lnSpc>
                          <a:spcPct val="100000"/>
                        </a:lnSpc>
                      </a:pPr>
                      <a:r>
                        <a:rPr dirty="0" smtClean="0" sz="1000">
                          <a:latin typeface="Cambria Math"/>
                          <a:cs typeface="Cambria Math"/>
                        </a:rPr>
                        <a:t>+</a:t>
                      </a:r>
                      <a:endParaRPr sz="1000">
                        <a:latin typeface="Cambria Math"/>
                        <a:cs typeface="Cambria Math"/>
                      </a:endParaRPr>
                    </a:p>
                    <a:p>
                      <a:pPr algn="ctr" marL="0" marR="116205">
                        <a:lnSpc>
                          <a:spcPts val="1410"/>
                        </a:lnSpc>
                        <a:spcBef>
                          <a:spcPts val="80"/>
                        </a:spcBef>
                      </a:pPr>
                      <a:r>
                        <a:rPr dirty="0" smtClean="0" sz="1400" spc="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</a:t>
                      </a:r>
                      <a:r>
                        <a:rPr dirty="0" smtClean="0" sz="1400" spc="-2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+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5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𝝀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  <a:p>
                      <a:pPr algn="ctr" marR="28575">
                        <a:lnSpc>
                          <a:spcPts val="1100"/>
                        </a:lnSpc>
                        <a:tabLst>
                          <a:tab pos="2599690" algn="l"/>
                          <a:tab pos="3096895" algn="l"/>
                        </a:tabLst>
                      </a:pPr>
                      <a:r>
                        <a:rPr dirty="0" smtClean="0" sz="1400" spc="-1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𝜱</a:t>
                      </a:r>
                      <a:r>
                        <a:rPr dirty="0" smtClean="0" baseline="-16666" sz="1500" spc="0">
                          <a:latin typeface="Cambria Math"/>
                          <a:cs typeface="Cambria Math"/>
                        </a:rPr>
                        <a:t>����</a:t>
                      </a:r>
                      <a:r>
                        <a:rPr dirty="0" smtClean="0" baseline="-16666" sz="1500" spc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16666" sz="1500" spc="22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 </a:t>
                      </a:r>
                      <a:r>
                        <a:rPr dirty="0" smtClean="0" sz="1400" spc="7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���</a:t>
                      </a:r>
                      <a:r>
                        <a:rPr dirty="0" smtClean="0" sz="1400" spc="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27777" sz="1500" spc="-7">
                          <a:latin typeface="Cambria Math"/>
                          <a:cs typeface="Cambria Math"/>
                        </a:rPr>
                        <a:t>−</a:t>
                      </a:r>
                      <a:r>
                        <a:rPr dirty="0" smtClean="0" baseline="27777" sz="15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27777" sz="1500" spc="104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[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  </a:t>
                      </a:r>
                      <a:r>
                        <a:rPr dirty="0" smtClean="0" sz="1400" spc="-13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7936" sz="2100" spc="0">
                          <a:latin typeface="Cambria Math"/>
                          <a:cs typeface="Cambria Math"/>
                        </a:rPr>
                        <a:t>√</a:t>
                      </a:r>
                      <a:r>
                        <a:rPr dirty="0" smtClean="0" baseline="7936" sz="2100" spc="0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]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-1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��� �</a:t>
                      </a:r>
                      <a:r>
                        <a:rPr dirty="0" smtClean="0" sz="1400" spc="5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dirty="0" smtClean="0" sz="1400" spc="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�,</a:t>
                      </a:r>
                      <a:r>
                        <a:rPr dirty="0" smtClean="0" sz="1400" spc="-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�,</a:t>
                      </a:r>
                      <a:r>
                        <a:rPr dirty="0" smtClean="0" sz="1400" spc="-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�,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  <a:p>
                      <a:pPr algn="ctr" marL="0" marR="114935">
                        <a:lnSpc>
                          <a:spcPts val="112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���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  <a:p>
                      <a:pPr algn="ctr" marR="1263015">
                        <a:lnSpc>
                          <a:spcPts val="950"/>
                        </a:lnSpc>
                      </a:pPr>
                      <a:r>
                        <a:rPr dirty="0" smtClean="0" sz="1000">
                          <a:latin typeface="Cambria Math"/>
                          <a:cs typeface="Cambria Math"/>
                        </a:rPr>
                        <a:t>−</a:t>
                      </a:r>
                      <a:endParaRPr sz="10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4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…</a:t>
                      </a:r>
                      <a:r>
                        <a:rPr dirty="0" smtClean="0" sz="1400" spc="-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…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B w="21081">
                      <a:solidFill>
                        <a:srgbClr val="D2D2D2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</a:tr>
              <a:tr h="34061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21081">
                      <a:solidFill>
                        <a:srgbClr val="D2D2D2"/>
                      </a:solidFill>
                      <a:prstDash val="solid"/>
                    </a:lnT>
                    <a:solidFill>
                      <a:srgbClr val="D2D2D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object 48"/>
          <p:cNvGraphicFramePr>
            <a:graphicFrameLocks noGrp="1"/>
          </p:cNvGraphicFramePr>
          <p:nvPr/>
        </p:nvGraphicFramePr>
        <p:xfrm>
          <a:off x="1708657" y="4318126"/>
          <a:ext cx="4144391" cy="617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1243"/>
                <a:gridCol w="803148"/>
              </a:tblGrid>
              <a:tr h="269748">
                <a:tc rowSpan="2">
                  <a:txBody>
                    <a:bodyPr/>
                    <a:lstStyle/>
                    <a:p>
                      <a:pPr marL="693420">
                        <a:lnSpc>
                          <a:spcPts val="1505"/>
                        </a:lnSpc>
                        <a:tabLst>
                          <a:tab pos="1115695" algn="l"/>
                          <a:tab pos="3248025" algn="l"/>
                        </a:tabLst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	</a:t>
                      </a: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	</a:t>
                      </a:r>
                      <a:r>
                        <a:rPr dirty="0" smtClean="0" baseline="36111" sz="1500">
                          <a:latin typeface="Cambria Math"/>
                          <a:cs typeface="Cambria Math"/>
                        </a:rPr>
                        <a:t>+</a:t>
                      </a:r>
                      <a:endParaRPr baseline="36111" sz="1500">
                        <a:latin typeface="Cambria Math"/>
                        <a:cs typeface="Cambria Math"/>
                      </a:endParaRPr>
                    </a:p>
                    <a:p>
                      <a:pPr>
                        <a:lnSpc>
                          <a:spcPts val="1245"/>
                        </a:lnSpc>
                        <a:tabLst>
                          <a:tab pos="1228090" algn="l"/>
                          <a:tab pos="2290445" algn="l"/>
                        </a:tabLst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-16666" sz="1500">
                          <a:latin typeface="Cambria Math"/>
                          <a:cs typeface="Cambria Math"/>
                        </a:rPr>
                        <a:t>����𝑳</a:t>
                      </a:r>
                      <a:r>
                        <a:rPr dirty="0" smtClean="0" sz="140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dirty="0" smtClean="0" sz="1400" spc="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37698" sz="21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-37698" sz="2100" spc="-112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.	</a:t>
                      </a:r>
                      <a:r>
                        <a:rPr dirty="0" smtClean="0" baseline="-31746" sz="2100" spc="0">
                          <a:latin typeface="Cambria Math"/>
                          <a:cs typeface="Cambria Math"/>
                        </a:rPr>
                        <a:t>𝝍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,	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-1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��� 𝝍=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  <a:p>
                      <a:pPr marL="901065">
                        <a:lnSpc>
                          <a:spcPts val="1630"/>
                        </a:lnSpc>
                        <a:tabLst>
                          <a:tab pos="3248025" algn="l"/>
                        </a:tabLst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𝐬𝐢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mtClean="0" sz="1400" spc="-18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27777" sz="21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-27777" sz="2100" spc="-2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)	</a:t>
                      </a:r>
                      <a:r>
                        <a:rPr dirty="0" smtClean="0" baseline="25000" sz="1500" spc="0">
                          <a:latin typeface="Cambria Math"/>
                          <a:cs typeface="Cambria Math"/>
                        </a:rPr>
                        <a:t>−</a:t>
                      </a:r>
                      <a:endParaRPr baseline="25000" sz="15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</a:t>
                      </a:r>
                      <a:r>
                        <a:rPr dirty="0" smtClean="0" sz="1400" spc="-2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+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5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𝝅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</a:tr>
              <a:tr h="34747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13461">
                      <a:solidFill>
                        <a:srgbClr val="000000"/>
                      </a:solidFill>
                      <a:prstDash val="solid"/>
                    </a:lnT>
                    <a:solidFill>
                      <a:srgbClr val="D2D2D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object 51"/>
          <p:cNvGraphicFramePr>
            <a:graphicFrameLocks noGrp="1"/>
          </p:cNvGraphicFramePr>
          <p:nvPr/>
        </p:nvGraphicFramePr>
        <p:xfrm>
          <a:off x="2800223" y="5576899"/>
          <a:ext cx="1973834" cy="643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7134"/>
                <a:gridCol w="230124"/>
              </a:tblGrid>
              <a:tr h="35209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�𝑾�𝑵=</a:t>
                      </a:r>
                      <a:r>
                        <a:rPr dirty="0" smtClean="0" sz="1400" spc="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�𝜱</a:t>
                      </a:r>
                      <a:r>
                        <a:rPr dirty="0" smtClean="0" baseline="-16666" sz="1500" spc="0">
                          <a:latin typeface="Cambria Math"/>
                          <a:cs typeface="Cambria Math"/>
                        </a:rPr>
                        <a:t>��</a:t>
                      </a:r>
                      <a:r>
                        <a:rPr dirty="0" smtClean="0" baseline="-16666" sz="1500" spc="0">
                          <a:latin typeface="Cambria Math"/>
                          <a:cs typeface="Cambria Math"/>
                        </a:rPr>
                        <a:t>  </a:t>
                      </a:r>
                      <a:r>
                        <a:rPr dirty="0" smtClean="0" baseline="-16666" sz="1500" spc="15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≈</a:t>
                      </a:r>
                      <a:r>
                        <a:rPr dirty="0" smtClean="0" sz="1400" spc="7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7936" sz="2100" spc="0">
                          <a:latin typeface="Cambria Math"/>
                          <a:cs typeface="Cambria Math"/>
                        </a:rPr>
                        <a:t>√</a:t>
                      </a:r>
                      <a:endParaRPr baseline="7936" sz="2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24384">
                      <a:solidFill>
                        <a:srgbClr val="D2D2D2"/>
                      </a:solidFill>
                      <a:prstDash val="solid"/>
                    </a:lnT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�𝝀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24384">
                      <a:solidFill>
                        <a:srgbClr val="D2D2D2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</a:tr>
              <a:tr h="26695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24384">
                      <a:solidFill>
                        <a:srgbClr val="D2D2D2"/>
                      </a:solidFill>
                      <a:prstDash val="solid"/>
                    </a:lnT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13461">
                      <a:solidFill>
                        <a:srgbClr val="000000"/>
                      </a:solidFill>
                      <a:prstDash val="solid"/>
                    </a:lnT>
                    <a:solidFill>
                      <a:srgbClr val="D2D2D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object 89"/>
          <p:cNvGraphicFramePr>
            <a:graphicFrameLocks noGrp="1"/>
          </p:cNvGraphicFramePr>
          <p:nvPr/>
        </p:nvGraphicFramePr>
        <p:xfrm>
          <a:off x="2725547" y="7838820"/>
          <a:ext cx="2353310" cy="4526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4898"/>
                <a:gridCol w="211836"/>
              </a:tblGrid>
              <a:tr h="222503">
                <a:tc rowSpan="2">
                  <a:txBody>
                    <a:bodyPr/>
                    <a:lstStyle/>
                    <a:p>
                      <a:pPr algn="ctr" marL="78105">
                        <a:lnSpc>
                          <a:spcPts val="1505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4𝜋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��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  <a:p>
                      <a:pPr algn="ctr" marR="32384">
                        <a:lnSpc>
                          <a:spcPts val="1000"/>
                        </a:lnSpc>
                        <a:tabLst>
                          <a:tab pos="1003935" algn="l"/>
                        </a:tabLst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12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	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dirty="0" smtClean="0" sz="1400" spc="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4𝜋=</a:t>
                      </a:r>
                      <a:r>
                        <a:rPr dirty="0" smtClean="0" sz="1400" spc="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2𝜋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  <a:p>
                      <a:pPr algn="ctr" marR="120650">
                        <a:lnSpc>
                          <a:spcPts val="1175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𝜃</a:t>
                      </a:r>
                      <a:r>
                        <a:rPr dirty="0" smtClean="0" baseline="-16666" sz="1500" spc="-7">
                          <a:latin typeface="Cambria Math"/>
                          <a:cs typeface="Cambria Math"/>
                        </a:rPr>
                        <a:t>𝐻�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𝛷</a:t>
                      </a:r>
                      <a:r>
                        <a:rPr dirty="0" smtClean="0" baseline="-16666" sz="1500" spc="-7">
                          <a:latin typeface="Cambria Math"/>
                          <a:cs typeface="Cambria Math"/>
                        </a:rPr>
                        <a:t>𝐻�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2𝜆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24384">
                      <a:solidFill>
                        <a:srgbClr val="D2D2D2"/>
                      </a:solidFill>
                      <a:prstDash val="solid"/>
                    </a:lnT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��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24384">
                      <a:solidFill>
                        <a:srgbClr val="D2D2D2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</a:tr>
              <a:tr h="2057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24384">
                      <a:solidFill>
                        <a:srgbClr val="D2D2D2"/>
                      </a:solidFill>
                      <a:prstDash val="solid"/>
                    </a:lnT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𝜆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13462">
                      <a:solidFill>
                        <a:srgbClr val="000000"/>
                      </a:solidFill>
                      <a:prstDash val="solid"/>
                    </a:lnT>
                    <a:solidFill>
                      <a:srgbClr val="D2D2D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6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3128" y="417067"/>
            <a:ext cx="1672589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98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" marR="12700" indent="444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60" i="1">
                <a:latin typeface="Monotype Corsiva"/>
                <a:cs typeface="Monotype Corsiva"/>
              </a:rPr>
              <a:t>e</a:t>
            </a:r>
            <a:r>
              <a:rPr dirty="0" smtClean="0" sz="1300" spc="-10" i="1">
                <a:latin typeface="Monotype Corsiva"/>
                <a:cs typeface="Monotype Corsiva"/>
              </a:rPr>
              <a:t>o</a:t>
            </a:r>
            <a:r>
              <a:rPr dirty="0" smtClean="0" sz="1300" spc="-15" i="1">
                <a:latin typeface="Monotype Corsiva"/>
                <a:cs typeface="Monotype Corsiva"/>
              </a:rPr>
              <a:t>r</a:t>
            </a:r>
            <a:r>
              <a:rPr dirty="0" smtClean="0" sz="1300" spc="-10" i="1">
                <a:latin typeface="Monotype Corsiva"/>
                <a:cs typeface="Monotype Corsiva"/>
              </a:rPr>
              <a:t>y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She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53923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840863" y="1226057"/>
            <a:ext cx="17195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𝝍=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𝐜�𝐬𝜱−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3904" y="1090421"/>
            <a:ext cx="1479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76953" y="1344929"/>
            <a:ext cx="1409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86604" y="1353565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 h="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1626869"/>
            <a:ext cx="26797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aliz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2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05482" y="1964689"/>
            <a:ext cx="3150743" cy="22859"/>
          </a:xfrm>
          <a:custGeom>
            <a:avLst/>
            <a:gdLst/>
            <a:ahLst/>
            <a:cxnLst/>
            <a:rect l="l" t="t" r="r" b="b"/>
            <a:pathLst>
              <a:path w="3150743" h="22859">
                <a:moveTo>
                  <a:pt x="0" y="22859"/>
                </a:moveTo>
                <a:lnTo>
                  <a:pt x="3150743" y="22859"/>
                </a:lnTo>
                <a:lnTo>
                  <a:pt x="3150743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955415" y="1987549"/>
            <a:ext cx="1402334" cy="696468"/>
          </a:xfrm>
          <a:custGeom>
            <a:avLst/>
            <a:gdLst/>
            <a:ahLst/>
            <a:cxnLst/>
            <a:rect l="l" t="t" r="r" b="b"/>
            <a:pathLst>
              <a:path w="1402334" h="696468">
                <a:moveTo>
                  <a:pt x="0" y="696468"/>
                </a:moveTo>
                <a:lnTo>
                  <a:pt x="1402334" y="696468"/>
                </a:lnTo>
                <a:lnTo>
                  <a:pt x="1402334" y="0"/>
                </a:lnTo>
                <a:lnTo>
                  <a:pt x="0" y="0"/>
                </a:lnTo>
                <a:lnTo>
                  <a:pt x="0" y="696468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205482" y="1987549"/>
            <a:ext cx="631317" cy="696468"/>
          </a:xfrm>
          <a:custGeom>
            <a:avLst/>
            <a:gdLst/>
            <a:ahLst/>
            <a:cxnLst/>
            <a:rect l="l" t="t" r="r" b="b"/>
            <a:pathLst>
              <a:path w="631317" h="696468">
                <a:moveTo>
                  <a:pt x="0" y="696468"/>
                </a:moveTo>
                <a:lnTo>
                  <a:pt x="631317" y="696468"/>
                </a:lnTo>
                <a:lnTo>
                  <a:pt x="631317" y="0"/>
                </a:lnTo>
                <a:lnTo>
                  <a:pt x="0" y="0"/>
                </a:lnTo>
                <a:lnTo>
                  <a:pt x="0" y="696468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371598" y="2312161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553335" y="2266441"/>
            <a:ext cx="252984" cy="121920"/>
          </a:xfrm>
          <a:custGeom>
            <a:avLst/>
            <a:gdLst/>
            <a:ahLst/>
            <a:cxnLst/>
            <a:rect l="l" t="t" r="r" b="b"/>
            <a:pathLst>
              <a:path w="252984" h="121920">
                <a:moveTo>
                  <a:pt x="0" y="121920"/>
                </a:moveTo>
                <a:lnTo>
                  <a:pt x="252984" y="121920"/>
                </a:lnTo>
                <a:lnTo>
                  <a:pt x="252984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836798" y="1987549"/>
            <a:ext cx="1118615" cy="696468"/>
          </a:xfrm>
          <a:custGeom>
            <a:avLst/>
            <a:gdLst/>
            <a:ahLst/>
            <a:cxnLst/>
            <a:rect l="l" t="t" r="r" b="b"/>
            <a:pathLst>
              <a:path w="1118615" h="696468">
                <a:moveTo>
                  <a:pt x="0" y="696468"/>
                </a:moveTo>
                <a:lnTo>
                  <a:pt x="1118615" y="696468"/>
                </a:lnTo>
                <a:lnTo>
                  <a:pt x="1118615" y="0"/>
                </a:lnTo>
                <a:lnTo>
                  <a:pt x="0" y="0"/>
                </a:lnTo>
                <a:lnTo>
                  <a:pt x="0" y="696468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923667" y="2164333"/>
            <a:ext cx="262128" cy="342900"/>
          </a:xfrm>
          <a:custGeom>
            <a:avLst/>
            <a:gdLst/>
            <a:ahLst/>
            <a:cxnLst/>
            <a:rect l="l" t="t" r="r" b="b"/>
            <a:pathLst>
              <a:path w="262128" h="342900">
                <a:moveTo>
                  <a:pt x="0" y="342900"/>
                </a:moveTo>
                <a:lnTo>
                  <a:pt x="262128" y="342900"/>
                </a:lnTo>
                <a:lnTo>
                  <a:pt x="262128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923667" y="2386837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1"/>
                </a:moveTo>
                <a:lnTo>
                  <a:pt x="39624" y="761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12058" y="2164333"/>
            <a:ext cx="121919" cy="88392"/>
          </a:xfrm>
          <a:custGeom>
            <a:avLst/>
            <a:gdLst/>
            <a:ahLst/>
            <a:cxnLst/>
            <a:rect l="l" t="t" r="r" b="b"/>
            <a:pathLst>
              <a:path w="121919" h="88392">
                <a:moveTo>
                  <a:pt x="0" y="88392"/>
                </a:moveTo>
                <a:lnTo>
                  <a:pt x="121919" y="88392"/>
                </a:lnTo>
                <a:lnTo>
                  <a:pt x="121919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2963291" y="2385313"/>
            <a:ext cx="222504" cy="121920"/>
          </a:xfrm>
          <a:custGeom>
            <a:avLst/>
            <a:gdLst/>
            <a:ahLst/>
            <a:cxnLst/>
            <a:rect l="l" t="t" r="r" b="b"/>
            <a:pathLst>
              <a:path w="222504" h="121920">
                <a:moveTo>
                  <a:pt x="0" y="121920"/>
                </a:moveTo>
                <a:lnTo>
                  <a:pt x="222504" y="121920"/>
                </a:lnTo>
                <a:lnTo>
                  <a:pt x="222504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963291" y="2336545"/>
            <a:ext cx="220980" cy="0"/>
          </a:xfrm>
          <a:custGeom>
            <a:avLst/>
            <a:gdLst/>
            <a:ahLst/>
            <a:cxnLst/>
            <a:rect l="l" t="t" r="r" b="b"/>
            <a:pathLst>
              <a:path w="220980" h="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192782" y="2073402"/>
            <a:ext cx="1093470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51130">
              <a:lnSpc>
                <a:spcPts val="1505"/>
              </a:lnSpc>
            </a:pPr>
            <a:r>
              <a:rPr dirty="0" smtClean="0" sz="1400">
                <a:latin typeface="Cambria Math"/>
                <a:cs typeface="Cambria Math"/>
              </a:rPr>
              <a:t>𝝅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255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𝐬𝐢�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100">
                <a:latin typeface="Cambria Math"/>
                <a:cs typeface="Cambria Math"/>
              </a:rPr>
              <a:t>(</a:t>
            </a:r>
            <a:r>
              <a:rPr dirty="0" smtClean="0" sz="1400" spc="100">
                <a:latin typeface="Cambria Math"/>
                <a:cs typeface="Cambria Math"/>
              </a:rPr>
              <a:t> </a:t>
            </a:r>
            <a:r>
              <a:rPr dirty="0" smtClean="0" baseline="-35714" sz="2100" spc="150">
                <a:latin typeface="Cambria Math"/>
                <a:cs typeface="Cambria Math"/>
              </a:rPr>
              <a:t>��</a:t>
            </a:r>
            <a:r>
              <a:rPr dirty="0" smtClean="0" sz="1400" spc="1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300095" y="1987549"/>
            <a:ext cx="252983" cy="320040"/>
          </a:xfrm>
          <a:custGeom>
            <a:avLst/>
            <a:gdLst/>
            <a:ahLst/>
            <a:cxnLst/>
            <a:rect l="l" t="t" r="r" b="b"/>
            <a:pathLst>
              <a:path w="252983" h="320040">
                <a:moveTo>
                  <a:pt x="0" y="320040"/>
                </a:moveTo>
                <a:lnTo>
                  <a:pt x="252983" y="320040"/>
                </a:lnTo>
                <a:lnTo>
                  <a:pt x="252983" y="0"/>
                </a:lnTo>
                <a:lnTo>
                  <a:pt x="0" y="0"/>
                </a:lnTo>
                <a:lnTo>
                  <a:pt x="0" y="32004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300095" y="2097277"/>
            <a:ext cx="252984" cy="121920"/>
          </a:xfrm>
          <a:custGeom>
            <a:avLst/>
            <a:gdLst/>
            <a:ahLst/>
            <a:cxnLst/>
            <a:rect l="l" t="t" r="r" b="b"/>
            <a:pathLst>
              <a:path w="252984" h="121920">
                <a:moveTo>
                  <a:pt x="0" y="121920"/>
                </a:moveTo>
                <a:lnTo>
                  <a:pt x="252984" y="121920"/>
                </a:lnTo>
                <a:lnTo>
                  <a:pt x="252984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553078" y="1987549"/>
            <a:ext cx="402336" cy="320040"/>
          </a:xfrm>
          <a:custGeom>
            <a:avLst/>
            <a:gdLst/>
            <a:ahLst/>
            <a:cxnLst/>
            <a:rect l="l" t="t" r="r" b="b"/>
            <a:pathLst>
              <a:path w="402336" h="320040">
                <a:moveTo>
                  <a:pt x="0" y="320040"/>
                </a:moveTo>
                <a:lnTo>
                  <a:pt x="402336" y="320040"/>
                </a:lnTo>
                <a:lnTo>
                  <a:pt x="402336" y="0"/>
                </a:lnTo>
                <a:lnTo>
                  <a:pt x="0" y="0"/>
                </a:lnTo>
                <a:lnTo>
                  <a:pt x="0" y="32004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553078" y="2091181"/>
            <a:ext cx="74675" cy="166116"/>
          </a:xfrm>
          <a:custGeom>
            <a:avLst/>
            <a:gdLst/>
            <a:ahLst/>
            <a:cxnLst/>
            <a:rect l="l" t="t" r="r" b="b"/>
            <a:pathLst>
              <a:path w="74675" h="166116">
                <a:moveTo>
                  <a:pt x="0" y="166116"/>
                </a:moveTo>
                <a:lnTo>
                  <a:pt x="74675" y="166116"/>
                </a:lnTo>
                <a:lnTo>
                  <a:pt x="74675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627754" y="1987549"/>
            <a:ext cx="254508" cy="161544"/>
          </a:xfrm>
          <a:custGeom>
            <a:avLst/>
            <a:gdLst/>
            <a:ahLst/>
            <a:cxnLst/>
            <a:rect l="l" t="t" r="r" b="b"/>
            <a:pathLst>
              <a:path w="254508" h="161544">
                <a:moveTo>
                  <a:pt x="0" y="161544"/>
                </a:moveTo>
                <a:lnTo>
                  <a:pt x="254508" y="161544"/>
                </a:lnTo>
                <a:lnTo>
                  <a:pt x="25450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700907" y="2187193"/>
            <a:ext cx="106679" cy="120396"/>
          </a:xfrm>
          <a:custGeom>
            <a:avLst/>
            <a:gdLst/>
            <a:ahLst/>
            <a:cxnLst/>
            <a:rect l="l" t="t" r="r" b="b"/>
            <a:pathLst>
              <a:path w="106679" h="120396">
                <a:moveTo>
                  <a:pt x="0" y="120396"/>
                </a:moveTo>
                <a:lnTo>
                  <a:pt x="106679" y="120396"/>
                </a:lnTo>
                <a:lnTo>
                  <a:pt x="106679" y="0"/>
                </a:lnTo>
                <a:lnTo>
                  <a:pt x="0" y="0"/>
                </a:lnTo>
                <a:lnTo>
                  <a:pt x="0" y="12039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627754" y="2167381"/>
            <a:ext cx="252984" cy="0"/>
          </a:xfrm>
          <a:custGeom>
            <a:avLst/>
            <a:gdLst/>
            <a:ahLst/>
            <a:cxnLst/>
            <a:rect l="l" t="t" r="r" b="b"/>
            <a:pathLst>
              <a:path w="252984" h="0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882263" y="2091181"/>
            <a:ext cx="73151" cy="166116"/>
          </a:xfrm>
          <a:custGeom>
            <a:avLst/>
            <a:gdLst/>
            <a:ahLst/>
            <a:cxnLst/>
            <a:rect l="l" t="t" r="r" b="b"/>
            <a:pathLst>
              <a:path w="73151" h="166116">
                <a:moveTo>
                  <a:pt x="0" y="166116"/>
                </a:moveTo>
                <a:lnTo>
                  <a:pt x="73151" y="166116"/>
                </a:lnTo>
                <a:lnTo>
                  <a:pt x="73151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287395" y="2039873"/>
            <a:ext cx="681990" cy="314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969"/>
              </a:lnSpc>
            </a:pPr>
            <a:r>
              <a:rPr dirty="0" smtClean="0" sz="1400">
                <a:latin typeface="Cambria Math"/>
                <a:cs typeface="Cambria Math"/>
              </a:rPr>
              <a:t>𝐬𝐢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baseline="33730" sz="2100" spc="0">
                <a:latin typeface="Cambria Math"/>
                <a:cs typeface="Cambria Math"/>
              </a:rPr>
              <a:t>��</a:t>
            </a:r>
            <a:endParaRPr baseline="33730" sz="2100">
              <a:latin typeface="Cambria Math"/>
              <a:cs typeface="Cambria Math"/>
            </a:endParaRPr>
          </a:p>
          <a:p>
            <a:pPr marL="413384">
              <a:lnSpc>
                <a:spcPts val="710"/>
              </a:lnSpc>
            </a:pPr>
            <a:r>
              <a:rPr dirty="0" smtClean="0" baseline="-27777" sz="2100">
                <a:latin typeface="Cambria Math"/>
                <a:cs typeface="Cambria Math"/>
              </a:rPr>
              <a:t>� </a:t>
            </a:r>
            <a:r>
              <a:rPr dirty="0" smtClean="0" baseline="-27777" sz="2100" spc="-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358007" y="2363977"/>
            <a:ext cx="252983" cy="320040"/>
          </a:xfrm>
          <a:custGeom>
            <a:avLst/>
            <a:gdLst/>
            <a:ahLst/>
            <a:cxnLst/>
            <a:rect l="l" t="t" r="r" b="b"/>
            <a:pathLst>
              <a:path w="252983" h="320040">
                <a:moveTo>
                  <a:pt x="0" y="320040"/>
                </a:moveTo>
                <a:lnTo>
                  <a:pt x="252983" y="320040"/>
                </a:lnTo>
                <a:lnTo>
                  <a:pt x="252983" y="0"/>
                </a:lnTo>
                <a:lnTo>
                  <a:pt x="0" y="0"/>
                </a:lnTo>
                <a:lnTo>
                  <a:pt x="0" y="32004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358007" y="2473705"/>
            <a:ext cx="252984" cy="121920"/>
          </a:xfrm>
          <a:custGeom>
            <a:avLst/>
            <a:gdLst/>
            <a:ahLst/>
            <a:cxnLst/>
            <a:rect l="l" t="t" r="r" b="b"/>
            <a:pathLst>
              <a:path w="252984" h="121920">
                <a:moveTo>
                  <a:pt x="0" y="121920"/>
                </a:moveTo>
                <a:lnTo>
                  <a:pt x="252984" y="121920"/>
                </a:lnTo>
                <a:lnTo>
                  <a:pt x="252984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610990" y="2363977"/>
            <a:ext cx="286512" cy="320040"/>
          </a:xfrm>
          <a:custGeom>
            <a:avLst/>
            <a:gdLst/>
            <a:ahLst/>
            <a:cxnLst/>
            <a:rect l="l" t="t" r="r" b="b"/>
            <a:pathLst>
              <a:path w="286512" h="320040">
                <a:moveTo>
                  <a:pt x="0" y="320040"/>
                </a:moveTo>
                <a:lnTo>
                  <a:pt x="286512" y="320040"/>
                </a:lnTo>
                <a:lnTo>
                  <a:pt x="286512" y="0"/>
                </a:lnTo>
                <a:lnTo>
                  <a:pt x="0" y="0"/>
                </a:lnTo>
                <a:lnTo>
                  <a:pt x="0" y="32004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610990" y="2467609"/>
            <a:ext cx="74675" cy="166116"/>
          </a:xfrm>
          <a:custGeom>
            <a:avLst/>
            <a:gdLst/>
            <a:ahLst/>
            <a:cxnLst/>
            <a:rect l="l" t="t" r="r" b="b"/>
            <a:pathLst>
              <a:path w="74675" h="166116">
                <a:moveTo>
                  <a:pt x="0" y="166116"/>
                </a:moveTo>
                <a:lnTo>
                  <a:pt x="74675" y="166116"/>
                </a:lnTo>
                <a:lnTo>
                  <a:pt x="74675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3685666" y="2363977"/>
            <a:ext cx="138684" cy="161544"/>
          </a:xfrm>
          <a:custGeom>
            <a:avLst/>
            <a:gdLst/>
            <a:ahLst/>
            <a:cxnLst/>
            <a:rect l="l" t="t" r="r" b="b"/>
            <a:pathLst>
              <a:path w="138684" h="161544">
                <a:moveTo>
                  <a:pt x="0" y="161544"/>
                </a:moveTo>
                <a:lnTo>
                  <a:pt x="138684" y="161544"/>
                </a:lnTo>
                <a:lnTo>
                  <a:pt x="138684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700907" y="2563621"/>
            <a:ext cx="106679" cy="120396"/>
          </a:xfrm>
          <a:custGeom>
            <a:avLst/>
            <a:gdLst/>
            <a:ahLst/>
            <a:cxnLst/>
            <a:rect l="l" t="t" r="r" b="b"/>
            <a:pathLst>
              <a:path w="106679" h="120396">
                <a:moveTo>
                  <a:pt x="0" y="120396"/>
                </a:moveTo>
                <a:lnTo>
                  <a:pt x="106679" y="120396"/>
                </a:lnTo>
                <a:lnTo>
                  <a:pt x="106679" y="0"/>
                </a:lnTo>
                <a:lnTo>
                  <a:pt x="0" y="0"/>
                </a:lnTo>
                <a:lnTo>
                  <a:pt x="0" y="12039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685666" y="2543809"/>
            <a:ext cx="138684" cy="0"/>
          </a:xfrm>
          <a:custGeom>
            <a:avLst/>
            <a:gdLst/>
            <a:ahLst/>
            <a:cxnLst/>
            <a:rect l="l" t="t" r="r" b="b"/>
            <a:pathLst>
              <a:path w="138684" h="0">
                <a:moveTo>
                  <a:pt x="0" y="0"/>
                </a:moveTo>
                <a:lnTo>
                  <a:pt x="13868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824351" y="2467609"/>
            <a:ext cx="73151" cy="166116"/>
          </a:xfrm>
          <a:custGeom>
            <a:avLst/>
            <a:gdLst/>
            <a:ahLst/>
            <a:cxnLst/>
            <a:rect l="l" t="t" r="r" b="b"/>
            <a:pathLst>
              <a:path w="73151" h="166116">
                <a:moveTo>
                  <a:pt x="0" y="166116"/>
                </a:moveTo>
                <a:lnTo>
                  <a:pt x="73151" y="166116"/>
                </a:lnTo>
                <a:lnTo>
                  <a:pt x="73151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345307" y="2416302"/>
            <a:ext cx="565785" cy="314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𝐬𝐢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(</a:t>
            </a:r>
            <a:r>
              <a:rPr dirty="0" smtClean="0" sz="1400" spc="-185">
                <a:latin typeface="Cambria Math"/>
                <a:cs typeface="Cambria Math"/>
              </a:rPr>
              <a:t> </a:t>
            </a:r>
            <a:r>
              <a:rPr dirty="0" smtClean="0" baseline="-27777" sz="2100" spc="0">
                <a:latin typeface="Cambria Math"/>
                <a:cs typeface="Cambria Math"/>
              </a:rPr>
              <a:t>�</a:t>
            </a:r>
            <a:r>
              <a:rPr dirty="0" smtClean="0" baseline="-27777" sz="2100" spc="-2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672966" y="2309621"/>
            <a:ext cx="1644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𝝍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300095" y="2336545"/>
            <a:ext cx="653796" cy="0"/>
          </a:xfrm>
          <a:custGeom>
            <a:avLst/>
            <a:gdLst/>
            <a:ahLst/>
            <a:cxnLst/>
            <a:rect l="l" t="t" r="r" b="b"/>
            <a:pathLst>
              <a:path w="653796" h="0">
                <a:moveTo>
                  <a:pt x="0" y="0"/>
                </a:moveTo>
                <a:lnTo>
                  <a:pt x="65379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984371" y="2387599"/>
            <a:ext cx="236524" cy="0"/>
          </a:xfrm>
          <a:custGeom>
            <a:avLst/>
            <a:gdLst/>
            <a:ahLst/>
            <a:cxnLst/>
            <a:rect l="l" t="t" r="r" b="b"/>
            <a:pathLst>
              <a:path w="236524" h="0">
                <a:moveTo>
                  <a:pt x="0" y="0"/>
                </a:moveTo>
                <a:lnTo>
                  <a:pt x="236524" y="0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4745101" y="2386837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1"/>
                </a:moveTo>
                <a:lnTo>
                  <a:pt x="39624" y="761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4208145" y="2209038"/>
            <a:ext cx="11620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464817" y="3209797"/>
            <a:ext cx="4633849" cy="367283"/>
          </a:xfrm>
          <a:custGeom>
            <a:avLst/>
            <a:gdLst/>
            <a:ahLst/>
            <a:cxnLst/>
            <a:rect l="l" t="t" r="r" b="b"/>
            <a:pathLst>
              <a:path w="4633849" h="367283">
                <a:moveTo>
                  <a:pt x="0" y="367283"/>
                </a:moveTo>
                <a:lnTo>
                  <a:pt x="4633849" y="367283"/>
                </a:lnTo>
                <a:lnTo>
                  <a:pt x="4633849" y="0"/>
                </a:lnTo>
                <a:lnTo>
                  <a:pt x="0" y="0"/>
                </a:lnTo>
                <a:lnTo>
                  <a:pt x="0" y="36728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1464817" y="3234181"/>
            <a:ext cx="2132330" cy="342900"/>
          </a:xfrm>
          <a:custGeom>
            <a:avLst/>
            <a:gdLst/>
            <a:ahLst/>
            <a:cxnLst/>
            <a:rect l="l" t="t" r="r" b="b"/>
            <a:pathLst>
              <a:path w="2132329" h="342900">
                <a:moveTo>
                  <a:pt x="0" y="342900"/>
                </a:moveTo>
                <a:lnTo>
                  <a:pt x="2132330" y="342900"/>
                </a:lnTo>
                <a:lnTo>
                  <a:pt x="213233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652270" y="3382009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833626" y="3398773"/>
            <a:ext cx="132587" cy="57911"/>
          </a:xfrm>
          <a:custGeom>
            <a:avLst/>
            <a:gdLst/>
            <a:ahLst/>
            <a:cxnLst/>
            <a:rect l="l" t="t" r="r" b="b"/>
            <a:pathLst>
              <a:path w="132587" h="57911">
                <a:moveTo>
                  <a:pt x="0" y="57911"/>
                </a:moveTo>
                <a:lnTo>
                  <a:pt x="132587" y="57911"/>
                </a:lnTo>
                <a:lnTo>
                  <a:pt x="132587" y="0"/>
                </a:lnTo>
                <a:lnTo>
                  <a:pt x="0" y="0"/>
                </a:lnTo>
                <a:lnTo>
                  <a:pt x="0" y="5791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1996694" y="3234181"/>
            <a:ext cx="121919" cy="88392"/>
          </a:xfrm>
          <a:custGeom>
            <a:avLst/>
            <a:gdLst/>
            <a:ahLst/>
            <a:cxnLst/>
            <a:rect l="l" t="t" r="r" b="b"/>
            <a:pathLst>
              <a:path w="121919" h="88392">
                <a:moveTo>
                  <a:pt x="0" y="88392"/>
                </a:moveTo>
                <a:lnTo>
                  <a:pt x="121919" y="88392"/>
                </a:lnTo>
                <a:lnTo>
                  <a:pt x="121919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1999742" y="3488689"/>
            <a:ext cx="115824" cy="88392"/>
          </a:xfrm>
          <a:custGeom>
            <a:avLst/>
            <a:gdLst/>
            <a:ahLst/>
            <a:cxnLst/>
            <a:rect l="l" t="t" r="r" b="b"/>
            <a:pathLst>
              <a:path w="115824" h="88392">
                <a:moveTo>
                  <a:pt x="0" y="88392"/>
                </a:moveTo>
                <a:lnTo>
                  <a:pt x="115824" y="88392"/>
                </a:lnTo>
                <a:lnTo>
                  <a:pt x="115824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1996694" y="3406393"/>
            <a:ext cx="121919" cy="0"/>
          </a:xfrm>
          <a:custGeom>
            <a:avLst/>
            <a:gdLst/>
            <a:ahLst/>
            <a:cxnLst/>
            <a:rect l="l" t="t" r="r" b="b"/>
            <a:pathLst>
              <a:path w="121919" h="0">
                <a:moveTo>
                  <a:pt x="0" y="0"/>
                </a:moveTo>
                <a:lnTo>
                  <a:pt x="12191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2132329" y="3456685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2187194" y="3436873"/>
            <a:ext cx="36575" cy="44196"/>
          </a:xfrm>
          <a:custGeom>
            <a:avLst/>
            <a:gdLst/>
            <a:ahLst/>
            <a:cxnLst/>
            <a:rect l="l" t="t" r="r" b="b"/>
            <a:pathLst>
              <a:path w="36575" h="44196">
                <a:moveTo>
                  <a:pt x="0" y="22098"/>
                </a:moveTo>
                <a:lnTo>
                  <a:pt x="36575" y="22098"/>
                </a:lnTo>
              </a:path>
            </a:pathLst>
          </a:custGeom>
          <a:ln w="45466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2580767" y="3456685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2797175" y="3456685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2836798" y="3337813"/>
            <a:ext cx="146304" cy="118872"/>
          </a:xfrm>
          <a:custGeom>
            <a:avLst/>
            <a:gdLst/>
            <a:ahLst/>
            <a:cxnLst/>
            <a:rect l="l" t="t" r="r" b="b"/>
            <a:pathLst>
              <a:path w="146304" h="118872">
                <a:moveTo>
                  <a:pt x="0" y="118872"/>
                </a:moveTo>
                <a:lnTo>
                  <a:pt x="146304" y="118872"/>
                </a:lnTo>
                <a:lnTo>
                  <a:pt x="146304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2983102" y="3430777"/>
            <a:ext cx="269748" cy="64007"/>
          </a:xfrm>
          <a:custGeom>
            <a:avLst/>
            <a:gdLst/>
            <a:ahLst/>
            <a:cxnLst/>
            <a:rect l="l" t="t" r="r" b="b"/>
            <a:pathLst>
              <a:path w="269748" h="64007">
                <a:moveTo>
                  <a:pt x="0" y="64007"/>
                </a:moveTo>
                <a:lnTo>
                  <a:pt x="269748" y="64007"/>
                </a:lnTo>
                <a:lnTo>
                  <a:pt x="269748" y="0"/>
                </a:lnTo>
                <a:lnTo>
                  <a:pt x="0" y="0"/>
                </a:lnTo>
                <a:lnTo>
                  <a:pt x="0" y="64007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3309239" y="3382009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4283328" y="3406393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 h="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444500" y="2789681"/>
            <a:ext cx="6522084" cy="1202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9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. 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j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be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4"/>
              </a:spcBef>
            </a:pPr>
            <a:endParaRPr sz="1100"/>
          </a:p>
          <a:p>
            <a:pPr marL="1551940">
              <a:lnSpc>
                <a:spcPts val="1505"/>
              </a:lnSpc>
            </a:pPr>
            <a:r>
              <a:rPr dirty="0" smtClean="0" sz="1400">
                <a:latin typeface="Cambria Math"/>
                <a:cs typeface="Cambria Math"/>
              </a:rPr>
              <a:t>𝝅𝝅</a:t>
            </a:r>
            <a:endParaRPr sz="1400">
              <a:latin typeface="Cambria Math"/>
              <a:cs typeface="Cambria Math"/>
            </a:endParaRPr>
          </a:p>
          <a:p>
            <a:pPr marL="1019810">
              <a:lnSpc>
                <a:spcPts val="1245"/>
              </a:lnSpc>
            </a:pPr>
            <a:r>
              <a:rPr dirty="0" smtClean="0" sz="1400">
                <a:latin typeface="Cambria Math"/>
                <a:cs typeface="Cambria Math"/>
              </a:rPr>
              <a:t>𝝍=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 </a:t>
            </a:r>
            <a:r>
              <a:rPr dirty="0" smtClean="0" baseline="-37698" sz="21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𝜱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7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�,  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𝝍=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6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 </a:t>
            </a:r>
            <a:r>
              <a:rPr dirty="0" smtClean="0" baseline="-37698" sz="2100" spc="-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𝜱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7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�𝟖�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2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Ma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or l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e= |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or lobe|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995036" y="4536058"/>
            <a:ext cx="86867" cy="0"/>
          </a:xfrm>
          <a:custGeom>
            <a:avLst/>
            <a:gdLst/>
            <a:ahLst/>
            <a:cxnLst/>
            <a:rect l="l" t="t" r="r" b="b"/>
            <a:pathLst>
              <a:path w="86867" h="0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902004" y="4408550"/>
            <a:ext cx="4584700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23925" algn="l"/>
              </a:tabLst>
            </a:pP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ul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5" b="1" u="heavy">
                <a:latin typeface="Times New Roman"/>
                <a:cs typeface="Times New Roman"/>
              </a:rPr>
              <a:t>s</a:t>
            </a:r>
            <a:r>
              <a:rPr dirty="0" smtClean="0" sz="1400" spc="5" u="heavy">
                <a:latin typeface="Times New Roman"/>
                <a:cs typeface="Times New Roman"/>
              </a:rPr>
              <a:t>:</a:t>
            </a:r>
            <a:r>
              <a:rPr dirty="0" smtClean="0" sz="1400" spc="0" u="heavy">
                <a:latin typeface="Times New Roman"/>
                <a:cs typeface="Times New Roman"/>
              </a:rPr>
              <a:t>-</a:t>
            </a:r>
            <a:r>
              <a:rPr dirty="0" smtClean="0" sz="1400" spc="0" u="heavy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	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Φ</a:t>
            </a:r>
            <a:r>
              <a:rPr dirty="0" smtClean="0" baseline="-9259" sz="1350" spc="0">
                <a:latin typeface="Times New Roman"/>
                <a:cs typeface="Times New Roman"/>
              </a:rPr>
              <a:t>0 </a:t>
            </a:r>
            <a:r>
              <a:rPr dirty="0" smtClean="0" baseline="-9259" sz="1350" spc="-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(</a:t>
            </a:r>
            <a:r>
              <a:rPr dirty="0" smtClean="0" sz="1400" spc="0" b="1">
                <a:latin typeface="Times New Roman"/>
                <a:cs typeface="Times New Roman"/>
              </a:rPr>
              <a:t>α=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-(</a:t>
            </a:r>
            <a:r>
              <a:rPr dirty="0" smtClean="0" sz="1400" spc="0" b="1">
                <a:latin typeface="Times New Roman"/>
                <a:cs typeface="Times New Roman"/>
              </a:rPr>
              <a:t>β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+ 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))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982336" y="4354194"/>
            <a:ext cx="11239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𝝅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983860" y="4549266"/>
            <a:ext cx="107314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274184" y="4927726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 h="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2445766" y="4800218"/>
            <a:ext cx="214503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𝝍=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𝐜�𝐬𝜱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�)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</a:t>
            </a:r>
            <a:r>
              <a:rPr dirty="0" smtClean="0" baseline="-37698" sz="2100" spc="15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261484" y="4664582"/>
            <a:ext cx="85598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𝝅</a:t>
            </a: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662296" y="4649850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816221" y="4919090"/>
            <a:ext cx="1409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667377" y="4927726"/>
            <a:ext cx="437388" cy="0"/>
          </a:xfrm>
          <a:custGeom>
            <a:avLst/>
            <a:gdLst/>
            <a:ahLst/>
            <a:cxnLst/>
            <a:rect l="l" t="t" r="r" b="b"/>
            <a:pathLst>
              <a:path w="437388" h="0">
                <a:moveTo>
                  <a:pt x="0" y="0"/>
                </a:moveTo>
                <a:lnTo>
                  <a:pt x="43738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2531998" y="5096890"/>
            <a:ext cx="2499614" cy="25908"/>
          </a:xfrm>
          <a:custGeom>
            <a:avLst/>
            <a:gdLst/>
            <a:ahLst/>
            <a:cxnLst/>
            <a:rect l="l" t="t" r="r" b="b"/>
            <a:pathLst>
              <a:path w="2499614" h="25908">
                <a:moveTo>
                  <a:pt x="0" y="25908"/>
                </a:moveTo>
                <a:lnTo>
                  <a:pt x="2499614" y="25908"/>
                </a:lnTo>
                <a:lnTo>
                  <a:pt x="2499614" y="0"/>
                </a:lnTo>
                <a:lnTo>
                  <a:pt x="0" y="0"/>
                </a:lnTo>
                <a:lnTo>
                  <a:pt x="0" y="25908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2531998" y="5787262"/>
            <a:ext cx="2499614" cy="1524"/>
          </a:xfrm>
          <a:custGeom>
            <a:avLst/>
            <a:gdLst/>
            <a:ahLst/>
            <a:cxnLst/>
            <a:rect l="l" t="t" r="r" b="b"/>
            <a:pathLst>
              <a:path w="2499614" h="1524">
                <a:moveTo>
                  <a:pt x="0" y="1524"/>
                </a:moveTo>
                <a:lnTo>
                  <a:pt x="2499614" y="1524"/>
                </a:lnTo>
                <a:lnTo>
                  <a:pt x="2499614" y="0"/>
                </a:lnTo>
                <a:lnTo>
                  <a:pt x="0" y="0"/>
                </a:lnTo>
                <a:lnTo>
                  <a:pt x="0" y="152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2531998" y="5122798"/>
            <a:ext cx="2499614" cy="664463"/>
          </a:xfrm>
          <a:custGeom>
            <a:avLst/>
            <a:gdLst/>
            <a:ahLst/>
            <a:cxnLst/>
            <a:rect l="l" t="t" r="r" b="b"/>
            <a:pathLst>
              <a:path w="2499614" h="664463">
                <a:moveTo>
                  <a:pt x="0" y="664463"/>
                </a:moveTo>
                <a:lnTo>
                  <a:pt x="2499614" y="664463"/>
                </a:lnTo>
                <a:lnTo>
                  <a:pt x="2499614" y="0"/>
                </a:lnTo>
                <a:lnTo>
                  <a:pt x="0" y="0"/>
                </a:lnTo>
                <a:lnTo>
                  <a:pt x="0" y="66446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2531998" y="5426074"/>
            <a:ext cx="146304" cy="118872"/>
          </a:xfrm>
          <a:custGeom>
            <a:avLst/>
            <a:gdLst/>
            <a:ahLst/>
            <a:cxnLst/>
            <a:rect l="l" t="t" r="r" b="b"/>
            <a:pathLst>
              <a:path w="146304" h="118872">
                <a:moveTo>
                  <a:pt x="0" y="118872"/>
                </a:moveTo>
                <a:lnTo>
                  <a:pt x="146304" y="118872"/>
                </a:lnTo>
                <a:lnTo>
                  <a:pt x="146304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2678302" y="5496178"/>
            <a:ext cx="76200" cy="86867"/>
          </a:xfrm>
          <a:custGeom>
            <a:avLst/>
            <a:gdLst/>
            <a:ahLst/>
            <a:cxnLst/>
            <a:rect l="l" t="t" r="r" b="b"/>
            <a:pathLst>
              <a:path w="76200" h="86867">
                <a:moveTo>
                  <a:pt x="0" y="86867"/>
                </a:moveTo>
                <a:lnTo>
                  <a:pt x="76200" y="86867"/>
                </a:lnTo>
                <a:lnTo>
                  <a:pt x="76200" y="0"/>
                </a:lnTo>
                <a:lnTo>
                  <a:pt x="0" y="0"/>
                </a:lnTo>
                <a:lnTo>
                  <a:pt x="0" y="86867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2810891" y="5470270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3098926" y="5544946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3138551" y="5424550"/>
            <a:ext cx="271272" cy="121920"/>
          </a:xfrm>
          <a:custGeom>
            <a:avLst/>
            <a:gdLst/>
            <a:ahLst/>
            <a:cxnLst/>
            <a:rect l="l" t="t" r="r" b="b"/>
            <a:pathLst>
              <a:path w="271272" h="121920">
                <a:moveTo>
                  <a:pt x="0" y="121920"/>
                </a:moveTo>
                <a:lnTo>
                  <a:pt x="271272" y="121920"/>
                </a:lnTo>
                <a:lnTo>
                  <a:pt x="271272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3409822" y="5394070"/>
            <a:ext cx="167639" cy="85344"/>
          </a:xfrm>
          <a:custGeom>
            <a:avLst/>
            <a:gdLst/>
            <a:ahLst/>
            <a:cxnLst/>
            <a:rect l="l" t="t" r="r" b="b"/>
            <a:pathLst>
              <a:path w="167639" h="85344">
                <a:moveTo>
                  <a:pt x="0" y="85344"/>
                </a:moveTo>
                <a:lnTo>
                  <a:pt x="167639" y="85344"/>
                </a:lnTo>
                <a:lnTo>
                  <a:pt x="167639" y="0"/>
                </a:lnTo>
                <a:lnTo>
                  <a:pt x="0" y="0"/>
                </a:lnTo>
                <a:lnTo>
                  <a:pt x="0" y="8534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3409822" y="5458840"/>
            <a:ext cx="91439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42418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3585083" y="5418454"/>
            <a:ext cx="62484" cy="166115"/>
          </a:xfrm>
          <a:custGeom>
            <a:avLst/>
            <a:gdLst/>
            <a:ahLst/>
            <a:cxnLst/>
            <a:rect l="l" t="t" r="r" b="b"/>
            <a:pathLst>
              <a:path w="62484" h="166115">
                <a:moveTo>
                  <a:pt x="0" y="166115"/>
                </a:moveTo>
                <a:lnTo>
                  <a:pt x="62484" y="166115"/>
                </a:lnTo>
                <a:lnTo>
                  <a:pt x="62484" y="0"/>
                </a:lnTo>
                <a:lnTo>
                  <a:pt x="0" y="0"/>
                </a:lnTo>
                <a:lnTo>
                  <a:pt x="0" y="16611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2519298" y="5367146"/>
            <a:ext cx="114109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𝜱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���</a:t>
            </a:r>
            <a:r>
              <a:rPr dirty="0" smtClean="0" baseline="27777" sz="1500" spc="-44">
                <a:latin typeface="Cambria Math"/>
                <a:cs typeface="Cambria Math"/>
              </a:rPr>
              <a:t>−</a:t>
            </a:r>
            <a:r>
              <a:rPr dirty="0" smtClean="0" baseline="27777" sz="1500" spc="7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[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3647566" y="5544946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3787775" y="5154802"/>
            <a:ext cx="1181404" cy="606551"/>
          </a:xfrm>
          <a:custGeom>
            <a:avLst/>
            <a:gdLst/>
            <a:ahLst/>
            <a:cxnLst/>
            <a:rect l="l" t="t" r="r" b="b"/>
            <a:pathLst>
              <a:path w="1181404" h="606551">
                <a:moveTo>
                  <a:pt x="0" y="606551"/>
                </a:moveTo>
                <a:lnTo>
                  <a:pt x="1181404" y="606551"/>
                </a:lnTo>
                <a:lnTo>
                  <a:pt x="1181404" y="0"/>
                </a:lnTo>
                <a:lnTo>
                  <a:pt x="0" y="0"/>
                </a:lnTo>
                <a:lnTo>
                  <a:pt x="0" y="60655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3775075" y="5344286"/>
            <a:ext cx="1619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45">
                <a:latin typeface="Cambria Math"/>
                <a:cs typeface="Cambria Math"/>
              </a:rPr>
              <a:t>√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923410" y="5284342"/>
            <a:ext cx="1045768" cy="381000"/>
          </a:xfrm>
          <a:custGeom>
            <a:avLst/>
            <a:gdLst/>
            <a:ahLst/>
            <a:cxnLst/>
            <a:rect l="l" t="t" r="r" b="b"/>
            <a:pathLst>
              <a:path w="1045768" h="381000">
                <a:moveTo>
                  <a:pt x="0" y="381000"/>
                </a:moveTo>
                <a:lnTo>
                  <a:pt x="1045768" y="381000"/>
                </a:lnTo>
                <a:lnTo>
                  <a:pt x="1045768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4040759" y="5284342"/>
            <a:ext cx="100584" cy="126491"/>
          </a:xfrm>
          <a:custGeom>
            <a:avLst/>
            <a:gdLst/>
            <a:ahLst/>
            <a:cxnLst/>
            <a:rect l="l" t="t" r="r" b="b"/>
            <a:pathLst>
              <a:path w="100584" h="126491">
                <a:moveTo>
                  <a:pt x="0" y="126491"/>
                </a:moveTo>
                <a:lnTo>
                  <a:pt x="100584" y="126491"/>
                </a:lnTo>
                <a:lnTo>
                  <a:pt x="100584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4028059" y="5231510"/>
            <a:ext cx="12636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𝝀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3923410" y="5538850"/>
            <a:ext cx="335584" cy="126491"/>
          </a:xfrm>
          <a:custGeom>
            <a:avLst/>
            <a:gdLst/>
            <a:ahLst/>
            <a:cxnLst/>
            <a:rect l="l" t="t" r="r" b="b"/>
            <a:pathLst>
              <a:path w="335584" h="126491">
                <a:moveTo>
                  <a:pt x="0" y="126491"/>
                </a:moveTo>
                <a:lnTo>
                  <a:pt x="335584" y="126491"/>
                </a:lnTo>
                <a:lnTo>
                  <a:pt x="335584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3910710" y="5486018"/>
            <a:ext cx="3606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3923410" y="5494654"/>
            <a:ext cx="335584" cy="0"/>
          </a:xfrm>
          <a:custGeom>
            <a:avLst/>
            <a:gdLst/>
            <a:ahLst/>
            <a:cxnLst/>
            <a:rect l="l" t="t" r="r" b="b"/>
            <a:pathLst>
              <a:path w="335584" h="0">
                <a:moveTo>
                  <a:pt x="0" y="0"/>
                </a:moveTo>
                <a:lnTo>
                  <a:pt x="33558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4287901" y="5418454"/>
            <a:ext cx="74675" cy="166115"/>
          </a:xfrm>
          <a:custGeom>
            <a:avLst/>
            <a:gdLst/>
            <a:ahLst/>
            <a:cxnLst/>
            <a:rect l="l" t="t" r="r" b="b"/>
            <a:pathLst>
              <a:path w="74675" h="166115">
                <a:moveTo>
                  <a:pt x="0" y="166115"/>
                </a:moveTo>
                <a:lnTo>
                  <a:pt x="74675" y="166115"/>
                </a:lnTo>
                <a:lnTo>
                  <a:pt x="74675" y="0"/>
                </a:lnTo>
                <a:lnTo>
                  <a:pt x="0" y="0"/>
                </a:lnTo>
                <a:lnTo>
                  <a:pt x="0" y="16611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4615560" y="5487034"/>
            <a:ext cx="132587" cy="57912"/>
          </a:xfrm>
          <a:custGeom>
            <a:avLst/>
            <a:gdLst/>
            <a:ahLst/>
            <a:cxnLst/>
            <a:rect l="l" t="t" r="r" b="b"/>
            <a:pathLst>
              <a:path w="132587" h="57912">
                <a:moveTo>
                  <a:pt x="0" y="57912"/>
                </a:moveTo>
                <a:lnTo>
                  <a:pt x="132587" y="57912"/>
                </a:lnTo>
                <a:lnTo>
                  <a:pt x="132587" y="0"/>
                </a:lnTo>
                <a:lnTo>
                  <a:pt x="0" y="0"/>
                </a:lnTo>
                <a:lnTo>
                  <a:pt x="0" y="5791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4894453" y="5418454"/>
            <a:ext cx="74675" cy="166115"/>
          </a:xfrm>
          <a:custGeom>
            <a:avLst/>
            <a:gdLst/>
            <a:ahLst/>
            <a:cxnLst/>
            <a:rect l="l" t="t" r="r" b="b"/>
            <a:pathLst>
              <a:path w="74675" h="166115">
                <a:moveTo>
                  <a:pt x="0" y="166115"/>
                </a:moveTo>
                <a:lnTo>
                  <a:pt x="74675" y="166115"/>
                </a:lnTo>
                <a:lnTo>
                  <a:pt x="74675" y="0"/>
                </a:lnTo>
                <a:lnTo>
                  <a:pt x="0" y="0"/>
                </a:lnTo>
                <a:lnTo>
                  <a:pt x="0" y="16611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3923410" y="5173090"/>
            <a:ext cx="1047292" cy="0"/>
          </a:xfrm>
          <a:custGeom>
            <a:avLst/>
            <a:gdLst/>
            <a:ahLst/>
            <a:cxnLst/>
            <a:rect l="l" t="t" r="r" b="b"/>
            <a:pathLst>
              <a:path w="1047292" h="0">
                <a:moveTo>
                  <a:pt x="0" y="0"/>
                </a:moveTo>
                <a:lnTo>
                  <a:pt x="104729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3694810" y="5766688"/>
            <a:ext cx="91439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42418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3694810" y="5122798"/>
            <a:ext cx="91439" cy="73151"/>
          </a:xfrm>
          <a:custGeom>
            <a:avLst/>
            <a:gdLst/>
            <a:ahLst/>
            <a:cxnLst/>
            <a:rect l="l" t="t" r="r" b="b"/>
            <a:pathLst>
              <a:path w="91439" h="73151">
                <a:moveTo>
                  <a:pt x="0" y="73151"/>
                </a:moveTo>
                <a:lnTo>
                  <a:pt x="91439" y="73151"/>
                </a:lnTo>
                <a:lnTo>
                  <a:pt x="9143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4969128" y="5418454"/>
            <a:ext cx="62484" cy="166115"/>
          </a:xfrm>
          <a:custGeom>
            <a:avLst/>
            <a:gdLst/>
            <a:ahLst/>
            <a:cxnLst/>
            <a:rect l="l" t="t" r="r" b="b"/>
            <a:pathLst>
              <a:path w="62484" h="166115">
                <a:moveTo>
                  <a:pt x="0" y="166115"/>
                </a:moveTo>
                <a:lnTo>
                  <a:pt x="62484" y="166115"/>
                </a:lnTo>
                <a:lnTo>
                  <a:pt x="62484" y="0"/>
                </a:lnTo>
                <a:lnTo>
                  <a:pt x="0" y="0"/>
                </a:lnTo>
                <a:lnTo>
                  <a:pt x="0" y="16611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 txBox="1"/>
          <p:nvPr/>
        </p:nvSpPr>
        <p:spPr>
          <a:xfrm>
            <a:off x="4275201" y="5367146"/>
            <a:ext cx="76962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682110" y="5660262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−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682110" y="5068950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2893186" y="6110604"/>
            <a:ext cx="1775714" cy="25908"/>
          </a:xfrm>
          <a:custGeom>
            <a:avLst/>
            <a:gdLst/>
            <a:ahLst/>
            <a:cxnLst/>
            <a:rect l="l" t="t" r="r" b="b"/>
            <a:pathLst>
              <a:path w="1775714" h="25908">
                <a:moveTo>
                  <a:pt x="0" y="25908"/>
                </a:moveTo>
                <a:lnTo>
                  <a:pt x="1775714" y="25908"/>
                </a:lnTo>
                <a:lnTo>
                  <a:pt x="1775714" y="0"/>
                </a:lnTo>
                <a:lnTo>
                  <a:pt x="0" y="0"/>
                </a:lnTo>
                <a:lnTo>
                  <a:pt x="0" y="25908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2893186" y="6800977"/>
            <a:ext cx="1775714" cy="1524"/>
          </a:xfrm>
          <a:custGeom>
            <a:avLst/>
            <a:gdLst/>
            <a:ahLst/>
            <a:cxnLst/>
            <a:rect l="l" t="t" r="r" b="b"/>
            <a:pathLst>
              <a:path w="1775714" h="1524">
                <a:moveTo>
                  <a:pt x="0" y="1524"/>
                </a:moveTo>
                <a:lnTo>
                  <a:pt x="1775714" y="1524"/>
                </a:lnTo>
                <a:lnTo>
                  <a:pt x="1775714" y="0"/>
                </a:lnTo>
                <a:lnTo>
                  <a:pt x="0" y="0"/>
                </a:lnTo>
                <a:lnTo>
                  <a:pt x="0" y="152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2893186" y="6136512"/>
            <a:ext cx="1777238" cy="664463"/>
          </a:xfrm>
          <a:custGeom>
            <a:avLst/>
            <a:gdLst/>
            <a:ahLst/>
            <a:cxnLst/>
            <a:rect l="l" t="t" r="r" b="b"/>
            <a:pathLst>
              <a:path w="1777238" h="664463">
                <a:moveTo>
                  <a:pt x="0" y="664463"/>
                </a:moveTo>
                <a:lnTo>
                  <a:pt x="1777238" y="664463"/>
                </a:lnTo>
                <a:lnTo>
                  <a:pt x="1777238" y="0"/>
                </a:lnTo>
                <a:lnTo>
                  <a:pt x="0" y="0"/>
                </a:lnTo>
                <a:lnTo>
                  <a:pt x="0" y="66446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2893186" y="6439788"/>
            <a:ext cx="146304" cy="118872"/>
          </a:xfrm>
          <a:custGeom>
            <a:avLst/>
            <a:gdLst/>
            <a:ahLst/>
            <a:cxnLst/>
            <a:rect l="l" t="t" r="r" b="b"/>
            <a:pathLst>
              <a:path w="146304" h="118872">
                <a:moveTo>
                  <a:pt x="0" y="118872"/>
                </a:moveTo>
                <a:lnTo>
                  <a:pt x="146304" y="118872"/>
                </a:lnTo>
                <a:lnTo>
                  <a:pt x="146304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3039491" y="6509892"/>
            <a:ext cx="76200" cy="86867"/>
          </a:xfrm>
          <a:custGeom>
            <a:avLst/>
            <a:gdLst/>
            <a:ahLst/>
            <a:cxnLst/>
            <a:rect l="l" t="t" r="r" b="b"/>
            <a:pathLst>
              <a:path w="76200" h="86867">
                <a:moveTo>
                  <a:pt x="0" y="86867"/>
                </a:moveTo>
                <a:lnTo>
                  <a:pt x="76200" y="86867"/>
                </a:lnTo>
                <a:lnTo>
                  <a:pt x="76200" y="0"/>
                </a:lnTo>
                <a:lnTo>
                  <a:pt x="0" y="0"/>
                </a:lnTo>
                <a:lnTo>
                  <a:pt x="0" y="86867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3147695" y="6558660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3211702" y="6474840"/>
            <a:ext cx="131063" cy="83820"/>
          </a:xfrm>
          <a:custGeom>
            <a:avLst/>
            <a:gdLst/>
            <a:ahLst/>
            <a:cxnLst/>
            <a:rect l="l" t="t" r="r" b="b"/>
            <a:pathLst>
              <a:path w="131063" h="83820">
                <a:moveTo>
                  <a:pt x="0" y="83820"/>
                </a:moveTo>
                <a:lnTo>
                  <a:pt x="131063" y="83820"/>
                </a:lnTo>
                <a:lnTo>
                  <a:pt x="131063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 txBox="1"/>
          <p:nvPr/>
        </p:nvSpPr>
        <p:spPr>
          <a:xfrm>
            <a:off x="2880486" y="6380860"/>
            <a:ext cx="47561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𝜱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 </a:t>
            </a:r>
            <a:r>
              <a:rPr dirty="0" smtClean="0" baseline="-16666" sz="1500" spc="15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≈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3367151" y="6558660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3531742" y="6168516"/>
            <a:ext cx="1076248" cy="606551"/>
          </a:xfrm>
          <a:custGeom>
            <a:avLst/>
            <a:gdLst/>
            <a:ahLst/>
            <a:cxnLst/>
            <a:rect l="l" t="t" r="r" b="b"/>
            <a:pathLst>
              <a:path w="1076248" h="606551">
                <a:moveTo>
                  <a:pt x="0" y="606551"/>
                </a:moveTo>
                <a:lnTo>
                  <a:pt x="1076248" y="606551"/>
                </a:lnTo>
                <a:lnTo>
                  <a:pt x="1076248" y="0"/>
                </a:lnTo>
                <a:lnTo>
                  <a:pt x="0" y="0"/>
                </a:lnTo>
                <a:lnTo>
                  <a:pt x="0" y="60655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 txBox="1"/>
          <p:nvPr/>
        </p:nvSpPr>
        <p:spPr>
          <a:xfrm>
            <a:off x="3519042" y="6358000"/>
            <a:ext cx="1619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45">
                <a:latin typeface="Cambria Math"/>
                <a:cs typeface="Cambria Math"/>
              </a:rPr>
              <a:t>√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3667378" y="6298056"/>
            <a:ext cx="940612" cy="381000"/>
          </a:xfrm>
          <a:custGeom>
            <a:avLst/>
            <a:gdLst/>
            <a:ahLst/>
            <a:cxnLst/>
            <a:rect l="l" t="t" r="r" b="b"/>
            <a:pathLst>
              <a:path w="940612" h="381000">
                <a:moveTo>
                  <a:pt x="0" y="381000"/>
                </a:moveTo>
                <a:lnTo>
                  <a:pt x="940612" y="381000"/>
                </a:lnTo>
                <a:lnTo>
                  <a:pt x="940612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3731386" y="6298056"/>
            <a:ext cx="100584" cy="126491"/>
          </a:xfrm>
          <a:custGeom>
            <a:avLst/>
            <a:gdLst/>
            <a:ahLst/>
            <a:cxnLst/>
            <a:rect l="l" t="t" r="r" b="b"/>
            <a:pathLst>
              <a:path w="100584" h="126491">
                <a:moveTo>
                  <a:pt x="0" y="126491"/>
                </a:moveTo>
                <a:lnTo>
                  <a:pt x="100584" y="126491"/>
                </a:lnTo>
                <a:lnTo>
                  <a:pt x="100584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 txBox="1"/>
          <p:nvPr/>
        </p:nvSpPr>
        <p:spPr>
          <a:xfrm>
            <a:off x="3718686" y="6245224"/>
            <a:ext cx="12636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𝝀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3667378" y="6552565"/>
            <a:ext cx="230124" cy="126491"/>
          </a:xfrm>
          <a:custGeom>
            <a:avLst/>
            <a:gdLst/>
            <a:ahLst/>
            <a:cxnLst/>
            <a:rect l="l" t="t" r="r" b="b"/>
            <a:pathLst>
              <a:path w="230124" h="126492">
                <a:moveTo>
                  <a:pt x="0" y="126492"/>
                </a:moveTo>
                <a:lnTo>
                  <a:pt x="230124" y="126492"/>
                </a:lnTo>
                <a:lnTo>
                  <a:pt x="230124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3654678" y="6499732"/>
            <a:ext cx="2565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3667378" y="6508368"/>
            <a:ext cx="230124" cy="0"/>
          </a:xfrm>
          <a:custGeom>
            <a:avLst/>
            <a:gdLst/>
            <a:ahLst/>
            <a:cxnLst/>
            <a:rect l="l" t="t" r="r" b="b"/>
            <a:pathLst>
              <a:path w="230124" h="0">
                <a:moveTo>
                  <a:pt x="0" y="0"/>
                </a:moveTo>
                <a:lnTo>
                  <a:pt x="23012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3924934" y="6432168"/>
            <a:ext cx="74675" cy="166115"/>
          </a:xfrm>
          <a:custGeom>
            <a:avLst/>
            <a:gdLst/>
            <a:ahLst/>
            <a:cxnLst/>
            <a:rect l="l" t="t" r="r" b="b"/>
            <a:pathLst>
              <a:path w="74675" h="166115">
                <a:moveTo>
                  <a:pt x="0" y="166115"/>
                </a:moveTo>
                <a:lnTo>
                  <a:pt x="74675" y="166115"/>
                </a:lnTo>
                <a:lnTo>
                  <a:pt x="74675" y="0"/>
                </a:lnTo>
                <a:lnTo>
                  <a:pt x="0" y="0"/>
                </a:lnTo>
                <a:lnTo>
                  <a:pt x="0" y="16611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4254372" y="6500748"/>
            <a:ext cx="132587" cy="57912"/>
          </a:xfrm>
          <a:custGeom>
            <a:avLst/>
            <a:gdLst/>
            <a:ahLst/>
            <a:cxnLst/>
            <a:rect l="l" t="t" r="r" b="b"/>
            <a:pathLst>
              <a:path w="132587" h="57911">
                <a:moveTo>
                  <a:pt x="0" y="57912"/>
                </a:moveTo>
                <a:lnTo>
                  <a:pt x="132587" y="57912"/>
                </a:lnTo>
                <a:lnTo>
                  <a:pt x="132587" y="0"/>
                </a:lnTo>
                <a:lnTo>
                  <a:pt x="0" y="0"/>
                </a:lnTo>
                <a:lnTo>
                  <a:pt x="0" y="5791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4533265" y="6432168"/>
            <a:ext cx="74675" cy="166115"/>
          </a:xfrm>
          <a:custGeom>
            <a:avLst/>
            <a:gdLst/>
            <a:ahLst/>
            <a:cxnLst/>
            <a:rect l="l" t="t" r="r" b="b"/>
            <a:pathLst>
              <a:path w="74675" h="166115">
                <a:moveTo>
                  <a:pt x="0" y="166115"/>
                </a:moveTo>
                <a:lnTo>
                  <a:pt x="74675" y="166115"/>
                </a:lnTo>
                <a:lnTo>
                  <a:pt x="74675" y="0"/>
                </a:lnTo>
                <a:lnTo>
                  <a:pt x="0" y="0"/>
                </a:lnTo>
                <a:lnTo>
                  <a:pt x="0" y="16611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3667378" y="6186804"/>
            <a:ext cx="940612" cy="0"/>
          </a:xfrm>
          <a:custGeom>
            <a:avLst/>
            <a:gdLst/>
            <a:ahLst/>
            <a:cxnLst/>
            <a:rect l="l" t="t" r="r" b="b"/>
            <a:pathLst>
              <a:path w="940612" h="0">
                <a:moveTo>
                  <a:pt x="0" y="0"/>
                </a:moveTo>
                <a:lnTo>
                  <a:pt x="9406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3438778" y="6780402"/>
            <a:ext cx="91439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42418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3438778" y="6136512"/>
            <a:ext cx="91439" cy="73151"/>
          </a:xfrm>
          <a:custGeom>
            <a:avLst/>
            <a:gdLst/>
            <a:ahLst/>
            <a:cxnLst/>
            <a:rect l="l" t="t" r="r" b="b"/>
            <a:pathLst>
              <a:path w="91439" h="73151">
                <a:moveTo>
                  <a:pt x="0" y="73151"/>
                </a:moveTo>
                <a:lnTo>
                  <a:pt x="91439" y="73151"/>
                </a:lnTo>
                <a:lnTo>
                  <a:pt x="9143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 txBox="1"/>
          <p:nvPr/>
        </p:nvSpPr>
        <p:spPr>
          <a:xfrm>
            <a:off x="444500" y="5772530"/>
            <a:ext cx="3099435" cy="4743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(n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&gt;</a:t>
            </a:r>
            <a:r>
              <a:rPr dirty="0" smtClean="0" sz="1400" spc="0">
                <a:latin typeface="Times New Roman"/>
                <a:cs typeface="Times New Roman"/>
              </a:rPr>
              <a:t>&gt; kλ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2"/>
              </a:spcBef>
            </a:pPr>
            <a:endParaRPr sz="750"/>
          </a:p>
          <a:p>
            <a:pPr algn="r" marR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4607940" y="6432168"/>
            <a:ext cx="62484" cy="166115"/>
          </a:xfrm>
          <a:custGeom>
            <a:avLst/>
            <a:gdLst/>
            <a:ahLst/>
            <a:cxnLst/>
            <a:rect l="l" t="t" r="r" b="b"/>
            <a:pathLst>
              <a:path w="62484" h="166115">
                <a:moveTo>
                  <a:pt x="0" y="166115"/>
                </a:moveTo>
                <a:lnTo>
                  <a:pt x="62484" y="166115"/>
                </a:lnTo>
                <a:lnTo>
                  <a:pt x="62484" y="0"/>
                </a:lnTo>
                <a:lnTo>
                  <a:pt x="0" y="0"/>
                </a:lnTo>
                <a:lnTo>
                  <a:pt x="0" y="16611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 txBox="1"/>
          <p:nvPr/>
        </p:nvSpPr>
        <p:spPr>
          <a:xfrm>
            <a:off x="3912234" y="6380860"/>
            <a:ext cx="77089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426078" y="6673977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−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4071239" y="7645272"/>
            <a:ext cx="230428" cy="0"/>
          </a:xfrm>
          <a:custGeom>
            <a:avLst/>
            <a:gdLst/>
            <a:ahLst/>
            <a:cxnLst/>
            <a:rect l="l" t="t" r="r" b="b"/>
            <a:pathLst>
              <a:path w="230428" h="0">
                <a:moveTo>
                  <a:pt x="0" y="0"/>
                </a:moveTo>
                <a:lnTo>
                  <a:pt x="23042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4071239" y="7323708"/>
            <a:ext cx="230428" cy="0"/>
          </a:xfrm>
          <a:custGeom>
            <a:avLst/>
            <a:gdLst/>
            <a:ahLst/>
            <a:cxnLst/>
            <a:rect l="l" t="t" r="r" b="b"/>
            <a:pathLst>
              <a:path w="230428" h="0">
                <a:moveTo>
                  <a:pt x="0" y="0"/>
                </a:moveTo>
                <a:lnTo>
                  <a:pt x="23042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 txBox="1"/>
          <p:nvPr/>
        </p:nvSpPr>
        <p:spPr>
          <a:xfrm>
            <a:off x="444500" y="6909688"/>
            <a:ext cx="4552950" cy="4737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fi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r>
              <a:rPr dirty="0" smtClean="0" baseline="-16666" sz="1500" spc="22">
                <a:latin typeface="Cambria Math"/>
                <a:cs typeface="Cambria Math"/>
              </a:rPr>
              <a:t>0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k=1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9"/>
              </a:spcBef>
            </a:pPr>
            <a:endParaRPr sz="750"/>
          </a:p>
          <a:p>
            <a:pPr algn="r" marR="106172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247770" y="7554340"/>
            <a:ext cx="32448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𝜱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642486" y="7517764"/>
            <a:ext cx="1568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≈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922903" y="7494904"/>
            <a:ext cx="1619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45">
                <a:latin typeface="Cambria Math"/>
                <a:cs typeface="Cambria Math"/>
              </a:rPr>
              <a:t>√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122546" y="7382129"/>
            <a:ext cx="12636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𝝀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4058539" y="7636636"/>
            <a:ext cx="2565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829939" y="7810880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−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444500" y="8042020"/>
            <a:ext cx="6674484" cy="3594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Si</a:t>
            </a:r>
            <a:r>
              <a:rPr dirty="0" smtClean="0" sz="1400" spc="0" b="1" u="heavy">
                <a:latin typeface="Times New Roman"/>
                <a:cs typeface="Times New Roman"/>
              </a:rPr>
              <a:t>de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55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b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5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x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4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(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7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55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7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be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7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x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5" b="1" u="heavy">
                <a:latin typeface="Times New Roman"/>
                <a:cs typeface="Times New Roman"/>
              </a:rPr>
              <a:t>u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)</a:t>
            </a:r>
            <a:r>
              <a:rPr dirty="0" smtClean="0" sz="1400" spc="2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5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ino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-l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endParaRPr sz="1400">
              <a:latin typeface="Times New Roman"/>
              <a:cs typeface="Times New Roman"/>
            </a:endParaRPr>
          </a:p>
          <a:p>
            <a:pPr algn="r" marR="1769745">
              <a:lnSpc>
                <a:spcPts val="1060"/>
              </a:lnSpc>
            </a:pPr>
            <a:r>
              <a:rPr dirty="0" smtClean="0" sz="1000" spc="-10">
                <a:latin typeface="Cambria Math"/>
                <a:cs typeface="Cambria Math"/>
              </a:rPr>
              <a:t>𝜋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5264784" y="8419845"/>
            <a:ext cx="86867" cy="0"/>
          </a:xfrm>
          <a:custGeom>
            <a:avLst/>
            <a:gdLst/>
            <a:ahLst/>
            <a:cxnLst/>
            <a:rect l="l" t="t" r="r" b="b"/>
            <a:pathLst>
              <a:path w="86867" h="0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 txBox="1"/>
          <p:nvPr/>
        </p:nvSpPr>
        <p:spPr>
          <a:xfrm>
            <a:off x="673100" y="8292338"/>
            <a:ext cx="549211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</a:t>
            </a:r>
            <a:r>
              <a:rPr dirty="0" smtClean="0" baseline="-16666" sz="1500" spc="-18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ity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α=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-(</a:t>
            </a:r>
            <a:r>
              <a:rPr dirty="0" smtClean="0" sz="1400" spc="5">
                <a:latin typeface="Times New Roman"/>
                <a:cs typeface="Times New Roman"/>
              </a:rPr>
              <a:t>βd</a:t>
            </a:r>
            <a:r>
              <a:rPr dirty="0" smtClean="0" sz="1400" spc="0">
                <a:latin typeface="Times New Roman"/>
                <a:cs typeface="Times New Roman"/>
              </a:rPr>
              <a:t>+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5252084" y="8433054"/>
            <a:ext cx="10795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3902075" y="8927338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 h="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 txBox="1"/>
          <p:nvPr/>
        </p:nvSpPr>
        <p:spPr>
          <a:xfrm>
            <a:off x="2580258" y="8799829"/>
            <a:ext cx="164020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𝜱</a:t>
            </a:r>
            <a:r>
              <a:rPr dirty="0" smtClean="0" baseline="-16666" sz="1500" spc="-15">
                <a:latin typeface="Cambria Math"/>
                <a:cs typeface="Cambria Math"/>
              </a:rPr>
              <a:t>����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2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</a:t>
            </a:r>
            <a:r>
              <a:rPr dirty="0" smtClean="0" baseline="-37698" sz="2100" spc="17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889375" y="8664193"/>
            <a:ext cx="128397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𝝅</a:t>
            </a: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250816" y="8649461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636389" y="8918702"/>
            <a:ext cx="1409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4255896" y="8927338"/>
            <a:ext cx="902208" cy="0"/>
          </a:xfrm>
          <a:custGeom>
            <a:avLst/>
            <a:gdLst/>
            <a:ahLst/>
            <a:cxnLst/>
            <a:rect l="l" t="t" r="r" b="b"/>
            <a:pathLst>
              <a:path w="902208" h="0">
                <a:moveTo>
                  <a:pt x="0" y="0"/>
                </a:moveTo>
                <a:lnTo>
                  <a:pt x="90220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 txBox="1"/>
          <p:nvPr/>
        </p:nvSpPr>
        <p:spPr>
          <a:xfrm>
            <a:off x="2558923" y="9324034"/>
            <a:ext cx="267462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𝐜�𝐬𝜱</a:t>
            </a:r>
            <a:r>
              <a:rPr dirty="0" smtClean="0" baseline="-16666" sz="1500" spc="-15">
                <a:latin typeface="Cambria Math"/>
                <a:cs typeface="Cambria Math"/>
              </a:rPr>
              <a:t>����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���</a:t>
            </a:r>
            <a:r>
              <a:rPr dirty="0" smtClean="0" baseline="-37698" sz="21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[</a:t>
            </a:r>
            <a:r>
              <a:rPr dirty="0" smtClean="0" sz="1400" spc="60">
                <a:latin typeface="Cambria Math"/>
                <a:cs typeface="Cambria Math"/>
              </a:rPr>
              <a:t>�</a:t>
            </a: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3" name="object 15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3828415" y="9188450"/>
            <a:ext cx="3606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7345" algn="l"/>
              </a:tabLst>
            </a:pPr>
            <a:r>
              <a:rPr dirty="0" smtClean="0" sz="1400" u="heavy">
                <a:latin typeface="Cambria Math"/>
                <a:cs typeface="Cambria Math"/>
              </a:rPr>
              <a:t>    </a:t>
            </a:r>
            <a:r>
              <a:rPr dirty="0" smtClean="0" sz="1400" u="heavy">
                <a:latin typeface="Cambria Math"/>
                <a:cs typeface="Cambria Math"/>
              </a:rPr>
              <a:t>𝝀</a:t>
            </a:r>
            <a:r>
              <a:rPr dirty="0" smtClean="0" sz="1400" u="heavy">
                <a:latin typeface="Cambria Math"/>
                <a:cs typeface="Cambria Math"/>
              </a:rPr>
              <a:t> 	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371213" y="9309303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6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3128" y="417067"/>
            <a:ext cx="1672589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98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" marR="12700" indent="444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60" i="1">
                <a:latin typeface="Monotype Corsiva"/>
                <a:cs typeface="Monotype Corsiva"/>
              </a:rPr>
              <a:t>e</a:t>
            </a:r>
            <a:r>
              <a:rPr dirty="0" smtClean="0" sz="1300" spc="-10" i="1">
                <a:latin typeface="Monotype Corsiva"/>
                <a:cs typeface="Monotype Corsiva"/>
              </a:rPr>
              <a:t>o</a:t>
            </a:r>
            <a:r>
              <a:rPr dirty="0" smtClean="0" sz="1300" spc="-15" i="1">
                <a:latin typeface="Monotype Corsiva"/>
                <a:cs typeface="Monotype Corsiva"/>
              </a:rPr>
              <a:t>r</a:t>
            </a:r>
            <a:r>
              <a:rPr dirty="0" smtClean="0" sz="1300" spc="-10" i="1">
                <a:latin typeface="Monotype Corsiva"/>
                <a:cs typeface="Monotype Corsiva"/>
              </a:rPr>
              <a:t>y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She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53923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833627" y="1156664"/>
            <a:ext cx="6123178" cy="405688"/>
          </a:xfrm>
          <a:custGeom>
            <a:avLst/>
            <a:gdLst/>
            <a:ahLst/>
            <a:cxnLst/>
            <a:rect l="l" t="t" r="r" b="b"/>
            <a:pathLst>
              <a:path w="6123178" h="405688">
                <a:moveTo>
                  <a:pt x="0" y="405688"/>
                </a:moveTo>
                <a:lnTo>
                  <a:pt x="6123178" y="405688"/>
                </a:lnTo>
                <a:lnTo>
                  <a:pt x="6123178" y="0"/>
                </a:lnTo>
                <a:lnTo>
                  <a:pt x="0" y="0"/>
                </a:lnTo>
                <a:lnTo>
                  <a:pt x="0" y="405688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833627" y="1181048"/>
            <a:ext cx="2977007" cy="381304"/>
          </a:xfrm>
          <a:custGeom>
            <a:avLst/>
            <a:gdLst/>
            <a:ahLst/>
            <a:cxnLst/>
            <a:rect l="l" t="t" r="r" b="b"/>
            <a:pathLst>
              <a:path w="2977007" h="381304">
                <a:moveTo>
                  <a:pt x="0" y="381304"/>
                </a:moveTo>
                <a:lnTo>
                  <a:pt x="2977007" y="381304"/>
                </a:lnTo>
                <a:lnTo>
                  <a:pt x="2977007" y="0"/>
                </a:lnTo>
                <a:lnTo>
                  <a:pt x="0" y="0"/>
                </a:lnTo>
                <a:lnTo>
                  <a:pt x="0" y="38130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833627" y="1323085"/>
            <a:ext cx="146608" cy="118872"/>
          </a:xfrm>
          <a:custGeom>
            <a:avLst/>
            <a:gdLst/>
            <a:ahLst/>
            <a:cxnLst/>
            <a:rect l="l" t="t" r="r" b="b"/>
            <a:pathLst>
              <a:path w="146608" h="118872">
                <a:moveTo>
                  <a:pt x="0" y="118872"/>
                </a:moveTo>
                <a:lnTo>
                  <a:pt x="146608" y="118872"/>
                </a:lnTo>
                <a:lnTo>
                  <a:pt x="146608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980236" y="1388617"/>
            <a:ext cx="262128" cy="91440"/>
          </a:xfrm>
          <a:custGeom>
            <a:avLst/>
            <a:gdLst/>
            <a:ahLst/>
            <a:cxnLst/>
            <a:rect l="l" t="t" r="r" b="b"/>
            <a:pathLst>
              <a:path w="262128" h="91440">
                <a:moveTo>
                  <a:pt x="0" y="91440"/>
                </a:moveTo>
                <a:lnTo>
                  <a:pt x="262128" y="91440"/>
                </a:lnTo>
                <a:lnTo>
                  <a:pt x="262128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298702" y="1367281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457197" y="1441957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521205" y="1353565"/>
            <a:ext cx="281939" cy="89916"/>
          </a:xfrm>
          <a:custGeom>
            <a:avLst/>
            <a:gdLst/>
            <a:ahLst/>
            <a:cxnLst/>
            <a:rect l="l" t="t" r="r" b="b"/>
            <a:pathLst>
              <a:path w="281939" h="89916">
                <a:moveTo>
                  <a:pt x="0" y="89916"/>
                </a:moveTo>
                <a:lnTo>
                  <a:pt x="281939" y="89916"/>
                </a:lnTo>
                <a:lnTo>
                  <a:pt x="281939" y="0"/>
                </a:lnTo>
                <a:lnTo>
                  <a:pt x="0" y="0"/>
                </a:lnTo>
                <a:lnTo>
                  <a:pt x="0" y="899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803145" y="1291081"/>
            <a:ext cx="167639" cy="85344"/>
          </a:xfrm>
          <a:custGeom>
            <a:avLst/>
            <a:gdLst/>
            <a:ahLst/>
            <a:cxnLst/>
            <a:rect l="l" t="t" r="r" b="b"/>
            <a:pathLst>
              <a:path w="167639" h="85344">
                <a:moveTo>
                  <a:pt x="0" y="85344"/>
                </a:moveTo>
                <a:lnTo>
                  <a:pt x="167639" y="85344"/>
                </a:lnTo>
                <a:lnTo>
                  <a:pt x="167639" y="0"/>
                </a:lnTo>
                <a:lnTo>
                  <a:pt x="0" y="0"/>
                </a:lnTo>
                <a:lnTo>
                  <a:pt x="0" y="8534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803145" y="1355851"/>
            <a:ext cx="91439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42418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978405" y="1315465"/>
            <a:ext cx="68580" cy="166116"/>
          </a:xfrm>
          <a:custGeom>
            <a:avLst/>
            <a:gdLst/>
            <a:ahLst/>
            <a:cxnLst/>
            <a:rect l="l" t="t" r="r" b="b"/>
            <a:pathLst>
              <a:path w="68580" h="166116">
                <a:moveTo>
                  <a:pt x="0" y="166116"/>
                </a:moveTo>
                <a:lnTo>
                  <a:pt x="68580" y="166116"/>
                </a:lnTo>
                <a:lnTo>
                  <a:pt x="68580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820927" y="1264157"/>
            <a:ext cx="123952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𝜱</a:t>
            </a:r>
            <a:r>
              <a:rPr dirty="0" smtClean="0" baseline="-16666" sz="1500" spc="-15">
                <a:latin typeface="Cambria Math"/>
                <a:cs typeface="Cambria Math"/>
              </a:rPr>
              <a:t>����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27777" sz="1500" spc="-44">
                <a:latin typeface="Cambria Math"/>
                <a:cs typeface="Cambria Math"/>
              </a:rPr>
              <a:t>−</a:t>
            </a:r>
            <a:r>
              <a:rPr dirty="0" smtClean="0" baseline="27777" sz="1500" spc="7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{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164333" y="1181048"/>
            <a:ext cx="100583" cy="126796"/>
          </a:xfrm>
          <a:custGeom>
            <a:avLst/>
            <a:gdLst/>
            <a:ahLst/>
            <a:cxnLst/>
            <a:rect l="l" t="t" r="r" b="b"/>
            <a:pathLst>
              <a:path w="100583" h="126796">
                <a:moveTo>
                  <a:pt x="0" y="126796"/>
                </a:moveTo>
                <a:lnTo>
                  <a:pt x="100583" y="126796"/>
                </a:lnTo>
                <a:lnTo>
                  <a:pt x="100583" y="0"/>
                </a:lnTo>
                <a:lnTo>
                  <a:pt x="0" y="0"/>
                </a:lnTo>
                <a:lnTo>
                  <a:pt x="0" y="12679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151633" y="1128521"/>
            <a:ext cx="12636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𝝀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046985" y="1435861"/>
            <a:ext cx="336804" cy="126492"/>
          </a:xfrm>
          <a:custGeom>
            <a:avLst/>
            <a:gdLst/>
            <a:ahLst/>
            <a:cxnLst/>
            <a:rect l="l" t="t" r="r" b="b"/>
            <a:pathLst>
              <a:path w="336804" h="126492">
                <a:moveTo>
                  <a:pt x="0" y="126492"/>
                </a:moveTo>
                <a:lnTo>
                  <a:pt x="336804" y="126492"/>
                </a:lnTo>
                <a:lnTo>
                  <a:pt x="336804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034285" y="1383029"/>
            <a:ext cx="36322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046985" y="1391665"/>
            <a:ext cx="335280" cy="0"/>
          </a:xfrm>
          <a:custGeom>
            <a:avLst/>
            <a:gdLst/>
            <a:ahLst/>
            <a:cxnLst/>
            <a:rect l="l" t="t" r="r" b="b"/>
            <a:pathLst>
              <a:path w="335280" h="0">
                <a:moveTo>
                  <a:pt x="0" y="0"/>
                </a:moveTo>
                <a:lnTo>
                  <a:pt x="3352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475229" y="1303273"/>
            <a:ext cx="1266748" cy="178307"/>
          </a:xfrm>
          <a:custGeom>
            <a:avLst/>
            <a:gdLst/>
            <a:ahLst/>
            <a:cxnLst/>
            <a:rect l="l" t="t" r="r" b="b"/>
            <a:pathLst>
              <a:path w="1266748" h="178307">
                <a:moveTo>
                  <a:pt x="0" y="178307"/>
                </a:moveTo>
                <a:lnTo>
                  <a:pt x="1266748" y="178307"/>
                </a:lnTo>
                <a:lnTo>
                  <a:pt x="1266748" y="0"/>
                </a:lnTo>
                <a:lnTo>
                  <a:pt x="0" y="0"/>
                </a:lnTo>
                <a:lnTo>
                  <a:pt x="0" y="178307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756026" y="1315465"/>
            <a:ext cx="531876" cy="166115"/>
          </a:xfrm>
          <a:custGeom>
            <a:avLst/>
            <a:gdLst/>
            <a:ahLst/>
            <a:cxnLst/>
            <a:rect l="l" t="t" r="r" b="b"/>
            <a:pathLst>
              <a:path w="531876" h="166115">
                <a:moveTo>
                  <a:pt x="0" y="166115"/>
                </a:moveTo>
                <a:lnTo>
                  <a:pt x="531876" y="166115"/>
                </a:lnTo>
                <a:lnTo>
                  <a:pt x="531876" y="0"/>
                </a:lnTo>
                <a:lnTo>
                  <a:pt x="0" y="0"/>
                </a:lnTo>
                <a:lnTo>
                  <a:pt x="0" y="16611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682875" y="1315465"/>
            <a:ext cx="73151" cy="166116"/>
          </a:xfrm>
          <a:custGeom>
            <a:avLst/>
            <a:gdLst/>
            <a:ahLst/>
            <a:cxnLst/>
            <a:rect l="l" t="t" r="r" b="b"/>
            <a:pathLst>
              <a:path w="73151" h="166116">
                <a:moveTo>
                  <a:pt x="0" y="166116"/>
                </a:moveTo>
                <a:lnTo>
                  <a:pt x="73151" y="166116"/>
                </a:lnTo>
                <a:lnTo>
                  <a:pt x="73151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009010" y="1333753"/>
            <a:ext cx="132587" cy="112775"/>
          </a:xfrm>
          <a:custGeom>
            <a:avLst/>
            <a:gdLst/>
            <a:ahLst/>
            <a:cxnLst/>
            <a:rect l="l" t="t" r="r" b="b"/>
            <a:pathLst>
              <a:path w="132587" h="112775">
                <a:moveTo>
                  <a:pt x="0" y="112775"/>
                </a:moveTo>
                <a:lnTo>
                  <a:pt x="132587" y="112775"/>
                </a:lnTo>
                <a:lnTo>
                  <a:pt x="132587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287903" y="1315465"/>
            <a:ext cx="74675" cy="166116"/>
          </a:xfrm>
          <a:custGeom>
            <a:avLst/>
            <a:gdLst/>
            <a:ahLst/>
            <a:cxnLst/>
            <a:rect l="l" t="t" r="r" b="b"/>
            <a:pathLst>
              <a:path w="74675" h="166116">
                <a:moveTo>
                  <a:pt x="0" y="166116"/>
                </a:moveTo>
                <a:lnTo>
                  <a:pt x="74675" y="166116"/>
                </a:lnTo>
                <a:lnTo>
                  <a:pt x="74675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362578" y="1315465"/>
            <a:ext cx="62484" cy="166116"/>
          </a:xfrm>
          <a:custGeom>
            <a:avLst/>
            <a:gdLst/>
            <a:ahLst/>
            <a:cxnLst/>
            <a:rect l="l" t="t" r="r" b="b"/>
            <a:pathLst>
              <a:path w="62484" h="166116">
                <a:moveTo>
                  <a:pt x="0" y="166116"/>
                </a:moveTo>
                <a:lnTo>
                  <a:pt x="62484" y="166116"/>
                </a:lnTo>
                <a:lnTo>
                  <a:pt x="62484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589910" y="1457959"/>
            <a:ext cx="91439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42417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2589910" y="1303273"/>
            <a:ext cx="91439" cy="73151"/>
          </a:xfrm>
          <a:custGeom>
            <a:avLst/>
            <a:gdLst/>
            <a:ahLst/>
            <a:cxnLst/>
            <a:rect l="l" t="t" r="r" b="b"/>
            <a:pathLst>
              <a:path w="91439" h="73151">
                <a:moveTo>
                  <a:pt x="0" y="73151"/>
                </a:moveTo>
                <a:lnTo>
                  <a:pt x="91439" y="73151"/>
                </a:lnTo>
                <a:lnTo>
                  <a:pt x="9143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463163" y="1333753"/>
            <a:ext cx="132587" cy="112775"/>
          </a:xfrm>
          <a:custGeom>
            <a:avLst/>
            <a:gdLst/>
            <a:ahLst/>
            <a:cxnLst/>
            <a:rect l="l" t="t" r="r" b="b"/>
            <a:pathLst>
              <a:path w="132587" h="112775">
                <a:moveTo>
                  <a:pt x="0" y="112775"/>
                </a:moveTo>
                <a:lnTo>
                  <a:pt x="132587" y="112775"/>
                </a:lnTo>
                <a:lnTo>
                  <a:pt x="132587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400045" y="1264157"/>
            <a:ext cx="142430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984" sz="2100">
                <a:latin typeface="Cambria Math"/>
                <a:cs typeface="Cambria Math"/>
              </a:rPr>
              <a:t>[</a:t>
            </a:r>
            <a:r>
              <a:rPr dirty="0" smtClean="0" sz="1400" spc="60">
                <a:latin typeface="Cambria Math"/>
                <a:cs typeface="Cambria Math"/>
              </a:rPr>
              <a:t>�</a:t>
            </a: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]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}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77210" y="1249426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13403" y="1264157"/>
            <a:ext cx="28575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878330" algn="l"/>
              </a:tabLst>
            </a:pP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 �</a:t>
            </a:r>
            <a:r>
              <a:rPr dirty="0" smtClean="0" sz="1400" spc="0">
                <a:latin typeface="Cambria Math"/>
                <a:cs typeface="Cambria Math"/>
              </a:rPr>
              <a:t>� 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 ��� 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𝜽=	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��𝜽)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418201" y="1249426"/>
            <a:ext cx="10160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843396" y="1128521"/>
            <a:ext cx="13271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�</a:t>
            </a:r>
            <a:r>
              <a:rPr dirty="0" smtClean="0" sz="140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843396" y="1383029"/>
            <a:ext cx="1320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185670" y="1681225"/>
            <a:ext cx="3418966" cy="24383"/>
          </a:xfrm>
          <a:custGeom>
            <a:avLst/>
            <a:gdLst/>
            <a:ahLst/>
            <a:cxnLst/>
            <a:rect l="l" t="t" r="r" b="b"/>
            <a:pathLst>
              <a:path w="3418966" h="24383">
                <a:moveTo>
                  <a:pt x="0" y="24383"/>
                </a:moveTo>
                <a:lnTo>
                  <a:pt x="3418966" y="24383"/>
                </a:lnTo>
                <a:lnTo>
                  <a:pt x="3418966" y="0"/>
                </a:lnTo>
                <a:lnTo>
                  <a:pt x="0" y="0"/>
                </a:lnTo>
                <a:lnTo>
                  <a:pt x="0" y="2438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2185670" y="1705609"/>
            <a:ext cx="3418966" cy="606551"/>
          </a:xfrm>
          <a:custGeom>
            <a:avLst/>
            <a:gdLst/>
            <a:ahLst/>
            <a:cxnLst/>
            <a:rect l="l" t="t" r="r" b="b"/>
            <a:pathLst>
              <a:path w="3418966" h="606551">
                <a:moveTo>
                  <a:pt x="0" y="606551"/>
                </a:moveTo>
                <a:lnTo>
                  <a:pt x="3418966" y="606551"/>
                </a:lnTo>
                <a:lnTo>
                  <a:pt x="3418966" y="0"/>
                </a:lnTo>
                <a:lnTo>
                  <a:pt x="0" y="0"/>
                </a:lnTo>
                <a:lnTo>
                  <a:pt x="0" y="60655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2586863" y="2096515"/>
            <a:ext cx="77724" cy="0"/>
          </a:xfrm>
          <a:custGeom>
            <a:avLst/>
            <a:gdLst/>
            <a:ahLst/>
            <a:cxnLst/>
            <a:rect l="l" t="t" r="r" b="b"/>
            <a:pathLst>
              <a:path w="77724" h="0">
                <a:moveTo>
                  <a:pt x="0" y="0"/>
                </a:moveTo>
                <a:lnTo>
                  <a:pt x="77724" y="0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2664586" y="1976881"/>
            <a:ext cx="146304" cy="118872"/>
          </a:xfrm>
          <a:custGeom>
            <a:avLst/>
            <a:gdLst/>
            <a:ahLst/>
            <a:cxnLst/>
            <a:rect l="l" t="t" r="r" b="b"/>
            <a:pathLst>
              <a:path w="146304" h="118872">
                <a:moveTo>
                  <a:pt x="0" y="118872"/>
                </a:moveTo>
                <a:lnTo>
                  <a:pt x="146304" y="118872"/>
                </a:lnTo>
                <a:lnTo>
                  <a:pt x="146304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2810891" y="2042413"/>
            <a:ext cx="262128" cy="91440"/>
          </a:xfrm>
          <a:custGeom>
            <a:avLst/>
            <a:gdLst/>
            <a:ahLst/>
            <a:cxnLst/>
            <a:rect l="l" t="t" r="r" b="b"/>
            <a:pathLst>
              <a:path w="262128" h="91440">
                <a:moveTo>
                  <a:pt x="0" y="91440"/>
                </a:moveTo>
                <a:lnTo>
                  <a:pt x="262128" y="91440"/>
                </a:lnTo>
                <a:lnTo>
                  <a:pt x="262128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3129407" y="2021077"/>
            <a:ext cx="132588" cy="74675"/>
          </a:xfrm>
          <a:custGeom>
            <a:avLst/>
            <a:gdLst/>
            <a:ahLst/>
            <a:cxnLst/>
            <a:rect l="l" t="t" r="r" b="b"/>
            <a:pathLst>
              <a:path w="132588" h="74675">
                <a:moveTo>
                  <a:pt x="0" y="74675"/>
                </a:moveTo>
                <a:lnTo>
                  <a:pt x="132588" y="74675"/>
                </a:lnTo>
                <a:lnTo>
                  <a:pt x="132588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417442" y="2095753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457066" y="1975357"/>
            <a:ext cx="271272" cy="121920"/>
          </a:xfrm>
          <a:custGeom>
            <a:avLst/>
            <a:gdLst/>
            <a:ahLst/>
            <a:cxnLst/>
            <a:rect l="l" t="t" r="r" b="b"/>
            <a:pathLst>
              <a:path w="271272" h="121920">
                <a:moveTo>
                  <a:pt x="0" y="121920"/>
                </a:moveTo>
                <a:lnTo>
                  <a:pt x="271272" y="121920"/>
                </a:lnTo>
                <a:lnTo>
                  <a:pt x="271272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3728339" y="1944877"/>
            <a:ext cx="167639" cy="85344"/>
          </a:xfrm>
          <a:custGeom>
            <a:avLst/>
            <a:gdLst/>
            <a:ahLst/>
            <a:cxnLst/>
            <a:rect l="l" t="t" r="r" b="b"/>
            <a:pathLst>
              <a:path w="167639" h="85344">
                <a:moveTo>
                  <a:pt x="0" y="85344"/>
                </a:moveTo>
                <a:lnTo>
                  <a:pt x="167639" y="85344"/>
                </a:lnTo>
                <a:lnTo>
                  <a:pt x="167639" y="0"/>
                </a:lnTo>
                <a:lnTo>
                  <a:pt x="0" y="0"/>
                </a:lnTo>
                <a:lnTo>
                  <a:pt x="0" y="8534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3728339" y="2009647"/>
            <a:ext cx="91439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42418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3903598" y="1969261"/>
            <a:ext cx="62484" cy="166116"/>
          </a:xfrm>
          <a:custGeom>
            <a:avLst/>
            <a:gdLst/>
            <a:ahLst/>
            <a:cxnLst/>
            <a:rect l="l" t="t" r="r" b="b"/>
            <a:pathLst>
              <a:path w="62484" h="166116">
                <a:moveTo>
                  <a:pt x="0" y="166116"/>
                </a:moveTo>
                <a:lnTo>
                  <a:pt x="62484" y="166116"/>
                </a:lnTo>
                <a:lnTo>
                  <a:pt x="62484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3966083" y="2095753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2172970" y="1917953"/>
            <a:ext cx="198183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����  𝜱</a:t>
            </a:r>
            <a:r>
              <a:rPr dirty="0" smtClean="0" baseline="-16666" sz="1500" spc="-15">
                <a:latin typeface="Cambria Math"/>
                <a:cs typeface="Cambria Math"/>
              </a:rPr>
              <a:t>����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���</a:t>
            </a:r>
            <a:r>
              <a:rPr dirty="0" smtClean="0" baseline="27777" sz="1500" spc="-44">
                <a:latin typeface="Cambria Math"/>
                <a:cs typeface="Cambria Math"/>
              </a:rPr>
              <a:t>−</a:t>
            </a:r>
            <a:r>
              <a:rPr dirty="0" smtClean="0" baseline="27777" sz="1500" spc="7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[ </a:t>
            </a:r>
            <a:r>
              <a:rPr dirty="0" smtClean="0" baseline="7936" sz="2100" spc="217">
                <a:latin typeface="Cambria Math"/>
                <a:cs typeface="Cambria Math"/>
              </a:rPr>
              <a:t>√</a:t>
            </a:r>
            <a:endParaRPr baseline="7936" sz="2100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141342" y="1835149"/>
            <a:ext cx="1463293" cy="381000"/>
          </a:xfrm>
          <a:custGeom>
            <a:avLst/>
            <a:gdLst/>
            <a:ahLst/>
            <a:cxnLst/>
            <a:rect l="l" t="t" r="r" b="b"/>
            <a:pathLst>
              <a:path w="1463293" h="381000">
                <a:moveTo>
                  <a:pt x="0" y="381000"/>
                </a:moveTo>
                <a:lnTo>
                  <a:pt x="1463293" y="381000"/>
                </a:lnTo>
                <a:lnTo>
                  <a:pt x="1463293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4258945" y="1835149"/>
            <a:ext cx="100584" cy="126492"/>
          </a:xfrm>
          <a:custGeom>
            <a:avLst/>
            <a:gdLst/>
            <a:ahLst/>
            <a:cxnLst/>
            <a:rect l="l" t="t" r="r" b="b"/>
            <a:pathLst>
              <a:path w="100584" h="126492">
                <a:moveTo>
                  <a:pt x="0" y="126492"/>
                </a:moveTo>
                <a:lnTo>
                  <a:pt x="100584" y="126492"/>
                </a:lnTo>
                <a:lnTo>
                  <a:pt x="100584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4246245" y="1782317"/>
            <a:ext cx="12636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𝝀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141342" y="2089657"/>
            <a:ext cx="337108" cy="126492"/>
          </a:xfrm>
          <a:custGeom>
            <a:avLst/>
            <a:gdLst/>
            <a:ahLst/>
            <a:cxnLst/>
            <a:rect l="l" t="t" r="r" b="b"/>
            <a:pathLst>
              <a:path w="337108" h="126492">
                <a:moveTo>
                  <a:pt x="0" y="126492"/>
                </a:moveTo>
                <a:lnTo>
                  <a:pt x="337108" y="126492"/>
                </a:lnTo>
                <a:lnTo>
                  <a:pt x="337108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4128642" y="2036826"/>
            <a:ext cx="3638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141342" y="2045461"/>
            <a:ext cx="335584" cy="0"/>
          </a:xfrm>
          <a:custGeom>
            <a:avLst/>
            <a:gdLst/>
            <a:ahLst/>
            <a:cxnLst/>
            <a:rect l="l" t="t" r="r" b="b"/>
            <a:pathLst>
              <a:path w="335584" h="0">
                <a:moveTo>
                  <a:pt x="0" y="0"/>
                </a:moveTo>
                <a:lnTo>
                  <a:pt x="33558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4606416" y="1969261"/>
            <a:ext cx="74675" cy="166116"/>
          </a:xfrm>
          <a:custGeom>
            <a:avLst/>
            <a:gdLst/>
            <a:ahLst/>
            <a:cxnLst/>
            <a:rect l="l" t="t" r="r" b="b"/>
            <a:pathLst>
              <a:path w="74675" h="166116">
                <a:moveTo>
                  <a:pt x="0" y="166116"/>
                </a:moveTo>
                <a:lnTo>
                  <a:pt x="74675" y="166116"/>
                </a:lnTo>
                <a:lnTo>
                  <a:pt x="74675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4513453" y="2111755"/>
            <a:ext cx="92963" cy="0"/>
          </a:xfrm>
          <a:custGeom>
            <a:avLst/>
            <a:gdLst/>
            <a:ahLst/>
            <a:cxnLst/>
            <a:rect l="l" t="t" r="r" b="b"/>
            <a:pathLst>
              <a:path w="92963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42417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4604892" y="1969261"/>
            <a:ext cx="1524" cy="73151"/>
          </a:xfrm>
          <a:custGeom>
            <a:avLst/>
            <a:gdLst/>
            <a:ahLst/>
            <a:cxnLst/>
            <a:rect l="l" t="t" r="r" b="b"/>
            <a:pathLst>
              <a:path w="1524" h="73151">
                <a:moveTo>
                  <a:pt x="0" y="73151"/>
                </a:moveTo>
                <a:lnTo>
                  <a:pt x="1524" y="73151"/>
                </a:lnTo>
                <a:lnTo>
                  <a:pt x="1524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4513453" y="1969261"/>
            <a:ext cx="91439" cy="73151"/>
          </a:xfrm>
          <a:custGeom>
            <a:avLst/>
            <a:gdLst/>
            <a:ahLst/>
            <a:cxnLst/>
            <a:rect l="l" t="t" r="r" b="b"/>
            <a:pathLst>
              <a:path w="91439" h="73151">
                <a:moveTo>
                  <a:pt x="0" y="73151"/>
                </a:moveTo>
                <a:lnTo>
                  <a:pt x="91439" y="73151"/>
                </a:lnTo>
                <a:lnTo>
                  <a:pt x="9143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4934077" y="1987549"/>
            <a:ext cx="132587" cy="112775"/>
          </a:xfrm>
          <a:custGeom>
            <a:avLst/>
            <a:gdLst/>
            <a:ahLst/>
            <a:cxnLst/>
            <a:rect l="l" t="t" r="r" b="b"/>
            <a:pathLst>
              <a:path w="132587" h="112775">
                <a:moveTo>
                  <a:pt x="0" y="112775"/>
                </a:moveTo>
                <a:lnTo>
                  <a:pt x="132587" y="112775"/>
                </a:lnTo>
                <a:lnTo>
                  <a:pt x="132587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5212969" y="1969261"/>
            <a:ext cx="74675" cy="166116"/>
          </a:xfrm>
          <a:custGeom>
            <a:avLst/>
            <a:gdLst/>
            <a:ahLst/>
            <a:cxnLst/>
            <a:rect l="l" t="t" r="r" b="b"/>
            <a:pathLst>
              <a:path w="74675" h="166116">
                <a:moveTo>
                  <a:pt x="0" y="166116"/>
                </a:moveTo>
                <a:lnTo>
                  <a:pt x="74675" y="166116"/>
                </a:lnTo>
                <a:lnTo>
                  <a:pt x="74675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5325745" y="2037841"/>
            <a:ext cx="132587" cy="57911"/>
          </a:xfrm>
          <a:custGeom>
            <a:avLst/>
            <a:gdLst/>
            <a:ahLst/>
            <a:cxnLst/>
            <a:rect l="l" t="t" r="r" b="b"/>
            <a:pathLst>
              <a:path w="132587" h="57911">
                <a:moveTo>
                  <a:pt x="0" y="57911"/>
                </a:moveTo>
                <a:lnTo>
                  <a:pt x="132587" y="57911"/>
                </a:lnTo>
                <a:lnTo>
                  <a:pt x="132587" y="0"/>
                </a:lnTo>
                <a:lnTo>
                  <a:pt x="0" y="0"/>
                </a:lnTo>
                <a:lnTo>
                  <a:pt x="0" y="5791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4500753" y="1917953"/>
            <a:ext cx="111696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�)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500753" y="1915414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141342" y="1723897"/>
            <a:ext cx="1464817" cy="0"/>
          </a:xfrm>
          <a:custGeom>
            <a:avLst/>
            <a:gdLst/>
            <a:ahLst/>
            <a:cxnLst/>
            <a:rect l="l" t="t" r="r" b="b"/>
            <a:pathLst>
              <a:path w="1464817" h="0">
                <a:moveTo>
                  <a:pt x="0" y="0"/>
                </a:moveTo>
                <a:lnTo>
                  <a:pt x="146481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444500" y="2414777"/>
            <a:ext cx="46577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878128" y="2633725"/>
            <a:ext cx="5804281" cy="615696"/>
          </a:xfrm>
          <a:custGeom>
            <a:avLst/>
            <a:gdLst/>
            <a:ahLst/>
            <a:cxnLst/>
            <a:rect l="l" t="t" r="r" b="b"/>
            <a:pathLst>
              <a:path w="5804281" h="615696">
                <a:moveTo>
                  <a:pt x="0" y="615696"/>
                </a:moveTo>
                <a:lnTo>
                  <a:pt x="5804281" y="615696"/>
                </a:lnTo>
                <a:lnTo>
                  <a:pt x="5804281" y="0"/>
                </a:lnTo>
                <a:lnTo>
                  <a:pt x="0" y="0"/>
                </a:lnTo>
                <a:lnTo>
                  <a:pt x="0" y="61569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878128" y="2659633"/>
            <a:ext cx="5728081" cy="591311"/>
          </a:xfrm>
          <a:custGeom>
            <a:avLst/>
            <a:gdLst/>
            <a:ahLst/>
            <a:cxnLst/>
            <a:rect l="l" t="t" r="r" b="b"/>
            <a:pathLst>
              <a:path w="5728081" h="591311">
                <a:moveTo>
                  <a:pt x="0" y="591311"/>
                </a:moveTo>
                <a:lnTo>
                  <a:pt x="5728081" y="591311"/>
                </a:lnTo>
                <a:lnTo>
                  <a:pt x="5728081" y="0"/>
                </a:lnTo>
                <a:lnTo>
                  <a:pt x="0" y="0"/>
                </a:lnTo>
                <a:lnTo>
                  <a:pt x="0" y="59131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878128" y="2834893"/>
            <a:ext cx="117347" cy="118872"/>
          </a:xfrm>
          <a:custGeom>
            <a:avLst/>
            <a:gdLst/>
            <a:ahLst/>
            <a:cxnLst/>
            <a:rect l="l" t="t" r="r" b="b"/>
            <a:pathLst>
              <a:path w="117347" h="118872">
                <a:moveTo>
                  <a:pt x="0" y="118872"/>
                </a:moveTo>
                <a:lnTo>
                  <a:pt x="117347" y="118872"/>
                </a:lnTo>
                <a:lnTo>
                  <a:pt x="117347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995476" y="2900425"/>
            <a:ext cx="333756" cy="91440"/>
          </a:xfrm>
          <a:custGeom>
            <a:avLst/>
            <a:gdLst/>
            <a:ahLst/>
            <a:cxnLst/>
            <a:rect l="l" t="t" r="r" b="b"/>
            <a:pathLst>
              <a:path w="333756" h="91440">
                <a:moveTo>
                  <a:pt x="0" y="91440"/>
                </a:moveTo>
                <a:lnTo>
                  <a:pt x="333756" y="91440"/>
                </a:lnTo>
                <a:lnTo>
                  <a:pt x="333756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1387094" y="2879089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1568450" y="2833369"/>
            <a:ext cx="252984" cy="121920"/>
          </a:xfrm>
          <a:custGeom>
            <a:avLst/>
            <a:gdLst/>
            <a:ahLst/>
            <a:cxnLst/>
            <a:rect l="l" t="t" r="r" b="b"/>
            <a:pathLst>
              <a:path w="252984" h="121920">
                <a:moveTo>
                  <a:pt x="0" y="121920"/>
                </a:moveTo>
                <a:lnTo>
                  <a:pt x="252984" y="121920"/>
                </a:lnTo>
                <a:lnTo>
                  <a:pt x="252984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1850389" y="2731261"/>
            <a:ext cx="222504" cy="220979"/>
          </a:xfrm>
          <a:custGeom>
            <a:avLst/>
            <a:gdLst/>
            <a:ahLst/>
            <a:cxnLst/>
            <a:rect l="l" t="t" r="r" b="b"/>
            <a:pathLst>
              <a:path w="222504" h="220979">
                <a:moveTo>
                  <a:pt x="0" y="220979"/>
                </a:moveTo>
                <a:lnTo>
                  <a:pt x="222504" y="220979"/>
                </a:lnTo>
                <a:lnTo>
                  <a:pt x="222504" y="0"/>
                </a:lnTo>
                <a:lnTo>
                  <a:pt x="0" y="0"/>
                </a:lnTo>
                <a:lnTo>
                  <a:pt x="0" y="22097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1899157" y="2731261"/>
            <a:ext cx="121919" cy="88392"/>
          </a:xfrm>
          <a:custGeom>
            <a:avLst/>
            <a:gdLst/>
            <a:ahLst/>
            <a:cxnLst/>
            <a:rect l="l" t="t" r="r" b="b"/>
            <a:pathLst>
              <a:path w="121919" h="88392">
                <a:moveTo>
                  <a:pt x="0" y="88392"/>
                </a:moveTo>
                <a:lnTo>
                  <a:pt x="121919" y="88392"/>
                </a:lnTo>
                <a:lnTo>
                  <a:pt x="121919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1850389" y="2952241"/>
            <a:ext cx="222504" cy="121920"/>
          </a:xfrm>
          <a:custGeom>
            <a:avLst/>
            <a:gdLst/>
            <a:ahLst/>
            <a:cxnLst/>
            <a:rect l="l" t="t" r="r" b="b"/>
            <a:pathLst>
              <a:path w="222504" h="121920">
                <a:moveTo>
                  <a:pt x="0" y="121920"/>
                </a:moveTo>
                <a:lnTo>
                  <a:pt x="222504" y="121920"/>
                </a:lnTo>
                <a:lnTo>
                  <a:pt x="222504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1850389" y="2903473"/>
            <a:ext cx="220980" cy="0"/>
          </a:xfrm>
          <a:custGeom>
            <a:avLst/>
            <a:gdLst/>
            <a:ahLst/>
            <a:cxnLst/>
            <a:rect l="l" t="t" r="r" b="b"/>
            <a:pathLst>
              <a:path w="220980" h="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2101850" y="2933953"/>
            <a:ext cx="36575" cy="19811"/>
          </a:xfrm>
          <a:custGeom>
            <a:avLst/>
            <a:gdLst/>
            <a:ahLst/>
            <a:cxnLst/>
            <a:rect l="l" t="t" r="r" b="b"/>
            <a:pathLst>
              <a:path w="36575" h="19811">
                <a:moveTo>
                  <a:pt x="0" y="9905"/>
                </a:moveTo>
                <a:lnTo>
                  <a:pt x="36575" y="9905"/>
                </a:lnTo>
              </a:path>
            </a:pathLst>
          </a:custGeom>
          <a:ln w="21081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2382266" y="2697733"/>
            <a:ext cx="106680" cy="120396"/>
          </a:xfrm>
          <a:custGeom>
            <a:avLst/>
            <a:gdLst/>
            <a:ahLst/>
            <a:cxnLst/>
            <a:rect l="l" t="t" r="r" b="b"/>
            <a:pathLst>
              <a:path w="106680" h="120396">
                <a:moveTo>
                  <a:pt x="0" y="120396"/>
                </a:moveTo>
                <a:lnTo>
                  <a:pt x="106680" y="120396"/>
                </a:lnTo>
                <a:lnTo>
                  <a:pt x="106680" y="0"/>
                </a:lnTo>
                <a:lnTo>
                  <a:pt x="0" y="0"/>
                </a:lnTo>
                <a:lnTo>
                  <a:pt x="0" y="12039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2167382" y="2930905"/>
            <a:ext cx="541324" cy="320040"/>
          </a:xfrm>
          <a:custGeom>
            <a:avLst/>
            <a:gdLst/>
            <a:ahLst/>
            <a:cxnLst/>
            <a:rect l="l" t="t" r="r" b="b"/>
            <a:pathLst>
              <a:path w="541324" h="320040">
                <a:moveTo>
                  <a:pt x="0" y="320040"/>
                </a:moveTo>
                <a:lnTo>
                  <a:pt x="541324" y="320040"/>
                </a:lnTo>
                <a:lnTo>
                  <a:pt x="541324" y="0"/>
                </a:lnTo>
                <a:lnTo>
                  <a:pt x="0" y="0"/>
                </a:lnTo>
                <a:lnTo>
                  <a:pt x="0" y="32004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2420366" y="3034537"/>
            <a:ext cx="74675" cy="166116"/>
          </a:xfrm>
          <a:custGeom>
            <a:avLst/>
            <a:gdLst/>
            <a:ahLst/>
            <a:cxnLst/>
            <a:rect l="l" t="t" r="r" b="b"/>
            <a:pathLst>
              <a:path w="74675" h="166116">
                <a:moveTo>
                  <a:pt x="0" y="166116"/>
                </a:moveTo>
                <a:lnTo>
                  <a:pt x="74675" y="166116"/>
                </a:lnTo>
                <a:lnTo>
                  <a:pt x="74675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2495042" y="2930905"/>
            <a:ext cx="138988" cy="161544"/>
          </a:xfrm>
          <a:custGeom>
            <a:avLst/>
            <a:gdLst/>
            <a:ahLst/>
            <a:cxnLst/>
            <a:rect l="l" t="t" r="r" b="b"/>
            <a:pathLst>
              <a:path w="138988" h="161544">
                <a:moveTo>
                  <a:pt x="0" y="161544"/>
                </a:moveTo>
                <a:lnTo>
                  <a:pt x="138988" y="161544"/>
                </a:lnTo>
                <a:lnTo>
                  <a:pt x="1389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2510282" y="3130549"/>
            <a:ext cx="106984" cy="120396"/>
          </a:xfrm>
          <a:custGeom>
            <a:avLst/>
            <a:gdLst/>
            <a:ahLst/>
            <a:cxnLst/>
            <a:rect l="l" t="t" r="r" b="b"/>
            <a:pathLst>
              <a:path w="106984" h="120396">
                <a:moveTo>
                  <a:pt x="0" y="120396"/>
                </a:moveTo>
                <a:lnTo>
                  <a:pt x="106984" y="120396"/>
                </a:lnTo>
                <a:lnTo>
                  <a:pt x="106984" y="0"/>
                </a:lnTo>
                <a:lnTo>
                  <a:pt x="0" y="0"/>
                </a:lnTo>
                <a:lnTo>
                  <a:pt x="0" y="12039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2495042" y="3110737"/>
            <a:ext cx="138988" cy="0"/>
          </a:xfrm>
          <a:custGeom>
            <a:avLst/>
            <a:gdLst/>
            <a:ahLst/>
            <a:cxnLst/>
            <a:rect l="l" t="t" r="r" b="b"/>
            <a:pathLst>
              <a:path w="138988" h="0">
                <a:moveTo>
                  <a:pt x="0" y="0"/>
                </a:moveTo>
                <a:lnTo>
                  <a:pt x="13898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2634107" y="3034537"/>
            <a:ext cx="74675" cy="166116"/>
          </a:xfrm>
          <a:custGeom>
            <a:avLst/>
            <a:gdLst/>
            <a:ahLst/>
            <a:cxnLst/>
            <a:rect l="l" t="t" r="r" b="b"/>
            <a:pathLst>
              <a:path w="74675" h="166116">
                <a:moveTo>
                  <a:pt x="0" y="166116"/>
                </a:moveTo>
                <a:lnTo>
                  <a:pt x="74675" y="166116"/>
                </a:lnTo>
                <a:lnTo>
                  <a:pt x="74675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2167382" y="2903473"/>
            <a:ext cx="538276" cy="0"/>
          </a:xfrm>
          <a:custGeom>
            <a:avLst/>
            <a:gdLst/>
            <a:ahLst/>
            <a:cxnLst/>
            <a:rect l="l" t="t" r="r" b="b"/>
            <a:pathLst>
              <a:path w="538276" h="0">
                <a:moveTo>
                  <a:pt x="0" y="0"/>
                </a:moveTo>
                <a:lnTo>
                  <a:pt x="53827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2720975" y="2953765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2775839" y="2933953"/>
            <a:ext cx="36575" cy="44196"/>
          </a:xfrm>
          <a:custGeom>
            <a:avLst/>
            <a:gdLst/>
            <a:ahLst/>
            <a:cxnLst/>
            <a:rect l="l" t="t" r="r" b="b"/>
            <a:pathLst>
              <a:path w="36575" h="44196">
                <a:moveTo>
                  <a:pt x="0" y="22098"/>
                </a:moveTo>
                <a:lnTo>
                  <a:pt x="36575" y="22098"/>
                </a:lnTo>
              </a:path>
            </a:pathLst>
          </a:custGeom>
          <a:ln w="45466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3307715" y="2953765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3533266" y="2879089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4745101" y="2833369"/>
            <a:ext cx="318566" cy="158496"/>
          </a:xfrm>
          <a:custGeom>
            <a:avLst/>
            <a:gdLst/>
            <a:ahLst/>
            <a:cxnLst/>
            <a:rect l="l" t="t" r="r" b="b"/>
            <a:pathLst>
              <a:path w="318566" h="158496">
                <a:moveTo>
                  <a:pt x="0" y="158496"/>
                </a:moveTo>
                <a:lnTo>
                  <a:pt x="318566" y="158496"/>
                </a:lnTo>
                <a:lnTo>
                  <a:pt x="318566" y="0"/>
                </a:lnTo>
                <a:lnTo>
                  <a:pt x="0" y="0"/>
                </a:lnTo>
                <a:lnTo>
                  <a:pt x="0" y="15849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4025519" y="2833369"/>
            <a:ext cx="302005" cy="158496"/>
          </a:xfrm>
          <a:custGeom>
            <a:avLst/>
            <a:gdLst/>
            <a:ahLst/>
            <a:cxnLst/>
            <a:rect l="l" t="t" r="r" b="b"/>
            <a:pathLst>
              <a:path w="302005" h="158496">
                <a:moveTo>
                  <a:pt x="0" y="158496"/>
                </a:moveTo>
                <a:lnTo>
                  <a:pt x="302005" y="158496"/>
                </a:lnTo>
                <a:lnTo>
                  <a:pt x="302005" y="0"/>
                </a:lnTo>
                <a:lnTo>
                  <a:pt x="0" y="0"/>
                </a:lnTo>
                <a:lnTo>
                  <a:pt x="0" y="15849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4025519" y="2865373"/>
            <a:ext cx="274624" cy="89916"/>
          </a:xfrm>
          <a:custGeom>
            <a:avLst/>
            <a:gdLst/>
            <a:ahLst/>
            <a:cxnLst/>
            <a:rect l="l" t="t" r="r" b="b"/>
            <a:pathLst>
              <a:path w="274624" h="89916">
                <a:moveTo>
                  <a:pt x="0" y="89916"/>
                </a:moveTo>
                <a:lnTo>
                  <a:pt x="274624" y="89916"/>
                </a:lnTo>
                <a:lnTo>
                  <a:pt x="274624" y="0"/>
                </a:lnTo>
                <a:lnTo>
                  <a:pt x="0" y="0"/>
                </a:lnTo>
                <a:lnTo>
                  <a:pt x="0" y="899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4327525" y="2834893"/>
            <a:ext cx="417575" cy="156972"/>
          </a:xfrm>
          <a:custGeom>
            <a:avLst/>
            <a:gdLst/>
            <a:ahLst/>
            <a:cxnLst/>
            <a:rect l="l" t="t" r="r" b="b"/>
            <a:pathLst>
              <a:path w="417575" h="156972">
                <a:moveTo>
                  <a:pt x="0" y="156972"/>
                </a:moveTo>
                <a:lnTo>
                  <a:pt x="417575" y="156972"/>
                </a:lnTo>
                <a:lnTo>
                  <a:pt x="417575" y="0"/>
                </a:lnTo>
                <a:lnTo>
                  <a:pt x="0" y="0"/>
                </a:lnTo>
                <a:lnTo>
                  <a:pt x="0" y="1569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4327525" y="2834893"/>
            <a:ext cx="146303" cy="118872"/>
          </a:xfrm>
          <a:custGeom>
            <a:avLst/>
            <a:gdLst/>
            <a:ahLst/>
            <a:cxnLst/>
            <a:rect l="l" t="t" r="r" b="b"/>
            <a:pathLst>
              <a:path w="146303" h="118872">
                <a:moveTo>
                  <a:pt x="0" y="118872"/>
                </a:moveTo>
                <a:lnTo>
                  <a:pt x="146303" y="118872"/>
                </a:lnTo>
                <a:lnTo>
                  <a:pt x="146303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4473828" y="2900425"/>
            <a:ext cx="262127" cy="91440"/>
          </a:xfrm>
          <a:custGeom>
            <a:avLst/>
            <a:gdLst/>
            <a:ahLst/>
            <a:cxnLst/>
            <a:rect l="l" t="t" r="r" b="b"/>
            <a:pathLst>
              <a:path w="262127" h="91440">
                <a:moveTo>
                  <a:pt x="0" y="91440"/>
                </a:moveTo>
                <a:lnTo>
                  <a:pt x="262127" y="91440"/>
                </a:lnTo>
                <a:lnTo>
                  <a:pt x="262127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4784725" y="2895853"/>
            <a:ext cx="132587" cy="57911"/>
          </a:xfrm>
          <a:custGeom>
            <a:avLst/>
            <a:gdLst/>
            <a:ahLst/>
            <a:cxnLst/>
            <a:rect l="l" t="t" r="r" b="b"/>
            <a:pathLst>
              <a:path w="132587" h="57911">
                <a:moveTo>
                  <a:pt x="0" y="57911"/>
                </a:moveTo>
                <a:lnTo>
                  <a:pt x="132587" y="57911"/>
                </a:lnTo>
                <a:lnTo>
                  <a:pt x="132587" y="0"/>
                </a:lnTo>
                <a:lnTo>
                  <a:pt x="0" y="0"/>
                </a:lnTo>
                <a:lnTo>
                  <a:pt x="0" y="5791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5176392" y="2895853"/>
            <a:ext cx="132587" cy="57911"/>
          </a:xfrm>
          <a:custGeom>
            <a:avLst/>
            <a:gdLst/>
            <a:ahLst/>
            <a:cxnLst/>
            <a:rect l="l" t="t" r="r" b="b"/>
            <a:pathLst>
              <a:path w="132587" h="57911">
                <a:moveTo>
                  <a:pt x="0" y="57911"/>
                </a:moveTo>
                <a:lnTo>
                  <a:pt x="132587" y="57911"/>
                </a:lnTo>
                <a:lnTo>
                  <a:pt x="132587" y="0"/>
                </a:lnTo>
                <a:lnTo>
                  <a:pt x="0" y="0"/>
                </a:lnTo>
                <a:lnTo>
                  <a:pt x="0" y="5791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5348604" y="2731261"/>
            <a:ext cx="121920" cy="88392"/>
          </a:xfrm>
          <a:custGeom>
            <a:avLst/>
            <a:gdLst/>
            <a:ahLst/>
            <a:cxnLst/>
            <a:rect l="l" t="t" r="r" b="b"/>
            <a:pathLst>
              <a:path w="121920" h="88392">
                <a:moveTo>
                  <a:pt x="0" y="88392"/>
                </a:moveTo>
                <a:lnTo>
                  <a:pt x="121920" y="88392"/>
                </a:lnTo>
                <a:lnTo>
                  <a:pt x="121920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5351653" y="2985769"/>
            <a:ext cx="115824" cy="88392"/>
          </a:xfrm>
          <a:custGeom>
            <a:avLst/>
            <a:gdLst/>
            <a:ahLst/>
            <a:cxnLst/>
            <a:rect l="l" t="t" r="r" b="b"/>
            <a:pathLst>
              <a:path w="115824" h="88392">
                <a:moveTo>
                  <a:pt x="0" y="88392"/>
                </a:moveTo>
                <a:lnTo>
                  <a:pt x="115824" y="88392"/>
                </a:lnTo>
                <a:lnTo>
                  <a:pt x="115824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5348604" y="2903473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 h="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5519292" y="2879089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 txBox="1"/>
          <p:nvPr/>
        </p:nvSpPr>
        <p:spPr>
          <a:xfrm>
            <a:off x="865428" y="2640329"/>
            <a:ext cx="4799965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033144">
              <a:lnSpc>
                <a:spcPts val="1480"/>
              </a:lnSpc>
            </a:pPr>
            <a:r>
              <a:rPr dirty="0" smtClean="0" sz="1400">
                <a:latin typeface="Cambria Math"/>
                <a:cs typeface="Cambria Math"/>
              </a:rPr>
              <a:t>𝝅�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265"/>
              </a:lnSpc>
              <a:tabLst>
                <a:tab pos="1910080" algn="l"/>
              </a:tabLst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����𝑳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𝐬𝐢�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��</a:t>
            </a:r>
            <a:r>
              <a:rPr dirty="0" smtClean="0" baseline="-37698" sz="21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	</a:t>
            </a:r>
            <a:r>
              <a:rPr dirty="0" smtClean="0" sz="1400" spc="0">
                <a:latin typeface="Cambria Math"/>
                <a:cs typeface="Cambria Math"/>
              </a:rPr>
              <a:t>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𝝍=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𝐜�𝐬𝜱</a:t>
            </a:r>
            <a:r>
              <a:rPr dirty="0" smtClean="0" baseline="-16666" sz="1500" spc="-15">
                <a:latin typeface="Cambria Math"/>
                <a:cs typeface="Cambria Math"/>
              </a:rPr>
              <a:t>����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8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2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</a:t>
            </a:r>
            <a:r>
              <a:rPr dirty="0" smtClean="0" baseline="-37698" sz="2100" spc="15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154682" y="2983229"/>
            <a:ext cx="566420" cy="314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𝐬𝐢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(</a:t>
            </a:r>
            <a:r>
              <a:rPr dirty="0" smtClean="0" sz="1400" spc="-185">
                <a:latin typeface="Cambria Math"/>
                <a:cs typeface="Cambria Math"/>
              </a:rPr>
              <a:t> </a:t>
            </a:r>
            <a:r>
              <a:rPr dirty="0" smtClean="0" baseline="-27777" sz="2100" spc="0">
                <a:latin typeface="Cambria Math"/>
                <a:cs typeface="Cambria Math"/>
              </a:rPr>
              <a:t>�</a:t>
            </a:r>
            <a:r>
              <a:rPr dirty="0" smtClean="0" baseline="-27777" sz="2100" spc="-26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482342" y="2876550"/>
            <a:ext cx="1644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𝝍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5802757" y="2857753"/>
            <a:ext cx="803452" cy="216407"/>
          </a:xfrm>
          <a:custGeom>
            <a:avLst/>
            <a:gdLst/>
            <a:ahLst/>
            <a:cxnLst/>
            <a:rect l="l" t="t" r="r" b="b"/>
            <a:pathLst>
              <a:path w="803452" h="216407">
                <a:moveTo>
                  <a:pt x="0" y="216407"/>
                </a:moveTo>
                <a:lnTo>
                  <a:pt x="803452" y="216407"/>
                </a:lnTo>
                <a:lnTo>
                  <a:pt x="803452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6484365" y="2691637"/>
            <a:ext cx="121843" cy="166115"/>
          </a:xfrm>
          <a:custGeom>
            <a:avLst/>
            <a:gdLst/>
            <a:ahLst/>
            <a:cxnLst/>
            <a:rect l="l" t="t" r="r" b="b"/>
            <a:pathLst>
              <a:path w="121843" h="166115">
                <a:moveTo>
                  <a:pt x="0" y="166115"/>
                </a:moveTo>
                <a:lnTo>
                  <a:pt x="121843" y="166115"/>
                </a:lnTo>
                <a:lnTo>
                  <a:pt x="121843" y="0"/>
                </a:lnTo>
                <a:lnTo>
                  <a:pt x="0" y="0"/>
                </a:lnTo>
                <a:lnTo>
                  <a:pt x="0" y="16611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5877433" y="2691637"/>
            <a:ext cx="532256" cy="166115"/>
          </a:xfrm>
          <a:custGeom>
            <a:avLst/>
            <a:gdLst/>
            <a:ahLst/>
            <a:cxnLst/>
            <a:rect l="l" t="t" r="r" b="b"/>
            <a:pathLst>
              <a:path w="532256" h="166115">
                <a:moveTo>
                  <a:pt x="0" y="166115"/>
                </a:moveTo>
                <a:lnTo>
                  <a:pt x="532256" y="166115"/>
                </a:lnTo>
                <a:lnTo>
                  <a:pt x="532256" y="0"/>
                </a:lnTo>
                <a:lnTo>
                  <a:pt x="0" y="0"/>
                </a:lnTo>
                <a:lnTo>
                  <a:pt x="0" y="16611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5802757" y="2691637"/>
            <a:ext cx="74675" cy="166116"/>
          </a:xfrm>
          <a:custGeom>
            <a:avLst/>
            <a:gdLst/>
            <a:ahLst/>
            <a:cxnLst/>
            <a:rect l="l" t="t" r="r" b="b"/>
            <a:pathLst>
              <a:path w="74675" h="166116">
                <a:moveTo>
                  <a:pt x="0" y="166116"/>
                </a:moveTo>
                <a:lnTo>
                  <a:pt x="74675" y="166116"/>
                </a:lnTo>
                <a:lnTo>
                  <a:pt x="74675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6130797" y="2709925"/>
            <a:ext cx="132587" cy="112775"/>
          </a:xfrm>
          <a:custGeom>
            <a:avLst/>
            <a:gdLst/>
            <a:ahLst/>
            <a:cxnLst/>
            <a:rect l="l" t="t" r="r" b="b"/>
            <a:pathLst>
              <a:path w="132587" h="112775">
                <a:moveTo>
                  <a:pt x="0" y="112775"/>
                </a:moveTo>
                <a:lnTo>
                  <a:pt x="132587" y="112775"/>
                </a:lnTo>
                <a:lnTo>
                  <a:pt x="132587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6409690" y="2691637"/>
            <a:ext cx="74675" cy="166116"/>
          </a:xfrm>
          <a:custGeom>
            <a:avLst/>
            <a:gdLst/>
            <a:ahLst/>
            <a:cxnLst/>
            <a:rect l="l" t="t" r="r" b="b"/>
            <a:pathLst>
              <a:path w="74675" h="166116">
                <a:moveTo>
                  <a:pt x="0" y="166116"/>
                </a:moveTo>
                <a:lnTo>
                  <a:pt x="74675" y="166116"/>
                </a:lnTo>
                <a:lnTo>
                  <a:pt x="74675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6147561" y="2985769"/>
            <a:ext cx="114300" cy="88392"/>
          </a:xfrm>
          <a:custGeom>
            <a:avLst/>
            <a:gdLst/>
            <a:ahLst/>
            <a:cxnLst/>
            <a:rect l="l" t="t" r="r" b="b"/>
            <a:pathLst>
              <a:path w="114300" h="88392">
                <a:moveTo>
                  <a:pt x="0" y="88392"/>
                </a:moveTo>
                <a:lnTo>
                  <a:pt x="114300" y="88392"/>
                </a:lnTo>
                <a:lnTo>
                  <a:pt x="114300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5802757" y="2903473"/>
            <a:ext cx="803452" cy="0"/>
          </a:xfrm>
          <a:custGeom>
            <a:avLst/>
            <a:gdLst/>
            <a:ahLst/>
            <a:cxnLst/>
            <a:rect l="l" t="t" r="r" b="b"/>
            <a:pathLst>
              <a:path w="803452" h="0">
                <a:moveTo>
                  <a:pt x="0" y="0"/>
                </a:moveTo>
                <a:lnTo>
                  <a:pt x="80345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5709792" y="3081019"/>
            <a:ext cx="91439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42417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5709792" y="2659633"/>
            <a:ext cx="91439" cy="73151"/>
          </a:xfrm>
          <a:custGeom>
            <a:avLst/>
            <a:gdLst/>
            <a:ahLst/>
            <a:cxnLst/>
            <a:rect l="l" t="t" r="r" b="b"/>
            <a:pathLst>
              <a:path w="91439" h="73151">
                <a:moveTo>
                  <a:pt x="0" y="73151"/>
                </a:moveTo>
                <a:lnTo>
                  <a:pt x="91439" y="73151"/>
                </a:lnTo>
                <a:lnTo>
                  <a:pt x="9143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 txBox="1"/>
          <p:nvPr/>
        </p:nvSpPr>
        <p:spPr>
          <a:xfrm>
            <a:off x="5335904" y="2640329"/>
            <a:ext cx="12839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𝝅</a:t>
            </a:r>
            <a:r>
              <a:rPr dirty="0" smtClean="0" baseline="36111" sz="1500" spc="-30">
                <a:latin typeface="Cambria Math"/>
                <a:cs typeface="Cambria Math"/>
              </a:rPr>
              <a:t>+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6134861" y="2894838"/>
            <a:ext cx="1409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5697092" y="2974593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−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902004" y="3692270"/>
            <a:ext cx="24295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Beam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width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j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 Lob</a:t>
            </a:r>
            <a:r>
              <a:rPr dirty="0" smtClean="0" sz="1400" spc="-5" b="1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4575936" y="3870070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1"/>
                </a:moveTo>
                <a:lnTo>
                  <a:pt x="39624" y="761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3045586" y="4386706"/>
            <a:ext cx="551688" cy="0"/>
          </a:xfrm>
          <a:custGeom>
            <a:avLst/>
            <a:gdLst/>
            <a:ahLst/>
            <a:cxnLst/>
            <a:rect l="l" t="t" r="r" b="b"/>
            <a:pathLst>
              <a:path w="551688" h="0">
                <a:moveTo>
                  <a:pt x="0" y="0"/>
                </a:moveTo>
                <a:lnTo>
                  <a:pt x="55168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3966083" y="4386706"/>
            <a:ext cx="230124" cy="0"/>
          </a:xfrm>
          <a:custGeom>
            <a:avLst/>
            <a:gdLst/>
            <a:ahLst/>
            <a:cxnLst/>
            <a:rect l="l" t="t" r="r" b="b"/>
            <a:pathLst>
              <a:path w="230124" h="0">
                <a:moveTo>
                  <a:pt x="0" y="0"/>
                </a:moveTo>
                <a:lnTo>
                  <a:pt x="2301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3964559" y="4065142"/>
            <a:ext cx="230124" cy="0"/>
          </a:xfrm>
          <a:custGeom>
            <a:avLst/>
            <a:gdLst/>
            <a:ahLst/>
            <a:cxnLst/>
            <a:rect l="l" t="t" r="r" b="b"/>
            <a:pathLst>
              <a:path w="230124" h="0">
                <a:moveTo>
                  <a:pt x="0" y="0"/>
                </a:moveTo>
                <a:lnTo>
                  <a:pt x="2301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4225416" y="4436998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5362321" y="4436998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 txBox="1"/>
          <p:nvPr/>
        </p:nvSpPr>
        <p:spPr>
          <a:xfrm>
            <a:off x="444500" y="4873370"/>
            <a:ext cx="59448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The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dir</a:t>
            </a:r>
            <a:r>
              <a:rPr dirty="0" smtClean="0" sz="1400" spc="-1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ct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2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-fi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array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xi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3010535" y="5212714"/>
            <a:ext cx="1769617" cy="440436"/>
          </a:xfrm>
          <a:custGeom>
            <a:avLst/>
            <a:gdLst/>
            <a:ahLst/>
            <a:cxnLst/>
            <a:rect l="l" t="t" r="r" b="b"/>
            <a:pathLst>
              <a:path w="1769617" h="440436">
                <a:moveTo>
                  <a:pt x="0" y="440436"/>
                </a:moveTo>
                <a:lnTo>
                  <a:pt x="1769617" y="440436"/>
                </a:lnTo>
                <a:lnTo>
                  <a:pt x="1769617" y="0"/>
                </a:lnTo>
                <a:lnTo>
                  <a:pt x="0" y="0"/>
                </a:lnTo>
                <a:lnTo>
                  <a:pt x="0" y="44043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3010535" y="5237098"/>
            <a:ext cx="1731517" cy="416051"/>
          </a:xfrm>
          <a:custGeom>
            <a:avLst/>
            <a:gdLst/>
            <a:ahLst/>
            <a:cxnLst/>
            <a:rect l="l" t="t" r="r" b="b"/>
            <a:pathLst>
              <a:path w="1731517" h="416051">
                <a:moveTo>
                  <a:pt x="0" y="416051"/>
                </a:moveTo>
                <a:lnTo>
                  <a:pt x="1731517" y="416051"/>
                </a:lnTo>
                <a:lnTo>
                  <a:pt x="1731517" y="0"/>
                </a:lnTo>
                <a:lnTo>
                  <a:pt x="0" y="0"/>
                </a:lnTo>
                <a:lnTo>
                  <a:pt x="0" y="41605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3193414" y="5423026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3583559" y="5243194"/>
            <a:ext cx="228600" cy="120396"/>
          </a:xfrm>
          <a:custGeom>
            <a:avLst/>
            <a:gdLst/>
            <a:ahLst/>
            <a:cxnLst/>
            <a:rect l="l" t="t" r="r" b="b"/>
            <a:pathLst>
              <a:path w="228600" h="120396">
                <a:moveTo>
                  <a:pt x="0" y="120396"/>
                </a:moveTo>
                <a:lnTo>
                  <a:pt x="228600" y="120396"/>
                </a:lnTo>
                <a:lnTo>
                  <a:pt x="228600" y="0"/>
                </a:lnTo>
                <a:lnTo>
                  <a:pt x="0" y="0"/>
                </a:lnTo>
                <a:lnTo>
                  <a:pt x="0" y="12039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3374771" y="5494654"/>
            <a:ext cx="647700" cy="158496"/>
          </a:xfrm>
          <a:custGeom>
            <a:avLst/>
            <a:gdLst/>
            <a:ahLst/>
            <a:cxnLst/>
            <a:rect l="l" t="t" r="r" b="b"/>
            <a:pathLst>
              <a:path w="647700" h="158496">
                <a:moveTo>
                  <a:pt x="0" y="158496"/>
                </a:moveTo>
                <a:lnTo>
                  <a:pt x="647700" y="158496"/>
                </a:lnTo>
                <a:lnTo>
                  <a:pt x="647700" y="0"/>
                </a:lnTo>
                <a:lnTo>
                  <a:pt x="0" y="0"/>
                </a:lnTo>
                <a:lnTo>
                  <a:pt x="0" y="15849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3374771" y="5494654"/>
            <a:ext cx="111251" cy="123444"/>
          </a:xfrm>
          <a:custGeom>
            <a:avLst/>
            <a:gdLst/>
            <a:ahLst/>
            <a:cxnLst/>
            <a:rect l="l" t="t" r="r" b="b"/>
            <a:pathLst>
              <a:path w="111251" h="123444">
                <a:moveTo>
                  <a:pt x="0" y="123444"/>
                </a:moveTo>
                <a:lnTo>
                  <a:pt x="111251" y="123444"/>
                </a:lnTo>
                <a:lnTo>
                  <a:pt x="111251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 txBox="1"/>
          <p:nvPr/>
        </p:nvSpPr>
        <p:spPr>
          <a:xfrm>
            <a:off x="2997835" y="5319902"/>
            <a:ext cx="50101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𝜽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570859" y="5184266"/>
            <a:ext cx="25463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3486022" y="5569330"/>
            <a:ext cx="185927" cy="83820"/>
          </a:xfrm>
          <a:custGeom>
            <a:avLst/>
            <a:gdLst/>
            <a:ahLst/>
            <a:cxnLst/>
            <a:rect l="l" t="t" r="r" b="b"/>
            <a:pathLst>
              <a:path w="185927" h="83820">
                <a:moveTo>
                  <a:pt x="0" y="83820"/>
                </a:moveTo>
                <a:lnTo>
                  <a:pt x="185927" y="83820"/>
                </a:lnTo>
                <a:lnTo>
                  <a:pt x="185927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3681095" y="5497702"/>
            <a:ext cx="146303" cy="118872"/>
          </a:xfrm>
          <a:custGeom>
            <a:avLst/>
            <a:gdLst/>
            <a:ahLst/>
            <a:cxnLst/>
            <a:rect l="l" t="t" r="r" b="b"/>
            <a:pathLst>
              <a:path w="146303" h="118872">
                <a:moveTo>
                  <a:pt x="0" y="118872"/>
                </a:moveTo>
                <a:lnTo>
                  <a:pt x="146303" y="118872"/>
                </a:lnTo>
                <a:lnTo>
                  <a:pt x="146303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3827398" y="5569330"/>
            <a:ext cx="185927" cy="83820"/>
          </a:xfrm>
          <a:custGeom>
            <a:avLst/>
            <a:gdLst/>
            <a:ahLst/>
            <a:cxnLst/>
            <a:rect l="l" t="t" r="r" b="b"/>
            <a:pathLst>
              <a:path w="185927" h="83820">
                <a:moveTo>
                  <a:pt x="0" y="83820"/>
                </a:moveTo>
                <a:lnTo>
                  <a:pt x="185927" y="83820"/>
                </a:lnTo>
                <a:lnTo>
                  <a:pt x="185927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 txBox="1"/>
          <p:nvPr/>
        </p:nvSpPr>
        <p:spPr>
          <a:xfrm>
            <a:off x="3473322" y="5526150"/>
            <a:ext cx="55245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5">
                <a:latin typeface="Cambria Math"/>
                <a:cs typeface="Cambria Math"/>
              </a:rPr>
              <a:t>𝑯�𝑯�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668395" y="5438774"/>
            <a:ext cx="17272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𝜱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3374771" y="5447410"/>
            <a:ext cx="646176" cy="0"/>
          </a:xfrm>
          <a:custGeom>
            <a:avLst/>
            <a:gdLst/>
            <a:ahLst/>
            <a:cxnLst/>
            <a:rect l="l" t="t" r="r" b="b"/>
            <a:pathLst>
              <a:path w="646176" h="0">
                <a:moveTo>
                  <a:pt x="0" y="0"/>
                </a:moveTo>
                <a:lnTo>
                  <a:pt x="64617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4071239" y="5423026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4511928" y="5237098"/>
            <a:ext cx="230124" cy="126491"/>
          </a:xfrm>
          <a:custGeom>
            <a:avLst/>
            <a:gdLst/>
            <a:ahLst/>
            <a:cxnLst/>
            <a:rect l="l" t="t" r="r" b="b"/>
            <a:pathLst>
              <a:path w="230124" h="126491">
                <a:moveTo>
                  <a:pt x="0" y="126491"/>
                </a:moveTo>
                <a:lnTo>
                  <a:pt x="230124" y="126491"/>
                </a:lnTo>
                <a:lnTo>
                  <a:pt x="230124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4575936" y="5491606"/>
            <a:ext cx="100584" cy="126491"/>
          </a:xfrm>
          <a:custGeom>
            <a:avLst/>
            <a:gdLst/>
            <a:ahLst/>
            <a:cxnLst/>
            <a:rect l="l" t="t" r="r" b="b"/>
            <a:pathLst>
              <a:path w="100584" h="126491">
                <a:moveTo>
                  <a:pt x="0" y="126491"/>
                </a:moveTo>
                <a:lnTo>
                  <a:pt x="100584" y="126491"/>
                </a:lnTo>
                <a:lnTo>
                  <a:pt x="100584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 txBox="1"/>
          <p:nvPr/>
        </p:nvSpPr>
        <p:spPr>
          <a:xfrm>
            <a:off x="4058539" y="5184266"/>
            <a:ext cx="697230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53390">
              <a:lnSpc>
                <a:spcPts val="1505"/>
              </a:lnSpc>
            </a:pPr>
            <a:r>
              <a:rPr dirty="0" smtClean="0" sz="140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245"/>
              </a:lnSpc>
            </a:pPr>
            <a:r>
              <a:rPr dirty="0" smtClean="0" sz="140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�𝝅</a:t>
            </a:r>
            <a:r>
              <a:rPr dirty="0" smtClean="0" baseline="-37698" sz="2100" spc="0">
                <a:latin typeface="Cambria Math"/>
                <a:cs typeface="Cambria Math"/>
              </a:rPr>
              <a:t>𝝀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4511928" y="5447410"/>
            <a:ext cx="230124" cy="0"/>
          </a:xfrm>
          <a:custGeom>
            <a:avLst/>
            <a:gdLst/>
            <a:ahLst/>
            <a:cxnLst/>
            <a:rect l="l" t="t" r="r" b="b"/>
            <a:pathLst>
              <a:path w="230124" h="0">
                <a:moveTo>
                  <a:pt x="0" y="0"/>
                </a:moveTo>
                <a:lnTo>
                  <a:pt x="2301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 txBox="1"/>
          <p:nvPr/>
        </p:nvSpPr>
        <p:spPr>
          <a:xfrm>
            <a:off x="673100" y="5757290"/>
            <a:ext cx="5903595" cy="1122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(</a:t>
            </a:r>
            <a:r>
              <a:rPr dirty="0" smtClean="0" sz="1400" spc="0" b="1" u="heavy">
                <a:latin typeface="Times New Roman"/>
                <a:cs typeface="Times New Roman"/>
              </a:rPr>
              <a:t>4</a:t>
            </a:r>
            <a:r>
              <a:rPr dirty="0" smtClean="0" sz="1400" spc="0" b="1" u="heavy">
                <a:latin typeface="Times New Roman"/>
                <a:cs typeface="Times New Roman"/>
              </a:rPr>
              <a:t>):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rr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1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3"/>
              </a:spcBef>
            </a:pPr>
            <a:endParaRPr sz="1000"/>
          </a:p>
          <a:p>
            <a:pPr marL="12700" marR="12700">
              <a:lnSpc>
                <a:spcPts val="1639"/>
              </a:lnSpc>
            </a:pPr>
            <a:r>
              <a:rPr dirty="0" smtClean="0" baseline="3968" sz="2100">
                <a:latin typeface="Times New Roman"/>
                <a:cs typeface="Times New Roman"/>
              </a:rPr>
              <a:t>Ma</a:t>
            </a:r>
            <a:r>
              <a:rPr dirty="0" smtClean="0" baseline="3968" sz="2100" spc="-15">
                <a:latin typeface="Times New Roman"/>
                <a:cs typeface="Times New Roman"/>
              </a:rPr>
              <a:t>x</a:t>
            </a:r>
            <a:r>
              <a:rPr dirty="0" smtClean="0" baseline="3968" sz="2100" spc="0">
                <a:latin typeface="Times New Roman"/>
                <a:cs typeface="Times New Roman"/>
              </a:rPr>
              <a:t>i</a:t>
            </a:r>
            <a:r>
              <a:rPr dirty="0" smtClean="0" baseline="3968" sz="2100" spc="-37">
                <a:latin typeface="Times New Roman"/>
                <a:cs typeface="Times New Roman"/>
              </a:rPr>
              <a:t>m</a:t>
            </a:r>
            <a:r>
              <a:rPr dirty="0" smtClean="0" baseline="3968" sz="2100" spc="22">
                <a:latin typeface="Times New Roman"/>
                <a:cs typeface="Times New Roman"/>
              </a:rPr>
              <a:t>u</a:t>
            </a:r>
            <a:r>
              <a:rPr dirty="0" smtClean="0" baseline="3968" sz="2100" spc="0">
                <a:latin typeface="Times New Roman"/>
                <a:cs typeface="Times New Roman"/>
              </a:rPr>
              <a:t>m</a:t>
            </a:r>
            <a:r>
              <a:rPr dirty="0" smtClean="0" baseline="3968" sz="2100" spc="97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field</a:t>
            </a:r>
            <a:r>
              <a:rPr dirty="0" smtClean="0" baseline="3968" sz="2100" spc="142">
                <a:latin typeface="Times New Roman"/>
                <a:cs typeface="Times New Roman"/>
              </a:rPr>
              <a:t> </a:t>
            </a:r>
            <a:r>
              <a:rPr dirty="0" smtClean="0" baseline="3968" sz="2100" spc="-15">
                <a:latin typeface="Times New Roman"/>
                <a:cs typeface="Times New Roman"/>
              </a:rPr>
              <a:t>i</a:t>
            </a:r>
            <a:r>
              <a:rPr dirty="0" smtClean="0" baseline="3968" sz="2100" spc="0">
                <a:latin typeface="Times New Roman"/>
                <a:cs typeface="Times New Roman"/>
              </a:rPr>
              <a:t>n</a:t>
            </a:r>
            <a:r>
              <a:rPr dirty="0" smtClean="0" baseline="3968" sz="2100" spc="142">
                <a:latin typeface="Times New Roman"/>
                <a:cs typeface="Times New Roman"/>
              </a:rPr>
              <a:t> </a:t>
            </a:r>
            <a:r>
              <a:rPr dirty="0" smtClean="0" baseline="3968" sz="2100" spc="-22">
                <a:latin typeface="Times New Roman"/>
                <a:cs typeface="Times New Roman"/>
              </a:rPr>
              <a:t>a</a:t>
            </a:r>
            <a:r>
              <a:rPr dirty="0" smtClean="0" baseline="3968" sz="2100" spc="0">
                <a:latin typeface="Times New Roman"/>
                <a:cs typeface="Times New Roman"/>
              </a:rPr>
              <a:t>n</a:t>
            </a:r>
            <a:r>
              <a:rPr dirty="0" smtClean="0" baseline="3968" sz="2100" spc="127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ar</a:t>
            </a:r>
            <a:r>
              <a:rPr dirty="0" smtClean="0" baseline="3968" sz="2100" spc="7">
                <a:latin typeface="Times New Roman"/>
                <a:cs typeface="Times New Roman"/>
              </a:rPr>
              <a:t>b</a:t>
            </a:r>
            <a:r>
              <a:rPr dirty="0" smtClean="0" baseline="3968" sz="2100" spc="-15">
                <a:latin typeface="Times New Roman"/>
                <a:cs typeface="Times New Roman"/>
              </a:rPr>
              <a:t>i</a:t>
            </a:r>
            <a:r>
              <a:rPr dirty="0" smtClean="0" baseline="3968" sz="2100" spc="0">
                <a:latin typeface="Times New Roman"/>
                <a:cs typeface="Times New Roman"/>
              </a:rPr>
              <a:t>tr</a:t>
            </a:r>
            <a:r>
              <a:rPr dirty="0" smtClean="0" baseline="3968" sz="2100" spc="-22">
                <a:latin typeface="Times New Roman"/>
                <a:cs typeface="Times New Roman"/>
              </a:rPr>
              <a:t>a</a:t>
            </a:r>
            <a:r>
              <a:rPr dirty="0" smtClean="0" baseline="3968" sz="2100" spc="0">
                <a:latin typeface="Times New Roman"/>
                <a:cs typeface="Times New Roman"/>
              </a:rPr>
              <a:t>ry</a:t>
            </a:r>
            <a:r>
              <a:rPr dirty="0" smtClean="0" baseline="3968" sz="2100" spc="112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direc</a:t>
            </a:r>
            <a:r>
              <a:rPr dirty="0" smtClean="0" baseline="3968" sz="2100" spc="-7">
                <a:latin typeface="Times New Roman"/>
                <a:cs typeface="Times New Roman"/>
              </a:rPr>
              <a:t>t</a:t>
            </a:r>
            <a:r>
              <a:rPr dirty="0" smtClean="0" baseline="3968" sz="2100" spc="-15">
                <a:latin typeface="Times New Roman"/>
                <a:cs typeface="Times New Roman"/>
              </a:rPr>
              <a:t>i</a:t>
            </a:r>
            <a:r>
              <a:rPr dirty="0" smtClean="0" baseline="3968" sz="2100" spc="0">
                <a:latin typeface="Times New Roman"/>
                <a:cs typeface="Times New Roman"/>
              </a:rPr>
              <a:t>on</a:t>
            </a:r>
            <a:r>
              <a:rPr dirty="0" smtClean="0" baseline="3968" sz="2100" spc="172">
                <a:latin typeface="Times New Roman"/>
                <a:cs typeface="Times New Roman"/>
              </a:rPr>
              <a:t> </a:t>
            </a:r>
            <a:r>
              <a:rPr dirty="0" smtClean="0" baseline="3968" sz="2100" spc="15" b="1">
                <a:latin typeface="Times New Roman"/>
                <a:cs typeface="Times New Roman"/>
              </a:rPr>
              <a:t>Φ</a:t>
            </a:r>
            <a:r>
              <a:rPr dirty="0" smtClean="0" sz="900" spc="-20" b="1">
                <a:latin typeface="Times New Roman"/>
                <a:cs typeface="Times New Roman"/>
              </a:rPr>
              <a:t>m</a:t>
            </a:r>
            <a:r>
              <a:rPr dirty="0" smtClean="0" sz="900" spc="-10" b="1">
                <a:latin typeface="Times New Roman"/>
                <a:cs typeface="Times New Roman"/>
              </a:rPr>
              <a:t>a</a:t>
            </a:r>
            <a:r>
              <a:rPr dirty="0" smtClean="0" sz="900" spc="0" b="1">
                <a:latin typeface="Times New Roman"/>
                <a:cs typeface="Times New Roman"/>
              </a:rPr>
              <a:t>x</a:t>
            </a:r>
            <a:r>
              <a:rPr dirty="0" smtClean="0" sz="900" spc="80" b="1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,</a:t>
            </a:r>
            <a:r>
              <a:rPr dirty="0" smtClean="0" baseline="3968" sz="2100" spc="127">
                <a:latin typeface="Times New Roman"/>
                <a:cs typeface="Times New Roman"/>
              </a:rPr>
              <a:t> </a:t>
            </a:r>
            <a:r>
              <a:rPr dirty="0" smtClean="0" baseline="3968" sz="2100" spc="-15">
                <a:latin typeface="Times New Roman"/>
                <a:cs typeface="Times New Roman"/>
              </a:rPr>
              <a:t>t</a:t>
            </a:r>
            <a:r>
              <a:rPr dirty="0" smtClean="0" baseline="3968" sz="2100" spc="0">
                <a:latin typeface="Times New Roman"/>
                <a:cs typeface="Times New Roman"/>
              </a:rPr>
              <a:t>h</a:t>
            </a:r>
            <a:r>
              <a:rPr dirty="0" smtClean="0" baseline="3968" sz="2100" spc="-22">
                <a:latin typeface="Times New Roman"/>
                <a:cs typeface="Times New Roman"/>
              </a:rPr>
              <a:t>e</a:t>
            </a:r>
            <a:r>
              <a:rPr dirty="0" smtClean="0" baseline="3968" sz="2100" spc="0">
                <a:latin typeface="Times New Roman"/>
                <a:cs typeface="Times New Roman"/>
              </a:rPr>
              <a:t>n</a:t>
            </a:r>
            <a:r>
              <a:rPr dirty="0" smtClean="0" baseline="3968" sz="2100" spc="142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ψ=0</a:t>
            </a:r>
            <a:r>
              <a:rPr dirty="0" smtClean="0" baseline="3968" sz="2100" spc="120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a</a:t>
            </a:r>
            <a:r>
              <a:rPr dirty="0" smtClean="0" baseline="3968" sz="2100" spc="-15">
                <a:latin typeface="Times New Roman"/>
                <a:cs typeface="Times New Roman"/>
              </a:rPr>
              <a:t>n</a:t>
            </a:r>
            <a:r>
              <a:rPr dirty="0" smtClean="0" baseline="3968" sz="2100" spc="0">
                <a:latin typeface="Times New Roman"/>
                <a:cs typeface="Times New Roman"/>
              </a:rPr>
              <a:t>d</a:t>
            </a:r>
            <a:r>
              <a:rPr dirty="0" smtClean="0" baseline="3968" sz="2100" spc="142">
                <a:latin typeface="Times New Roman"/>
                <a:cs typeface="Times New Roman"/>
              </a:rPr>
              <a:t> </a:t>
            </a:r>
            <a:r>
              <a:rPr dirty="0" smtClean="0" baseline="3968" sz="2100" spc="0" b="1">
                <a:latin typeface="Times New Roman"/>
                <a:cs typeface="Times New Roman"/>
              </a:rPr>
              <a:t>0=</a:t>
            </a:r>
            <a:r>
              <a:rPr dirty="0" smtClean="0" baseline="3968" sz="2100" spc="120" b="1">
                <a:latin typeface="Times New Roman"/>
                <a:cs typeface="Times New Roman"/>
              </a:rPr>
              <a:t> </a:t>
            </a:r>
            <a:r>
              <a:rPr dirty="0" smtClean="0" baseline="3968" sz="2100" spc="0" b="1">
                <a:latin typeface="Times New Roman"/>
                <a:cs typeface="Times New Roman"/>
              </a:rPr>
              <a:t>βd</a:t>
            </a:r>
            <a:r>
              <a:rPr dirty="0" smtClean="0" baseline="3968" sz="2100" spc="142" b="1">
                <a:latin typeface="Times New Roman"/>
                <a:cs typeface="Times New Roman"/>
              </a:rPr>
              <a:t> </a:t>
            </a:r>
            <a:r>
              <a:rPr dirty="0" smtClean="0" baseline="3968" sz="2100" spc="0" b="1">
                <a:latin typeface="Times New Roman"/>
                <a:cs typeface="Times New Roman"/>
              </a:rPr>
              <a:t>c</a:t>
            </a:r>
            <a:r>
              <a:rPr dirty="0" smtClean="0" baseline="3968" sz="2100" spc="-15" b="1">
                <a:latin typeface="Times New Roman"/>
                <a:cs typeface="Times New Roman"/>
              </a:rPr>
              <a:t>o</a:t>
            </a:r>
            <a:r>
              <a:rPr dirty="0" smtClean="0" baseline="3968" sz="2100" spc="0" b="1">
                <a:latin typeface="Times New Roman"/>
                <a:cs typeface="Times New Roman"/>
              </a:rPr>
              <a:t>s</a:t>
            </a:r>
            <a:r>
              <a:rPr dirty="0" smtClean="0" baseline="3968" sz="2100" spc="142" b="1">
                <a:latin typeface="Times New Roman"/>
                <a:cs typeface="Times New Roman"/>
              </a:rPr>
              <a:t> </a:t>
            </a:r>
            <a:r>
              <a:rPr dirty="0" smtClean="0" baseline="3968" sz="2100" spc="15" b="1">
                <a:latin typeface="Times New Roman"/>
                <a:cs typeface="Times New Roman"/>
              </a:rPr>
              <a:t>Φ</a:t>
            </a:r>
            <a:r>
              <a:rPr dirty="0" smtClean="0" sz="900" spc="-20" b="1">
                <a:latin typeface="Times New Roman"/>
                <a:cs typeface="Times New Roman"/>
              </a:rPr>
              <a:t>m</a:t>
            </a:r>
            <a:r>
              <a:rPr dirty="0" smtClean="0" sz="900" spc="-10" b="1">
                <a:latin typeface="Times New Roman"/>
                <a:cs typeface="Times New Roman"/>
              </a:rPr>
              <a:t>a</a:t>
            </a:r>
            <a:r>
              <a:rPr dirty="0" smtClean="0" sz="900" spc="15" b="1">
                <a:latin typeface="Times New Roman"/>
                <a:cs typeface="Times New Roman"/>
              </a:rPr>
              <a:t>x</a:t>
            </a:r>
            <a:r>
              <a:rPr dirty="0" smtClean="0" baseline="3968" sz="2100" spc="0" b="1">
                <a:latin typeface="Times New Roman"/>
                <a:cs typeface="Times New Roman"/>
              </a:rPr>
              <a:t>+</a:t>
            </a:r>
            <a:r>
              <a:rPr dirty="0" smtClean="0" baseline="3968" sz="2100" spc="-7" b="1">
                <a:latin typeface="Times New Roman"/>
                <a:cs typeface="Times New Roman"/>
              </a:rPr>
              <a:t>α</a:t>
            </a:r>
            <a:r>
              <a:rPr dirty="0" smtClean="0" baseline="3968" sz="2100" spc="0">
                <a:latin typeface="Times New Roman"/>
                <a:cs typeface="Times New Roman"/>
              </a:rPr>
              <a:t>,</a:t>
            </a:r>
            <a:r>
              <a:rPr dirty="0" smtClean="0" baseline="3968" sz="21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 α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44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Patte</a:t>
            </a:r>
            <a:r>
              <a:rPr dirty="0" smtClean="0" sz="1600" spc="-15" b="1" u="heavy">
                <a:latin typeface="Times New Roman"/>
                <a:cs typeface="Times New Roman"/>
              </a:rPr>
              <a:t>r</a:t>
            </a:r>
            <a:r>
              <a:rPr dirty="0" smtClean="0" sz="1600" spc="-10" b="1" u="heavy">
                <a:latin typeface="Times New Roman"/>
                <a:cs typeface="Times New Roman"/>
              </a:rPr>
              <a:t>n</a:t>
            </a:r>
            <a:r>
              <a:rPr dirty="0" smtClean="0" sz="1600" spc="10" b="1" u="heavy">
                <a:latin typeface="Times New Roman"/>
                <a:cs typeface="Times New Roman"/>
              </a:rPr>
              <a:t> </a:t>
            </a:r>
            <a:r>
              <a:rPr dirty="0" smtClean="0" sz="1600" spc="-2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ul</a:t>
            </a:r>
            <a:r>
              <a:rPr dirty="0" smtClean="0" sz="1600" spc="-5" b="1" u="heavy">
                <a:latin typeface="Times New Roman"/>
                <a:cs typeface="Times New Roman"/>
              </a:rPr>
              <a:t>t</a:t>
            </a:r>
            <a:r>
              <a:rPr dirty="0" smtClean="0" sz="1600" spc="-10" b="1" u="heavy">
                <a:latin typeface="Times New Roman"/>
                <a:cs typeface="Times New Roman"/>
              </a:rPr>
              <a:t>ipli</a:t>
            </a:r>
            <a:r>
              <a:rPr dirty="0" smtClean="0" sz="1600" spc="0" b="1" u="heavy">
                <a:latin typeface="Times New Roman"/>
                <a:cs typeface="Times New Roman"/>
              </a:rPr>
              <a:t>c</a:t>
            </a:r>
            <a:r>
              <a:rPr dirty="0" smtClean="0" sz="1600" spc="-10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tion</a:t>
            </a:r>
            <a:r>
              <a:rPr dirty="0" smtClean="0" sz="1600" spc="0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6718013" y="6076060"/>
            <a:ext cx="4000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673100" y="6966869"/>
            <a:ext cx="6443345" cy="1003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032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ern 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3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ilar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ce 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lo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24"/>
              </a:spcBef>
            </a:pPr>
            <a:endParaRPr sz="900"/>
          </a:p>
          <a:p>
            <a:pPr marL="840105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ul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ant </a:t>
            </a:r>
            <a:r>
              <a:rPr dirty="0" smtClean="0" sz="1400" spc="-2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att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rn=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unit </a:t>
            </a:r>
            <a:r>
              <a:rPr dirty="0" smtClean="0" sz="1400" spc="-2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attern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×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oup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patte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n (a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ac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806195" y="8080247"/>
            <a:ext cx="6167509" cy="13319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26" name="object 126"/>
          <p:cNvGraphicFramePr>
            <a:graphicFrameLocks noGrp="1"/>
          </p:cNvGraphicFramePr>
          <p:nvPr/>
        </p:nvGraphicFramePr>
        <p:xfrm>
          <a:off x="2248154" y="3589019"/>
          <a:ext cx="3522599" cy="1064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8329"/>
                <a:gridCol w="1704086"/>
                <a:gridCol w="164591"/>
                <a:gridCol w="545592"/>
              </a:tblGrid>
              <a:tr h="224027">
                <a:tc rowSpan="2"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�𝑾</a:t>
                      </a:r>
                      <a:r>
                        <a:rPr dirty="0" smtClean="0" sz="1400" spc="-1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𝑵=</a:t>
                      </a:r>
                      <a:r>
                        <a:rPr dirty="0" smtClean="0" sz="1400" spc="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�𝜱</a:t>
                      </a:r>
                      <a:r>
                        <a:rPr dirty="0" smtClean="0" baseline="-16666" sz="1500" spc="0">
                          <a:latin typeface="Cambria Math"/>
                          <a:cs typeface="Cambria Math"/>
                        </a:rPr>
                        <a:t>��</a:t>
                      </a:r>
                      <a:r>
                        <a:rPr dirty="0" smtClean="0" baseline="-16666" sz="1500" spc="0">
                          <a:latin typeface="Cambria Math"/>
                          <a:cs typeface="Cambria Math"/>
                        </a:rPr>
                        <a:t>  </a:t>
                      </a:r>
                      <a:r>
                        <a:rPr dirty="0" smtClean="0" baseline="-16666" sz="1500" spc="12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≈</a:t>
                      </a:r>
                      <a:r>
                        <a:rPr dirty="0" smtClean="0" sz="1400" spc="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1984" sz="2100" spc="0">
                          <a:latin typeface="Cambria Math"/>
                          <a:cs typeface="Cambria Math"/>
                        </a:rPr>
                        <a:t>√</a:t>
                      </a:r>
                      <a:endParaRPr baseline="1984" sz="2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dirty="0" smtClean="0" sz="1000">
                          <a:latin typeface="Cambria Math"/>
                          <a:cs typeface="Cambria Math"/>
                        </a:rPr>
                        <a:t>𝝀</a:t>
                      </a:r>
                      <a:endParaRPr sz="10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0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  <a:tr h="20269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1000">
                          <a:latin typeface="Cambria Math"/>
                          <a:cs typeface="Cambria Math"/>
                        </a:rPr>
                        <a:t>��</a:t>
                      </a:r>
                      <a:endParaRPr sz="10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13462">
                      <a:solidFill>
                        <a:srgbClr val="000000"/>
                      </a:solidFill>
                      <a:prstDash val="solid"/>
                    </a:lnT>
                    <a:solidFill>
                      <a:srgbClr val="D2D2D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30935">
                <a:tc gridSpan="4">
                  <a:txBody>
                    <a:bodyPr/>
                    <a:lstStyle/>
                    <a:p>
                      <a:pPr marL="796925">
                        <a:lnSpc>
                          <a:spcPts val="1415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�𝑾�𝑵𝝀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  <a:p>
                      <a:pPr>
                        <a:lnSpc>
                          <a:spcPts val="1335"/>
                        </a:lnSpc>
                        <a:tabLst>
                          <a:tab pos="1019810" algn="l"/>
                          <a:tab pos="1398905" algn="l"/>
                        </a:tabLst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𝑯𝑷�𝑾=	</a:t>
                      </a:r>
                      <a:r>
                        <a:rPr dirty="0" smtClean="0" baseline="-37698" sz="2100">
                          <a:latin typeface="Cambria Math"/>
                          <a:cs typeface="Cambria Math"/>
                        </a:rPr>
                        <a:t>�	</a:t>
                      </a:r>
                      <a:r>
                        <a:rPr dirty="0" smtClean="0" sz="140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dirty="0" smtClean="0" sz="1400" spc="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7936" sz="2100" spc="7">
                          <a:latin typeface="Cambria Math"/>
                          <a:cs typeface="Cambria Math"/>
                        </a:rPr>
                        <a:t>√</a:t>
                      </a:r>
                      <a:r>
                        <a:rPr dirty="0" smtClean="0" baseline="-37698" sz="2100" spc="0">
                          <a:latin typeface="Cambria Math"/>
                          <a:cs typeface="Cambria Math"/>
                        </a:rPr>
                        <a:t>�� </a:t>
                      </a:r>
                      <a:r>
                        <a:rPr dirty="0" smtClean="0" baseline="-37698" sz="2100" spc="-12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-1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dirty="0" smtClean="0" sz="1400" spc="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𝜱</a:t>
                      </a:r>
                      <a:r>
                        <a:rPr dirty="0" smtClean="0" baseline="-16666" sz="1500" spc="-7">
                          <a:latin typeface="Cambria Math"/>
                          <a:cs typeface="Cambria Math"/>
                        </a:rPr>
                        <a:t>𝑯�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≈ </a:t>
                      </a:r>
                      <a:r>
                        <a:rPr dirty="0" smtClean="0" sz="1400" spc="7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𝜽</a:t>
                      </a:r>
                      <a:r>
                        <a:rPr dirty="0" smtClean="0" baseline="-16666" sz="1500" spc="-7">
                          <a:latin typeface="Cambria Math"/>
                          <a:cs typeface="Cambria Math"/>
                        </a:rPr>
                        <a:t>𝑯�</a:t>
                      </a:r>
                      <a:endParaRPr baseline="-16666" sz="15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solidFill>
                      <a:srgbClr val="D2D2D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6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3128" y="417067"/>
            <a:ext cx="1672589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98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" marR="12700" indent="444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60" i="1">
                <a:latin typeface="Monotype Corsiva"/>
                <a:cs typeface="Monotype Corsiva"/>
              </a:rPr>
              <a:t>e</a:t>
            </a:r>
            <a:r>
              <a:rPr dirty="0" smtClean="0" sz="1300" spc="-10" i="1">
                <a:latin typeface="Monotype Corsiva"/>
                <a:cs typeface="Monotype Corsiva"/>
              </a:rPr>
              <a:t>o</a:t>
            </a:r>
            <a:r>
              <a:rPr dirty="0" smtClean="0" sz="1300" spc="-15" i="1">
                <a:latin typeface="Monotype Corsiva"/>
                <a:cs typeface="Monotype Corsiva"/>
              </a:rPr>
              <a:t>r</a:t>
            </a:r>
            <a:r>
              <a:rPr dirty="0" smtClean="0" sz="1300" spc="-10" i="1">
                <a:latin typeface="Monotype Corsiva"/>
                <a:cs typeface="Monotype Corsiva"/>
              </a:rPr>
              <a:t>y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She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53923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1133033"/>
            <a:ext cx="6645909" cy="4540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36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con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 an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</a:t>
            </a: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0">
                <a:latin typeface="Times New Roman"/>
                <a:cs typeface="Times New Roman"/>
              </a:rPr>
              <a:t> se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two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16861" y="5526658"/>
            <a:ext cx="85343" cy="0"/>
          </a:xfrm>
          <a:custGeom>
            <a:avLst/>
            <a:gdLst/>
            <a:ahLst/>
            <a:cxnLst/>
            <a:rect l="l" t="t" r="r" b="b"/>
            <a:pathLst>
              <a:path w="85343" h="0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618867" y="5526658"/>
            <a:ext cx="85343" cy="0"/>
          </a:xfrm>
          <a:custGeom>
            <a:avLst/>
            <a:gdLst/>
            <a:ahLst/>
            <a:cxnLst/>
            <a:rect l="l" t="t" r="r" b="b"/>
            <a:pathLst>
              <a:path w="85343" h="0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4500" y="4025965"/>
            <a:ext cx="6673850" cy="1677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036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15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(</a:t>
            </a:r>
            <a:r>
              <a:rPr dirty="0" smtClean="0" sz="1400" spc="0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)</a:t>
            </a:r>
            <a:r>
              <a:rPr dirty="0" smtClean="0" sz="1400" spc="1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w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tr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P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15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ur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es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2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2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1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pl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tude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15" b="1" u="heavy">
                <a:latin typeface="Times New Roman"/>
                <a:cs typeface="Times New Roman"/>
              </a:rPr>
              <a:t> </a:t>
            </a:r>
            <a:r>
              <a:rPr dirty="0" smtClean="0" sz="1400" spc="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nd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1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-15" b="1" u="heavy">
                <a:latin typeface="Times New Roman"/>
                <a:cs typeface="Times New Roman"/>
              </a:rPr>
              <a:t>h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2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(</a:t>
            </a:r>
            <a:r>
              <a:rPr dirty="0" smtClean="0" sz="1400" spc="-5" b="1" u="heavy">
                <a:latin typeface="Times New Roman"/>
                <a:cs typeface="Times New Roman"/>
              </a:rPr>
              <a:t>B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d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rr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)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algn="just" marL="12700" marR="17780">
              <a:lnSpc>
                <a:spcPct val="1036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say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"O"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refer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urce</a:t>
            </a:r>
            <a:r>
              <a:rPr dirty="0" smtClean="0" sz="1400" spc="0">
                <a:latin typeface="Times New Roman"/>
                <a:cs typeface="Times New Roman"/>
              </a:rPr>
              <a:t> 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55"/>
              </a:spcBef>
            </a:pPr>
            <a:endParaRPr sz="1300"/>
          </a:p>
          <a:p>
            <a:pPr algn="just" marL="12700" marR="3249295">
              <a:lnSpc>
                <a:spcPts val="1485"/>
              </a:lnSpc>
            </a:pPr>
            <a:r>
              <a:rPr dirty="0" smtClean="0" sz="140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iffe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= </a:t>
            </a:r>
            <a:r>
              <a:rPr dirty="0" smtClean="0" sz="1400" spc="105">
                <a:latin typeface="Cambria Math"/>
                <a:cs typeface="Cambria Math"/>
              </a:rPr>
              <a:t>(</a:t>
            </a:r>
            <a:r>
              <a:rPr dirty="0" smtClean="0" baseline="47222" sz="1500" spc="-15">
                <a:latin typeface="Cambria Math"/>
                <a:cs typeface="Cambria Math"/>
              </a:rPr>
              <a:t>�</a:t>
            </a:r>
            <a:r>
              <a:rPr dirty="0" smtClean="0" baseline="47222" sz="1500" spc="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𝛷+ 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baseline="47222" sz="1500" spc="-15">
                <a:latin typeface="Cambria Math"/>
                <a:cs typeface="Cambria Math"/>
              </a:rPr>
              <a:t>�</a:t>
            </a:r>
            <a:r>
              <a:rPr dirty="0" smtClean="0" baseline="47222" sz="1500" spc="8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r>
              <a:rPr dirty="0" smtClean="0" sz="1400" spc="100">
                <a:latin typeface="Cambria Math"/>
                <a:cs typeface="Cambria Math"/>
              </a:rPr>
              <a:t>)</a:t>
            </a:r>
            <a:r>
              <a:rPr dirty="0" smtClean="0" sz="1400" spc="100">
                <a:latin typeface="Cambria Math"/>
                <a:cs typeface="Cambria Math"/>
              </a:rPr>
              <a:t> 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������</a:t>
            </a:r>
            <a:endParaRPr sz="1400">
              <a:latin typeface="Cambria Math"/>
              <a:cs typeface="Cambria Math"/>
            </a:endParaRPr>
          </a:p>
          <a:p>
            <a:pPr marL="1377950">
              <a:lnSpc>
                <a:spcPts val="810"/>
              </a:lnSpc>
              <a:tabLst>
                <a:tab pos="2179955" algn="l"/>
              </a:tabLst>
            </a:pPr>
            <a:r>
              <a:rPr dirty="0" smtClean="0" sz="1000" spc="20">
                <a:latin typeface="Cambria Math"/>
                <a:cs typeface="Cambria Math"/>
              </a:rPr>
              <a:t>2</a:t>
            </a:r>
            <a:r>
              <a:rPr dirty="0" smtClean="0" sz="1000" spc="20">
                <a:latin typeface="Cambria Math"/>
                <a:cs typeface="Cambria Math"/>
              </a:rPr>
              <a:t>	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54225" y="5838316"/>
            <a:ext cx="346011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=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4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����</a:t>
            </a:r>
            <a:r>
              <a:rPr dirty="0" smtClean="0" sz="1400" spc="-1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0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100">
                <a:latin typeface="Cambria Math"/>
                <a:cs typeface="Cambria Math"/>
              </a:rPr>
              <a:t>(</a:t>
            </a:r>
            <a:r>
              <a:rPr dirty="0" smtClean="0" sz="1400" spc="100">
                <a:latin typeface="Cambria Math"/>
                <a:cs typeface="Cambria Math"/>
              </a:rPr>
              <a:t>  </a:t>
            </a:r>
            <a:r>
              <a:rPr dirty="0" smtClean="0" sz="1400" spc="-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r>
              <a:rPr dirty="0" smtClean="0" sz="1400" spc="100">
                <a:latin typeface="Cambria Math"/>
                <a:cs typeface="Cambria Math"/>
              </a:rPr>
              <a:t>)</a:t>
            </a:r>
            <a:r>
              <a:rPr dirty="0" smtClean="0" sz="1400" spc="100">
                <a:latin typeface="Cambria Math"/>
                <a:cs typeface="Cambria Math"/>
              </a:rPr>
              <a:t> </a:t>
            </a:r>
            <a:r>
              <a:rPr dirty="0" smtClean="0" sz="1400" spc="-9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��������ℎ.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25495" y="5782182"/>
            <a:ext cx="1066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338195" y="5964046"/>
            <a:ext cx="85344" cy="0"/>
          </a:xfrm>
          <a:custGeom>
            <a:avLst/>
            <a:gdLst/>
            <a:ahLst/>
            <a:cxnLst/>
            <a:rect l="l" t="t" r="r" b="b"/>
            <a:pathLst>
              <a:path w="85344" h="0">
                <a:moveTo>
                  <a:pt x="0" y="0"/>
                </a:moveTo>
                <a:lnTo>
                  <a:pt x="8534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500" y="5977508"/>
            <a:ext cx="3357879" cy="4641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385445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𝜆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ts val="650"/>
              </a:lnSpc>
              <a:spcBef>
                <a:spcPts val="29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Ψ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gl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)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2𝜋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35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-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6601840"/>
            <a:ext cx="10483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ere </a:t>
            </a:r>
            <a:r>
              <a:rPr dirty="0" smtClean="0" sz="1400" spc="-10">
                <a:latin typeface="Times New Roman"/>
                <a:cs typeface="Times New Roman"/>
              </a:rPr>
              <a:t>α</a:t>
            </a:r>
            <a:r>
              <a:rPr dirty="0" smtClean="0" sz="1400" spc="0">
                <a:latin typeface="Times New Roman"/>
                <a:cs typeface="Times New Roman"/>
              </a:rPr>
              <a:t>=0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39010" y="6729348"/>
            <a:ext cx="85343" cy="0"/>
          </a:xfrm>
          <a:custGeom>
            <a:avLst/>
            <a:gdLst/>
            <a:ahLst/>
            <a:cxnLst/>
            <a:rect l="l" t="t" r="r" b="b"/>
            <a:pathLst>
              <a:path w="85343" h="0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689268" y="6603364"/>
            <a:ext cx="11811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ψ</a:t>
            </a:r>
            <a:r>
              <a:rPr dirty="0" smtClean="0" sz="1400" spc="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Cambria Math"/>
                <a:cs typeface="Cambria Math"/>
              </a:rPr>
              <a:t>2𝜋</a:t>
            </a:r>
            <a:r>
              <a:rPr dirty="0" smtClean="0" sz="1400" spc="105">
                <a:latin typeface="Cambria Math"/>
                <a:cs typeface="Cambria Math"/>
              </a:rPr>
              <a:t>(</a:t>
            </a:r>
            <a:r>
              <a:rPr dirty="0" smtClean="0" baseline="47222" sz="1500" spc="-15">
                <a:latin typeface="Cambria Math"/>
                <a:cs typeface="Cambria Math"/>
              </a:rPr>
              <a:t>�</a:t>
            </a:r>
            <a:r>
              <a:rPr dirty="0" smtClean="0" baseline="47222" sz="1500" spc="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r>
              <a:rPr dirty="0" smtClean="0" sz="1400" spc="1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30882" y="6742556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𝜆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000048" y="7153020"/>
            <a:ext cx="160019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44500" y="7025512"/>
            <a:ext cx="110807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baseline="47222" sz="1500" spc="22">
                <a:latin typeface="Cambria Math"/>
                <a:cs typeface="Cambria Math"/>
              </a:rPr>
              <a:t>2</a:t>
            </a:r>
            <a:r>
              <a:rPr dirty="0" smtClean="0" baseline="47222" sz="1500" spc="-15">
                <a:latin typeface="Cambria Math"/>
                <a:cs typeface="Cambria Math"/>
              </a:rPr>
              <a:t>𝜋</a:t>
            </a:r>
            <a:r>
              <a:rPr dirty="0" smtClean="0" sz="1400" spc="-10">
                <a:latin typeface="Cambria Math"/>
                <a:cs typeface="Cambria Math"/>
              </a:rPr>
              <a:t>=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28496" y="7166229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𝜆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89861" y="7025512"/>
            <a:ext cx="15875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 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𝜓=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4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4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912742" y="9191751"/>
            <a:ext cx="161544" cy="0"/>
          </a:xfrm>
          <a:custGeom>
            <a:avLst/>
            <a:gdLst/>
            <a:ahLst/>
            <a:cxnLst/>
            <a:rect l="l" t="t" r="r" b="b"/>
            <a:pathLst>
              <a:path w="161544" h="0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432680" y="9191751"/>
            <a:ext cx="161544" cy="0"/>
          </a:xfrm>
          <a:custGeom>
            <a:avLst/>
            <a:gdLst/>
            <a:ahLst/>
            <a:cxnLst/>
            <a:rect l="l" t="t" r="r" b="b"/>
            <a:pathLst>
              <a:path w="161544" h="0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44500" y="7395844"/>
            <a:ext cx="4385310" cy="22847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P</a:t>
            </a:r>
            <a:r>
              <a:rPr dirty="0" smtClean="0" sz="1400" spc="3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ctr" marL="2508885">
              <a:lnSpc>
                <a:spcPct val="100000"/>
              </a:lnSpc>
              <a:spcBef>
                <a:spcPts val="480"/>
              </a:spcBef>
            </a:pPr>
            <a:r>
              <a:rPr dirty="0" smtClean="0" baseline="-19841" sz="2100">
                <a:latin typeface="Cambria Math"/>
                <a:cs typeface="Cambria Math"/>
              </a:rPr>
              <a:t>�</a:t>
            </a:r>
            <a:r>
              <a:rPr dirty="0" smtClean="0" baseline="-19841" sz="2100" spc="195">
                <a:latin typeface="Cambria Math"/>
                <a:cs typeface="Cambria Math"/>
              </a:rPr>
              <a:t> </a:t>
            </a:r>
            <a:r>
              <a:rPr dirty="0" smtClean="0" baseline="-19841" sz="2100" spc="0">
                <a:latin typeface="Cambria Math"/>
                <a:cs typeface="Cambria Math"/>
              </a:rPr>
              <a:t>=</a:t>
            </a:r>
            <a:r>
              <a:rPr dirty="0" smtClean="0" baseline="-19841" sz="2100" spc="104">
                <a:latin typeface="Cambria Math"/>
                <a:cs typeface="Cambria Math"/>
              </a:rPr>
              <a:t> </a:t>
            </a:r>
            <a:r>
              <a:rPr dirty="0" smtClean="0" baseline="-19841" sz="2100" spc="-165">
                <a:latin typeface="Cambria Math"/>
                <a:cs typeface="Cambria Math"/>
              </a:rPr>
              <a:t>�</a:t>
            </a:r>
            <a:r>
              <a:rPr dirty="0" smtClean="0" baseline="-44444" sz="1500" spc="112">
                <a:latin typeface="Cambria Math"/>
                <a:cs typeface="Cambria Math"/>
              </a:rPr>
              <a:t>1</a:t>
            </a:r>
            <a:r>
              <a:rPr dirty="0" smtClean="0" baseline="-19841" sz="2100" spc="120">
                <a:latin typeface="Cambria Math"/>
                <a:cs typeface="Cambria Math"/>
              </a:rPr>
              <a:t>�</a:t>
            </a:r>
            <a:r>
              <a:rPr dirty="0" smtClean="0" sz="1000" spc="-30">
                <a:latin typeface="Cambria Math"/>
                <a:cs typeface="Cambria Math"/>
              </a:rPr>
              <a:t>−</a:t>
            </a:r>
            <a:r>
              <a:rPr dirty="0" smtClean="0" sz="1000" spc="-10">
                <a:latin typeface="Cambria Math"/>
                <a:cs typeface="Cambria Math"/>
              </a:rPr>
              <a:t>��/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r>
              <a:rPr dirty="0" smtClean="0" sz="1000" spc="20">
                <a:latin typeface="Cambria Math"/>
                <a:cs typeface="Cambria Math"/>
              </a:rPr>
              <a:t> </a:t>
            </a:r>
            <a:r>
              <a:rPr dirty="0" smtClean="0" sz="1000" spc="-70">
                <a:latin typeface="Cambria Math"/>
                <a:cs typeface="Cambria Math"/>
              </a:rPr>
              <a:t> </a:t>
            </a:r>
            <a:r>
              <a:rPr dirty="0" smtClean="0" baseline="-19841" sz="2100" spc="0">
                <a:latin typeface="Cambria Math"/>
                <a:cs typeface="Cambria Math"/>
              </a:rPr>
              <a:t>+ </a:t>
            </a:r>
            <a:r>
              <a:rPr dirty="0" smtClean="0" baseline="-19841" sz="2100" spc="7">
                <a:latin typeface="Cambria Math"/>
                <a:cs typeface="Cambria Math"/>
              </a:rPr>
              <a:t> </a:t>
            </a:r>
            <a:r>
              <a:rPr dirty="0" smtClean="0" baseline="-19841" sz="2100" spc="-112">
                <a:latin typeface="Cambria Math"/>
                <a:cs typeface="Cambria Math"/>
              </a:rPr>
              <a:t>�</a:t>
            </a:r>
            <a:r>
              <a:rPr dirty="0" smtClean="0" baseline="-44444" sz="1500" spc="112">
                <a:latin typeface="Cambria Math"/>
                <a:cs typeface="Cambria Math"/>
              </a:rPr>
              <a:t>2</a:t>
            </a:r>
            <a:r>
              <a:rPr dirty="0" smtClean="0" baseline="-19841" sz="2100" spc="104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��/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ts val="500"/>
              </a:lnSpc>
              <a:spcBef>
                <a:spcPts val="0"/>
              </a:spcBef>
            </a:pPr>
            <a:endParaRPr sz="500"/>
          </a:p>
          <a:p>
            <a:pPr marL="12700" marR="127000">
              <a:lnSpc>
                <a:spcPct val="1509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baseline="-9259" sz="1350" spc="7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= ele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eld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ce 1.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baseline="-9259" sz="1350" spc="0">
                <a:latin typeface="Times New Roman"/>
                <a:cs typeface="Times New Roman"/>
              </a:rPr>
              <a:t>2 </a:t>
            </a:r>
            <a:r>
              <a:rPr dirty="0" smtClean="0" baseline="-9259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ele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source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3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baseline="-9259" sz="1350" spc="0">
                <a:latin typeface="Times New Roman"/>
                <a:cs typeface="Times New Roman"/>
              </a:rPr>
              <a:t>0 </a:t>
            </a:r>
            <a:r>
              <a:rPr dirty="0" smtClean="0" baseline="-9259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baseline="-9259" sz="1350" spc="0">
                <a:latin typeface="Times New Roman"/>
                <a:cs typeface="Times New Roman"/>
              </a:rPr>
              <a:t>1 </a:t>
            </a:r>
            <a:r>
              <a:rPr dirty="0" smtClean="0" baseline="-9259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baseline="-9259" sz="1350" spc="0">
                <a:latin typeface="Times New Roman"/>
                <a:cs typeface="Times New Roman"/>
              </a:rPr>
              <a:t>2 </a:t>
            </a:r>
            <a:r>
              <a:rPr dirty="0" smtClean="0" baseline="-9259" sz="135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30"/>
              </a:spcBef>
            </a:pPr>
            <a:endParaRPr sz="850"/>
          </a:p>
          <a:p>
            <a:pPr algn="r" marR="236854">
              <a:lnSpc>
                <a:spcPts val="990"/>
              </a:lnSpc>
            </a:pPr>
            <a:r>
              <a:rPr dirty="0" smtClean="0" sz="1000" spc="-10">
                <a:latin typeface="Cambria Math"/>
                <a:cs typeface="Cambria Math"/>
              </a:rPr>
              <a:t>����</a:t>
            </a:r>
            <a:endParaRPr sz="1000">
              <a:latin typeface="Cambria Math"/>
              <a:cs typeface="Cambria Math"/>
            </a:endParaRPr>
          </a:p>
          <a:p>
            <a:pPr algn="ctr" marL="2517140">
              <a:lnSpc>
                <a:spcPts val="155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0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36111" sz="1500" spc="-37">
                <a:latin typeface="Cambria Math"/>
                <a:cs typeface="Cambria Math"/>
              </a:rPr>
              <a:t>−</a:t>
            </a:r>
            <a:r>
              <a:rPr dirty="0" smtClean="0" baseline="36111" sz="1500" spc="-37">
                <a:latin typeface="Cambria Math"/>
                <a:cs typeface="Cambria Math"/>
              </a:rPr>
              <a:t> </a:t>
            </a:r>
            <a:r>
              <a:rPr dirty="0" smtClean="0" baseline="36111" sz="1500" spc="-150">
                <a:latin typeface="Cambria Math"/>
                <a:cs typeface="Cambria Math"/>
              </a:rPr>
              <a:t> </a:t>
            </a:r>
            <a:r>
              <a:rPr dirty="0" smtClean="0" baseline="8333" sz="1500" spc="30">
                <a:latin typeface="Cambria Math"/>
                <a:cs typeface="Cambria Math"/>
              </a:rPr>
              <a:t>2</a:t>
            </a:r>
            <a:r>
              <a:rPr dirty="0" smtClean="0" baseline="8333" sz="1500" spc="30">
                <a:latin typeface="Cambria Math"/>
                <a:cs typeface="Cambria Math"/>
              </a:rPr>
              <a:t>  </a:t>
            </a:r>
            <a:r>
              <a:rPr dirty="0" smtClean="0" baseline="8333" sz="1500" spc="8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 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20">
                <a:latin typeface="Cambria Math"/>
                <a:cs typeface="Cambria Math"/>
              </a:rPr>
              <a:t> </a:t>
            </a:r>
            <a:r>
              <a:rPr dirty="0" smtClean="0" baseline="8333" sz="1500" spc="30">
                <a:latin typeface="Cambria Math"/>
                <a:cs typeface="Cambria Math"/>
              </a:rPr>
              <a:t>2</a:t>
            </a:r>
            <a:r>
              <a:rPr dirty="0" smtClean="0" baseline="8333" sz="1500" spc="30">
                <a:latin typeface="Cambria Math"/>
                <a:cs typeface="Cambria Math"/>
              </a:rPr>
              <a:t> </a:t>
            </a:r>
            <a:r>
              <a:rPr dirty="0" smtClean="0" baseline="8333" sz="1500" spc="-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800"/>
              </a:lnSpc>
              <a:spcBef>
                <a:spcPts val="39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4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318260" y="1700783"/>
            <a:ext cx="4922520" cy="22219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6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3128" y="417067"/>
            <a:ext cx="1672589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98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" marR="12700" indent="444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60" i="1">
                <a:latin typeface="Monotype Corsiva"/>
                <a:cs typeface="Monotype Corsiva"/>
              </a:rPr>
              <a:t>e</a:t>
            </a:r>
            <a:r>
              <a:rPr dirty="0" smtClean="0" sz="1300" spc="-10" i="1">
                <a:latin typeface="Monotype Corsiva"/>
                <a:cs typeface="Monotype Corsiva"/>
              </a:rPr>
              <a:t>o</a:t>
            </a:r>
            <a:r>
              <a:rPr dirty="0" smtClean="0" sz="1300" spc="-15" i="1">
                <a:latin typeface="Monotype Corsiva"/>
                <a:cs typeface="Monotype Corsiva"/>
              </a:rPr>
              <a:t>r</a:t>
            </a:r>
            <a:r>
              <a:rPr dirty="0" smtClean="0" sz="1300" spc="-10" i="1">
                <a:latin typeface="Monotype Corsiva"/>
                <a:cs typeface="Monotype Corsiva"/>
              </a:rPr>
              <a:t>y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She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53923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660905" y="1389126"/>
            <a:ext cx="807085" cy="2495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sz="1400" spc="37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42717" y="1166621"/>
            <a:ext cx="334010" cy="3098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5793" sz="2100" spc="127">
                <a:latin typeface="Cambria Math"/>
                <a:cs typeface="Cambria Math"/>
              </a:rPr>
              <a:t>�</a:t>
            </a:r>
            <a:r>
              <a:rPr dirty="0" smtClean="0" sz="1000" spc="-25">
                <a:latin typeface="Cambria Math"/>
                <a:cs typeface="Cambria Math"/>
              </a:rPr>
              <a:t>−</a:t>
            </a:r>
            <a:r>
              <a:rPr dirty="0" smtClean="0" sz="1000" spc="-25">
                <a:latin typeface="Cambria Math"/>
                <a:cs typeface="Cambria Math"/>
              </a:rPr>
              <a:t> </a:t>
            </a:r>
            <a:r>
              <a:rPr dirty="0" smtClean="0" sz="1000" spc="-100">
                <a:latin typeface="Cambria Math"/>
                <a:cs typeface="Cambria Math"/>
              </a:rPr>
              <a:t> </a:t>
            </a:r>
            <a:r>
              <a:rPr dirty="0" smtClean="0" baseline="-27777" sz="1500" spc="30">
                <a:latin typeface="Cambria Math"/>
                <a:cs typeface="Cambria Math"/>
              </a:rPr>
              <a:t>2</a:t>
            </a:r>
            <a:endParaRPr baseline="-27777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33598" y="1142745"/>
            <a:ext cx="18542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46298" y="1308607"/>
            <a:ext cx="161544" cy="0"/>
          </a:xfrm>
          <a:custGeom>
            <a:avLst/>
            <a:gdLst/>
            <a:ahLst/>
            <a:cxnLst/>
            <a:rect l="l" t="t" r="r" b="b"/>
            <a:pathLst>
              <a:path w="161544" h="0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842386" y="1142745"/>
            <a:ext cx="496570" cy="3340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23215">
              <a:lnSpc>
                <a:spcPts val="1160"/>
              </a:lnSpc>
            </a:pP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380"/>
              </a:lnSpc>
            </a:pPr>
            <a:r>
              <a:rPr dirty="0" smtClean="0" sz="1400">
                <a:latin typeface="Cambria Math"/>
                <a:cs typeface="Cambria Math"/>
              </a:rPr>
              <a:t>+  �</a:t>
            </a:r>
            <a:r>
              <a:rPr dirty="0" smtClean="0" sz="1400" spc="120">
                <a:latin typeface="Cambria Math"/>
                <a:cs typeface="Cambria Math"/>
              </a:rPr>
              <a:t> </a:t>
            </a:r>
            <a:r>
              <a:rPr dirty="0" smtClean="0" baseline="8333" sz="1500" spc="30">
                <a:latin typeface="Cambria Math"/>
                <a:cs typeface="Cambria Math"/>
              </a:rPr>
              <a:t>2</a:t>
            </a:r>
            <a:endParaRPr baseline="8333" sz="15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65982" y="1308607"/>
            <a:ext cx="161544" cy="0"/>
          </a:xfrm>
          <a:custGeom>
            <a:avLst/>
            <a:gdLst/>
            <a:ahLst/>
            <a:cxnLst/>
            <a:rect l="l" t="t" r="r" b="b"/>
            <a:pathLst>
              <a:path w="161544" h="0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831719" y="1506473"/>
            <a:ext cx="1244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455417" y="1515109"/>
            <a:ext cx="878128" cy="0"/>
          </a:xfrm>
          <a:custGeom>
            <a:avLst/>
            <a:gdLst/>
            <a:ahLst/>
            <a:cxnLst/>
            <a:rect l="l" t="t" r="r" b="b"/>
            <a:pathLst>
              <a:path w="878128" h="0">
                <a:moveTo>
                  <a:pt x="0" y="0"/>
                </a:moveTo>
                <a:lnTo>
                  <a:pt x="87812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275709" y="1515109"/>
            <a:ext cx="128015" cy="0"/>
          </a:xfrm>
          <a:custGeom>
            <a:avLst/>
            <a:gdLst/>
            <a:ahLst/>
            <a:cxnLst/>
            <a:rect l="l" t="t" r="r" b="b"/>
            <a:pathLst>
              <a:path w="128015" h="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347080" y="1515109"/>
            <a:ext cx="112775" cy="0"/>
          </a:xfrm>
          <a:custGeom>
            <a:avLst/>
            <a:gdLst/>
            <a:ahLst/>
            <a:cxnLst/>
            <a:rect l="l" t="t" r="r" b="b"/>
            <a:pathLst>
              <a:path w="112775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322446" y="1389126"/>
            <a:ext cx="2806700" cy="341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)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baseline="-35714" sz="2100" spc="0">
                <a:latin typeface="Cambria Math"/>
                <a:cs typeface="Cambria Math"/>
              </a:rPr>
              <a:t>2  </a:t>
            </a:r>
            <a:r>
              <a:rPr dirty="0" smtClean="0" baseline="-35714" sz="2100" spc="-1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</a:t>
            </a:r>
            <a:r>
              <a:rPr dirty="0" smtClean="0" sz="1400" spc="-20">
                <a:latin typeface="Cambria Math"/>
                <a:cs typeface="Cambria Math"/>
              </a:rPr>
              <a:t>s</a:t>
            </a:r>
            <a:r>
              <a:rPr dirty="0" smtClean="0" sz="1400" spc="50">
                <a:latin typeface="Cambria Math"/>
                <a:cs typeface="Cambria Math"/>
              </a:rPr>
              <a:t>(</a:t>
            </a:r>
            <a:r>
              <a:rPr dirty="0" smtClean="0" baseline="-35714" sz="2100" spc="0">
                <a:latin typeface="Cambria Math"/>
                <a:cs typeface="Cambria Math"/>
              </a:rPr>
              <a:t>2</a:t>
            </a:r>
            <a:r>
              <a:rPr dirty="0" smtClean="0" baseline="-35714" sz="21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4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63009" y="1251965"/>
            <a:ext cx="120523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𝜓�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4416" y="1946818"/>
            <a:ext cx="6578600" cy="4514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2899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3100" y="2554985"/>
            <a:ext cx="513715" cy="3048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8888" sz="1500" spc="30">
                <a:latin typeface="Cambria Math"/>
                <a:cs typeface="Cambria Math"/>
              </a:rPr>
              <a:t>2</a:t>
            </a:r>
            <a:endParaRPr baseline="-38888" sz="15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100632" y="2682493"/>
            <a:ext cx="73152" cy="0"/>
          </a:xfrm>
          <a:custGeom>
            <a:avLst/>
            <a:gdLst/>
            <a:ahLst/>
            <a:cxnLst/>
            <a:rect l="l" t="t" r="r" b="b"/>
            <a:pathLst>
              <a:path w="73152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087932" y="2500629"/>
            <a:ext cx="290385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394585" algn="l"/>
              </a:tabLst>
            </a:pPr>
            <a:r>
              <a:rPr dirty="0" smtClean="0" sz="1000" spc="20">
                <a:latin typeface="Cambria Math"/>
                <a:cs typeface="Cambria Math"/>
              </a:rPr>
              <a:t>1</a:t>
            </a:r>
            <a:r>
              <a:rPr dirty="0" smtClean="0" sz="1000" spc="2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𝛽����</a:t>
            </a:r>
            <a:r>
              <a:rPr dirty="0" smtClean="0" sz="1000" spc="20">
                <a:latin typeface="Cambria Math"/>
                <a:cs typeface="Cambria Math"/>
              </a:rPr>
              <a:t> </a:t>
            </a:r>
            <a:r>
              <a:rPr dirty="0" smtClean="0" sz="1000" spc="-10">
                <a:latin typeface="Cambria Math"/>
                <a:cs typeface="Cambria Math"/>
              </a:rPr>
              <a:t>𝛷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26210" y="2554985"/>
            <a:ext cx="3917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59482" y="2554985"/>
            <a:ext cx="103568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</a:t>
            </a:r>
            <a:r>
              <a:rPr dirty="0" smtClean="0" sz="1400" spc="-5">
                <a:latin typeface="Cambria Math"/>
                <a:cs typeface="Cambria Math"/>
              </a:rPr>
              <a:t>s</a:t>
            </a:r>
            <a:r>
              <a:rPr dirty="0" smtClean="0" sz="1400" spc="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83634" y="2695702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482975" y="2682493"/>
            <a:ext cx="501396" cy="0"/>
          </a:xfrm>
          <a:custGeom>
            <a:avLst/>
            <a:gdLst/>
            <a:ahLst/>
            <a:cxnLst/>
            <a:rect l="l" t="t" r="r" b="b"/>
            <a:pathLst>
              <a:path w="501396" h="0">
                <a:moveTo>
                  <a:pt x="0" y="0"/>
                </a:moveTo>
                <a:lnTo>
                  <a:pt x="50139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971671" y="2554985"/>
            <a:ext cx="996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73100" y="2981705"/>
            <a:ext cx="21558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47222" sz="1500" spc="-15">
                <a:latin typeface="Cambria Math"/>
                <a:cs typeface="Cambria Math"/>
              </a:rPr>
              <a:t>𝜆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742310" y="31092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731135" y="3122421"/>
            <a:ext cx="113411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47115" algn="l"/>
              </a:tabLst>
            </a:pPr>
            <a:r>
              <a:rPr dirty="0" smtClean="0" sz="1000" spc="20">
                <a:latin typeface="Cambria Math"/>
                <a:cs typeface="Cambria Math"/>
              </a:rPr>
              <a:t>2</a:t>
            </a:r>
            <a:r>
              <a:rPr dirty="0" smtClean="0" sz="1000" spc="2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𝜆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737483" y="3109213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 h="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994786" y="2981705"/>
            <a:ext cx="297497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sz="1400" spc="0">
                <a:latin typeface="Cambria Math"/>
                <a:cs typeface="Cambria Math"/>
              </a:rPr>
              <a:t>� 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47222" sz="1500" spc="22">
                <a:latin typeface="Cambria Math"/>
                <a:cs typeface="Cambria Math"/>
              </a:rPr>
              <a:t>2</a:t>
            </a:r>
            <a:r>
              <a:rPr dirty="0" smtClean="0" baseline="47222" sz="1500" spc="-15">
                <a:latin typeface="Cambria Math"/>
                <a:cs typeface="Cambria Math"/>
              </a:rPr>
              <a:t>𝜋</a:t>
            </a:r>
            <a:r>
              <a:rPr dirty="0" smtClean="0" sz="1400" spc="-10">
                <a:latin typeface="Times New Roman"/>
                <a:cs typeface="Times New Roman"/>
              </a:rPr>
              <a:t>In 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h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085210" y="3604894"/>
            <a:ext cx="207263" cy="0"/>
          </a:xfrm>
          <a:custGeom>
            <a:avLst/>
            <a:gdLst/>
            <a:ahLst/>
            <a:cxnLst/>
            <a:rect l="l" t="t" r="r" b="b"/>
            <a:pathLst>
              <a:path w="207263" h="0">
                <a:moveTo>
                  <a:pt x="0" y="0"/>
                </a:moveTo>
                <a:lnTo>
                  <a:pt x="207263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386963" y="3604894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582034" y="3604894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752721" y="3604894"/>
            <a:ext cx="109727" cy="0"/>
          </a:xfrm>
          <a:custGeom>
            <a:avLst/>
            <a:gdLst/>
            <a:ahLst/>
            <a:cxnLst/>
            <a:rect l="l" t="t" r="r" b="b"/>
            <a:pathLst>
              <a:path w="109727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673100" y="3477386"/>
            <a:ext cx="4946015" cy="1167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37995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</a:t>
            </a:r>
            <a:r>
              <a:rPr dirty="0" smtClean="0" sz="1400" spc="-5">
                <a:latin typeface="Cambria Math"/>
                <a:cs typeface="Cambria Math"/>
              </a:rPr>
              <a:t>s</a:t>
            </a:r>
            <a:r>
              <a:rPr dirty="0" smtClean="0" sz="1400" spc="0">
                <a:latin typeface="Cambria Math"/>
                <a:cs typeface="Cambria Math"/>
              </a:rPr>
              <a:t>(</a:t>
            </a:r>
            <a:r>
              <a:rPr dirty="0" smtClean="0" sz="1400" spc="14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𝜆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r>
              <a:rPr dirty="0" smtClean="0" baseline="-37698" sz="21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r>
              <a:rPr dirty="0" smtClean="0" baseline="-37698" sz="21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𝛷)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</a:t>
            </a:r>
            <a:r>
              <a:rPr dirty="0" smtClean="0" sz="1400" spc="-20">
                <a:latin typeface="Cambria Math"/>
                <a:cs typeface="Cambria Math"/>
              </a:rPr>
              <a:t>s</a:t>
            </a:r>
            <a:r>
              <a:rPr dirty="0" smtClean="0" sz="1400" spc="40">
                <a:latin typeface="Cambria Math"/>
                <a:cs typeface="Cambria Math"/>
              </a:rPr>
              <a:t>(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r>
              <a:rPr dirty="0" smtClean="0" baseline="-37698" sz="2100" spc="-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400"/>
              </a:lnSpc>
              <a:spcBef>
                <a:spcPts val="64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can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draw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37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- </a:t>
            </a:r>
            <a:r>
              <a:rPr dirty="0" smtClean="0" sz="1400" spc="-75" b="1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x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dire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(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x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5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m</a:t>
            </a:r>
            <a:r>
              <a:rPr dirty="0" smtClean="0" sz="1400" spc="-2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direct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x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um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fie</a:t>
            </a:r>
            <a:r>
              <a:rPr dirty="0" smtClean="0" sz="1400" spc="5" b="1" u="heavy">
                <a:latin typeface="Times New Roman"/>
                <a:cs typeface="Times New Roman"/>
              </a:rPr>
              <a:t>l</a:t>
            </a:r>
            <a:r>
              <a:rPr dirty="0" smtClean="0" sz="1400" spc="5" b="1" u="heavy">
                <a:latin typeface="Times New Roman"/>
                <a:cs typeface="Times New Roman"/>
              </a:rPr>
              <a:t>d</a:t>
            </a:r>
            <a:r>
              <a:rPr dirty="0" smtClean="0" sz="1400" spc="-15" b="1" u="heavy">
                <a:latin typeface="Times New Roman"/>
                <a:cs typeface="Times New Roman"/>
              </a:rPr>
              <a:t>)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20"/>
              </a:spcBef>
            </a:pPr>
            <a:r>
              <a:rPr dirty="0" smtClean="0" sz="140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72510" y="3341369"/>
            <a:ext cx="17989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679575" algn="l"/>
              </a:tabLst>
            </a:pPr>
            <a:r>
              <a:rPr dirty="0" smtClean="0" sz="1400">
                <a:latin typeface="Cambria Math"/>
                <a:cs typeface="Cambria Math"/>
              </a:rPr>
              <a:t>2𝜋𝜆1	</a:t>
            </a:r>
            <a:r>
              <a:rPr dirty="0" smtClean="0" sz="1400">
                <a:latin typeface="Cambria Math"/>
                <a:cs typeface="Cambria Math"/>
              </a:rPr>
              <a:t>𝜋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273554" y="4720970"/>
            <a:ext cx="144589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co</a:t>
            </a:r>
            <a:r>
              <a:rPr dirty="0" smtClean="0" sz="1400" spc="-5">
                <a:latin typeface="Cambria Math"/>
                <a:cs typeface="Cambria Math"/>
              </a:rPr>
              <a:t>s</a:t>
            </a:r>
            <a:r>
              <a:rPr dirty="0" smtClean="0" sz="1400" spc="40">
                <a:latin typeface="Cambria Math"/>
                <a:cs typeface="Cambria Math"/>
              </a:rPr>
              <a:t>(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r>
              <a:rPr dirty="0" smtClean="0" baseline="-37698" sz="2100" spc="-6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𝛷)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135">
                <a:latin typeface="Cambria Math"/>
                <a:cs typeface="Cambria Math"/>
              </a:rPr>
              <a:t> </a:t>
            </a: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98547" y="4585334"/>
            <a:ext cx="1352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𝜋</a:t>
            </a:r>
            <a:r>
              <a:rPr dirty="0" smtClean="0" sz="1400" spc="3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502278" y="4706238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80230" y="4720970"/>
            <a:ext cx="18649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-1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011426" y="4964810"/>
            <a:ext cx="1352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𝜋</a:t>
            </a:r>
            <a:r>
              <a:rPr dirty="0" smtClean="0" sz="1400" spc="3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015998" y="5100446"/>
            <a:ext cx="141097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7698" sz="2100">
                <a:latin typeface="Cambria Math"/>
                <a:cs typeface="Cambria Math"/>
              </a:rPr>
              <a:t>2</a:t>
            </a:r>
            <a:r>
              <a:rPr dirty="0" smtClean="0" baseline="-37698" sz="2100" spc="-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-14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�𝑎𝑥</a:t>
            </a:r>
            <a:r>
              <a:rPr dirty="0" smtClean="0" sz="1400" spc="-10">
                <a:latin typeface="Cambria Math"/>
                <a:cs typeface="Cambria Math"/>
              </a:rPr>
              <a:t>= </a:t>
            </a:r>
            <a:r>
              <a:rPr dirty="0" smtClean="0" sz="1400" spc="135">
                <a:latin typeface="Cambria Math"/>
                <a:cs typeface="Cambria Math"/>
              </a:rPr>
              <a:t> </a:t>
            </a: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-2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02991" y="5085714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630295" y="5100446"/>
            <a:ext cx="23774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0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0,1,2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…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…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𝑁− 1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73100" y="5406770"/>
            <a:ext cx="5221605" cy="663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64945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���</a:t>
            </a:r>
            <a:r>
              <a:rPr dirty="0" smtClean="0" sz="1400" spc="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 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-14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�𝑎𝑥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 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-14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�𝑎𝑥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90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-10">
                <a:latin typeface="Cambria Math"/>
                <a:cs typeface="Cambria Math"/>
              </a:rPr>
              <a:t>7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- </a:t>
            </a:r>
            <a:r>
              <a:rPr dirty="0" smtClean="0" sz="1400" spc="-75" b="1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ni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di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ec</a:t>
            </a:r>
            <a:r>
              <a:rPr dirty="0" smtClean="0" sz="1400" spc="-1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(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ul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re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5" b="1" u="heavy">
                <a:latin typeface="Times New Roman"/>
                <a:cs typeface="Times New Roman"/>
              </a:rPr>
              <a:t>)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35"/>
              </a:spcBef>
            </a:pPr>
            <a:r>
              <a:rPr dirty="0" smtClean="0" sz="140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678302" y="6273672"/>
            <a:ext cx="109727" cy="0"/>
          </a:xfrm>
          <a:custGeom>
            <a:avLst/>
            <a:gdLst/>
            <a:ahLst/>
            <a:cxnLst/>
            <a:rect l="l" t="t" r="r" b="b"/>
            <a:pathLst>
              <a:path w="109727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2342133" y="6146164"/>
            <a:ext cx="134556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co</a:t>
            </a:r>
            <a:r>
              <a:rPr dirty="0" smtClean="0" sz="1400" spc="-15">
                <a:latin typeface="Cambria Math"/>
                <a:cs typeface="Cambria Math"/>
              </a:rPr>
              <a:t>s</a:t>
            </a:r>
            <a:r>
              <a:rPr dirty="0" smtClean="0" sz="1400" spc="40">
                <a:latin typeface="Cambria Math"/>
                <a:cs typeface="Cambria Math"/>
              </a:rPr>
              <a:t>(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r>
              <a:rPr dirty="0" smtClean="0" baseline="-37698" sz="2100" spc="-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𝛷)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665602" y="6010528"/>
            <a:ext cx="1314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𝜋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846703" y="6146164"/>
            <a:ext cx="1831339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�����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066289" y="6390004"/>
            <a:ext cx="1352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𝜋</a:t>
            </a:r>
            <a:r>
              <a:rPr dirty="0" smtClean="0" sz="1400" spc="3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070861" y="6525640"/>
            <a:ext cx="198437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7698" sz="2100">
                <a:latin typeface="Cambria Math"/>
                <a:cs typeface="Cambria Math"/>
              </a:rPr>
              <a:t>2</a:t>
            </a:r>
            <a:r>
              <a:rPr dirty="0" smtClean="0" baseline="-37698" sz="2100" spc="-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r>
              <a:rPr dirty="0" smtClean="0" baseline="-16666" sz="1500" spc="-15">
                <a:latin typeface="Cambria Math"/>
                <a:cs typeface="Cambria Math"/>
              </a:rPr>
              <a:t>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135">
                <a:latin typeface="Cambria Math"/>
                <a:cs typeface="Cambria Math"/>
              </a:rPr>
              <a:t> </a:t>
            </a: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1)</a:t>
            </a:r>
            <a:r>
              <a:rPr dirty="0" smtClean="0" sz="1400" spc="-4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925951" y="6390004"/>
            <a:ext cx="1352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𝜋</a:t>
            </a:r>
            <a:r>
              <a:rPr dirty="0" smtClean="0" sz="1400" spc="3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144139" y="6510908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261484" y="6525640"/>
            <a:ext cx="1691639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ℎ���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0,1,2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…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…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..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902004" y="6827392"/>
            <a:ext cx="346519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05613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𝜃</a:t>
            </a:r>
            <a:r>
              <a:rPr dirty="0" smtClean="0" baseline="-16666" sz="1500" spc="-15">
                <a:latin typeface="Cambria Math"/>
                <a:cs typeface="Cambria Math"/>
              </a:rPr>
              <a:t>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1	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r>
              <a:rPr dirty="0" smtClean="0" baseline="-16666" sz="1500" spc="-15">
                <a:latin typeface="Cambria Math"/>
                <a:cs typeface="Cambria Math"/>
              </a:rPr>
              <a:t>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-10">
                <a:latin typeface="Cambria Math"/>
                <a:cs typeface="Cambria Math"/>
              </a:rPr>
              <a:t>8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372614" y="6812660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73100" y="7272401"/>
            <a:ext cx="23958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- </a:t>
            </a:r>
            <a:r>
              <a:rPr dirty="0" smtClean="0" sz="1400" spc="-75" b="1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Ha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p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w</a:t>
            </a:r>
            <a:r>
              <a:rPr dirty="0" smtClean="0" sz="1400" spc="0" b="1" u="heavy">
                <a:latin typeface="Times New Roman"/>
                <a:cs typeface="Times New Roman"/>
              </a:rPr>
              <a:t>er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p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d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rection</a:t>
            </a:r>
            <a:r>
              <a:rPr dirty="0" smtClean="0" sz="1400" spc="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774057" y="7590408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3136519" y="7571104"/>
            <a:ext cx="1747520" cy="341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co</a:t>
            </a:r>
            <a:r>
              <a:rPr dirty="0" smtClean="0" sz="1400" spc="-20">
                <a:latin typeface="Cambria Math"/>
                <a:cs typeface="Cambria Math"/>
              </a:rPr>
              <a:t>s</a:t>
            </a:r>
            <a:r>
              <a:rPr dirty="0" smtClean="0" sz="1400" spc="40">
                <a:latin typeface="Cambria Math"/>
                <a:cs typeface="Cambria Math"/>
              </a:rPr>
              <a:t>(</a:t>
            </a:r>
            <a:r>
              <a:rPr dirty="0" smtClean="0" baseline="-35714" sz="2100" spc="0">
                <a:latin typeface="Cambria Math"/>
                <a:cs typeface="Cambria Math"/>
              </a:rPr>
              <a:t>2</a:t>
            </a:r>
            <a:r>
              <a:rPr dirty="0" smtClean="0" baseline="-35714" sz="2100" spc="-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𝛷)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145">
                <a:latin typeface="Cambria Math"/>
                <a:cs typeface="Cambria Math"/>
              </a:rPr>
              <a:t> </a:t>
            </a: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-5">
                <a:latin typeface="Cambria Math"/>
                <a:cs typeface="Cambria Math"/>
              </a:rPr>
              <a:t>/</a:t>
            </a:r>
            <a:r>
              <a:rPr dirty="0" smtClean="0" sz="1400" spc="-15">
                <a:latin typeface="Cambria Math"/>
                <a:cs typeface="Cambria Math"/>
              </a:rPr>
              <a:t>√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459607" y="7433944"/>
            <a:ext cx="1352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𝜋</a:t>
            </a:r>
            <a:r>
              <a:rPr dirty="0" smtClean="0" sz="1400" spc="3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365116" y="7554848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979547" y="7813420"/>
            <a:ext cx="1352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𝜋</a:t>
            </a:r>
            <a:r>
              <a:rPr dirty="0" smtClean="0" sz="1400" spc="3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984119" y="7949056"/>
            <a:ext cx="204978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7698" sz="2100">
                <a:latin typeface="Cambria Math"/>
                <a:cs typeface="Cambria Math"/>
              </a:rPr>
              <a:t>2</a:t>
            </a:r>
            <a:r>
              <a:rPr dirty="0" smtClean="0" baseline="-37698" sz="2100" spc="-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r>
              <a:rPr dirty="0" smtClean="0" baseline="-16666" sz="1500" spc="-15">
                <a:latin typeface="Cambria Math"/>
                <a:cs typeface="Cambria Math"/>
              </a:rPr>
              <a:t>𝐻𝑃𝑃�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2�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1)</a:t>
            </a:r>
            <a:r>
              <a:rPr dirty="0" smtClean="0" sz="1400" spc="-5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4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904613" y="7813420"/>
            <a:ext cx="1352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𝜋</a:t>
            </a:r>
            <a:r>
              <a:rPr dirty="0" smtClean="0" sz="1400" spc="3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122546" y="7934325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2091182" y="8406130"/>
            <a:ext cx="86868" cy="0"/>
          </a:xfrm>
          <a:custGeom>
            <a:avLst/>
            <a:gdLst/>
            <a:ahLst/>
            <a:cxnLst/>
            <a:rect l="l" t="t" r="r" b="b"/>
            <a:pathLst>
              <a:path w="86868" h="0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902004" y="8278621"/>
            <a:ext cx="17272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8872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	</a:t>
            </a:r>
            <a:r>
              <a:rPr dirty="0" smtClean="0" baseline="47222" sz="1500" spc="-15">
                <a:latin typeface="Cambria Math"/>
                <a:cs typeface="Cambria Math"/>
              </a:rPr>
              <a:t>𝜋</a:t>
            </a:r>
            <a:r>
              <a:rPr dirty="0" smtClean="0" sz="1400" spc="-1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0" name="object 8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084577" y="8419338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600070" y="8365997"/>
            <a:ext cx="37528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𝐻𝑃𝑃�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010026" y="8278621"/>
            <a:ext cx="6350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=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baseline="38888" sz="1500" spc="-30">
                <a:latin typeface="Cambria Math"/>
                <a:cs typeface="Cambria Math"/>
              </a:rPr>
              <a:t>+</a:t>
            </a:r>
            <a:r>
              <a:rPr dirty="0" smtClean="0" sz="1400" spc="0">
                <a:latin typeface="Cambria Math"/>
                <a:cs typeface="Cambria Math"/>
              </a:rPr>
              <a:t>𝜋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218814" y="8387333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−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999103" y="8278621"/>
            <a:ext cx="43497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404740" y="8365997"/>
            <a:ext cx="37528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𝐻𝑃𝑃�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814696" y="8278621"/>
            <a:ext cx="9391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95655" algn="l"/>
              </a:tabLst>
            </a:pPr>
            <a:r>
              <a:rPr dirty="0" smtClean="0" sz="1400">
                <a:latin typeface="Cambria Math"/>
                <a:cs typeface="Cambria Math"/>
              </a:rPr>
              <a:t>= 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baseline="38888" sz="1500" spc="-30">
                <a:latin typeface="Cambria Math"/>
                <a:cs typeface="Cambria Math"/>
              </a:rPr>
              <a:t>+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baseline="1984" sz="2100" spc="-15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2	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025009" y="8387333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−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724525" y="8365997"/>
            <a:ext cx="37528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𝐻𝑃𝑃�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134861" y="8278621"/>
            <a:ext cx="76771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60,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120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6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3128" y="417067"/>
            <a:ext cx="1672589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98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" marR="12700" indent="444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60" i="1">
                <a:latin typeface="Monotype Corsiva"/>
                <a:cs typeface="Monotype Corsiva"/>
              </a:rPr>
              <a:t>e</a:t>
            </a:r>
            <a:r>
              <a:rPr dirty="0" smtClean="0" sz="1300" spc="-10" i="1">
                <a:latin typeface="Monotype Corsiva"/>
                <a:cs typeface="Monotype Corsiva"/>
              </a:rPr>
              <a:t>o</a:t>
            </a:r>
            <a:r>
              <a:rPr dirty="0" smtClean="0" sz="1300" spc="-15" i="1">
                <a:latin typeface="Monotype Corsiva"/>
                <a:cs typeface="Monotype Corsiva"/>
              </a:rPr>
              <a:t>r</a:t>
            </a:r>
            <a:r>
              <a:rPr dirty="0" smtClean="0" sz="1300" spc="-10" i="1">
                <a:latin typeface="Monotype Corsiva"/>
                <a:cs typeface="Monotype Corsiva"/>
              </a:rPr>
              <a:t>y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She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53923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4818445"/>
            <a:ext cx="6539865" cy="1687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93980">
              <a:lnSpc>
                <a:spcPct val="1036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(</a:t>
            </a:r>
            <a:r>
              <a:rPr dirty="0" smtClean="0" sz="1400" spc="10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):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w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p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So</a:t>
            </a:r>
            <a:r>
              <a:rPr dirty="0" smtClean="0" sz="1400" spc="-10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rc</a:t>
            </a:r>
            <a:r>
              <a:rPr dirty="0" smtClean="0" sz="1400" spc="-1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Sa</a:t>
            </a:r>
            <a:r>
              <a:rPr dirty="0" smtClean="0" sz="1400" spc="-15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pl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tude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b</a:t>
            </a:r>
            <a:r>
              <a:rPr dirty="0" smtClean="0" sz="1400" spc="0" b="1" u="heavy">
                <a:latin typeface="Times New Roman"/>
                <a:cs typeface="Times New Roman"/>
              </a:rPr>
              <a:t>ut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Op</a:t>
            </a:r>
            <a:r>
              <a:rPr dirty="0" smtClean="0" sz="1400" spc="-5" b="1" u="heavy">
                <a:latin typeface="Times New Roman"/>
                <a:cs typeface="Times New Roman"/>
              </a:rPr>
              <a:t>p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te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h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(</a:t>
            </a:r>
            <a:r>
              <a:rPr dirty="0" smtClean="0" sz="1400" spc="0" b="1" u="heavy">
                <a:latin typeface="Times New Roman"/>
                <a:cs typeface="Times New Roman"/>
              </a:rPr>
              <a:t>End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re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rr</a:t>
            </a:r>
            <a:r>
              <a:rPr dirty="0" smtClean="0" sz="1400" spc="-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)</a:t>
            </a:r>
            <a:r>
              <a:rPr dirty="0" smtClean="0" sz="1400" spc="-1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12700" marR="12700">
              <a:lnSpc>
                <a:spcPct val="1036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ex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ilar 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ffe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0">
                <a:latin typeface="Times New Roman"/>
                <a:cs typeface="Times New Roman"/>
              </a:rPr>
              <a:t> 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2.</a:t>
            </a:r>
            <a:endParaRPr sz="1400">
              <a:latin typeface="Times New Roman"/>
              <a:cs typeface="Times New Roman"/>
            </a:endParaRPr>
          </a:p>
          <a:p>
            <a:pPr algn="ctr" marL="125730">
              <a:lnSpc>
                <a:spcPct val="100000"/>
              </a:lnSpc>
              <a:spcBef>
                <a:spcPts val="480"/>
              </a:spcBef>
            </a:pPr>
            <a:r>
              <a:rPr dirty="0" smtClean="0" baseline="-19841" sz="2100">
                <a:latin typeface="Cambria Math"/>
                <a:cs typeface="Cambria Math"/>
              </a:rPr>
              <a:t>�</a:t>
            </a:r>
            <a:r>
              <a:rPr dirty="0" smtClean="0" baseline="-19841" sz="2100" spc="195">
                <a:latin typeface="Cambria Math"/>
                <a:cs typeface="Cambria Math"/>
              </a:rPr>
              <a:t> </a:t>
            </a:r>
            <a:r>
              <a:rPr dirty="0" smtClean="0" baseline="-19841" sz="2100" spc="0">
                <a:latin typeface="Cambria Math"/>
                <a:cs typeface="Cambria Math"/>
              </a:rPr>
              <a:t>=</a:t>
            </a:r>
            <a:r>
              <a:rPr dirty="0" smtClean="0" baseline="-19841" sz="2100" spc="120">
                <a:latin typeface="Cambria Math"/>
                <a:cs typeface="Cambria Math"/>
              </a:rPr>
              <a:t> </a:t>
            </a:r>
            <a:r>
              <a:rPr dirty="0" smtClean="0" baseline="-19841" sz="2100" spc="-7">
                <a:latin typeface="Cambria Math"/>
                <a:cs typeface="Cambria Math"/>
              </a:rPr>
              <a:t>−</a:t>
            </a:r>
            <a:r>
              <a:rPr dirty="0" smtClean="0" baseline="-19841" sz="2100" spc="-165">
                <a:latin typeface="Cambria Math"/>
                <a:cs typeface="Cambria Math"/>
              </a:rPr>
              <a:t>�</a:t>
            </a:r>
            <a:r>
              <a:rPr dirty="0" smtClean="0" baseline="-44444" sz="1500" spc="112">
                <a:latin typeface="Cambria Math"/>
                <a:cs typeface="Cambria Math"/>
              </a:rPr>
              <a:t>1</a:t>
            </a:r>
            <a:r>
              <a:rPr dirty="0" smtClean="0" baseline="-19841" sz="2100" spc="120">
                <a:latin typeface="Cambria Math"/>
                <a:cs typeface="Cambria Math"/>
              </a:rPr>
              <a:t>�</a:t>
            </a:r>
            <a:r>
              <a:rPr dirty="0" smtClean="0" sz="1000" spc="-30">
                <a:latin typeface="Cambria Math"/>
                <a:cs typeface="Cambria Math"/>
              </a:rPr>
              <a:t>−</a:t>
            </a:r>
            <a:r>
              <a:rPr dirty="0" smtClean="0" sz="1000" spc="-10">
                <a:latin typeface="Cambria Math"/>
                <a:cs typeface="Cambria Math"/>
              </a:rPr>
              <a:t>��/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r>
              <a:rPr dirty="0" smtClean="0" sz="1000" spc="20">
                <a:latin typeface="Cambria Math"/>
                <a:cs typeface="Cambria Math"/>
              </a:rPr>
              <a:t> </a:t>
            </a:r>
            <a:r>
              <a:rPr dirty="0" smtClean="0" sz="1000" spc="-70">
                <a:latin typeface="Cambria Math"/>
                <a:cs typeface="Cambria Math"/>
              </a:rPr>
              <a:t> </a:t>
            </a:r>
            <a:r>
              <a:rPr dirty="0" smtClean="0" baseline="-19841" sz="2100" spc="0">
                <a:latin typeface="Cambria Math"/>
                <a:cs typeface="Cambria Math"/>
              </a:rPr>
              <a:t>+  </a:t>
            </a:r>
            <a:r>
              <a:rPr dirty="0" smtClean="0" baseline="-19841" sz="2100" spc="-112">
                <a:latin typeface="Cambria Math"/>
                <a:cs typeface="Cambria Math"/>
              </a:rPr>
              <a:t>�</a:t>
            </a:r>
            <a:r>
              <a:rPr dirty="0" smtClean="0" baseline="-44444" sz="1500" spc="112">
                <a:latin typeface="Cambria Math"/>
                <a:cs typeface="Cambria Math"/>
              </a:rPr>
              <a:t>2</a:t>
            </a:r>
            <a:r>
              <a:rPr dirty="0" smtClean="0" baseline="-19841" sz="2100" spc="8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��/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ts val="1400"/>
              </a:lnSpc>
              <a:spcBef>
                <a:spcPts val="15"/>
              </a:spcBef>
            </a:pPr>
            <a:endParaRPr sz="1400"/>
          </a:p>
          <a:p>
            <a:pPr algn="ctr" marL="582930">
              <a:lnSpc>
                <a:spcPct val="100000"/>
              </a:lnSpc>
            </a:pP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1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83766" y="6719188"/>
            <a:ext cx="901700" cy="2495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2�</a:t>
            </a:r>
            <a:r>
              <a:rPr dirty="0" smtClean="0" sz="1400" spc="-60">
                <a:latin typeface="Cambria Math"/>
                <a:cs typeface="Cambria Math"/>
              </a:rPr>
              <a:t> </a:t>
            </a:r>
            <a:r>
              <a:rPr dirty="0" smtClean="0" sz="1400" spc="37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672207" y="6638670"/>
            <a:ext cx="161544" cy="0"/>
          </a:xfrm>
          <a:custGeom>
            <a:avLst/>
            <a:gdLst/>
            <a:ahLst/>
            <a:cxnLst/>
            <a:rect l="l" t="t" r="r" b="b"/>
            <a:pathLst>
              <a:path w="161544" h="0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560447" y="6472808"/>
            <a:ext cx="894080" cy="3340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11760">
              <a:lnSpc>
                <a:spcPts val="1160"/>
              </a:lnSpc>
            </a:pPr>
            <a:r>
              <a:rPr dirty="0" smtClean="0" sz="1000" spc="-10">
                <a:latin typeface="Cambria Math"/>
                <a:cs typeface="Cambria Math"/>
              </a:rPr>
              <a:t>����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210"/>
              </a:lnSpc>
            </a:pPr>
            <a:r>
              <a:rPr dirty="0" smtClean="0" baseline="-5952" sz="2100">
                <a:latin typeface="Cambria Math"/>
                <a:cs typeface="Cambria Math"/>
              </a:rPr>
              <a:t>�</a:t>
            </a:r>
            <a:r>
              <a:rPr dirty="0" smtClean="0" baseline="-5952" sz="2100" spc="179">
                <a:latin typeface="Cambria Math"/>
                <a:cs typeface="Cambria Math"/>
              </a:rPr>
              <a:t> 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66770" y="6582029"/>
            <a:ext cx="5454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−  </a:t>
            </a:r>
            <a:r>
              <a:rPr dirty="0" smtClean="0" sz="1400" spc="80">
                <a:latin typeface="Cambria Math"/>
                <a:cs typeface="Cambria Math"/>
              </a:rPr>
              <a:t>�</a:t>
            </a:r>
            <a:r>
              <a:rPr dirty="0" smtClean="0" baseline="36111" sz="1500" spc="-37">
                <a:latin typeface="Cambria Math"/>
                <a:cs typeface="Cambria Math"/>
              </a:rPr>
              <a:t>−</a:t>
            </a:r>
            <a:r>
              <a:rPr dirty="0" smtClean="0" baseline="36111" sz="1500" spc="-37">
                <a:latin typeface="Cambria Math"/>
                <a:cs typeface="Cambria Math"/>
              </a:rPr>
              <a:t> </a:t>
            </a:r>
            <a:r>
              <a:rPr dirty="0" smtClean="0" baseline="36111" sz="1500" spc="-150">
                <a:latin typeface="Cambria Math"/>
                <a:cs typeface="Cambria Math"/>
              </a:rPr>
              <a:t> </a:t>
            </a:r>
            <a:r>
              <a:rPr dirty="0" smtClean="0" baseline="8333" sz="1500" spc="30">
                <a:latin typeface="Cambria Math"/>
                <a:cs typeface="Cambria Math"/>
              </a:rPr>
              <a:t>2</a:t>
            </a:r>
            <a:endParaRPr baseline="8333" sz="15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81807" y="6638670"/>
            <a:ext cx="161544" cy="0"/>
          </a:xfrm>
          <a:custGeom>
            <a:avLst/>
            <a:gdLst/>
            <a:ahLst/>
            <a:cxnLst/>
            <a:rect l="l" t="t" r="r" b="b"/>
            <a:pathLst>
              <a:path w="161544" h="0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915539" y="6836536"/>
            <a:ext cx="1885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2�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73147" y="6845172"/>
            <a:ext cx="877824" cy="0"/>
          </a:xfrm>
          <a:custGeom>
            <a:avLst/>
            <a:gdLst/>
            <a:ahLst/>
            <a:cxnLst/>
            <a:rect l="l" t="t" r="r" b="b"/>
            <a:pathLst>
              <a:path w="877824" h="0">
                <a:moveTo>
                  <a:pt x="0" y="0"/>
                </a:moveTo>
                <a:lnTo>
                  <a:pt x="8778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475353" y="6845172"/>
            <a:ext cx="128015" cy="0"/>
          </a:xfrm>
          <a:custGeom>
            <a:avLst/>
            <a:gdLst/>
            <a:ahLst/>
            <a:cxnLst/>
            <a:rect l="l" t="t" r="r" b="b"/>
            <a:pathLst>
              <a:path w="128015" h="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589396" y="6845172"/>
            <a:ext cx="216408" cy="0"/>
          </a:xfrm>
          <a:custGeom>
            <a:avLst/>
            <a:gdLst/>
            <a:ahLst/>
            <a:cxnLst/>
            <a:rect l="l" t="t" r="r" b="b"/>
            <a:pathLst>
              <a:path w="216408" h="0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438271" y="6719188"/>
            <a:ext cx="2898140" cy="341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)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2�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sin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baseline="-35714" sz="2100" spc="0">
                <a:latin typeface="Cambria Math"/>
                <a:cs typeface="Cambria Math"/>
              </a:rPr>
              <a:t>2 </a:t>
            </a:r>
            <a:r>
              <a:rPr dirty="0" smtClean="0" baseline="-35714" sz="2100" spc="-1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2�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si</a:t>
            </a:r>
            <a:r>
              <a:rPr dirty="0" smtClean="0" sz="1400" spc="-5">
                <a:latin typeface="Cambria Math"/>
                <a:cs typeface="Cambria Math"/>
              </a:rPr>
              <a:t>n</a:t>
            </a:r>
            <a:r>
              <a:rPr dirty="0" smtClean="0" sz="1400" spc="0">
                <a:latin typeface="Cambria Math"/>
                <a:cs typeface="Cambria Math"/>
              </a:rPr>
              <a:t>(</a:t>
            </a:r>
            <a:r>
              <a:rPr dirty="0" smtClean="0" sz="1400" spc="150">
                <a:latin typeface="Cambria Math"/>
                <a:cs typeface="Cambria Math"/>
              </a:rPr>
              <a:t> </a:t>
            </a:r>
            <a:r>
              <a:rPr dirty="0" smtClean="0" baseline="-35714" sz="2100" spc="0">
                <a:latin typeface="Cambria Math"/>
                <a:cs typeface="Cambria Math"/>
              </a:rPr>
              <a:t>2 </a:t>
            </a:r>
            <a:r>
              <a:rPr dirty="0" smtClean="0" baseline="-35714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62653" y="6582029"/>
            <a:ext cx="13512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𝜓��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2004" y="7184008"/>
            <a:ext cx="311531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0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������</a:t>
            </a:r>
            <a:r>
              <a:rPr dirty="0" smtClean="0" sz="1400" spc="-1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ℎ���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90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3100" y="7561960"/>
            <a:ext cx="21558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47222" sz="1500" spc="-15">
                <a:latin typeface="Cambria Math"/>
                <a:cs typeface="Cambria Math"/>
              </a:rPr>
              <a:t>𝜆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742310" y="7689468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731135" y="7702677"/>
            <a:ext cx="113411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47115" algn="l"/>
              </a:tabLst>
            </a:pPr>
            <a:r>
              <a:rPr dirty="0" smtClean="0" sz="1000" spc="20">
                <a:latin typeface="Cambria Math"/>
                <a:cs typeface="Cambria Math"/>
              </a:rPr>
              <a:t>2</a:t>
            </a:r>
            <a:r>
              <a:rPr dirty="0" smtClean="0" sz="1000" spc="2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𝜆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737483" y="7689468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 h="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994786" y="7561960"/>
            <a:ext cx="30664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sz="1400" spc="0">
                <a:latin typeface="Cambria Math"/>
                <a:cs typeface="Cambria Math"/>
              </a:rPr>
              <a:t>� 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47222" sz="1500" spc="22">
                <a:latin typeface="Cambria Math"/>
                <a:cs typeface="Cambria Math"/>
              </a:rPr>
              <a:t>2</a:t>
            </a:r>
            <a:r>
              <a:rPr dirty="0" smtClean="0" baseline="47222" sz="1500" spc="-15">
                <a:latin typeface="Cambria Math"/>
                <a:cs typeface="Cambria Math"/>
              </a:rPr>
              <a:t>𝜋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ha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243582" y="8184768"/>
            <a:ext cx="216407" cy="0"/>
          </a:xfrm>
          <a:custGeom>
            <a:avLst/>
            <a:gdLst/>
            <a:ahLst/>
            <a:cxnLst/>
            <a:rect l="l" t="t" r="r" b="b"/>
            <a:pathLst>
              <a:path w="216407" h="0">
                <a:moveTo>
                  <a:pt x="0" y="0"/>
                </a:moveTo>
                <a:lnTo>
                  <a:pt x="21640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924934" y="8184768"/>
            <a:ext cx="207263" cy="0"/>
          </a:xfrm>
          <a:custGeom>
            <a:avLst/>
            <a:gdLst/>
            <a:ahLst/>
            <a:cxnLst/>
            <a:rect l="l" t="t" r="r" b="b"/>
            <a:pathLst>
              <a:path w="207263" h="0">
                <a:moveTo>
                  <a:pt x="0" y="0"/>
                </a:moveTo>
                <a:lnTo>
                  <a:pt x="2072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228465" y="8184768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422013" y="8184768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5986017" y="8184768"/>
            <a:ext cx="109727" cy="0"/>
          </a:xfrm>
          <a:custGeom>
            <a:avLst/>
            <a:gdLst/>
            <a:ahLst/>
            <a:cxnLst/>
            <a:rect l="l" t="t" r="r" b="b"/>
            <a:pathLst>
              <a:path w="109727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074286" y="8665209"/>
            <a:ext cx="109727" cy="0"/>
          </a:xfrm>
          <a:custGeom>
            <a:avLst/>
            <a:gdLst/>
            <a:ahLst/>
            <a:cxnLst/>
            <a:rect l="l" t="t" r="r" b="b"/>
            <a:pathLst>
              <a:path w="109727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673100" y="7921625"/>
            <a:ext cx="5953125" cy="1784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036319">
              <a:lnSpc>
                <a:spcPts val="1505"/>
              </a:lnSpc>
              <a:tabLst>
                <a:tab pos="2717165" algn="l"/>
                <a:tab pos="4778375" algn="l"/>
              </a:tabLst>
            </a:pPr>
            <a:r>
              <a:rPr dirty="0" smtClean="0" sz="1400">
                <a:latin typeface="Cambria Math"/>
                <a:cs typeface="Cambria Math"/>
              </a:rPr>
              <a:t>��	</a:t>
            </a:r>
            <a:r>
              <a:rPr dirty="0" smtClean="0" sz="1400">
                <a:latin typeface="Cambria Math"/>
                <a:cs typeface="Cambria Math"/>
              </a:rPr>
              <a:t>2𝜋𝜆1	</a:t>
            </a:r>
            <a:r>
              <a:rPr dirty="0" smtClean="0" sz="1400">
                <a:latin typeface="Cambria Math"/>
                <a:cs typeface="Cambria Math"/>
              </a:rPr>
              <a:t>𝜋</a:t>
            </a:r>
            <a:endParaRPr sz="1400">
              <a:latin typeface="Cambria Math"/>
              <a:cs typeface="Cambria Math"/>
            </a:endParaRPr>
          </a:p>
          <a:p>
            <a:pPr algn="ctr" marL="492125">
              <a:lnSpc>
                <a:spcPts val="1245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2�</a:t>
            </a:r>
            <a:r>
              <a:rPr dirty="0" smtClean="0" sz="1400" spc="-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si</a:t>
            </a:r>
            <a:r>
              <a:rPr dirty="0" smtClean="0" sz="1400" spc="-15">
                <a:latin typeface="Cambria Math"/>
                <a:cs typeface="Cambria Math"/>
              </a:rPr>
              <a:t>n</a:t>
            </a:r>
            <a:r>
              <a:rPr dirty="0" smtClean="0" sz="1400" spc="0">
                <a:latin typeface="Cambria Math"/>
                <a:cs typeface="Cambria Math"/>
              </a:rPr>
              <a:t>(</a:t>
            </a:r>
            <a:r>
              <a:rPr dirty="0" smtClean="0" sz="1400" spc="15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2 </a:t>
            </a:r>
            <a:r>
              <a:rPr dirty="0" smtClean="0" baseline="-37698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𝛷)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2�</a:t>
            </a:r>
            <a:r>
              <a:rPr dirty="0" smtClean="0" sz="1400" spc="-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si</a:t>
            </a:r>
            <a:r>
              <a:rPr dirty="0" smtClean="0" sz="1400" spc="-15">
                <a:latin typeface="Cambria Math"/>
                <a:cs typeface="Cambria Math"/>
              </a:rPr>
              <a:t>n</a:t>
            </a:r>
            <a:r>
              <a:rPr dirty="0" smtClean="0" sz="1400" spc="0">
                <a:latin typeface="Cambria Math"/>
                <a:cs typeface="Cambria Math"/>
              </a:rPr>
              <a:t>(</a:t>
            </a:r>
            <a:r>
              <a:rPr dirty="0" smtClean="0" sz="1400" spc="14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𝜆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r>
              <a:rPr dirty="0" smtClean="0" baseline="-37698" sz="21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r>
              <a:rPr dirty="0" smtClean="0" baseline="-37698" sz="21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𝛷)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2�</a:t>
            </a:r>
            <a:r>
              <a:rPr dirty="0" smtClean="0" sz="1400" spc="-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si</a:t>
            </a:r>
            <a:r>
              <a:rPr dirty="0" smtClean="0" sz="1400" spc="-15">
                <a:latin typeface="Cambria Math"/>
                <a:cs typeface="Cambria Math"/>
              </a:rPr>
              <a:t>n</a:t>
            </a:r>
            <a:r>
              <a:rPr dirty="0" smtClean="0" sz="1400" spc="40">
                <a:latin typeface="Cambria Math"/>
                <a:cs typeface="Cambria Math"/>
              </a:rPr>
              <a:t>(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r>
              <a:rPr dirty="0" smtClean="0" baseline="-37698" sz="2100" spc="-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000"/>
              </a:lnSpc>
              <a:spcBef>
                <a:spcPts val="35"/>
              </a:spcBef>
            </a:pPr>
            <a:endParaRPr sz="1000"/>
          </a:p>
          <a:p>
            <a:pPr algn="ctr" marL="955040">
              <a:lnSpc>
                <a:spcPts val="1505"/>
              </a:lnSpc>
            </a:pPr>
            <a:r>
              <a:rPr dirty="0" smtClean="0" sz="1400">
                <a:latin typeface="Cambria Math"/>
                <a:cs typeface="Cambria Math"/>
              </a:rPr>
              <a:t>𝜋</a:t>
            </a:r>
            <a:endParaRPr sz="1400">
              <a:latin typeface="Cambria Math"/>
              <a:cs typeface="Cambria Math"/>
            </a:endParaRPr>
          </a:p>
          <a:p>
            <a:pPr algn="ctr" marL="492125">
              <a:lnSpc>
                <a:spcPts val="1245"/>
              </a:lnSpc>
            </a:pP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si</a:t>
            </a:r>
            <a:r>
              <a:rPr dirty="0" smtClean="0" sz="1400" spc="-15">
                <a:latin typeface="Cambria Math"/>
                <a:cs typeface="Cambria Math"/>
              </a:rPr>
              <a:t>n</a:t>
            </a:r>
            <a:r>
              <a:rPr dirty="0" smtClean="0" sz="1400" spc="40">
                <a:latin typeface="Cambria Math"/>
                <a:cs typeface="Cambria Math"/>
              </a:rPr>
              <a:t>(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r>
              <a:rPr dirty="0" smtClean="0" baseline="-37698" sz="2100" spc="-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400"/>
              </a:lnSpc>
              <a:spcBef>
                <a:spcPts val="64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can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draw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37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. 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dire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20" b="1">
                <a:latin typeface="Times New Roman"/>
                <a:cs typeface="Times New Roman"/>
              </a:rPr>
              <a:t>(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axi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direct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y)</a:t>
            </a:r>
            <a:r>
              <a:rPr dirty="0" smtClean="0" sz="1400" spc="1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35"/>
              </a:spcBef>
            </a:pPr>
            <a:r>
              <a:rPr dirty="0" smtClean="0" sz="140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922019" y="1158239"/>
            <a:ext cx="6167628" cy="3563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6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3128" y="417067"/>
            <a:ext cx="1672589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98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" marR="12700" indent="444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60" i="1">
                <a:latin typeface="Monotype Corsiva"/>
                <a:cs typeface="Monotype Corsiva"/>
              </a:rPr>
              <a:t>e</a:t>
            </a:r>
            <a:r>
              <a:rPr dirty="0" smtClean="0" sz="1300" spc="-10" i="1">
                <a:latin typeface="Monotype Corsiva"/>
                <a:cs typeface="Monotype Corsiva"/>
              </a:rPr>
              <a:t>o</a:t>
            </a:r>
            <a:r>
              <a:rPr dirty="0" smtClean="0" sz="1300" spc="-15" i="1">
                <a:latin typeface="Monotype Corsiva"/>
                <a:cs typeface="Monotype Corsiva"/>
              </a:rPr>
              <a:t>r</a:t>
            </a:r>
            <a:r>
              <a:rPr dirty="0" smtClean="0" sz="1300" spc="-10" i="1">
                <a:latin typeface="Monotype Corsiva"/>
                <a:cs typeface="Monotype Corsiva"/>
              </a:rPr>
              <a:t>y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She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53923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265933" y="1221485"/>
            <a:ext cx="117411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sin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40">
                <a:latin typeface="Cambria Math"/>
                <a:cs typeface="Cambria Math"/>
              </a:rPr>
              <a:t>(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r>
              <a:rPr dirty="0" smtClean="0" baseline="-37698" sz="2100" spc="-6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𝛷)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06167" y="1085850"/>
            <a:ext cx="1352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𝜋</a:t>
            </a:r>
            <a:r>
              <a:rPr dirty="0" smtClean="0" sz="1400" spc="3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09898" y="1221485"/>
            <a:ext cx="224282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8620" algn="l"/>
              </a:tabLst>
            </a:pP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1	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�����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09898" y="1206753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58670" y="1465326"/>
            <a:ext cx="1352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𝜋</a:t>
            </a:r>
            <a:r>
              <a:rPr dirty="0" smtClean="0" sz="1400" spc="3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63242" y="1600961"/>
            <a:ext cx="199771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7698" sz="2100">
                <a:latin typeface="Cambria Math"/>
                <a:cs typeface="Cambria Math"/>
              </a:rPr>
              <a:t>2</a:t>
            </a:r>
            <a:r>
              <a:rPr dirty="0" smtClean="0" baseline="-37698" sz="2100" spc="-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100">
                <a:latin typeface="Cambria Math"/>
                <a:cs typeface="Cambria Math"/>
              </a:rPr>
              <a:t> </a:t>
            </a:r>
            <a:r>
              <a:rPr dirty="0" smtClean="0" sz="1400" spc="-14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�𝑎𝑥</a:t>
            </a:r>
            <a:r>
              <a:rPr dirty="0" smtClean="0" sz="1400" spc="-10">
                <a:latin typeface="Cambria Math"/>
                <a:cs typeface="Cambria Math"/>
              </a:rPr>
              <a:t>= </a:t>
            </a:r>
            <a:r>
              <a:rPr dirty="0" smtClean="0" sz="1400" spc="145">
                <a:latin typeface="Cambria Math"/>
                <a:cs typeface="Cambria Math"/>
              </a:rPr>
              <a:t> </a:t>
            </a: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1)</a:t>
            </a:r>
            <a:r>
              <a:rPr dirty="0" smtClean="0" sz="1400" spc="-5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32046" y="1465326"/>
            <a:ext cx="1352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𝜋</a:t>
            </a:r>
            <a:r>
              <a:rPr dirty="0" smtClean="0" sz="1400" spc="3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51758" y="1586229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69104" y="1600961"/>
            <a:ext cx="1691639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0,1,2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…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…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..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24201" y="1907285"/>
            <a:ext cx="377253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���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 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-14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�𝑎𝑥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140">
                <a:latin typeface="Cambria Math"/>
                <a:cs typeface="Cambria Math"/>
              </a:rPr>
              <a:t> </a:t>
            </a: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1 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-14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�𝑎𝑥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180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99459" y="1892553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3100" y="2126741"/>
            <a:ext cx="2889885" cy="443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. 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ni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di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ec</a:t>
            </a:r>
            <a:r>
              <a:rPr dirty="0" smtClean="0" sz="1400" spc="-1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(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ul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re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5" b="1" u="heavy">
                <a:latin typeface="Times New Roman"/>
                <a:cs typeface="Times New Roman"/>
              </a:rPr>
              <a:t>)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35"/>
              </a:spcBef>
            </a:pPr>
            <a:r>
              <a:rPr dirty="0" smtClean="0" sz="140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685923" y="2773933"/>
            <a:ext cx="109727" cy="0"/>
          </a:xfrm>
          <a:custGeom>
            <a:avLst/>
            <a:gdLst/>
            <a:ahLst/>
            <a:cxnLst/>
            <a:rect l="l" t="t" r="r" b="b"/>
            <a:pathLst>
              <a:path w="109727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334514" y="2646426"/>
            <a:ext cx="335089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532255" algn="l"/>
              </a:tabLst>
            </a:pPr>
            <a:r>
              <a:rPr dirty="0" smtClean="0" sz="1400">
                <a:latin typeface="Cambria Math"/>
                <a:cs typeface="Cambria Math"/>
              </a:rPr>
              <a:t>sin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40">
                <a:latin typeface="Cambria Math"/>
                <a:cs typeface="Cambria Math"/>
              </a:rPr>
              <a:t>(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r>
              <a:rPr dirty="0" smtClean="0" baseline="-37698" sz="2100" spc="-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𝛷)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	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�����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73223" y="2510790"/>
            <a:ext cx="1314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𝜋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61945" y="2890265"/>
            <a:ext cx="1352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𝜋</a:t>
            </a:r>
            <a:r>
              <a:rPr dirty="0" smtClean="0" sz="1400" spc="3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66517" y="3025902"/>
            <a:ext cx="139763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7698" sz="2100">
                <a:latin typeface="Cambria Math"/>
                <a:cs typeface="Cambria Math"/>
              </a:rPr>
              <a:t>2</a:t>
            </a:r>
            <a:r>
              <a:rPr dirty="0" smtClean="0" baseline="-37698" sz="2100" spc="-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r>
              <a:rPr dirty="0" smtClean="0" baseline="-16666" sz="1500" spc="-15">
                <a:latin typeface="Cambria Math"/>
                <a:cs typeface="Cambria Math"/>
              </a:rPr>
              <a:t>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135">
                <a:latin typeface="Cambria Math"/>
                <a:cs typeface="Cambria Math"/>
              </a:rPr>
              <a:t> </a:t>
            </a: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-2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39795" y="3011169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65575" y="3025902"/>
            <a:ext cx="1691639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ℎ���</a:t>
            </a:r>
            <a:r>
              <a:rPr dirty="0" smtClean="0" sz="1400" spc="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0,1,2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…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…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..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3100" y="3327653"/>
            <a:ext cx="3726815" cy="4502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>
              <a:lnSpc>
                <a:spcPct val="100000"/>
              </a:lnSpc>
              <a:tabLst>
                <a:tab pos="221805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r>
              <a:rPr dirty="0" smtClean="0" baseline="-16666" sz="1500" spc="-15">
                <a:latin typeface="Cambria Math"/>
                <a:cs typeface="Cambria Math"/>
              </a:rPr>
              <a:t>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	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r>
              <a:rPr dirty="0" smtClean="0" baseline="-16666" sz="1500" spc="-15">
                <a:latin typeface="Cambria Math"/>
                <a:cs typeface="Cambria Math"/>
              </a:rPr>
              <a:t>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90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270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. 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Ha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p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w</a:t>
            </a:r>
            <a:r>
              <a:rPr dirty="0" smtClean="0" sz="1400" spc="0" b="1" u="heavy">
                <a:latin typeface="Times New Roman"/>
                <a:cs typeface="Times New Roman"/>
              </a:rPr>
              <a:t>er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p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d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rection</a:t>
            </a:r>
            <a:r>
              <a:rPr dirty="0" smtClean="0" sz="1400" spc="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53078" y="4049902"/>
            <a:ext cx="109727" cy="0"/>
          </a:xfrm>
          <a:custGeom>
            <a:avLst/>
            <a:gdLst/>
            <a:ahLst/>
            <a:cxnLst/>
            <a:rect l="l" t="t" r="r" b="b"/>
            <a:pathLst>
              <a:path w="109727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241675" y="3922394"/>
            <a:ext cx="15392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49580" algn="l"/>
                <a:tab pos="1426845" algn="l"/>
                <a:tab pos="1525905" algn="l"/>
              </a:tabLst>
            </a:pPr>
            <a:r>
              <a:rPr dirty="0" smtClean="0" sz="1400">
                <a:latin typeface="Cambria Math"/>
                <a:cs typeface="Cambria Math"/>
              </a:rPr>
              <a:t>si</a:t>
            </a:r>
            <a:r>
              <a:rPr dirty="0" smtClean="0" sz="1400" spc="-15">
                <a:latin typeface="Cambria Math"/>
                <a:cs typeface="Cambria Math"/>
              </a:rPr>
              <a:t>n</a:t>
            </a:r>
            <a:r>
              <a:rPr dirty="0" smtClean="0" sz="1400" spc="0">
                <a:latin typeface="Cambria Math"/>
                <a:cs typeface="Cambria Math"/>
              </a:rPr>
              <a:t>(	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𝛷)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	</a:t>
            </a:r>
            <a:r>
              <a:rPr dirty="0" smtClean="0" sz="1400" spc="0" u="heavy">
                <a:latin typeface="Cambria Math"/>
                <a:cs typeface="Cambria Math"/>
              </a:rPr>
              <a:t> 	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40378" y="3786758"/>
            <a:ext cx="1314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𝜋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44951" y="4041266"/>
            <a:ext cx="1244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551553" y="4049902"/>
            <a:ext cx="214884" cy="0"/>
          </a:xfrm>
          <a:custGeom>
            <a:avLst/>
            <a:gdLst/>
            <a:ahLst/>
            <a:cxnLst/>
            <a:rect l="l" t="t" r="r" b="b"/>
            <a:pathLst>
              <a:path w="214884" h="0">
                <a:moveTo>
                  <a:pt x="0" y="0"/>
                </a:moveTo>
                <a:lnTo>
                  <a:pt x="21488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445889" y="3707510"/>
            <a:ext cx="275590" cy="3035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r>
              <a:rPr dirty="0" smtClean="0" sz="1000" spc="-25">
                <a:latin typeface="Cambria Math"/>
                <a:cs typeface="Cambria Math"/>
              </a:rPr>
              <a:t> </a:t>
            </a:r>
            <a:r>
              <a:rPr dirty="0" smtClean="0" sz="1000" spc="20">
                <a:latin typeface="Cambria Math"/>
                <a:cs typeface="Cambria Math"/>
              </a:rPr>
              <a:t> </a:t>
            </a:r>
            <a:r>
              <a:rPr dirty="0" smtClean="0" baseline="-23809" sz="2100" spc="0">
                <a:latin typeface="Cambria Math"/>
                <a:cs typeface="Cambria Math"/>
              </a:rPr>
              <a:t>1</a:t>
            </a:r>
            <a:endParaRPr baseline="-23809" sz="21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445889" y="4076318"/>
            <a:ext cx="334645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3888" sz="1500" spc="-30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√</a:t>
            </a:r>
            <a:r>
              <a:rPr dirty="0" smtClean="0" baseline="1984" sz="2100" spc="0">
                <a:latin typeface="Cambria Math"/>
                <a:cs typeface="Cambria Math"/>
              </a:rPr>
              <a:t>2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59735" y="4233290"/>
            <a:ext cx="1352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𝜋</a:t>
            </a:r>
            <a:r>
              <a:rPr dirty="0" smtClean="0" sz="1400" spc="3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964307" y="4368926"/>
            <a:ext cx="208915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7698" sz="2100">
                <a:latin typeface="Cambria Math"/>
                <a:cs typeface="Cambria Math"/>
              </a:rPr>
              <a:t>2</a:t>
            </a:r>
            <a:r>
              <a:rPr dirty="0" smtClean="0" baseline="-37698" sz="2100" spc="-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r>
              <a:rPr dirty="0" smtClean="0" baseline="-16666" sz="1500" spc="-15">
                <a:latin typeface="Cambria Math"/>
                <a:cs typeface="Cambria Math"/>
              </a:rPr>
              <a:t>𝐻𝑃𝑃�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135">
                <a:latin typeface="Cambria Math"/>
                <a:cs typeface="Cambria Math"/>
              </a:rPr>
              <a:t> </a:t>
            </a: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2�</a:t>
            </a:r>
            <a:r>
              <a:rPr dirty="0" smtClean="0" sz="1400" spc="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1)</a:t>
            </a:r>
            <a:r>
              <a:rPr dirty="0" smtClean="0" sz="1400" spc="-5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4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24425" y="4233290"/>
            <a:ext cx="1352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𝜋</a:t>
            </a:r>
            <a:r>
              <a:rPr dirty="0" smtClean="0" sz="1400" spc="3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42359" y="4354194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135377" y="4825619"/>
            <a:ext cx="86868" cy="0"/>
          </a:xfrm>
          <a:custGeom>
            <a:avLst/>
            <a:gdLst/>
            <a:ahLst/>
            <a:cxnLst/>
            <a:rect l="l" t="t" r="r" b="b"/>
            <a:pathLst>
              <a:path w="86868" h="0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902004" y="4698110"/>
            <a:ext cx="17716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3317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	</a:t>
            </a:r>
            <a:r>
              <a:rPr dirty="0" smtClean="0" baseline="47222" sz="1500" spc="-15">
                <a:latin typeface="Cambria Math"/>
                <a:cs typeface="Cambria Math"/>
              </a:rPr>
              <a:t>𝜋</a:t>
            </a:r>
            <a:r>
              <a:rPr dirty="0" smtClean="0" sz="1400" spc="-10">
                <a:latin typeface="Cambria Math"/>
                <a:cs typeface="Cambria Math"/>
              </a:rPr>
              <a:t>cos</a:t>
            </a:r>
            <a:r>
              <a:rPr dirty="0" smtClean="0" sz="1400" spc="-9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128773" y="4838826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44267" y="4785486"/>
            <a:ext cx="37528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𝐻𝑃𝑃�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054223" y="4698110"/>
            <a:ext cx="6350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= 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baseline="38888" sz="1500" spc="-30">
                <a:latin typeface="Cambria Math"/>
                <a:cs typeface="Cambria Math"/>
              </a:rPr>
              <a:t>+</a:t>
            </a:r>
            <a:r>
              <a:rPr dirty="0" smtClean="0" sz="1400" spc="0">
                <a:latin typeface="Cambria Math"/>
                <a:cs typeface="Cambria Math"/>
              </a:rPr>
              <a:t>𝜋</a:t>
            </a:r>
            <a:r>
              <a:rPr dirty="0" smtClean="0" baseline="1984" sz="2100" spc="-15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64534" y="4806822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−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044822" y="4698110"/>
            <a:ext cx="43497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450460" y="4785486"/>
            <a:ext cx="37528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𝐻𝑃𝑃�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858892" y="4698110"/>
            <a:ext cx="9391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95655" algn="l"/>
              </a:tabLst>
            </a:pPr>
            <a:r>
              <a:rPr dirty="0" smtClean="0" sz="1400">
                <a:latin typeface="Cambria Math"/>
                <a:cs typeface="Cambria Math"/>
              </a:rPr>
              <a:t>= 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baseline="38888" sz="1500" spc="-30">
                <a:latin typeface="Cambria Math"/>
                <a:cs typeface="Cambria Math"/>
              </a:rPr>
              <a:t>+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baseline="1984" sz="2100" spc="-15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2	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069204" y="4806822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−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768721" y="4785486"/>
            <a:ext cx="37528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𝐻𝑃𝑃�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179058" y="4698110"/>
            <a:ext cx="76771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60,</a:t>
            </a:r>
            <a:r>
              <a:rPr dirty="0" smtClean="0" sz="1400" spc="-9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120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44500" y="8312150"/>
            <a:ext cx="6663690" cy="7664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(</a:t>
            </a:r>
            <a:r>
              <a:rPr dirty="0" smtClean="0" sz="1400" spc="10" b="1" u="heavy">
                <a:latin typeface="Times New Roman"/>
                <a:cs typeface="Times New Roman"/>
              </a:rPr>
              <a:t>3</a:t>
            </a:r>
            <a:r>
              <a:rPr dirty="0" smtClean="0" sz="1400" spc="0" b="1" u="heavy">
                <a:latin typeface="Times New Roman"/>
                <a:cs typeface="Times New Roman"/>
              </a:rPr>
              <a:t>):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w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p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So</a:t>
            </a:r>
            <a:r>
              <a:rPr dirty="0" smtClean="0" sz="1400" spc="-10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rc</a:t>
            </a:r>
            <a:r>
              <a:rPr dirty="0" smtClean="0" sz="1400" spc="-1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Sa</a:t>
            </a:r>
            <a:r>
              <a:rPr dirty="0" smtClean="0" sz="1400" spc="-15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pl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tude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b</a:t>
            </a:r>
            <a:r>
              <a:rPr dirty="0" smtClean="0" sz="1400" spc="0" b="1" u="heavy">
                <a:latin typeface="Times New Roman"/>
                <a:cs typeface="Times New Roman"/>
              </a:rPr>
              <a:t>ut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5" b="1" u="heavy">
                <a:latin typeface="Times New Roman"/>
                <a:cs typeface="Times New Roman"/>
              </a:rPr>
              <a:t>I</a:t>
            </a:r>
            <a:r>
              <a:rPr dirty="0" smtClean="0" sz="1400" spc="-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h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Q</a:t>
            </a:r>
            <a:r>
              <a:rPr dirty="0" smtClean="0" sz="1400" spc="-20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d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tur</a:t>
            </a:r>
            <a:r>
              <a:rPr dirty="0" smtClean="0" sz="1400" spc="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9"/>
              </a:spcBef>
            </a:pPr>
            <a:endParaRPr sz="750"/>
          </a:p>
          <a:p>
            <a:pPr marL="12700" marR="12700">
              <a:lnSpc>
                <a:spcPct val="1036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urce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45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45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Φ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195829" y="9314891"/>
            <a:ext cx="64643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827147" y="9254489"/>
            <a:ext cx="19494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[</a:t>
            </a:r>
            <a:r>
              <a:rPr dirty="0" smtClean="0" sz="1000" spc="5">
                <a:latin typeface="Cambria Math"/>
                <a:cs typeface="Cambria Math"/>
              </a:rPr>
              <a:t>�</a:t>
            </a:r>
            <a:r>
              <a:rPr dirty="0" smtClean="0" sz="1000" spc="70">
                <a:latin typeface="Cambria Math"/>
                <a:cs typeface="Cambria Math"/>
              </a:rPr>
              <a:t>(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009010" y="9345675"/>
            <a:ext cx="501396" cy="0"/>
          </a:xfrm>
          <a:custGeom>
            <a:avLst/>
            <a:gdLst/>
            <a:ahLst/>
            <a:cxnLst/>
            <a:rect l="l" t="t" r="r" b="b"/>
            <a:pathLst>
              <a:path w="501396" h="0">
                <a:moveTo>
                  <a:pt x="0" y="0"/>
                </a:moveTo>
                <a:lnTo>
                  <a:pt x="50139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3601846" y="9345675"/>
            <a:ext cx="86867" cy="0"/>
          </a:xfrm>
          <a:custGeom>
            <a:avLst/>
            <a:gdLst/>
            <a:ahLst/>
            <a:cxnLst/>
            <a:rect l="l" t="t" r="r" b="b"/>
            <a:pathLst>
              <a:path w="86867" h="0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4559172" y="9345675"/>
            <a:ext cx="501396" cy="0"/>
          </a:xfrm>
          <a:custGeom>
            <a:avLst/>
            <a:gdLst/>
            <a:ahLst/>
            <a:cxnLst/>
            <a:rect l="l" t="t" r="r" b="b"/>
            <a:pathLst>
              <a:path w="501396" h="0">
                <a:moveTo>
                  <a:pt x="0" y="0"/>
                </a:moveTo>
                <a:lnTo>
                  <a:pt x="501396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2996310" y="9179814"/>
            <a:ext cx="225234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𝛽����</a:t>
            </a:r>
            <a:r>
              <a:rPr dirty="0" smtClean="0" sz="1000" spc="30">
                <a:latin typeface="Cambria Math"/>
                <a:cs typeface="Cambria Math"/>
              </a:rPr>
              <a:t> </a:t>
            </a:r>
            <a:r>
              <a:rPr dirty="0" smtClean="0" sz="1000" spc="-10">
                <a:latin typeface="Cambria Math"/>
                <a:cs typeface="Cambria Math"/>
              </a:rPr>
              <a:t>𝛷𝜋𝛽����</a:t>
            </a:r>
            <a:r>
              <a:rPr dirty="0" smtClean="0" sz="1000" spc="30">
                <a:latin typeface="Cambria Math"/>
                <a:cs typeface="Cambria Math"/>
              </a:rPr>
              <a:t> </a:t>
            </a:r>
            <a:r>
              <a:rPr dirty="0" smtClean="0" sz="1000" spc="-10">
                <a:latin typeface="Cambria Math"/>
                <a:cs typeface="Cambria Math"/>
              </a:rPr>
              <a:t>𝛷𝜋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209670" y="9318446"/>
            <a:ext cx="48450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98145" algn="l"/>
              </a:tabLst>
            </a:pPr>
            <a:r>
              <a:rPr dirty="0" smtClean="0" sz="1000" spc="20">
                <a:latin typeface="Cambria Math"/>
                <a:cs typeface="Cambria Math"/>
              </a:rPr>
              <a:t>2</a:t>
            </a:r>
            <a:r>
              <a:rPr dirty="0" smtClean="0" sz="1000" spc="20">
                <a:latin typeface="Cambria Math"/>
                <a:cs typeface="Cambria Math"/>
              </a:rPr>
              <a:t>	</a:t>
            </a:r>
            <a:r>
              <a:rPr dirty="0" smtClean="0" sz="1000" spc="20">
                <a:latin typeface="Cambria Math"/>
                <a:cs typeface="Cambria Math"/>
              </a:rPr>
              <a:t>4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497707" y="9254489"/>
            <a:ext cx="107442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98830" algn="l"/>
              </a:tabLst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r>
              <a:rPr dirty="0" smtClean="0" sz="1000" spc="-25">
                <a:latin typeface="Cambria Math"/>
                <a:cs typeface="Cambria Math"/>
              </a:rPr>
              <a:t>  </a:t>
            </a:r>
            <a:r>
              <a:rPr dirty="0" smtClean="0" sz="1000" spc="15">
                <a:latin typeface="Cambria Math"/>
                <a:cs typeface="Cambria Math"/>
              </a:rPr>
              <a:t> </a:t>
            </a:r>
            <a:r>
              <a:rPr dirty="0" smtClean="0" sz="1000" spc="70">
                <a:latin typeface="Cambria Math"/>
                <a:cs typeface="Cambria Math"/>
              </a:rPr>
              <a:t>)</a:t>
            </a:r>
            <a:r>
              <a:rPr dirty="0" smtClean="0" sz="1000" spc="-5">
                <a:latin typeface="Cambria Math"/>
                <a:cs typeface="Cambria Math"/>
              </a:rPr>
              <a:t>]</a:t>
            </a:r>
            <a:r>
              <a:rPr dirty="0" smtClean="0" sz="1000" spc="-5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[</a:t>
            </a:r>
            <a:r>
              <a:rPr dirty="0" smtClean="0" sz="1000" spc="-30">
                <a:latin typeface="Cambria Math"/>
                <a:cs typeface="Cambria Math"/>
              </a:rPr>
              <a:t>−</a:t>
            </a:r>
            <a:r>
              <a:rPr dirty="0" smtClean="0" sz="1000" spc="25">
                <a:latin typeface="Cambria Math"/>
                <a:cs typeface="Cambria Math"/>
              </a:rPr>
              <a:t>�</a:t>
            </a:r>
            <a:r>
              <a:rPr dirty="0" smtClean="0" sz="1000" spc="70">
                <a:latin typeface="Cambria Math"/>
                <a:cs typeface="Cambria Math"/>
              </a:rPr>
              <a:t>(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829939" y="9314891"/>
            <a:ext cx="46926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759833" y="9318446"/>
            <a:ext cx="48450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98145" algn="l"/>
              </a:tabLst>
            </a:pPr>
            <a:r>
              <a:rPr dirty="0" smtClean="0" sz="1000" spc="20">
                <a:latin typeface="Cambria Math"/>
                <a:cs typeface="Cambria Math"/>
              </a:rPr>
              <a:t>2</a:t>
            </a:r>
            <a:r>
              <a:rPr dirty="0" smtClean="0" sz="1000" spc="20">
                <a:latin typeface="Cambria Math"/>
                <a:cs typeface="Cambria Math"/>
              </a:rPr>
              <a:t>	</a:t>
            </a:r>
            <a:r>
              <a:rPr dirty="0" smtClean="0" sz="1000" spc="20">
                <a:latin typeface="Cambria Math"/>
                <a:cs typeface="Cambria Math"/>
              </a:rPr>
              <a:t>4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152009" y="9345675"/>
            <a:ext cx="86867" cy="0"/>
          </a:xfrm>
          <a:custGeom>
            <a:avLst/>
            <a:gdLst/>
            <a:ahLst/>
            <a:cxnLst/>
            <a:rect l="l" t="t" r="r" b="b"/>
            <a:pathLst>
              <a:path w="86867" h="0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5047869" y="9254489"/>
            <a:ext cx="31051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r>
              <a:rPr dirty="0" smtClean="0" sz="1000" spc="-25">
                <a:latin typeface="Cambria Math"/>
                <a:cs typeface="Cambria Math"/>
              </a:rPr>
              <a:t>  </a:t>
            </a:r>
            <a:r>
              <a:rPr dirty="0" smtClean="0" sz="1000" spc="15">
                <a:latin typeface="Cambria Math"/>
                <a:cs typeface="Cambria Math"/>
              </a:rPr>
              <a:t> </a:t>
            </a:r>
            <a:r>
              <a:rPr dirty="0" smtClean="0" sz="1000" spc="70">
                <a:latin typeface="Cambria Math"/>
                <a:cs typeface="Cambria Math"/>
              </a:rPr>
              <a:t>)</a:t>
            </a:r>
            <a:r>
              <a:rPr dirty="0" smtClean="0" sz="1000" spc="-5">
                <a:latin typeface="Cambria Math"/>
                <a:cs typeface="Cambria Math"/>
              </a:rPr>
              <a:t>]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914400" y="4981955"/>
            <a:ext cx="6251448" cy="32263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6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3128" y="417067"/>
            <a:ext cx="1672589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98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" marR="12700" indent="444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60" i="1">
                <a:latin typeface="Monotype Corsiva"/>
                <a:cs typeface="Monotype Corsiva"/>
              </a:rPr>
              <a:t>e</a:t>
            </a:r>
            <a:r>
              <a:rPr dirty="0" smtClean="0" sz="1300" spc="-10" i="1">
                <a:latin typeface="Monotype Corsiva"/>
                <a:cs typeface="Monotype Corsiva"/>
              </a:rPr>
              <a:t>o</a:t>
            </a:r>
            <a:r>
              <a:rPr dirty="0" smtClean="0" sz="1300" spc="-15" i="1">
                <a:latin typeface="Monotype Corsiva"/>
                <a:cs typeface="Monotype Corsiva"/>
              </a:rPr>
              <a:t>r</a:t>
            </a:r>
            <a:r>
              <a:rPr dirty="0" smtClean="0" sz="1300" spc="-10" i="1">
                <a:latin typeface="Monotype Corsiva"/>
                <a:cs typeface="Monotype Corsiva"/>
              </a:rPr>
              <a:t>y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She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53923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894202" y="1262633"/>
            <a:ext cx="73215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12515" y="1390141"/>
            <a:ext cx="648004" cy="0"/>
          </a:xfrm>
          <a:custGeom>
            <a:avLst/>
            <a:gdLst/>
            <a:ahLst/>
            <a:cxnLst/>
            <a:rect l="l" t="t" r="r" b="b"/>
            <a:pathLst>
              <a:path w="648004" h="0">
                <a:moveTo>
                  <a:pt x="0" y="0"/>
                </a:moveTo>
                <a:lnTo>
                  <a:pt x="64800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470780" y="1390141"/>
            <a:ext cx="109727" cy="0"/>
          </a:xfrm>
          <a:custGeom>
            <a:avLst/>
            <a:gdLst/>
            <a:ahLst/>
            <a:cxnLst/>
            <a:rect l="l" t="t" r="r" b="b"/>
            <a:pathLst>
              <a:path w="109727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599815" y="1126997"/>
            <a:ext cx="1067435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z="140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𝛷𝜋</a:t>
            </a:r>
            <a:endParaRPr sz="1400">
              <a:latin typeface="Cambria Math"/>
              <a:cs typeface="Cambria Math"/>
            </a:endParaRPr>
          </a:p>
          <a:p>
            <a:pPr marL="698500">
              <a:lnSpc>
                <a:spcPts val="1245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baseline="-37698" sz="2100" spc="75">
                <a:latin typeface="Cambria Math"/>
                <a:cs typeface="Cambria Math"/>
              </a:rPr>
              <a:t>4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74134" y="1381505"/>
            <a:ext cx="1244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3100" y="1721357"/>
            <a:ext cx="21558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47222" sz="1500" spc="-15">
                <a:latin typeface="Cambria Math"/>
                <a:cs typeface="Cambria Math"/>
              </a:rPr>
              <a:t>𝜆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742310" y="18488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731135" y="1862073"/>
            <a:ext cx="113411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47115" algn="l"/>
              </a:tabLst>
            </a:pPr>
            <a:r>
              <a:rPr dirty="0" smtClean="0" sz="1000" spc="20">
                <a:latin typeface="Cambria Math"/>
                <a:cs typeface="Cambria Math"/>
              </a:rPr>
              <a:t>2</a:t>
            </a:r>
            <a:r>
              <a:rPr dirty="0" smtClean="0" sz="1000" spc="2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𝜆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37483" y="1848865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 h="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994786" y="1721357"/>
            <a:ext cx="30664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sz="1400" spc="0">
                <a:latin typeface="Cambria Math"/>
                <a:cs typeface="Cambria Math"/>
              </a:rPr>
              <a:t>� 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47222" sz="1500" spc="22">
                <a:latin typeface="Cambria Math"/>
                <a:cs typeface="Cambria Math"/>
              </a:rPr>
              <a:t>2</a:t>
            </a:r>
            <a:r>
              <a:rPr dirty="0" smtClean="0" baseline="47222" sz="1500" spc="-15">
                <a:latin typeface="Cambria Math"/>
                <a:cs typeface="Cambria Math"/>
              </a:rPr>
              <a:t>𝜋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ha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01490" y="2301493"/>
            <a:ext cx="109727" cy="0"/>
          </a:xfrm>
          <a:custGeom>
            <a:avLst/>
            <a:gdLst/>
            <a:ahLst/>
            <a:cxnLst/>
            <a:rect l="l" t="t" r="r" b="b"/>
            <a:pathLst>
              <a:path w="109727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566792" y="2301493"/>
            <a:ext cx="109727" cy="0"/>
          </a:xfrm>
          <a:custGeom>
            <a:avLst/>
            <a:gdLst/>
            <a:ahLst/>
            <a:cxnLst/>
            <a:rect l="l" t="t" r="r" b="b"/>
            <a:pathLst>
              <a:path w="109727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44500" y="2038350"/>
            <a:ext cx="6414770" cy="13106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170305">
              <a:lnSpc>
                <a:spcPts val="1505"/>
              </a:lnSpc>
            </a:pPr>
            <a:r>
              <a:rPr dirty="0" smtClean="0" sz="1400">
                <a:latin typeface="Cambria Math"/>
                <a:cs typeface="Cambria Math"/>
              </a:rPr>
              <a:t>𝜋𝜋</a:t>
            </a:r>
            <a:endParaRPr sz="1400">
              <a:latin typeface="Cambria Math"/>
              <a:cs typeface="Cambria Math"/>
            </a:endParaRPr>
          </a:p>
          <a:p>
            <a:pPr marL="2596515">
              <a:lnSpc>
                <a:spcPts val="1245"/>
              </a:lnSpc>
            </a:pP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40">
                <a:latin typeface="Cambria Math"/>
                <a:cs typeface="Cambria Math"/>
              </a:rPr>
              <a:t>(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r>
              <a:rPr dirty="0" smtClean="0" baseline="-37698" sz="2100" spc="-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𝛷+</a:t>
            </a:r>
            <a:r>
              <a:rPr dirty="0" smtClean="0" sz="1400" spc="45">
                <a:latin typeface="Cambria Math"/>
                <a:cs typeface="Cambria Math"/>
              </a:rPr>
              <a:t> </a:t>
            </a:r>
            <a:r>
              <a:rPr dirty="0" smtClean="0" baseline="-37698" sz="2100" spc="75">
                <a:latin typeface="Cambria Math"/>
                <a:cs typeface="Cambria Math"/>
              </a:rPr>
              <a:t>4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500"/>
              </a:lnSpc>
              <a:spcBef>
                <a:spcPts val="23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H.W/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𝜱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7">
                <a:latin typeface="Cambria Math"/>
                <a:cs typeface="Cambria Math"/>
              </a:rPr>
              <a:t>�</a:t>
            </a:r>
            <a:r>
              <a:rPr dirty="0" smtClean="0" baseline="-16666" sz="1500" spc="75">
                <a:latin typeface="Cambria Math"/>
                <a:cs typeface="Cambria Math"/>
              </a:rPr>
              <a:t>�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𝜱</a:t>
            </a:r>
            <a:r>
              <a:rPr dirty="0" smtClean="0" baseline="-16666" sz="1500" spc="-15">
                <a:latin typeface="Cambria Math"/>
                <a:cs typeface="Cambria Math"/>
              </a:rPr>
              <a:t>��</a:t>
            </a:r>
            <a:r>
              <a:rPr dirty="0" smtClean="0" baseline="-16666" sz="1500" spc="75">
                <a:latin typeface="Cambria Math"/>
                <a:cs typeface="Cambria Math"/>
              </a:rPr>
              <a:t>�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𝜱</a:t>
            </a:r>
            <a:r>
              <a:rPr dirty="0" smtClean="0" baseline="-16666" sz="1500" spc="-15">
                <a:latin typeface="Cambria Math"/>
                <a:cs typeface="Cambria Math"/>
              </a:rPr>
              <a:t>𝑯𝑷𝑷</a:t>
            </a:r>
            <a:r>
              <a:rPr dirty="0" smtClean="0" baseline="-16666" sz="1500" spc="104">
                <a:latin typeface="Cambria Math"/>
                <a:cs typeface="Cambria Math"/>
              </a:rPr>
              <a:t>�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ot </a:t>
            </a:r>
            <a:r>
              <a:rPr dirty="0" smtClean="0" sz="1400" spc="-2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attern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41"/>
              </a:spcBef>
            </a:pPr>
            <a:endParaRPr sz="750"/>
          </a:p>
          <a:p>
            <a:pPr marL="12700" marR="12700">
              <a:lnSpc>
                <a:spcPct val="1036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(</a:t>
            </a:r>
            <a:r>
              <a:rPr dirty="0" smtClean="0" sz="1400" spc="10" b="1" u="heavy">
                <a:latin typeface="Times New Roman"/>
                <a:cs typeface="Times New Roman"/>
              </a:rPr>
              <a:t>4</a:t>
            </a:r>
            <a:r>
              <a:rPr dirty="0" smtClean="0" sz="1400" spc="0" b="1" u="heavy">
                <a:latin typeface="Times New Roman"/>
                <a:cs typeface="Times New Roman"/>
              </a:rPr>
              <a:t>):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ene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w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urc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2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pl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tude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nd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-5" b="1" u="heavy">
                <a:latin typeface="Times New Roman"/>
                <a:cs typeface="Times New Roman"/>
              </a:rPr>
              <a:t>ny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ha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5" b="1" u="heavy">
                <a:latin typeface="Times New Roman"/>
                <a:cs typeface="Times New Roman"/>
              </a:rPr>
              <a:t>e</a:t>
            </a:r>
            <a:r>
              <a:rPr dirty="0" smtClean="0" sz="1400" spc="-1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85389" y="3453129"/>
            <a:ext cx="2434590" cy="360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45720">
              <a:lnSpc>
                <a:spcPts val="990"/>
              </a:lnSpc>
              <a:tabLst>
                <a:tab pos="517525" algn="l"/>
              </a:tabLst>
            </a:pPr>
            <a:r>
              <a:rPr dirty="0" smtClean="0" sz="1000" spc="-5" u="sng">
                <a:latin typeface="Cambria Math"/>
                <a:cs typeface="Cambria Math"/>
              </a:rPr>
              <a:t> </a:t>
            </a:r>
            <a:r>
              <a:rPr dirty="0" smtClean="0" sz="1000" spc="-10" u="sng">
                <a:latin typeface="Cambria Math"/>
                <a:cs typeface="Cambria Math"/>
              </a:rPr>
              <a:t>��</a:t>
            </a:r>
            <a:r>
              <a:rPr dirty="0" smtClean="0" sz="1000" spc="-5" u="sng">
                <a:latin typeface="Cambria Math"/>
                <a:cs typeface="Cambria Math"/>
              </a:rPr>
              <a:t> </a:t>
            </a:r>
            <a:r>
              <a:rPr dirty="0" smtClean="0" sz="1000" spc="-5">
                <a:latin typeface="Cambria Math"/>
                <a:cs typeface="Cambria Math"/>
              </a:rPr>
              <a:t>	</a:t>
            </a:r>
            <a:r>
              <a:rPr dirty="0" smtClean="0" sz="1000" spc="-5" u="sng">
                <a:latin typeface="Cambria Math"/>
                <a:cs typeface="Cambria Math"/>
              </a:rPr>
              <a:t> </a:t>
            </a:r>
            <a:r>
              <a:rPr dirty="0" smtClean="0" sz="1000" spc="-10" u="sng">
                <a:latin typeface="Cambria Math"/>
                <a:cs typeface="Cambria Math"/>
              </a:rPr>
              <a:t>��</a:t>
            </a:r>
            <a:r>
              <a:rPr dirty="0" smtClean="0" sz="1000" spc="5" u="sng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>
              <a:lnSpc>
                <a:spcPts val="1565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sz="1400" spc="110">
                <a:latin typeface="Cambria Math"/>
                <a:cs typeface="Cambria Math"/>
              </a:rPr>
              <a:t>(</a:t>
            </a:r>
            <a:r>
              <a:rPr dirty="0" smtClean="0" sz="1400" spc="80">
                <a:latin typeface="Cambria Math"/>
                <a:cs typeface="Cambria Math"/>
              </a:rPr>
              <a:t>�</a:t>
            </a:r>
            <a:r>
              <a:rPr dirty="0" smtClean="0" baseline="38888" sz="1500" spc="-37">
                <a:latin typeface="Cambria Math"/>
                <a:cs typeface="Cambria Math"/>
              </a:rPr>
              <a:t>−</a:t>
            </a:r>
            <a:r>
              <a:rPr dirty="0" smtClean="0" baseline="38888" sz="1500" spc="-37">
                <a:latin typeface="Cambria Math"/>
                <a:cs typeface="Cambria Math"/>
              </a:rPr>
              <a:t> </a:t>
            </a:r>
            <a:r>
              <a:rPr dirty="0" smtClean="0" baseline="38888" sz="1500" spc="-150">
                <a:latin typeface="Cambria Math"/>
                <a:cs typeface="Cambria Math"/>
              </a:rPr>
              <a:t> </a:t>
            </a:r>
            <a:r>
              <a:rPr dirty="0" smtClean="0" baseline="11111" sz="1500" spc="30">
                <a:latin typeface="Cambria Math"/>
                <a:cs typeface="Cambria Math"/>
              </a:rPr>
              <a:t>2</a:t>
            </a:r>
            <a:r>
              <a:rPr dirty="0" smtClean="0" baseline="11111" sz="1500" spc="30">
                <a:latin typeface="Cambria Math"/>
                <a:cs typeface="Cambria Math"/>
              </a:rPr>
              <a:t>  </a:t>
            </a:r>
            <a:r>
              <a:rPr dirty="0" smtClean="0" baseline="11111" sz="1500" spc="6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  �</a:t>
            </a:r>
            <a:r>
              <a:rPr dirty="0" smtClean="0" sz="1400" spc="120">
                <a:latin typeface="Cambria Math"/>
                <a:cs typeface="Cambria Math"/>
              </a:rPr>
              <a:t> </a:t>
            </a:r>
            <a:r>
              <a:rPr dirty="0" smtClean="0" baseline="11111" sz="1500" spc="30">
                <a:latin typeface="Cambria Math"/>
                <a:cs typeface="Cambria Math"/>
              </a:rPr>
              <a:t>2</a:t>
            </a:r>
            <a:r>
              <a:rPr dirty="0" smtClean="0" baseline="11111" sz="1500" spc="30">
                <a:latin typeface="Cambria Math"/>
                <a:cs typeface="Cambria Math"/>
              </a:rPr>
              <a:t> </a:t>
            </a:r>
            <a:r>
              <a:rPr dirty="0" smtClean="0" baseline="11111" sz="1500" spc="-52">
                <a:latin typeface="Cambria Math"/>
                <a:cs typeface="Cambria Math"/>
              </a:rPr>
              <a:t> </a:t>
            </a:r>
            <a:r>
              <a:rPr dirty="0" smtClean="0" sz="1400" spc="110">
                <a:latin typeface="Cambria Math"/>
                <a:cs typeface="Cambria Math"/>
              </a:rPr>
              <a:t>)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22901" y="3385916"/>
            <a:ext cx="151130" cy="520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6034" marR="12700" indent="-13970">
              <a:lnSpc>
                <a:spcPct val="119300"/>
              </a:lnSpc>
            </a:pPr>
            <a:r>
              <a:rPr dirty="0" smtClean="0" sz="1400">
                <a:latin typeface="Cambria Math"/>
                <a:cs typeface="Cambria Math"/>
              </a:rPr>
              <a:t>𝜓</a:t>
            </a:r>
            <a:r>
              <a:rPr dirty="0" smtClean="0" sz="1400">
                <a:latin typeface="Cambria Math"/>
                <a:cs typeface="Cambria Math"/>
              </a:rPr>
              <a:t> 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935601" y="3690238"/>
            <a:ext cx="128015" cy="0"/>
          </a:xfrm>
          <a:custGeom>
            <a:avLst/>
            <a:gdLst/>
            <a:ahLst/>
            <a:cxnLst/>
            <a:rect l="l" t="t" r="r" b="b"/>
            <a:pathLst>
              <a:path w="128015" h="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199254" y="4214494"/>
            <a:ext cx="128320" cy="0"/>
          </a:xfrm>
          <a:custGeom>
            <a:avLst/>
            <a:gdLst/>
            <a:ahLst/>
            <a:cxnLst/>
            <a:rect l="l" t="t" r="r" b="b"/>
            <a:pathLst>
              <a:path w="128320" h="0">
                <a:moveTo>
                  <a:pt x="0" y="0"/>
                </a:moveTo>
                <a:lnTo>
                  <a:pt x="12832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395982" y="6278244"/>
            <a:ext cx="86868" cy="0"/>
          </a:xfrm>
          <a:custGeom>
            <a:avLst/>
            <a:gdLst/>
            <a:ahLst/>
            <a:cxnLst/>
            <a:rect l="l" t="t" r="r" b="b"/>
            <a:pathLst>
              <a:path w="86868" h="0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44500" y="3951351"/>
            <a:ext cx="6671945" cy="28028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963294">
              <a:lnSpc>
                <a:spcPts val="1505"/>
              </a:lnSpc>
            </a:pPr>
            <a:r>
              <a:rPr dirty="0" smtClean="0" sz="1400">
                <a:latin typeface="Cambria Math"/>
                <a:cs typeface="Cambria Math"/>
              </a:rPr>
              <a:t>𝜓</a:t>
            </a:r>
            <a:endParaRPr sz="1400">
              <a:latin typeface="Cambria Math"/>
              <a:cs typeface="Cambria Math"/>
            </a:endParaRPr>
          </a:p>
          <a:p>
            <a:pPr algn="ctr" marR="13970">
              <a:lnSpc>
                <a:spcPts val="1245"/>
              </a:lnSpc>
            </a:pP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2</a:t>
            </a:r>
            <a:endParaRPr baseline="-37698" sz="2100">
              <a:latin typeface="Cambria Math"/>
              <a:cs typeface="Cambria Math"/>
            </a:endParaRPr>
          </a:p>
          <a:p>
            <a:pPr>
              <a:lnSpc>
                <a:spcPts val="1400"/>
              </a:lnSpc>
              <a:spcBef>
                <a:spcPts val="63"/>
              </a:spcBef>
            </a:pPr>
            <a:endParaRPr sz="1400"/>
          </a:p>
          <a:p>
            <a:pPr marL="12700" marR="15875">
              <a:lnSpc>
                <a:spcPct val="102899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ψ=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4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3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ove,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α</a:t>
            </a:r>
            <a:r>
              <a:rPr dirty="0" smtClean="0" sz="1400" spc="0">
                <a:latin typeface="Times New Roman"/>
                <a:cs typeface="Times New Roman"/>
              </a:rPr>
              <a:t>=0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1),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α=180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2)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α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7"/>
              </a:spcBef>
            </a:pPr>
            <a:endParaRPr sz="800"/>
          </a:p>
          <a:p>
            <a:pPr marL="12700" marR="305435">
              <a:lnSpc>
                <a:spcPct val="1036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(</a:t>
            </a:r>
            <a:r>
              <a:rPr dirty="0" smtClean="0" sz="1400" spc="5" b="1" u="heavy">
                <a:latin typeface="Times New Roman"/>
                <a:cs typeface="Times New Roman"/>
              </a:rPr>
              <a:t>5</a:t>
            </a:r>
            <a:r>
              <a:rPr dirty="0" smtClean="0" sz="1400" spc="0" b="1" u="heavy">
                <a:latin typeface="Times New Roman"/>
                <a:cs typeface="Times New Roman"/>
              </a:rPr>
              <a:t>):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er</a:t>
            </a:r>
            <a:r>
              <a:rPr dirty="0" smtClean="0" sz="1400" spc="-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of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w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tr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urc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nequ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pl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5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de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nd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ny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-15" b="1" u="heavy">
                <a:latin typeface="Times New Roman"/>
                <a:cs typeface="Times New Roman"/>
              </a:rPr>
              <a:t>h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12700" marR="12700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If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ude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0">
                <a:latin typeface="Times New Roman"/>
                <a:cs typeface="Times New Roman"/>
              </a:rPr>
              <a:t> di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94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1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&gt;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baseline="-16666" sz="1500" spc="6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𝜓=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-45">
                <a:latin typeface="Cambria Math"/>
                <a:cs typeface="Cambria Math"/>
              </a:rPr>
              <a:t> </a:t>
            </a:r>
            <a:r>
              <a:rPr dirty="0" smtClean="0" baseline="-38888" sz="1500" spc="-15">
                <a:latin typeface="Cambria Math"/>
                <a:cs typeface="Cambria Math"/>
              </a:rPr>
              <a:t>𝜆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-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10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200"/>
              </a:lnSpc>
              <a:spcBef>
                <a:spcPts val="35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here, </a:t>
            </a:r>
            <a:r>
              <a:rPr dirty="0" smtClean="0" sz="1400" spc="0">
                <a:latin typeface="Times New Roman"/>
                <a:cs typeface="Times New Roman"/>
              </a:rPr>
              <a:t>α=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baseline="-9259" sz="1350" spc="0">
                <a:latin typeface="Times New Roman"/>
                <a:cs typeface="Times New Roman"/>
              </a:rPr>
              <a:t>2 </a:t>
            </a:r>
            <a:r>
              <a:rPr dirty="0" smtClean="0" baseline="-9259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baseline="-9259" sz="1350" spc="0">
                <a:latin typeface="Times New Roman"/>
                <a:cs typeface="Times New Roman"/>
              </a:rPr>
              <a:t>1 </a:t>
            </a:r>
            <a:r>
              <a:rPr dirty="0" smtClean="0" baseline="-9259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83282" y="6096380"/>
            <a:ext cx="10922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𝜋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75077" y="6961505"/>
            <a:ext cx="234315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10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1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</a:t>
            </a:r>
            <a:r>
              <a:rPr dirty="0" smtClean="0" baseline="27777" sz="1500" spc="30">
                <a:latin typeface="Cambria Math"/>
                <a:cs typeface="Cambria Math"/>
              </a:rPr>
              <a:t>0</a:t>
            </a:r>
            <a:r>
              <a:rPr dirty="0" smtClean="0" baseline="27777" sz="1500" spc="30">
                <a:latin typeface="Cambria Math"/>
                <a:cs typeface="Cambria Math"/>
              </a:rPr>
              <a:t> </a:t>
            </a:r>
            <a:r>
              <a:rPr dirty="0" smtClean="0" baseline="27777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2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10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</a:t>
            </a:r>
            <a:r>
              <a:rPr dirty="0" smtClean="0" baseline="27777" sz="1500" spc="30">
                <a:latin typeface="Cambria Math"/>
                <a:cs typeface="Cambria Math"/>
              </a:rPr>
              <a:t>0</a:t>
            </a:r>
            <a:r>
              <a:rPr dirty="0" smtClean="0" baseline="27777" sz="1500" spc="30">
                <a:latin typeface="Cambria Math"/>
                <a:cs typeface="Cambria Math"/>
              </a:rPr>
              <a:t> </a:t>
            </a:r>
            <a:r>
              <a:rPr dirty="0" smtClean="0" baseline="27777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71440" y="6825868"/>
            <a:ext cx="201295" cy="5060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  <a:p>
            <a:pPr marL="13970">
              <a:lnSpc>
                <a:spcPct val="100000"/>
              </a:lnSpc>
              <a:spcBef>
                <a:spcPts val="325"/>
              </a:spcBef>
            </a:pPr>
            <a:r>
              <a:rPr dirty="0" smtClean="0" sz="1400" spc="-11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684140" y="7089013"/>
            <a:ext cx="182879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921377" y="6895972"/>
            <a:ext cx="366395" cy="290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9841" sz="2100" spc="104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baseline="-19841" sz="2100" spc="-15">
                <a:latin typeface="Cambria Math"/>
                <a:cs typeface="Cambria Math"/>
              </a:rPr>
              <a:t>)</a:t>
            </a:r>
            <a:endParaRPr baseline="-19841" sz="21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37461" y="7514716"/>
            <a:ext cx="2291080" cy="2495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10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1</a:t>
            </a:r>
            <a:r>
              <a:rPr dirty="0" smtClean="0" sz="1400" spc="5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0">
                <a:latin typeface="Cambria Math"/>
                <a:cs typeface="Cambria Math"/>
              </a:rPr>
              <a:t>�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30555" sz="1500" spc="-15">
                <a:latin typeface="Cambria Math"/>
                <a:cs typeface="Cambria Math"/>
              </a:rPr>
              <a:t>��</a:t>
            </a:r>
            <a:r>
              <a:rPr dirty="0" smtClean="0" sz="1400" spc="45">
                <a:latin typeface="Cambria Math"/>
                <a:cs typeface="Cambria Math"/>
              </a:rPr>
              <a:t>)</a:t>
            </a:r>
            <a:r>
              <a:rPr dirty="0" smtClean="0" sz="1400" spc="45">
                <a:latin typeface="Cambria Math"/>
                <a:cs typeface="Cambria Math"/>
              </a:rPr>
              <a:t>  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</a:t>
            </a:r>
            <a:r>
              <a:rPr dirty="0" smtClean="0" sz="1400" spc="-1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52798" y="7377556"/>
            <a:ext cx="201295" cy="5060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  <a:p>
            <a:pPr marL="13970">
              <a:lnSpc>
                <a:spcPct val="100000"/>
              </a:lnSpc>
              <a:spcBef>
                <a:spcPts val="320"/>
              </a:spcBef>
            </a:pPr>
            <a:r>
              <a:rPr dirty="0" smtClean="0" sz="1400" spc="-11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865498" y="7640700"/>
            <a:ext cx="182879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143883" y="7513192"/>
            <a:ext cx="18808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&lt;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≤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≤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086478" y="8007984"/>
            <a:ext cx="2015363" cy="0"/>
          </a:xfrm>
          <a:custGeom>
            <a:avLst/>
            <a:gdLst/>
            <a:ahLst/>
            <a:cxnLst/>
            <a:rect l="l" t="t" r="r" b="b"/>
            <a:pathLst>
              <a:path w="2015363" h="0">
                <a:moveTo>
                  <a:pt x="0" y="0"/>
                </a:moveTo>
                <a:lnTo>
                  <a:pt x="2015363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112316" y="8000872"/>
            <a:ext cx="533019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|</a:t>
            </a:r>
            <a:r>
              <a:rPr dirty="0" smtClean="0" sz="1400" spc="-110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1</a:t>
            </a:r>
            <a:r>
              <a:rPr dirty="0" smtClean="0" sz="1400" spc="-5">
                <a:latin typeface="Cambria Math"/>
                <a:cs typeface="Cambria Math"/>
              </a:rPr>
              <a:t>{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𝜓+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4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sin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𝜓</a:t>
            </a:r>
            <a:r>
              <a:rPr dirty="0" smtClean="0" sz="1400" spc="5">
                <a:latin typeface="Cambria Math"/>
                <a:cs typeface="Cambria Math"/>
              </a:rPr>
              <a:t>}</a:t>
            </a:r>
            <a:r>
              <a:rPr dirty="0" smtClean="0" sz="1400" spc="0">
                <a:latin typeface="Cambria Math"/>
                <a:cs typeface="Cambria Math"/>
              </a:rPr>
              <a:t>|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10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1</a:t>
            </a:r>
            <a:r>
              <a:rPr dirty="0" smtClean="0" baseline="1984" sz="2100" spc="172">
                <a:latin typeface="Cambria Math"/>
                <a:cs typeface="Cambria Math"/>
              </a:rPr>
              <a:t>√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𝜓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baseline="22222" sz="1500" spc="30">
                <a:latin typeface="Cambria Math"/>
                <a:cs typeface="Cambria Math"/>
              </a:rPr>
              <a:t>2</a:t>
            </a:r>
            <a:r>
              <a:rPr dirty="0" smtClean="0" baseline="22222" sz="1500" spc="30">
                <a:latin typeface="Cambria Math"/>
                <a:cs typeface="Cambria Math"/>
              </a:rPr>
              <a:t> </a:t>
            </a:r>
            <a:r>
              <a:rPr dirty="0" smtClean="0" baseline="22222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𝜓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2222" sz="1500" spc="30">
                <a:latin typeface="Cambria Math"/>
                <a:cs typeface="Cambria Math"/>
              </a:rPr>
              <a:t>2</a:t>
            </a:r>
            <a:r>
              <a:rPr dirty="0" smtClean="0" baseline="22222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&lt;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921635" y="8769350"/>
            <a:ext cx="17208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707514" algn="l"/>
              </a:tabLst>
            </a:pPr>
            <a:r>
              <a:rPr dirty="0" smtClean="0" sz="1400">
                <a:latin typeface="Cambria Math"/>
                <a:cs typeface="Cambria Math"/>
              </a:rPr>
              <a:t>𝛷=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baseline="27777" sz="1500" spc="-30">
                <a:latin typeface="Cambria Math"/>
                <a:cs typeface="Cambria Math"/>
              </a:rPr>
              <a:t>−</a:t>
            </a:r>
            <a:r>
              <a:rPr dirty="0" smtClean="0" baseline="27777" sz="1500" spc="30">
                <a:latin typeface="Cambria Math"/>
                <a:cs typeface="Cambria Math"/>
              </a:rPr>
              <a:t>1</a:t>
            </a:r>
            <a:r>
              <a:rPr dirty="0" smtClean="0" baseline="27777" sz="1500" spc="112">
                <a:latin typeface="Cambria Math"/>
                <a:cs typeface="Cambria Math"/>
              </a:rPr>
              <a:t> </a:t>
            </a:r>
            <a:r>
              <a:rPr dirty="0" smtClean="0" baseline="27777" sz="1500" spc="-7" u="heavy">
                <a:latin typeface="Cambria Math"/>
                <a:cs typeface="Cambria Math"/>
              </a:rPr>
              <a:t> </a:t>
            </a:r>
            <a:r>
              <a:rPr dirty="0" smtClean="0" baseline="27777" sz="1500" spc="-7" u="heavy">
                <a:latin typeface="Cambria Math"/>
                <a:cs typeface="Cambria Math"/>
              </a:rPr>
              <a:t>	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933571" y="8633713"/>
            <a:ext cx="5384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-4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sin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𝜓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65930" y="8888221"/>
            <a:ext cx="87249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4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cos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𝜓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6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3128" y="417067"/>
            <a:ext cx="1672589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98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" marR="12700" indent="444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60" i="1">
                <a:latin typeface="Monotype Corsiva"/>
                <a:cs typeface="Monotype Corsiva"/>
              </a:rPr>
              <a:t>e</a:t>
            </a:r>
            <a:r>
              <a:rPr dirty="0" smtClean="0" sz="1300" spc="-10" i="1">
                <a:latin typeface="Monotype Corsiva"/>
                <a:cs typeface="Monotype Corsiva"/>
              </a:rPr>
              <a:t>o</a:t>
            </a:r>
            <a:r>
              <a:rPr dirty="0" smtClean="0" sz="1300" spc="-15" i="1">
                <a:latin typeface="Monotype Corsiva"/>
                <a:cs typeface="Monotype Corsiva"/>
              </a:rPr>
              <a:t>r</a:t>
            </a:r>
            <a:r>
              <a:rPr dirty="0" smtClean="0" sz="1300" spc="-10" i="1">
                <a:latin typeface="Monotype Corsiva"/>
                <a:cs typeface="Monotype Corsiva"/>
              </a:rPr>
              <a:t>y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She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53923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1143761"/>
            <a:ext cx="60769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Li</a:t>
            </a:r>
            <a:r>
              <a:rPr dirty="0" smtClean="0" sz="1400" b="1" u="heavy">
                <a:latin typeface="Times New Roman"/>
                <a:cs typeface="Times New Roman"/>
              </a:rPr>
              <a:t>n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Of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2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u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ces</a:t>
            </a:r>
            <a:r>
              <a:rPr dirty="0" smtClean="0" sz="1400" spc="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Eq</a:t>
            </a:r>
            <a:r>
              <a:rPr dirty="0" smtClean="0" sz="1400" spc="-20" b="1" u="heavy">
                <a:latin typeface="Times New Roman"/>
                <a:cs typeface="Times New Roman"/>
              </a:rPr>
              <a:t>u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pl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ude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nd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Spa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15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71598" y="8003413"/>
            <a:ext cx="196900" cy="0"/>
          </a:xfrm>
          <a:custGeom>
            <a:avLst/>
            <a:gdLst/>
            <a:ahLst/>
            <a:cxnLst/>
            <a:rect l="l" t="t" r="r" b="b"/>
            <a:pathLst>
              <a:path w="196900" h="0">
                <a:moveTo>
                  <a:pt x="0" y="0"/>
                </a:moveTo>
                <a:lnTo>
                  <a:pt x="19690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4240849"/>
            <a:ext cx="6663055" cy="40055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36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pic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ces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arra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rra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37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 spc="-9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2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9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⋯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9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𝑁</a:t>
            </a:r>
            <a:r>
              <a:rPr dirty="0" smtClean="0" baseline="-16666" sz="1500" spc="-44">
                <a:latin typeface="Cambria Math"/>
                <a:cs typeface="Cambria Math"/>
              </a:rPr>
              <a:t>−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1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⋯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𝑁</a:t>
            </a: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850"/>
              </a:lnSpc>
              <a:spcBef>
                <a:spcPts val="2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 marL="12700" marR="459740">
              <a:lnSpc>
                <a:spcPct val="150700"/>
              </a:lnSpc>
              <a:spcBef>
                <a:spcPts val="1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α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shi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Times New Roman"/>
                <a:cs typeface="Times New Roman"/>
              </a:rPr>
              <a:t>n</a:t>
            </a:r>
            <a:r>
              <a:rPr dirty="0" smtClean="0" baseline="30864" sz="1350" spc="-22">
                <a:latin typeface="Times New Roman"/>
                <a:cs typeface="Times New Roman"/>
              </a:rPr>
              <a:t>t</a:t>
            </a:r>
            <a:r>
              <a:rPr dirty="0" smtClean="0" baseline="30864" sz="1350" spc="0">
                <a:latin typeface="Times New Roman"/>
                <a:cs typeface="Times New Roman"/>
              </a:rPr>
              <a:t>h </a:t>
            </a:r>
            <a:r>
              <a:rPr dirty="0" smtClean="0" baseline="30864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(n</a:t>
            </a:r>
            <a:r>
              <a:rPr dirty="0" smtClean="0" sz="1400" spc="-10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)</a:t>
            </a:r>
            <a:r>
              <a:rPr dirty="0" smtClean="0" baseline="30864" sz="1350" spc="-22">
                <a:latin typeface="Times New Roman"/>
                <a:cs typeface="Times New Roman"/>
              </a:rPr>
              <a:t>t</a:t>
            </a:r>
            <a:r>
              <a:rPr dirty="0" smtClean="0" baseline="30864" sz="1350" spc="0">
                <a:latin typeface="Times New Roman"/>
                <a:cs typeface="Times New Roman"/>
              </a:rPr>
              <a:t>h </a:t>
            </a:r>
            <a:r>
              <a:rPr dirty="0" smtClean="0" baseline="30864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n:-</a:t>
            </a:r>
            <a:r>
              <a:rPr dirty="0" smtClean="0" sz="1400" spc="0">
                <a:latin typeface="Times New Roman"/>
                <a:cs typeface="Times New Roman"/>
              </a:rPr>
              <a:t> 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ilar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field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A</a:t>
            </a:r>
            <a:r>
              <a:rPr dirty="0" smtClean="0" sz="1400" spc="3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-1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0"/>
              </a:spcBef>
            </a:pPr>
            <a:endParaRPr sz="1000"/>
          </a:p>
          <a:p>
            <a:pPr algn="ctr" marL="1905">
              <a:lnSpc>
                <a:spcPct val="100000"/>
              </a:lnSpc>
            </a:pP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0">
                <a:latin typeface="Cambria Math"/>
                <a:cs typeface="Cambria Math"/>
              </a:rPr>
              <a:t>�</a:t>
            </a: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��</a:t>
            </a:r>
            <a:endParaRPr baseline="27777" sz="1500">
              <a:latin typeface="Cambria Math"/>
              <a:cs typeface="Cambria Math"/>
            </a:endParaRPr>
          </a:p>
          <a:p>
            <a:pPr>
              <a:lnSpc>
                <a:spcPts val="800"/>
              </a:lnSpc>
              <a:spcBef>
                <a:spcPts val="27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24"/>
              </a:spcBef>
            </a:pPr>
            <a:endParaRPr sz="900"/>
          </a:p>
          <a:p>
            <a:pPr algn="ctr" marR="74930">
              <a:lnSpc>
                <a:spcPct val="100000"/>
              </a:lnSpc>
            </a:pPr>
            <a:r>
              <a:rPr dirty="0" smtClean="0" sz="1400" spc="-3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𝑇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1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2</a:t>
            </a:r>
            <a:r>
              <a:rPr dirty="0" smtClean="0" sz="1400" spc="-5">
                <a:latin typeface="Cambria Math"/>
                <a:cs typeface="Cambria Math"/>
              </a:rPr>
              <a:t>+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+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0">
                <a:latin typeface="Cambria Math"/>
                <a:cs typeface="Cambria Math"/>
              </a:rPr>
              <a:t>�</a:t>
            </a: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1000"/>
              </a:lnSpc>
              <a:spcBef>
                <a:spcPts val="19"/>
              </a:spcBef>
            </a:pPr>
            <a:endParaRPr sz="1000"/>
          </a:p>
          <a:p>
            <a:pPr algn="ctr" marR="77470">
              <a:lnSpc>
                <a:spcPct val="100000"/>
              </a:lnSpc>
            </a:pPr>
            <a:r>
              <a:rPr dirty="0" smtClean="0" sz="1400" spc="-3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𝑇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</a:t>
            </a:r>
            <a:r>
              <a:rPr dirty="0" smtClean="0" baseline="27777" sz="1500" spc="22">
                <a:latin typeface="Cambria Math"/>
                <a:cs typeface="Cambria Math"/>
              </a:rPr>
              <a:t>2</a:t>
            </a:r>
            <a:r>
              <a:rPr dirty="0" smtClean="0" baseline="27777" sz="1500" spc="-15">
                <a:latin typeface="Cambria Math"/>
                <a:cs typeface="Cambria Math"/>
              </a:rPr>
              <a:t>𝜓</a:t>
            </a:r>
            <a:r>
              <a:rPr dirty="0" smtClean="0" sz="1400" spc="-5">
                <a:latin typeface="Cambria Math"/>
                <a:cs typeface="Cambria Math"/>
              </a:rPr>
              <a:t>+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+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27777" sz="1500" spc="7">
                <a:latin typeface="Cambria Math"/>
                <a:cs typeface="Cambria Math"/>
              </a:rPr>
              <a:t>�</a:t>
            </a:r>
            <a:r>
              <a:rPr dirty="0" smtClean="0" baseline="30555" sz="1500" spc="-22">
                <a:latin typeface="Cambria Math"/>
                <a:cs typeface="Cambria Math"/>
              </a:rPr>
              <a:t>(</a:t>
            </a:r>
            <a:r>
              <a:rPr dirty="0" smtClean="0" baseline="27777" sz="1500" spc="22">
                <a:latin typeface="Cambria Math"/>
                <a:cs typeface="Cambria Math"/>
              </a:rPr>
              <a:t>�</a:t>
            </a:r>
            <a:r>
              <a:rPr dirty="0" smtClean="0" baseline="27777" sz="1500" spc="-30">
                <a:latin typeface="Cambria Math"/>
                <a:cs typeface="Cambria Math"/>
              </a:rPr>
              <a:t>−</a:t>
            </a:r>
            <a:r>
              <a:rPr dirty="0" smtClean="0" baseline="27777" sz="1500" spc="22">
                <a:latin typeface="Cambria Math"/>
                <a:cs typeface="Cambria Math"/>
              </a:rPr>
              <a:t>1</a:t>
            </a:r>
            <a:r>
              <a:rPr dirty="0" smtClean="0" baseline="30555" sz="1500" spc="0">
                <a:latin typeface="Cambria Math"/>
                <a:cs typeface="Cambria Math"/>
              </a:rPr>
              <a:t>)</a:t>
            </a:r>
            <a:r>
              <a:rPr dirty="0" smtClean="0" baseline="27777" sz="1500" spc="-15">
                <a:latin typeface="Cambria Math"/>
                <a:cs typeface="Cambria Math"/>
              </a:rPr>
              <a:t>𝜓</a:t>
            </a:r>
            <a:endParaRPr baseline="27777" sz="1500">
              <a:latin typeface="Cambria Math"/>
              <a:cs typeface="Cambria Math"/>
            </a:endParaRPr>
          </a:p>
          <a:p>
            <a:pPr>
              <a:lnSpc>
                <a:spcPts val="1000"/>
              </a:lnSpc>
              <a:spcBef>
                <a:spcPts val="31"/>
              </a:spcBef>
            </a:pPr>
            <a:endParaRPr sz="1000"/>
          </a:p>
          <a:p>
            <a:pPr algn="ctr" marR="68580">
              <a:lnSpc>
                <a:spcPct val="100000"/>
              </a:lnSpc>
            </a:pPr>
            <a:r>
              <a:rPr dirty="0" smtClean="0" sz="1400" spc="-3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𝑇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0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</a:t>
            </a:r>
            <a:r>
              <a:rPr dirty="0" smtClean="0" baseline="27777" sz="1500" spc="22">
                <a:latin typeface="Cambria Math"/>
                <a:cs typeface="Cambria Math"/>
              </a:rPr>
              <a:t>2</a:t>
            </a:r>
            <a:r>
              <a:rPr dirty="0" smtClean="0" baseline="27777" sz="1500" spc="-15">
                <a:latin typeface="Cambria Math"/>
                <a:cs typeface="Cambria Math"/>
              </a:rPr>
              <a:t>𝜓</a:t>
            </a:r>
            <a:r>
              <a:rPr dirty="0" smtClean="0" sz="1400" spc="-5">
                <a:latin typeface="Cambria Math"/>
                <a:cs typeface="Cambria Math"/>
              </a:rPr>
              <a:t>+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+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27777" sz="1500" spc="7">
                <a:latin typeface="Cambria Math"/>
                <a:cs typeface="Cambria Math"/>
              </a:rPr>
              <a:t>�</a:t>
            </a:r>
            <a:r>
              <a:rPr dirty="0" smtClean="0" baseline="30555" sz="1500" spc="-22">
                <a:latin typeface="Cambria Math"/>
                <a:cs typeface="Cambria Math"/>
              </a:rPr>
              <a:t>(</a:t>
            </a:r>
            <a:r>
              <a:rPr dirty="0" smtClean="0" baseline="27777" sz="1500" spc="22">
                <a:latin typeface="Cambria Math"/>
                <a:cs typeface="Cambria Math"/>
              </a:rPr>
              <a:t>�</a:t>
            </a:r>
            <a:r>
              <a:rPr dirty="0" smtClean="0" baseline="27777" sz="1500" spc="-30">
                <a:latin typeface="Cambria Math"/>
                <a:cs typeface="Cambria Math"/>
              </a:rPr>
              <a:t>−</a:t>
            </a:r>
            <a:r>
              <a:rPr dirty="0" smtClean="0" baseline="27777" sz="1500" spc="22">
                <a:latin typeface="Cambria Math"/>
                <a:cs typeface="Cambria Math"/>
              </a:rPr>
              <a:t>1</a:t>
            </a:r>
            <a:r>
              <a:rPr dirty="0" smtClean="0" baseline="30555" sz="1500" spc="0">
                <a:latin typeface="Cambria Math"/>
                <a:cs typeface="Cambria Math"/>
              </a:rPr>
              <a:t>)</a:t>
            </a:r>
            <a:r>
              <a:rPr dirty="0" smtClean="0" baseline="27777" sz="1500" spc="-15">
                <a:latin typeface="Cambria Math"/>
                <a:cs typeface="Cambria Math"/>
              </a:rPr>
              <a:t>𝜓</a:t>
            </a:r>
            <a:r>
              <a:rPr dirty="0" smtClean="0" sz="1400" spc="-1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750"/>
              </a:lnSpc>
              <a:spcBef>
                <a:spcPts val="14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algn="ctr" marL="10160">
              <a:lnSpc>
                <a:spcPts val="1435"/>
              </a:lnSpc>
            </a:pPr>
            <a:r>
              <a:rPr dirty="0" smtClean="0" baseline="43650" sz="2100" spc="-44">
                <a:latin typeface="Cambria Math"/>
                <a:cs typeface="Cambria Math"/>
              </a:rPr>
              <a:t>�</a:t>
            </a:r>
            <a:r>
              <a:rPr dirty="0" smtClean="0" baseline="44444" sz="1500" spc="-15">
                <a:latin typeface="Cambria Math"/>
                <a:cs typeface="Cambria Math"/>
              </a:rPr>
              <a:t>𝑇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30555" sz="1500" spc="-15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30555" sz="1500" spc="-15">
                <a:latin typeface="Cambria Math"/>
                <a:cs typeface="Cambria Math"/>
              </a:rPr>
              <a:t>�</a:t>
            </a:r>
            <a:r>
              <a:rPr dirty="0" smtClean="0" baseline="30555" sz="1500" spc="22">
                <a:latin typeface="Cambria Math"/>
                <a:cs typeface="Cambria Math"/>
              </a:rPr>
              <a:t>2</a:t>
            </a:r>
            <a:r>
              <a:rPr dirty="0" smtClean="0" baseline="30555" sz="1500" spc="-15">
                <a:latin typeface="Cambria Math"/>
                <a:cs typeface="Cambria Math"/>
              </a:rPr>
              <a:t>𝜓</a:t>
            </a:r>
            <a:r>
              <a:rPr dirty="0" smtClean="0" sz="1400" spc="-5">
                <a:latin typeface="Cambria Math"/>
                <a:cs typeface="Cambria Math"/>
              </a:rPr>
              <a:t>+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+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30555" sz="1500" spc="7">
                <a:latin typeface="Cambria Math"/>
                <a:cs typeface="Cambria Math"/>
              </a:rPr>
              <a:t>�</a:t>
            </a:r>
            <a:r>
              <a:rPr dirty="0" smtClean="0" baseline="30555" sz="1500" spc="-22">
                <a:latin typeface="Cambria Math"/>
                <a:cs typeface="Cambria Math"/>
              </a:rPr>
              <a:t>(</a:t>
            </a:r>
            <a:r>
              <a:rPr dirty="0" smtClean="0" baseline="30555" sz="1500" spc="22">
                <a:latin typeface="Cambria Math"/>
                <a:cs typeface="Cambria Math"/>
              </a:rPr>
              <a:t>�</a:t>
            </a:r>
            <a:r>
              <a:rPr dirty="0" smtClean="0" baseline="30555" sz="1500" spc="-30">
                <a:latin typeface="Cambria Math"/>
                <a:cs typeface="Cambria Math"/>
              </a:rPr>
              <a:t>−</a:t>
            </a:r>
            <a:r>
              <a:rPr dirty="0" smtClean="0" baseline="30555" sz="1500" spc="22">
                <a:latin typeface="Cambria Math"/>
                <a:cs typeface="Cambria Math"/>
              </a:rPr>
              <a:t>1</a:t>
            </a:r>
            <a:r>
              <a:rPr dirty="0" smtClean="0" baseline="30555" sz="1500" spc="0">
                <a:latin typeface="Cambria Math"/>
                <a:cs typeface="Cambria Math"/>
              </a:rPr>
              <a:t>)</a:t>
            </a:r>
            <a:r>
              <a:rPr dirty="0" smtClean="0" baseline="30555" sz="1500" spc="-15">
                <a:latin typeface="Cambria Math"/>
                <a:cs typeface="Cambria Math"/>
              </a:rPr>
              <a:t>𝜓</a:t>
            </a:r>
            <a:r>
              <a:rPr dirty="0" smtClean="0" sz="1400" spc="4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934210">
              <a:lnSpc>
                <a:spcPts val="1170"/>
              </a:lnSpc>
            </a:pPr>
            <a:r>
              <a:rPr dirty="0" smtClean="0" sz="1400" spc="-75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0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8489950"/>
            <a:ext cx="149351" cy="0"/>
          </a:xfrm>
          <a:custGeom>
            <a:avLst/>
            <a:gdLst/>
            <a:ahLst/>
            <a:cxnLst/>
            <a:rect l="l" t="t" r="r" b="b"/>
            <a:pathLst>
              <a:path w="149351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8362441"/>
            <a:ext cx="47663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47222" sz="1500" spc="-112">
                <a:latin typeface="Cambria Math"/>
                <a:cs typeface="Cambria Math"/>
              </a:rPr>
              <a:t>�</a:t>
            </a:r>
            <a:r>
              <a:rPr dirty="0" smtClean="0" baseline="41666" sz="1200" spc="0">
                <a:latin typeface="Cambria Math"/>
                <a:cs typeface="Cambria Math"/>
              </a:rPr>
              <a:t>𝑇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����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𝛷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8503157"/>
            <a:ext cx="6668770" cy="1069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145">
              <a:lnSpc>
                <a:spcPct val="100000"/>
              </a:lnSpc>
            </a:pPr>
            <a:r>
              <a:rPr dirty="0" smtClean="0" sz="1000" spc="-75">
                <a:latin typeface="Cambria Math"/>
                <a:cs typeface="Cambria Math"/>
              </a:rPr>
              <a:t>�</a:t>
            </a:r>
            <a:r>
              <a:rPr dirty="0" smtClean="0" baseline="-13888" sz="1200" spc="44">
                <a:latin typeface="Cambria Math"/>
                <a:cs typeface="Cambria Math"/>
              </a:rPr>
              <a:t>0</a:t>
            </a:r>
            <a:endParaRPr baseline="-13888" sz="1200">
              <a:latin typeface="Cambria Math"/>
              <a:cs typeface="Cambria Math"/>
            </a:endParaRPr>
          </a:p>
          <a:p>
            <a:pPr>
              <a:lnSpc>
                <a:spcPts val="900"/>
              </a:lnSpc>
              <a:spcBef>
                <a:spcPts val="32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above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��</a:t>
            </a:r>
            <a:endParaRPr baseline="27777" sz="1500">
              <a:latin typeface="Cambria Math"/>
              <a:cs typeface="Cambria Math"/>
            </a:endParaRPr>
          </a:p>
          <a:p>
            <a:pPr>
              <a:lnSpc>
                <a:spcPts val="750"/>
              </a:lnSpc>
              <a:spcBef>
                <a:spcPts val="42"/>
              </a:spcBef>
            </a:pPr>
            <a:endParaRPr sz="750"/>
          </a:p>
          <a:p>
            <a:pPr marL="12700" marR="12700">
              <a:lnSpc>
                <a:spcPct val="110700"/>
              </a:lnSpc>
            </a:pPr>
            <a:r>
              <a:rPr dirty="0" smtClean="0" sz="1400" spc="45">
                <a:latin typeface="Cambria Math"/>
                <a:cs typeface="Cambria Math"/>
              </a:rPr>
              <a:t>�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</a:t>
            </a:r>
            <a:r>
              <a:rPr dirty="0" smtClean="0" baseline="27777" sz="1500" spc="22">
                <a:latin typeface="Cambria Math"/>
                <a:cs typeface="Cambria Math"/>
              </a:rPr>
              <a:t>2</a:t>
            </a:r>
            <a:r>
              <a:rPr dirty="0" smtClean="0" baseline="27777" sz="1500" spc="-15">
                <a:latin typeface="Cambria Math"/>
                <a:cs typeface="Cambria Math"/>
              </a:rPr>
              <a:t>𝜓</a:t>
            </a:r>
            <a:r>
              <a:rPr dirty="0" smtClean="0" sz="1400" spc="-1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</a:t>
            </a:r>
            <a:r>
              <a:rPr dirty="0" smtClean="0" baseline="27777" sz="1500" spc="22">
                <a:latin typeface="Cambria Math"/>
                <a:cs typeface="Cambria Math"/>
              </a:rPr>
              <a:t>2</a:t>
            </a:r>
            <a:r>
              <a:rPr dirty="0" smtClean="0" baseline="27777" sz="1500" spc="-15">
                <a:latin typeface="Cambria Math"/>
                <a:cs typeface="Cambria Math"/>
              </a:rPr>
              <a:t>𝜓</a:t>
            </a:r>
            <a:r>
              <a:rPr dirty="0" smtClean="0" sz="1400" spc="-1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6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+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���</a:t>
            </a:r>
            <a:r>
              <a:rPr dirty="0" smtClean="0" sz="1400" spc="-10">
                <a:latin typeface="Cambria Math"/>
                <a:cs typeface="Cambria Math"/>
              </a:rPr>
              <a:t>) </a:t>
            </a:r>
            <a:r>
              <a:rPr dirty="0" smtClean="0" sz="1400" spc="14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7200" y="1481327"/>
            <a:ext cx="6675120" cy="2663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6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3128" y="417067"/>
            <a:ext cx="1672589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98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" marR="12700" indent="444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60" i="1">
                <a:latin typeface="Monotype Corsiva"/>
                <a:cs typeface="Monotype Corsiva"/>
              </a:rPr>
              <a:t>e</a:t>
            </a:r>
            <a:r>
              <a:rPr dirty="0" smtClean="0" sz="1300" spc="-10" i="1">
                <a:latin typeface="Monotype Corsiva"/>
                <a:cs typeface="Monotype Corsiva"/>
              </a:rPr>
              <a:t>o</a:t>
            </a:r>
            <a:r>
              <a:rPr dirty="0" smtClean="0" sz="1300" spc="-15" i="1">
                <a:latin typeface="Monotype Corsiva"/>
                <a:cs typeface="Monotype Corsiva"/>
              </a:rPr>
              <a:t>r</a:t>
            </a:r>
            <a:r>
              <a:rPr dirty="0" smtClean="0" sz="1300" spc="-10" i="1">
                <a:latin typeface="Monotype Corsiva"/>
                <a:cs typeface="Monotype Corsiva"/>
              </a:rPr>
              <a:t>y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She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53923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264534" y="1293114"/>
            <a:ext cx="32639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13530" y="1091945"/>
            <a:ext cx="676275" cy="290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9841" sz="2100">
                <a:latin typeface="Cambria Math"/>
                <a:cs typeface="Cambria Math"/>
              </a:rPr>
              <a:t>1</a:t>
            </a:r>
            <a:r>
              <a:rPr dirty="0" smtClean="0" baseline="-19841" sz="2100" spc="7">
                <a:latin typeface="Cambria Math"/>
                <a:cs typeface="Cambria Math"/>
              </a:rPr>
              <a:t> </a:t>
            </a:r>
            <a:r>
              <a:rPr dirty="0" smtClean="0" baseline="-19841" sz="2100" spc="0">
                <a:latin typeface="Cambria Math"/>
                <a:cs typeface="Cambria Math"/>
              </a:rPr>
              <a:t>−</a:t>
            </a:r>
            <a:r>
              <a:rPr dirty="0" smtClean="0" baseline="-19841" sz="2100" spc="-7">
                <a:latin typeface="Cambria Math"/>
                <a:cs typeface="Cambria Math"/>
              </a:rPr>
              <a:t> </a:t>
            </a:r>
            <a:r>
              <a:rPr dirty="0" smtClean="0" baseline="-19841" sz="2100" spc="104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54678" y="1413509"/>
            <a:ext cx="5937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�</a:t>
            </a:r>
            <a:r>
              <a:rPr dirty="0" smtClean="0" baseline="22222" sz="1500" spc="-15">
                <a:latin typeface="Cambria Math"/>
                <a:cs typeface="Cambria Math"/>
              </a:rPr>
              <a:t>��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26230" y="1420621"/>
            <a:ext cx="658672" cy="0"/>
          </a:xfrm>
          <a:custGeom>
            <a:avLst/>
            <a:gdLst/>
            <a:ahLst/>
            <a:cxnLst/>
            <a:rect l="l" t="t" r="r" b="b"/>
            <a:pathLst>
              <a:path w="658672" h="0">
                <a:moveTo>
                  <a:pt x="0" y="0"/>
                </a:moveTo>
                <a:lnTo>
                  <a:pt x="65867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1695450"/>
            <a:ext cx="270827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99817" y="2263902"/>
            <a:ext cx="32639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8814" y="2042921"/>
            <a:ext cx="360045" cy="3098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5793" sz="2100">
                <a:latin typeface="Cambria Math"/>
                <a:cs typeface="Cambria Math"/>
              </a:rPr>
              <a:t>�</a:t>
            </a:r>
            <a:r>
              <a:rPr dirty="0" smtClean="0" baseline="-25793" sz="2100" spc="-284">
                <a:latin typeface="Cambria Math"/>
                <a:cs typeface="Cambria Math"/>
              </a:rPr>
              <a:t> 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-100">
                <a:latin typeface="Cambria Math"/>
                <a:cs typeface="Cambria Math"/>
              </a:rPr>
              <a:t> </a:t>
            </a:r>
            <a:r>
              <a:rPr dirty="0" smtClean="0" baseline="-27777" sz="1500" spc="30">
                <a:latin typeface="Cambria Math"/>
                <a:cs typeface="Cambria Math"/>
              </a:rPr>
              <a:t>2</a:t>
            </a:r>
            <a:endParaRPr baseline="-27777" sz="15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96082" y="2019045"/>
            <a:ext cx="12573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𝜓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08782" y="2184907"/>
            <a:ext cx="102107" cy="0"/>
          </a:xfrm>
          <a:custGeom>
            <a:avLst/>
            <a:gdLst/>
            <a:ahLst/>
            <a:cxnLst/>
            <a:rect l="l" t="t" r="r" b="b"/>
            <a:pathLst>
              <a:path w="102107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667635" y="2547619"/>
            <a:ext cx="102107" cy="0"/>
          </a:xfrm>
          <a:custGeom>
            <a:avLst/>
            <a:gdLst/>
            <a:ahLst/>
            <a:cxnLst/>
            <a:rect l="l" t="t" r="r" b="b"/>
            <a:pathLst>
              <a:path w="102107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461514" y="2391409"/>
            <a:ext cx="355396" cy="0"/>
          </a:xfrm>
          <a:custGeom>
            <a:avLst/>
            <a:gdLst/>
            <a:ahLst/>
            <a:cxnLst/>
            <a:rect l="l" t="t" r="r" b="b"/>
            <a:pathLst>
              <a:path w="355396" h="0">
                <a:moveTo>
                  <a:pt x="0" y="0"/>
                </a:moveTo>
                <a:lnTo>
                  <a:pt x="35539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254375" y="2184907"/>
            <a:ext cx="102108" cy="0"/>
          </a:xfrm>
          <a:custGeom>
            <a:avLst/>
            <a:gdLst/>
            <a:ahLst/>
            <a:cxnLst/>
            <a:rect l="l" t="t" r="r" b="b"/>
            <a:pathLst>
              <a:path w="102108" h="0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909695" y="2184907"/>
            <a:ext cx="102108" cy="0"/>
          </a:xfrm>
          <a:custGeom>
            <a:avLst/>
            <a:gdLst/>
            <a:ahLst/>
            <a:cxnLst/>
            <a:rect l="l" t="t" r="r" b="b"/>
            <a:pathLst>
              <a:path w="102108" h="0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254375" y="2547619"/>
            <a:ext cx="102108" cy="0"/>
          </a:xfrm>
          <a:custGeom>
            <a:avLst/>
            <a:gdLst/>
            <a:ahLst/>
            <a:cxnLst/>
            <a:rect l="l" t="t" r="r" b="b"/>
            <a:pathLst>
              <a:path w="102108" h="0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88438" y="2381757"/>
            <a:ext cx="1455420" cy="3340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65810">
              <a:lnSpc>
                <a:spcPts val="990"/>
              </a:lnSpc>
            </a:pPr>
            <a:r>
              <a:rPr dirty="0" smtClean="0" sz="1000" spc="-10">
                <a:latin typeface="Cambria Math"/>
                <a:cs typeface="Cambria Math"/>
              </a:rPr>
              <a:t>𝜓𝜓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880"/>
              </a:lnSpc>
              <a:tabLst>
                <a:tab pos="599440" algn="l"/>
              </a:tabLst>
            </a:pPr>
            <a:r>
              <a:rPr dirty="0" smtClean="0" baseline="-25793" sz="2100">
                <a:latin typeface="Cambria Math"/>
                <a:cs typeface="Cambria Math"/>
              </a:rPr>
              <a:t>�</a:t>
            </a:r>
            <a:r>
              <a:rPr dirty="0" smtClean="0" baseline="-25793" sz="2100" spc="-284">
                <a:latin typeface="Cambria Math"/>
                <a:cs typeface="Cambria Math"/>
              </a:rPr>
              <a:t> 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90">
                <a:latin typeface="Cambria Math"/>
                <a:cs typeface="Cambria Math"/>
              </a:rPr>
              <a:t> </a:t>
            </a:r>
            <a:r>
              <a:rPr dirty="0" smtClean="0" baseline="-27777" sz="1500" spc="30">
                <a:latin typeface="Cambria Math"/>
                <a:cs typeface="Cambria Math"/>
              </a:rPr>
              <a:t>2</a:t>
            </a:r>
            <a:r>
              <a:rPr dirty="0" smtClean="0" baseline="-27777" sz="1500" spc="30">
                <a:latin typeface="Cambria Math"/>
                <a:cs typeface="Cambria Math"/>
              </a:rPr>
              <a:t>	</a:t>
            </a:r>
            <a:r>
              <a:rPr dirty="0" smtClean="0" baseline="-25793" sz="2100" spc="17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90">
                <a:latin typeface="Cambria Math"/>
                <a:cs typeface="Cambria Math"/>
              </a:rPr>
              <a:t> </a:t>
            </a:r>
            <a:r>
              <a:rPr dirty="0" smtClean="0" baseline="-27777" sz="1500" spc="30">
                <a:latin typeface="Cambria Math"/>
                <a:cs typeface="Cambria Math"/>
              </a:rPr>
              <a:t>2</a:t>
            </a:r>
            <a:r>
              <a:rPr dirty="0" smtClean="0" baseline="-27777" sz="1500" spc="30">
                <a:latin typeface="Cambria Math"/>
                <a:cs typeface="Cambria Math"/>
              </a:rPr>
              <a:t> </a:t>
            </a:r>
            <a:r>
              <a:rPr dirty="0" smtClean="0" baseline="-27777" sz="1500" spc="75">
                <a:latin typeface="Cambria Math"/>
                <a:cs typeface="Cambria Math"/>
              </a:rPr>
              <a:t> </a:t>
            </a:r>
            <a:r>
              <a:rPr dirty="0" smtClean="0" baseline="-25793" sz="2100" spc="0">
                <a:latin typeface="Cambria Math"/>
                <a:cs typeface="Cambria Math"/>
              </a:rPr>
              <a:t>−</a:t>
            </a:r>
            <a:r>
              <a:rPr dirty="0" smtClean="0" baseline="-25793" sz="2100" spc="-7">
                <a:latin typeface="Cambria Math"/>
                <a:cs typeface="Cambria Math"/>
              </a:rPr>
              <a:t> </a:t>
            </a:r>
            <a:r>
              <a:rPr dirty="0" smtClean="0" baseline="-25793" sz="2100" spc="120">
                <a:latin typeface="Cambria Math"/>
                <a:cs typeface="Cambria Math"/>
              </a:rPr>
              <a:t>�</a:t>
            </a:r>
            <a:r>
              <a:rPr dirty="0" smtClean="0" sz="1000" spc="-30">
                <a:latin typeface="Cambria Math"/>
                <a:cs typeface="Cambria Math"/>
              </a:rPr>
              <a:t>−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80">
                <a:latin typeface="Cambria Math"/>
                <a:cs typeface="Cambria Math"/>
              </a:rPr>
              <a:t> </a:t>
            </a:r>
            <a:r>
              <a:rPr dirty="0" smtClean="0" baseline="-27777" sz="1500" spc="30">
                <a:latin typeface="Cambria Math"/>
                <a:cs typeface="Cambria Math"/>
              </a:rPr>
              <a:t>2</a:t>
            </a:r>
            <a:endParaRPr baseline="-27777" sz="15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54935" y="2381757"/>
            <a:ext cx="12573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𝜓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74391" y="2265426"/>
            <a:ext cx="14732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96310" y="2042921"/>
            <a:ext cx="1013460" cy="3098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5793" sz="2100" spc="157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-100">
                <a:latin typeface="Cambria Math"/>
                <a:cs typeface="Cambria Math"/>
              </a:rPr>
              <a:t> </a:t>
            </a:r>
            <a:r>
              <a:rPr dirty="0" smtClean="0" baseline="-27777" sz="1500" spc="30">
                <a:latin typeface="Cambria Math"/>
                <a:cs typeface="Cambria Math"/>
              </a:rPr>
              <a:t>2</a:t>
            </a:r>
            <a:r>
              <a:rPr dirty="0" smtClean="0" baseline="-27777" sz="1500" spc="30">
                <a:latin typeface="Cambria Math"/>
                <a:cs typeface="Cambria Math"/>
              </a:rPr>
              <a:t> </a:t>
            </a:r>
            <a:r>
              <a:rPr dirty="0" smtClean="0" baseline="-27777" sz="1500" spc="75">
                <a:latin typeface="Cambria Math"/>
                <a:cs typeface="Cambria Math"/>
              </a:rPr>
              <a:t> </a:t>
            </a:r>
            <a:r>
              <a:rPr dirty="0" smtClean="0" baseline="-25793" sz="2100" spc="0">
                <a:latin typeface="Cambria Math"/>
                <a:cs typeface="Cambria Math"/>
              </a:rPr>
              <a:t>−</a:t>
            </a:r>
            <a:r>
              <a:rPr dirty="0" smtClean="0" baseline="-25793" sz="2100" spc="-7">
                <a:latin typeface="Cambria Math"/>
                <a:cs typeface="Cambria Math"/>
              </a:rPr>
              <a:t> </a:t>
            </a:r>
            <a:r>
              <a:rPr dirty="0" smtClean="0" baseline="-25793" sz="2100" spc="120">
                <a:latin typeface="Cambria Math"/>
                <a:cs typeface="Cambria Math"/>
              </a:rPr>
              <a:t>�</a:t>
            </a:r>
            <a:r>
              <a:rPr dirty="0" smtClean="0" sz="1000" spc="-30">
                <a:latin typeface="Cambria Math"/>
                <a:cs typeface="Cambria Math"/>
              </a:rPr>
              <a:t>−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-100">
                <a:latin typeface="Cambria Math"/>
                <a:cs typeface="Cambria Math"/>
              </a:rPr>
              <a:t> </a:t>
            </a:r>
            <a:r>
              <a:rPr dirty="0" smtClean="0" baseline="-27777" sz="1500" spc="30">
                <a:latin typeface="Cambria Math"/>
                <a:cs typeface="Cambria Math"/>
              </a:rPr>
              <a:t>2</a:t>
            </a:r>
            <a:endParaRPr baseline="-27777" sz="15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41675" y="2019045"/>
            <a:ext cx="78105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𝜓𝜓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30446" y="2547619"/>
            <a:ext cx="102108" cy="0"/>
          </a:xfrm>
          <a:custGeom>
            <a:avLst/>
            <a:gdLst/>
            <a:ahLst/>
            <a:cxnLst/>
            <a:rect l="l" t="t" r="r" b="b"/>
            <a:pathLst>
              <a:path w="102108" h="0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009010" y="2391409"/>
            <a:ext cx="1011936" cy="0"/>
          </a:xfrm>
          <a:custGeom>
            <a:avLst/>
            <a:gdLst/>
            <a:ahLst/>
            <a:cxnLst/>
            <a:rect l="l" t="t" r="r" b="b"/>
            <a:pathLst>
              <a:path w="1011936" h="0">
                <a:moveTo>
                  <a:pt x="0" y="0"/>
                </a:moveTo>
                <a:lnTo>
                  <a:pt x="10119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008246" y="2265426"/>
            <a:ext cx="4667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70">
                <a:latin typeface="Cambria Math"/>
                <a:cs typeface="Cambria Math"/>
              </a:rPr>
              <a:t>)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58080" y="2152710"/>
            <a:ext cx="1003935" cy="605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54635" marR="12700" indent="-242570">
              <a:lnSpc>
                <a:spcPct val="121400"/>
              </a:lnSpc>
              <a:tabLst>
                <a:tab pos="819785" algn="l"/>
                <a:tab pos="990600" algn="l"/>
              </a:tabLst>
            </a:pP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baseline="3968" sz="2100" spc="-15" u="heavy">
                <a:latin typeface="Cambria Math"/>
                <a:cs typeface="Cambria Math"/>
              </a:rPr>
              <a:t> 		</a:t>
            </a:r>
            <a:r>
              <a:rPr dirty="0" smtClean="0" baseline="3968" sz="2100" spc="-15" u="heavy">
                <a:latin typeface="Cambria Math"/>
                <a:cs typeface="Cambria Math"/>
              </a:rPr>
              <a:t>2</a:t>
            </a:r>
            <a:r>
              <a:rPr dirty="0" smtClean="0" baseline="3968" sz="2100" spc="-15" u="heavy">
                <a:latin typeface="Cambria Math"/>
                <a:cs typeface="Cambria Math"/>
              </a:rPr>
              <a:t> 	</a:t>
            </a:r>
            <a:r>
              <a:rPr dirty="0" smtClean="0" baseline="3968" sz="2100" spc="-1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si</a:t>
            </a:r>
            <a:r>
              <a:rPr dirty="0" smtClean="0" sz="1400" spc="-5">
                <a:latin typeface="Cambria Math"/>
                <a:cs typeface="Cambria Math"/>
              </a:rPr>
              <a:t>n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baseline="29761" sz="2100" spc="0">
                <a:latin typeface="Cambria Math"/>
                <a:cs typeface="Cambria Math"/>
              </a:rPr>
              <a:t>𝜓</a:t>
            </a:r>
            <a:r>
              <a:rPr dirty="0" smtClean="0" baseline="3968" sz="2100" spc="-187">
                <a:latin typeface="Cambria Math"/>
                <a:cs typeface="Cambria Math"/>
              </a:rPr>
              <a:t>⁄</a:t>
            </a:r>
            <a:r>
              <a:rPr dirty="0" smtClean="0" baseline="-23809" sz="2100" spc="-15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33340" y="2109977"/>
            <a:ext cx="83121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si</a:t>
            </a:r>
            <a:r>
              <a:rPr dirty="0" smtClean="0" sz="1400" spc="-5">
                <a:latin typeface="Cambria Math"/>
                <a:cs typeface="Cambria Math"/>
              </a:rPr>
              <a:t>n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60">
                <a:latin typeface="Cambria Math"/>
                <a:cs typeface="Cambria Math"/>
              </a:rPr>
              <a:t> </a:t>
            </a:r>
            <a:r>
              <a:rPr dirty="0" smtClean="0" baseline="29761" sz="2100" spc="0">
                <a:latin typeface="Cambria Math"/>
                <a:cs typeface="Cambria Math"/>
              </a:rPr>
              <a:t>𝜓</a:t>
            </a:r>
            <a:r>
              <a:rPr dirty="0" smtClean="0" baseline="3968" sz="2100" spc="-15">
                <a:latin typeface="Cambria Math"/>
                <a:cs typeface="Cambria Math"/>
              </a:rPr>
              <a:t>⁄</a:t>
            </a:r>
            <a:r>
              <a:rPr dirty="0" smtClean="0" baseline="3968" sz="2100" spc="-15">
                <a:latin typeface="Cambria Math"/>
                <a:cs typeface="Cambria Math"/>
              </a:rPr>
              <a:t> </a:t>
            </a:r>
            <a:r>
              <a:rPr dirty="0" smtClean="0" baseline="3968" sz="21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4500" y="2824733"/>
            <a:ext cx="574484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δ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δ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2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)ψ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δ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91382" y="3380993"/>
            <a:ext cx="32639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41903" y="3227069"/>
            <a:ext cx="829944" cy="300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si</a:t>
            </a:r>
            <a:r>
              <a:rPr dirty="0" smtClean="0" sz="1400" spc="-15">
                <a:latin typeface="Cambria Math"/>
                <a:cs typeface="Cambria Math"/>
              </a:rPr>
              <a:t>n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60">
                <a:latin typeface="Cambria Math"/>
                <a:cs typeface="Cambria Math"/>
              </a:rPr>
              <a:t> </a:t>
            </a:r>
            <a:r>
              <a:rPr dirty="0" smtClean="0" baseline="29761" sz="2100" spc="0">
                <a:latin typeface="Cambria Math"/>
                <a:cs typeface="Cambria Math"/>
              </a:rPr>
              <a:t>𝜓</a:t>
            </a:r>
            <a:r>
              <a:rPr dirty="0" smtClean="0" baseline="3968" sz="2100" spc="-187">
                <a:latin typeface="Cambria Math"/>
                <a:cs typeface="Cambria Math"/>
              </a:rPr>
              <a:t>⁄</a:t>
            </a:r>
            <a:r>
              <a:rPr dirty="0" smtClean="0" baseline="-23809" sz="2100" spc="0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08959" y="3574922"/>
            <a:ext cx="695960" cy="300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si</a:t>
            </a:r>
            <a:r>
              <a:rPr dirty="0" smtClean="0" sz="1400" spc="-5">
                <a:latin typeface="Cambria Math"/>
                <a:cs typeface="Cambria Math"/>
              </a:rPr>
              <a:t>n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baseline="29761" sz="2100" spc="0">
                <a:latin typeface="Cambria Math"/>
                <a:cs typeface="Cambria Math"/>
              </a:rPr>
              <a:t>𝜓</a:t>
            </a:r>
            <a:r>
              <a:rPr dirty="0" smtClean="0" baseline="3968" sz="2100" spc="-209">
                <a:latin typeface="Cambria Math"/>
                <a:cs typeface="Cambria Math"/>
              </a:rPr>
              <a:t>⁄</a:t>
            </a:r>
            <a:r>
              <a:rPr dirty="0" smtClean="0" baseline="-23809" sz="2100" spc="0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554603" y="3508501"/>
            <a:ext cx="803452" cy="0"/>
          </a:xfrm>
          <a:custGeom>
            <a:avLst/>
            <a:gdLst/>
            <a:ahLst/>
            <a:cxnLst/>
            <a:rect l="l" t="t" r="r" b="b"/>
            <a:pathLst>
              <a:path w="803452" h="0">
                <a:moveTo>
                  <a:pt x="0" y="0"/>
                </a:moveTo>
                <a:lnTo>
                  <a:pt x="80345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44500" y="3920809"/>
            <a:ext cx="6671309" cy="461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3600"/>
              </a:lnSpc>
            </a:pPr>
            <a:r>
              <a:rPr dirty="0" smtClean="0" sz="1400">
                <a:latin typeface="Times New Roman"/>
                <a:cs typeface="Times New Roman"/>
              </a:rPr>
              <a:t>For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ψ=0,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=n.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um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value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n,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nor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baseline="-9259" sz="1350" spc="-30">
                <a:latin typeface="Times New Roman"/>
                <a:cs typeface="Times New Roman"/>
              </a:rPr>
              <a:t>m</a:t>
            </a:r>
            <a:r>
              <a:rPr dirty="0" smtClean="0" baseline="-9259" sz="1350" spc="-7">
                <a:latin typeface="Times New Roman"/>
                <a:cs typeface="Times New Roman"/>
              </a:rPr>
              <a:t>a</a:t>
            </a:r>
            <a:r>
              <a:rPr dirty="0" smtClean="0" baseline="-9259" sz="1350" spc="7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=n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137026" y="4488814"/>
            <a:ext cx="1288034" cy="25907"/>
          </a:xfrm>
          <a:custGeom>
            <a:avLst/>
            <a:gdLst/>
            <a:ahLst/>
            <a:cxnLst/>
            <a:rect l="l" t="t" r="r" b="b"/>
            <a:pathLst>
              <a:path w="1288034" h="25907">
                <a:moveTo>
                  <a:pt x="0" y="25907"/>
                </a:moveTo>
                <a:lnTo>
                  <a:pt x="1288034" y="25907"/>
                </a:lnTo>
                <a:lnTo>
                  <a:pt x="1288034" y="0"/>
                </a:lnTo>
                <a:lnTo>
                  <a:pt x="0" y="0"/>
                </a:lnTo>
                <a:lnTo>
                  <a:pt x="0" y="25907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137026" y="4514722"/>
            <a:ext cx="1289558" cy="640079"/>
          </a:xfrm>
          <a:custGeom>
            <a:avLst/>
            <a:gdLst/>
            <a:ahLst/>
            <a:cxnLst/>
            <a:rect l="l" t="t" r="r" b="b"/>
            <a:pathLst>
              <a:path w="1289558" h="640079">
                <a:moveTo>
                  <a:pt x="0" y="640079"/>
                </a:moveTo>
                <a:lnTo>
                  <a:pt x="1289558" y="640079"/>
                </a:lnTo>
                <a:lnTo>
                  <a:pt x="1289558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304666" y="4810378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490595" y="4629022"/>
            <a:ext cx="99060" cy="120396"/>
          </a:xfrm>
          <a:custGeom>
            <a:avLst/>
            <a:gdLst/>
            <a:ahLst/>
            <a:cxnLst/>
            <a:rect l="l" t="t" r="r" b="b"/>
            <a:pathLst>
              <a:path w="99060" h="120396">
                <a:moveTo>
                  <a:pt x="0" y="120396"/>
                </a:moveTo>
                <a:lnTo>
                  <a:pt x="99060" y="120396"/>
                </a:lnTo>
                <a:lnTo>
                  <a:pt x="99060" y="0"/>
                </a:lnTo>
                <a:lnTo>
                  <a:pt x="0" y="0"/>
                </a:lnTo>
                <a:lnTo>
                  <a:pt x="0" y="12039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3487546" y="4918582"/>
            <a:ext cx="102108" cy="86867"/>
          </a:xfrm>
          <a:custGeom>
            <a:avLst/>
            <a:gdLst/>
            <a:ahLst/>
            <a:cxnLst/>
            <a:rect l="l" t="t" r="r" b="b"/>
            <a:pathLst>
              <a:path w="102108" h="86867">
                <a:moveTo>
                  <a:pt x="0" y="86867"/>
                </a:moveTo>
                <a:lnTo>
                  <a:pt x="102108" y="86867"/>
                </a:lnTo>
                <a:lnTo>
                  <a:pt x="102108" y="0"/>
                </a:lnTo>
                <a:lnTo>
                  <a:pt x="0" y="0"/>
                </a:lnTo>
                <a:lnTo>
                  <a:pt x="0" y="86867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3124326" y="4707254"/>
            <a:ext cx="47879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487546" y="4834763"/>
            <a:ext cx="937564" cy="0"/>
          </a:xfrm>
          <a:custGeom>
            <a:avLst/>
            <a:gdLst/>
            <a:ahLst/>
            <a:cxnLst/>
            <a:rect l="l" t="t" r="r" b="b"/>
            <a:pathLst>
              <a:path w="937564" h="0">
                <a:moveTo>
                  <a:pt x="0" y="0"/>
                </a:moveTo>
                <a:lnTo>
                  <a:pt x="93756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621659" y="4514722"/>
            <a:ext cx="225551" cy="292607"/>
          </a:xfrm>
          <a:custGeom>
            <a:avLst/>
            <a:gdLst/>
            <a:ahLst/>
            <a:cxnLst/>
            <a:rect l="l" t="t" r="r" b="b"/>
            <a:pathLst>
              <a:path w="225551" h="292607">
                <a:moveTo>
                  <a:pt x="0" y="292607"/>
                </a:moveTo>
                <a:lnTo>
                  <a:pt x="225551" y="292607"/>
                </a:lnTo>
                <a:lnTo>
                  <a:pt x="225551" y="0"/>
                </a:lnTo>
                <a:lnTo>
                  <a:pt x="0" y="0"/>
                </a:lnTo>
                <a:lnTo>
                  <a:pt x="0" y="292607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621659" y="4613782"/>
            <a:ext cx="225551" cy="118872"/>
          </a:xfrm>
          <a:custGeom>
            <a:avLst/>
            <a:gdLst/>
            <a:ahLst/>
            <a:cxnLst/>
            <a:rect l="l" t="t" r="r" b="b"/>
            <a:pathLst>
              <a:path w="225551" h="118872">
                <a:moveTo>
                  <a:pt x="0" y="118872"/>
                </a:moveTo>
                <a:lnTo>
                  <a:pt x="225551" y="118872"/>
                </a:lnTo>
                <a:lnTo>
                  <a:pt x="225551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3847210" y="4514722"/>
            <a:ext cx="579424" cy="292608"/>
          </a:xfrm>
          <a:custGeom>
            <a:avLst/>
            <a:gdLst/>
            <a:ahLst/>
            <a:cxnLst/>
            <a:rect l="l" t="t" r="r" b="b"/>
            <a:pathLst>
              <a:path w="579424" h="292608">
                <a:moveTo>
                  <a:pt x="0" y="292608"/>
                </a:moveTo>
                <a:lnTo>
                  <a:pt x="579424" y="292608"/>
                </a:lnTo>
                <a:lnTo>
                  <a:pt x="579424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3847210" y="4604638"/>
            <a:ext cx="74675" cy="166115"/>
          </a:xfrm>
          <a:custGeom>
            <a:avLst/>
            <a:gdLst/>
            <a:ahLst/>
            <a:cxnLst/>
            <a:rect l="l" t="t" r="r" b="b"/>
            <a:pathLst>
              <a:path w="74675" h="166115">
                <a:moveTo>
                  <a:pt x="0" y="166115"/>
                </a:moveTo>
                <a:lnTo>
                  <a:pt x="74675" y="166115"/>
                </a:lnTo>
                <a:lnTo>
                  <a:pt x="74675" y="0"/>
                </a:lnTo>
                <a:lnTo>
                  <a:pt x="0" y="0"/>
                </a:lnTo>
                <a:lnTo>
                  <a:pt x="0" y="16611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4054475" y="4514722"/>
            <a:ext cx="124967" cy="161544"/>
          </a:xfrm>
          <a:custGeom>
            <a:avLst/>
            <a:gdLst/>
            <a:ahLst/>
            <a:cxnLst/>
            <a:rect l="l" t="t" r="r" b="b"/>
            <a:pathLst>
              <a:path w="124967" h="161544">
                <a:moveTo>
                  <a:pt x="0" y="161544"/>
                </a:moveTo>
                <a:lnTo>
                  <a:pt x="124967" y="161544"/>
                </a:lnTo>
                <a:lnTo>
                  <a:pt x="124967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4252848" y="4686934"/>
            <a:ext cx="99060" cy="120396"/>
          </a:xfrm>
          <a:custGeom>
            <a:avLst/>
            <a:gdLst/>
            <a:ahLst/>
            <a:cxnLst/>
            <a:rect l="l" t="t" r="r" b="b"/>
            <a:pathLst>
              <a:path w="99060" h="120396">
                <a:moveTo>
                  <a:pt x="0" y="120396"/>
                </a:moveTo>
                <a:lnTo>
                  <a:pt x="99060" y="120396"/>
                </a:lnTo>
                <a:lnTo>
                  <a:pt x="99060" y="0"/>
                </a:lnTo>
                <a:lnTo>
                  <a:pt x="0" y="0"/>
                </a:lnTo>
                <a:lnTo>
                  <a:pt x="0" y="12039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4351909" y="4604638"/>
            <a:ext cx="74675" cy="166115"/>
          </a:xfrm>
          <a:custGeom>
            <a:avLst/>
            <a:gdLst/>
            <a:ahLst/>
            <a:cxnLst/>
            <a:rect l="l" t="t" r="r" b="b"/>
            <a:pathLst>
              <a:path w="74675" h="166115">
                <a:moveTo>
                  <a:pt x="0" y="166115"/>
                </a:moveTo>
                <a:lnTo>
                  <a:pt x="74675" y="166115"/>
                </a:lnTo>
                <a:lnTo>
                  <a:pt x="74675" y="0"/>
                </a:lnTo>
                <a:lnTo>
                  <a:pt x="0" y="0"/>
                </a:lnTo>
                <a:lnTo>
                  <a:pt x="0" y="16611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3477895" y="4553330"/>
            <a:ext cx="960755" cy="300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5952" sz="2100">
                <a:latin typeface="Cambria Math"/>
                <a:cs typeface="Cambria Math"/>
              </a:rPr>
              <a:t>1</a:t>
            </a:r>
            <a:r>
              <a:rPr dirty="0" smtClean="0" baseline="-5952" sz="2100" spc="-8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si</a:t>
            </a:r>
            <a:r>
              <a:rPr dirty="0" smtClean="0" sz="1400" spc="-5">
                <a:latin typeface="Cambria Math"/>
                <a:cs typeface="Cambria Math"/>
              </a:rPr>
              <a:t>n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baseline="29761" sz="2100" spc="0">
                <a:latin typeface="Cambria Math"/>
                <a:cs typeface="Cambria Math"/>
              </a:rPr>
              <a:t>𝜓</a:t>
            </a:r>
            <a:r>
              <a:rPr dirty="0" smtClean="0" baseline="3968" sz="2100" spc="-187">
                <a:latin typeface="Cambria Math"/>
                <a:cs typeface="Cambria Math"/>
              </a:rPr>
              <a:t>⁄</a:t>
            </a:r>
            <a:r>
              <a:rPr dirty="0" smtClean="0" baseline="-23809" sz="2100" spc="0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688715" y="4862194"/>
            <a:ext cx="225551" cy="292607"/>
          </a:xfrm>
          <a:custGeom>
            <a:avLst/>
            <a:gdLst/>
            <a:ahLst/>
            <a:cxnLst/>
            <a:rect l="l" t="t" r="r" b="b"/>
            <a:pathLst>
              <a:path w="225551" h="292607">
                <a:moveTo>
                  <a:pt x="0" y="292607"/>
                </a:moveTo>
                <a:lnTo>
                  <a:pt x="225551" y="292607"/>
                </a:lnTo>
                <a:lnTo>
                  <a:pt x="225551" y="0"/>
                </a:lnTo>
                <a:lnTo>
                  <a:pt x="0" y="0"/>
                </a:lnTo>
                <a:lnTo>
                  <a:pt x="0" y="292607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3688715" y="4961254"/>
            <a:ext cx="225551" cy="118872"/>
          </a:xfrm>
          <a:custGeom>
            <a:avLst/>
            <a:gdLst/>
            <a:ahLst/>
            <a:cxnLst/>
            <a:rect l="l" t="t" r="r" b="b"/>
            <a:pathLst>
              <a:path w="225551" h="118872">
                <a:moveTo>
                  <a:pt x="0" y="118872"/>
                </a:moveTo>
                <a:lnTo>
                  <a:pt x="225551" y="118872"/>
                </a:lnTo>
                <a:lnTo>
                  <a:pt x="225551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3914266" y="4862194"/>
            <a:ext cx="445312" cy="292608"/>
          </a:xfrm>
          <a:custGeom>
            <a:avLst/>
            <a:gdLst/>
            <a:ahLst/>
            <a:cxnLst/>
            <a:rect l="l" t="t" r="r" b="b"/>
            <a:pathLst>
              <a:path w="445312" h="292608">
                <a:moveTo>
                  <a:pt x="0" y="292608"/>
                </a:moveTo>
                <a:lnTo>
                  <a:pt x="445312" y="292608"/>
                </a:lnTo>
                <a:lnTo>
                  <a:pt x="445312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3914266" y="4952110"/>
            <a:ext cx="74675" cy="166115"/>
          </a:xfrm>
          <a:custGeom>
            <a:avLst/>
            <a:gdLst/>
            <a:ahLst/>
            <a:cxnLst/>
            <a:rect l="l" t="t" r="r" b="b"/>
            <a:pathLst>
              <a:path w="74675" h="166115">
                <a:moveTo>
                  <a:pt x="0" y="166115"/>
                </a:moveTo>
                <a:lnTo>
                  <a:pt x="74675" y="166115"/>
                </a:lnTo>
                <a:lnTo>
                  <a:pt x="74675" y="0"/>
                </a:lnTo>
                <a:lnTo>
                  <a:pt x="0" y="0"/>
                </a:lnTo>
                <a:lnTo>
                  <a:pt x="0" y="16611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3988942" y="4862194"/>
            <a:ext cx="124967" cy="161544"/>
          </a:xfrm>
          <a:custGeom>
            <a:avLst/>
            <a:gdLst/>
            <a:ahLst/>
            <a:cxnLst/>
            <a:rect l="l" t="t" r="r" b="b"/>
            <a:pathLst>
              <a:path w="124967" h="161544">
                <a:moveTo>
                  <a:pt x="0" y="161544"/>
                </a:moveTo>
                <a:lnTo>
                  <a:pt x="124967" y="161544"/>
                </a:lnTo>
                <a:lnTo>
                  <a:pt x="124967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3676015" y="4900802"/>
            <a:ext cx="695960" cy="300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si</a:t>
            </a:r>
            <a:r>
              <a:rPr dirty="0" smtClean="0" sz="1400" spc="-5">
                <a:latin typeface="Cambria Math"/>
                <a:cs typeface="Cambria Math"/>
              </a:rPr>
              <a:t>n</a:t>
            </a:r>
            <a:r>
              <a:rPr dirty="0" smtClean="0" sz="1400" spc="0">
                <a:latin typeface="Cambria Math"/>
                <a:cs typeface="Cambria Math"/>
              </a:rPr>
              <a:t>(  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baseline="3968" sz="2100" spc="-187">
                <a:latin typeface="Cambria Math"/>
                <a:cs typeface="Cambria Math"/>
              </a:rPr>
              <a:t>⁄</a:t>
            </a:r>
            <a:r>
              <a:rPr dirty="0" smtClean="0" baseline="-23809" sz="2100" spc="-15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976242" y="4807838"/>
            <a:ext cx="15113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𝜓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187063" y="5034406"/>
            <a:ext cx="97840" cy="120396"/>
          </a:xfrm>
          <a:custGeom>
            <a:avLst/>
            <a:gdLst/>
            <a:ahLst/>
            <a:cxnLst/>
            <a:rect l="l" t="t" r="r" b="b"/>
            <a:pathLst>
              <a:path w="97840" h="120396">
                <a:moveTo>
                  <a:pt x="0" y="120396"/>
                </a:moveTo>
                <a:lnTo>
                  <a:pt x="97840" y="120396"/>
                </a:lnTo>
                <a:lnTo>
                  <a:pt x="97840" y="0"/>
                </a:lnTo>
                <a:lnTo>
                  <a:pt x="0" y="0"/>
                </a:lnTo>
                <a:lnTo>
                  <a:pt x="0" y="12039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4284853" y="4952110"/>
            <a:ext cx="74675" cy="166115"/>
          </a:xfrm>
          <a:custGeom>
            <a:avLst/>
            <a:gdLst/>
            <a:ahLst/>
            <a:cxnLst/>
            <a:rect l="l" t="t" r="r" b="b"/>
            <a:pathLst>
              <a:path w="74675" h="166115">
                <a:moveTo>
                  <a:pt x="0" y="166115"/>
                </a:moveTo>
                <a:lnTo>
                  <a:pt x="74675" y="166115"/>
                </a:lnTo>
                <a:lnTo>
                  <a:pt x="74675" y="0"/>
                </a:lnTo>
                <a:lnTo>
                  <a:pt x="0" y="0"/>
                </a:lnTo>
                <a:lnTo>
                  <a:pt x="0" y="16611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444500" y="5254370"/>
            <a:ext cx="6505575" cy="22072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fi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ove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referr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or".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3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Ca</a:t>
            </a:r>
            <a:r>
              <a:rPr dirty="0" smtClean="0" sz="1600" spc="-10" b="1" u="heavy">
                <a:latin typeface="Times New Roman"/>
                <a:cs typeface="Times New Roman"/>
              </a:rPr>
              <a:t>se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(1)</a:t>
            </a:r>
            <a:r>
              <a:rPr dirty="0" smtClean="0" sz="1600" spc="-5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r>
              <a:rPr dirty="0" smtClean="0" sz="1600" spc="-1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Br</a:t>
            </a:r>
            <a:r>
              <a:rPr dirty="0" smtClean="0" sz="1600" spc="-5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d</a:t>
            </a:r>
            <a:r>
              <a:rPr dirty="0" smtClean="0" sz="1600" spc="0" b="1" u="heavy">
                <a:latin typeface="Times New Roman"/>
                <a:cs typeface="Times New Roman"/>
              </a:rPr>
              <a:t>s</a:t>
            </a:r>
            <a:r>
              <a:rPr dirty="0" smtClean="0" sz="1600" spc="-10" b="1" u="heavy">
                <a:latin typeface="Times New Roman"/>
                <a:cs typeface="Times New Roman"/>
              </a:rPr>
              <a:t>ide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Array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(</a:t>
            </a:r>
            <a:r>
              <a:rPr dirty="0" smtClean="0" sz="1600" spc="-10" b="1" u="heavy">
                <a:latin typeface="Times New Roman"/>
                <a:cs typeface="Times New Roman"/>
              </a:rPr>
              <a:t>So</a:t>
            </a:r>
            <a:r>
              <a:rPr dirty="0" smtClean="0" sz="1600" spc="-10" b="1" u="heavy">
                <a:latin typeface="Times New Roman"/>
                <a:cs typeface="Times New Roman"/>
              </a:rPr>
              <a:t>urc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s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In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Pha</a:t>
            </a:r>
            <a:r>
              <a:rPr dirty="0" smtClean="0" sz="1600" spc="-5" b="1" u="heavy">
                <a:latin typeface="Times New Roman"/>
                <a:cs typeface="Times New Roman"/>
              </a:rPr>
              <a:t>s</a:t>
            </a:r>
            <a:r>
              <a:rPr dirty="0" smtClean="0" sz="1600" spc="-10" b="1" u="heavy">
                <a:latin typeface="Times New Roman"/>
                <a:cs typeface="Times New Roman"/>
              </a:rPr>
              <a:t>es</a:t>
            </a:r>
            <a:r>
              <a:rPr dirty="0" smtClean="0" sz="1600" spc="-5" b="1" u="heavy">
                <a:latin typeface="Times New Roman"/>
                <a:cs typeface="Times New Roman"/>
              </a:rPr>
              <a:t>)</a:t>
            </a:r>
            <a:r>
              <a:rPr dirty="0" smtClean="0" sz="1600" spc="0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2"/>
              </a:spcBef>
            </a:pPr>
            <a:endParaRPr sz="850"/>
          </a:p>
          <a:p>
            <a:pPr marL="469900" indent="-229235">
              <a:lnSpc>
                <a:spcPct val="100000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Lin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ar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ay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ot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op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ourc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60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 a</a:t>
            </a:r>
            <a:r>
              <a:rPr dirty="0" smtClean="0" sz="1400" spc="-1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plitude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(I).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60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 pha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 (α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=</a:t>
            </a:r>
            <a:r>
              <a:rPr dirty="0" smtClean="0" sz="1400" spc="0" b="1">
                <a:latin typeface="Times New Roman"/>
                <a:cs typeface="Times New Roman"/>
              </a:rPr>
              <a:t>0).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7"/>
              </a:spcBef>
            </a:pPr>
            <a:endParaRPr sz="800"/>
          </a:p>
          <a:p>
            <a:pPr marL="2413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Beca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p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α=</a:t>
            </a:r>
            <a:r>
              <a:rPr dirty="0" smtClean="0" sz="1400" spc="5" b="1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0" b="1">
                <a:latin typeface="Times New Roman"/>
                <a:cs typeface="Times New Roman"/>
              </a:rPr>
              <a:t>ψ</a:t>
            </a:r>
            <a:r>
              <a:rPr dirty="0" smtClean="0" sz="1400" spc="0" b="1">
                <a:latin typeface="Times New Roman"/>
                <a:cs typeface="Times New Roman"/>
              </a:rPr>
              <a:t>= βd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Φ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5"/>
              </a:spcBef>
            </a:pPr>
            <a:endParaRPr sz="800"/>
          </a:p>
          <a:p>
            <a:pPr marL="469900" marR="12700" indent="-229235">
              <a:lnSpc>
                <a:spcPct val="102899"/>
              </a:lnSpc>
            </a:pP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j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be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(</a:t>
            </a: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ec</a:t>
            </a:r>
            <a:r>
              <a:rPr dirty="0" smtClean="0" sz="1400" spc="-1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ri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x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5" b="1" u="heavy">
                <a:latin typeface="Times New Roman"/>
                <a:cs typeface="Times New Roman"/>
              </a:rPr>
              <a:t>u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)</a:t>
            </a:r>
            <a:r>
              <a:rPr dirty="0" smtClean="0" sz="1400" spc="1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fie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ψ</a:t>
            </a:r>
            <a:r>
              <a:rPr dirty="0" smtClean="0" sz="1400" spc="-10" b="1">
                <a:latin typeface="Times New Roman"/>
                <a:cs typeface="Times New Roman"/>
              </a:rPr>
              <a:t>=</a:t>
            </a:r>
            <a:r>
              <a:rPr dirty="0" smtClean="0" sz="1400" spc="5" b="1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713098" y="7770240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 h="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3900551" y="7821294"/>
            <a:ext cx="118872" cy="0"/>
          </a:xfrm>
          <a:custGeom>
            <a:avLst/>
            <a:gdLst/>
            <a:ahLst/>
            <a:cxnLst/>
            <a:rect l="l" t="t" r="r" b="b"/>
            <a:pathLst>
              <a:path w="118872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4484496" y="7820532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4409821" y="8286876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 h="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5036184" y="8286876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673100" y="8159368"/>
            <a:ext cx="464121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88740" algn="l"/>
                <a:tab pos="4591050" algn="l"/>
              </a:tabLst>
            </a:pPr>
            <a:r>
              <a:rPr dirty="0" smtClean="0" sz="1400">
                <a:latin typeface="Cambria Math"/>
                <a:cs typeface="Cambria Math"/>
              </a:rPr>
              <a:t>������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 �</a:t>
            </a:r>
            <a:r>
              <a:rPr dirty="0" smtClean="0" sz="1400" spc="-1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 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5">
                <a:latin typeface="Cambria Math"/>
                <a:cs typeface="Cambria Math"/>
              </a:rPr>
              <a:t> 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𝜱=	</a:t>
            </a:r>
            <a:r>
              <a:rPr dirty="0" smtClean="0" sz="1400" spc="0">
                <a:latin typeface="Cambria Math"/>
                <a:cs typeface="Cambria Math"/>
              </a:rPr>
              <a:t>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	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3" name="object 7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397121" y="8023732"/>
            <a:ext cx="1479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404740" y="8278621"/>
            <a:ext cx="8121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92150" algn="l"/>
              </a:tabLst>
            </a:pPr>
            <a:r>
              <a:rPr dirty="0" smtClean="0" sz="1400">
                <a:latin typeface="Cambria Math"/>
                <a:cs typeface="Cambria Math"/>
              </a:rPr>
              <a:t>�	</a:t>
            </a: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023484" y="8023732"/>
            <a:ext cx="25463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44500" y="8601709"/>
            <a:ext cx="6633209" cy="1017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20320">
              <a:lnSpc>
                <a:spcPts val="1510"/>
              </a:lnSpc>
            </a:pPr>
            <a:r>
              <a:rPr dirty="0" smtClean="0" baseline="3968" sz="2100" spc="-15" b="1">
                <a:latin typeface="Times New Roman"/>
                <a:cs typeface="Times New Roman"/>
              </a:rPr>
              <a:t>M</a:t>
            </a:r>
            <a:r>
              <a:rPr dirty="0" smtClean="0" baseline="3968" sz="2100" spc="0" b="1">
                <a:latin typeface="Times New Roman"/>
                <a:cs typeface="Times New Roman"/>
              </a:rPr>
              <a:t>ag</a:t>
            </a:r>
            <a:r>
              <a:rPr dirty="0" smtClean="0" baseline="3968" sz="2100" spc="-22" b="1">
                <a:latin typeface="Times New Roman"/>
                <a:cs typeface="Times New Roman"/>
              </a:rPr>
              <a:t>n</a:t>
            </a:r>
            <a:r>
              <a:rPr dirty="0" smtClean="0" baseline="3968" sz="2100" spc="0" b="1">
                <a:latin typeface="Times New Roman"/>
                <a:cs typeface="Times New Roman"/>
              </a:rPr>
              <a:t>itude</a:t>
            </a:r>
            <a:r>
              <a:rPr dirty="0" smtClean="0" baseline="3968" sz="2100" spc="-22" b="1">
                <a:latin typeface="Times New Roman"/>
                <a:cs typeface="Times New Roman"/>
              </a:rPr>
              <a:t> </a:t>
            </a:r>
            <a:r>
              <a:rPr dirty="0" smtClean="0" baseline="3968" sz="2100" spc="0" b="1">
                <a:latin typeface="Times New Roman"/>
                <a:cs typeface="Times New Roman"/>
              </a:rPr>
              <a:t>of </a:t>
            </a:r>
            <a:r>
              <a:rPr dirty="0" smtClean="0" baseline="3968" sz="2100" spc="-30" b="1">
                <a:latin typeface="Times New Roman"/>
                <a:cs typeface="Times New Roman"/>
              </a:rPr>
              <a:t>m</a:t>
            </a:r>
            <a:r>
              <a:rPr dirty="0" smtClean="0" baseline="3968" sz="2100" spc="0" b="1">
                <a:latin typeface="Times New Roman"/>
                <a:cs typeface="Times New Roman"/>
              </a:rPr>
              <a:t>aj</a:t>
            </a:r>
            <a:r>
              <a:rPr dirty="0" smtClean="0" baseline="3968" sz="2100" spc="7" b="1">
                <a:latin typeface="Times New Roman"/>
                <a:cs typeface="Times New Roman"/>
              </a:rPr>
              <a:t>o</a:t>
            </a:r>
            <a:r>
              <a:rPr dirty="0" smtClean="0" baseline="3968" sz="2100" spc="0" b="1">
                <a:latin typeface="Times New Roman"/>
                <a:cs typeface="Times New Roman"/>
              </a:rPr>
              <a:t>r</a:t>
            </a:r>
            <a:r>
              <a:rPr dirty="0" smtClean="0" baseline="3968" sz="2100" spc="-22" b="1">
                <a:latin typeface="Times New Roman"/>
                <a:cs typeface="Times New Roman"/>
              </a:rPr>
              <a:t> </a:t>
            </a:r>
            <a:r>
              <a:rPr dirty="0" smtClean="0" baseline="3968" sz="2100" spc="0" b="1">
                <a:latin typeface="Times New Roman"/>
                <a:cs typeface="Times New Roman"/>
              </a:rPr>
              <a:t>l</a:t>
            </a:r>
            <a:r>
              <a:rPr dirty="0" smtClean="0" baseline="3968" sz="2100" spc="7" b="1">
                <a:latin typeface="Times New Roman"/>
                <a:cs typeface="Times New Roman"/>
              </a:rPr>
              <a:t>o</a:t>
            </a:r>
            <a:r>
              <a:rPr dirty="0" smtClean="0" baseline="3968" sz="2100" spc="0" b="1">
                <a:latin typeface="Times New Roman"/>
                <a:cs typeface="Times New Roman"/>
              </a:rPr>
              <a:t>b</a:t>
            </a:r>
            <a:r>
              <a:rPr dirty="0" smtClean="0" baseline="3968" sz="2100" spc="-22" b="1">
                <a:latin typeface="Times New Roman"/>
                <a:cs typeface="Times New Roman"/>
              </a:rPr>
              <a:t>e</a:t>
            </a:r>
            <a:r>
              <a:rPr dirty="0" smtClean="0" baseline="3968" sz="2100" spc="0" b="1">
                <a:latin typeface="Times New Roman"/>
                <a:cs typeface="Times New Roman"/>
              </a:rPr>
              <a:t>= |</a:t>
            </a:r>
            <a:r>
              <a:rPr dirty="0" smtClean="0" baseline="3968" sz="2100" spc="-22" b="1">
                <a:latin typeface="Times New Roman"/>
                <a:cs typeface="Times New Roman"/>
              </a:rPr>
              <a:t>m</a:t>
            </a:r>
            <a:r>
              <a:rPr dirty="0" smtClean="0" baseline="3968" sz="2100" spc="0" b="1">
                <a:latin typeface="Times New Roman"/>
                <a:cs typeface="Times New Roman"/>
              </a:rPr>
              <a:t>aj</a:t>
            </a:r>
            <a:r>
              <a:rPr dirty="0" smtClean="0" baseline="3968" sz="2100" spc="-15" b="1">
                <a:latin typeface="Times New Roman"/>
                <a:cs typeface="Times New Roman"/>
              </a:rPr>
              <a:t>o</a:t>
            </a:r>
            <a:r>
              <a:rPr dirty="0" smtClean="0" baseline="3968" sz="2100" spc="0" b="1">
                <a:latin typeface="Times New Roman"/>
                <a:cs typeface="Times New Roman"/>
              </a:rPr>
              <a:t>r </a:t>
            </a:r>
            <a:r>
              <a:rPr dirty="0" smtClean="0" baseline="3968" sz="2100" spc="-15" b="1">
                <a:latin typeface="Times New Roman"/>
                <a:cs typeface="Times New Roman"/>
              </a:rPr>
              <a:t>l</a:t>
            </a:r>
            <a:r>
              <a:rPr dirty="0" smtClean="0" baseline="3968" sz="2100" spc="0" b="1">
                <a:latin typeface="Times New Roman"/>
                <a:cs typeface="Times New Roman"/>
              </a:rPr>
              <a:t>obe</a:t>
            </a:r>
            <a:r>
              <a:rPr dirty="0" smtClean="0" baseline="3968" sz="2100" spc="-15" b="1">
                <a:latin typeface="Times New Roman"/>
                <a:cs typeface="Times New Roman"/>
              </a:rPr>
              <a:t>|</a:t>
            </a:r>
            <a:r>
              <a:rPr dirty="0" smtClean="0" baseline="3968" sz="2100" spc="15" b="1">
                <a:latin typeface="Times New Roman"/>
                <a:cs typeface="Times New Roman"/>
              </a:rPr>
              <a:t>=</a:t>
            </a:r>
            <a:r>
              <a:rPr dirty="0" smtClean="0" baseline="3968" sz="2100" spc="15" b="1">
                <a:latin typeface="Times New Roman"/>
                <a:cs typeface="Times New Roman"/>
              </a:rPr>
              <a:t>E</a:t>
            </a:r>
            <a:r>
              <a:rPr dirty="0" smtClean="0" sz="900" spc="-20" b="1">
                <a:latin typeface="Times New Roman"/>
                <a:cs typeface="Times New Roman"/>
              </a:rPr>
              <a:t>m</a:t>
            </a:r>
            <a:r>
              <a:rPr dirty="0" smtClean="0" sz="900" spc="-10" b="1">
                <a:latin typeface="Times New Roman"/>
                <a:cs typeface="Times New Roman"/>
              </a:rPr>
              <a:t>a</a:t>
            </a:r>
            <a:r>
              <a:rPr dirty="0" smtClean="0" sz="900" spc="0" b="1">
                <a:latin typeface="Times New Roman"/>
                <a:cs typeface="Times New Roman"/>
              </a:rPr>
              <a:t>x </a:t>
            </a:r>
            <a:r>
              <a:rPr dirty="0" smtClean="0" sz="900" spc="-85" b="1">
                <a:latin typeface="Times New Roman"/>
                <a:cs typeface="Times New Roman"/>
              </a:rPr>
              <a:t> </a:t>
            </a:r>
            <a:r>
              <a:rPr dirty="0" smtClean="0" baseline="3968" sz="2100" spc="0" b="1">
                <a:latin typeface="Times New Roman"/>
                <a:cs typeface="Times New Roman"/>
              </a:rPr>
              <a:t>= n </a:t>
            </a:r>
            <a:r>
              <a:rPr dirty="0" smtClean="0" baseline="3968" sz="2100" spc="-22" b="1">
                <a:latin typeface="Times New Roman"/>
                <a:cs typeface="Times New Roman"/>
              </a:rPr>
              <a:t>(</a:t>
            </a:r>
            <a:r>
              <a:rPr dirty="0" smtClean="0" baseline="3968" sz="2100" spc="0" b="1">
                <a:latin typeface="Times New Roman"/>
                <a:cs typeface="Times New Roman"/>
              </a:rPr>
              <a:t>where,</a:t>
            </a:r>
            <a:r>
              <a:rPr dirty="0" smtClean="0" baseline="3968" sz="2100" spc="-7" b="1">
                <a:latin typeface="Times New Roman"/>
                <a:cs typeface="Times New Roman"/>
              </a:rPr>
              <a:t> </a:t>
            </a:r>
            <a:r>
              <a:rPr dirty="0" smtClean="0" baseline="3968" sz="2100" spc="0" b="1">
                <a:latin typeface="Times New Roman"/>
                <a:cs typeface="Times New Roman"/>
              </a:rPr>
              <a:t>n</a:t>
            </a:r>
            <a:r>
              <a:rPr dirty="0" smtClean="0" baseline="3968" sz="2100" spc="-22" b="1">
                <a:latin typeface="Times New Roman"/>
                <a:cs typeface="Times New Roman"/>
              </a:rPr>
              <a:t> </a:t>
            </a:r>
            <a:r>
              <a:rPr dirty="0" smtClean="0" baseline="3968" sz="2100" spc="0" b="1">
                <a:latin typeface="Times New Roman"/>
                <a:cs typeface="Times New Roman"/>
              </a:rPr>
              <a:t>is</a:t>
            </a:r>
            <a:r>
              <a:rPr dirty="0" smtClean="0" baseline="3968" sz="2100" spc="-7" b="1">
                <a:latin typeface="Times New Roman"/>
                <a:cs typeface="Times New Roman"/>
              </a:rPr>
              <a:t> </a:t>
            </a:r>
            <a:r>
              <a:rPr dirty="0" smtClean="0" baseline="3968" sz="2100" spc="0" b="1">
                <a:latin typeface="Times New Roman"/>
                <a:cs typeface="Times New Roman"/>
              </a:rPr>
              <a:t>the</a:t>
            </a:r>
            <a:r>
              <a:rPr dirty="0" smtClean="0" baseline="3968" sz="2100" spc="-7" b="1">
                <a:latin typeface="Times New Roman"/>
                <a:cs typeface="Times New Roman"/>
              </a:rPr>
              <a:t> </a:t>
            </a:r>
            <a:r>
              <a:rPr dirty="0" smtClean="0" baseline="3968" sz="2100" spc="0" b="1">
                <a:latin typeface="Times New Roman"/>
                <a:cs typeface="Times New Roman"/>
              </a:rPr>
              <a:t>nu</a:t>
            </a:r>
            <a:r>
              <a:rPr dirty="0" smtClean="0" baseline="3968" sz="2100" spc="-30" b="1">
                <a:latin typeface="Times New Roman"/>
                <a:cs typeface="Times New Roman"/>
              </a:rPr>
              <a:t>m</a:t>
            </a:r>
            <a:r>
              <a:rPr dirty="0" smtClean="0" baseline="3968" sz="2100" spc="0" b="1">
                <a:latin typeface="Times New Roman"/>
                <a:cs typeface="Times New Roman"/>
              </a:rPr>
              <a:t>ber of e</a:t>
            </a:r>
            <a:r>
              <a:rPr dirty="0" smtClean="0" baseline="3968" sz="2100" spc="7" b="1">
                <a:latin typeface="Times New Roman"/>
                <a:cs typeface="Times New Roman"/>
              </a:rPr>
              <a:t>l</a:t>
            </a:r>
            <a:r>
              <a:rPr dirty="0" smtClean="0" baseline="3968" sz="2100" spc="0" b="1">
                <a:latin typeface="Times New Roman"/>
                <a:cs typeface="Times New Roman"/>
              </a:rPr>
              <a:t>e</a:t>
            </a:r>
            <a:r>
              <a:rPr dirty="0" smtClean="0" baseline="3968" sz="2100" spc="-30" b="1">
                <a:latin typeface="Times New Roman"/>
                <a:cs typeface="Times New Roman"/>
              </a:rPr>
              <a:t>m</a:t>
            </a:r>
            <a:r>
              <a:rPr dirty="0" smtClean="0" baseline="3968" sz="2100" spc="0" b="1">
                <a:latin typeface="Times New Roman"/>
                <a:cs typeface="Times New Roman"/>
              </a:rPr>
              <a:t>ents</a:t>
            </a:r>
            <a:r>
              <a:rPr dirty="0" smtClean="0" baseline="3968" sz="2100" spc="7" b="1">
                <a:latin typeface="Times New Roman"/>
                <a:cs typeface="Times New Roman"/>
              </a:rPr>
              <a:t> </a:t>
            </a:r>
            <a:r>
              <a:rPr dirty="0" smtClean="0" baseline="3968" sz="2100" spc="-15" b="1">
                <a:latin typeface="Times New Roman"/>
                <a:cs typeface="Times New Roman"/>
              </a:rPr>
              <a:t>i</a:t>
            </a:r>
            <a:r>
              <a:rPr dirty="0" smtClean="0" baseline="3968" sz="2100" spc="0" b="1">
                <a:latin typeface="Times New Roman"/>
                <a:cs typeface="Times New Roman"/>
              </a:rPr>
              <a:t>n</a:t>
            </a:r>
            <a:r>
              <a:rPr dirty="0" smtClean="0" baseline="3968" sz="21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ar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y).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19"/>
              </a:spcBef>
            </a:pPr>
            <a:endParaRPr sz="1400"/>
          </a:p>
          <a:p>
            <a:pPr marL="469900" marR="12700" indent="-229235">
              <a:lnSpc>
                <a:spcPct val="103499"/>
              </a:lnSpc>
            </a:pP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ul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rec</a:t>
            </a:r>
            <a:r>
              <a:rPr dirty="0" smtClean="0" sz="1400" spc="-10" b="1" u="heavy">
                <a:latin typeface="Times New Roman"/>
                <a:cs typeface="Times New Roman"/>
              </a:rPr>
              <a:t>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=0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5" name="object 65"/>
          <p:cNvGraphicFramePr>
            <a:graphicFrameLocks noGrp="1"/>
          </p:cNvGraphicFramePr>
          <p:nvPr/>
        </p:nvGraphicFramePr>
        <p:xfrm>
          <a:off x="2344927" y="7573644"/>
          <a:ext cx="3124073" cy="3672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2707"/>
                <a:gridCol w="236219"/>
              </a:tblGrid>
              <a:tr h="224790">
                <a:tc rowSpan="2">
                  <a:txBody>
                    <a:bodyPr/>
                    <a:lstStyle/>
                    <a:p>
                      <a:pPr algn="ctr" marR="5080">
                        <a:lnSpc>
                          <a:spcPts val="148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𝝅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  <a:p>
                      <a:pPr algn="ctr" marR="30480">
                        <a:lnSpc>
                          <a:spcPts val="1265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𝜱</a:t>
                      </a:r>
                      <a:r>
                        <a:rPr dirty="0" smtClean="0" baseline="-16666" sz="150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-16666" sz="1500" spc="7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-16666" sz="15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-16666" sz="1500" spc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16666" sz="1500" spc="3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dirty="0" smtClean="0" sz="1400" spc="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1984" sz="2100" spc="7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+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1984" sz="2100" spc="0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smtClean="0" baseline="1984" sz="2100" spc="-22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37698" sz="21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-37698" sz="2100" spc="-3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,  </a:t>
                      </a:r>
                      <a:r>
                        <a:rPr dirty="0" smtClean="0" sz="1400" spc="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6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dirty="0" smtClean="0" sz="1400" spc="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�,</a:t>
                      </a:r>
                      <a:r>
                        <a:rPr dirty="0" smtClean="0" sz="1400" spc="-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�,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24383">
                      <a:solidFill>
                        <a:srgbClr val="D2D2D2"/>
                      </a:solidFill>
                      <a:prstDash val="solid"/>
                    </a:lnT>
                    <a:lnB w="1523">
                      <a:solidFill>
                        <a:srgbClr val="D2D2D2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…</a:t>
                      </a:r>
                      <a:r>
                        <a:rPr dirty="0" smtClean="0" sz="1400" spc="-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..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24383">
                      <a:solidFill>
                        <a:srgbClr val="D2D2D2"/>
                      </a:solidFill>
                      <a:prstDash val="solid"/>
                    </a:lnT>
                    <a:solidFill>
                      <a:srgbClr val="D2D2D2"/>
                    </a:solidFill>
                  </a:tcPr>
                </a:tc>
              </a:tr>
              <a:tr h="1295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24383">
                      <a:solidFill>
                        <a:srgbClr val="D2D2D2"/>
                      </a:solidFill>
                      <a:prstDash val="solid"/>
                    </a:lnT>
                    <a:lnB w="1523">
                      <a:solidFill>
                        <a:srgbClr val="D2D2D2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B w="1523">
                      <a:solidFill>
                        <a:srgbClr val="D2D2D2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6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3128" y="417067"/>
            <a:ext cx="1672589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986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" marR="12700" indent="4445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60" i="1">
                <a:latin typeface="Monotype Corsiva"/>
                <a:cs typeface="Monotype Corsiva"/>
              </a:rPr>
              <a:t>e</a:t>
            </a:r>
            <a:r>
              <a:rPr dirty="0" smtClean="0" sz="1300" spc="-10" i="1">
                <a:latin typeface="Monotype Corsiva"/>
                <a:cs typeface="Monotype Corsiva"/>
              </a:rPr>
              <a:t>o</a:t>
            </a:r>
            <a:r>
              <a:rPr dirty="0" smtClean="0" sz="1300" spc="-15" i="1">
                <a:latin typeface="Monotype Corsiva"/>
                <a:cs typeface="Monotype Corsiva"/>
              </a:rPr>
              <a:t>r</a:t>
            </a:r>
            <a:r>
              <a:rPr dirty="0" smtClean="0" sz="1300" spc="-10" i="1">
                <a:latin typeface="Monotype Corsiva"/>
                <a:cs typeface="Monotype Corsiva"/>
              </a:rPr>
              <a:t>y</a:t>
            </a:r>
            <a:r>
              <a:rPr dirty="0" smtClean="0" sz="1300" spc="10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She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56788" y="153923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5436" y="1425193"/>
            <a:ext cx="230124" cy="0"/>
          </a:xfrm>
          <a:custGeom>
            <a:avLst/>
            <a:gdLst/>
            <a:ahLst/>
            <a:cxnLst/>
            <a:rect l="l" t="t" r="r" b="b"/>
            <a:pathLst>
              <a:path w="230124" h="0">
                <a:moveTo>
                  <a:pt x="0" y="0"/>
                </a:moveTo>
                <a:lnTo>
                  <a:pt x="23012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1948433"/>
            <a:ext cx="6540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: 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43380" y="1962657"/>
            <a:ext cx="2747010" cy="8242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571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n=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 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ray</a:t>
            </a:r>
            <a:r>
              <a:rPr dirty="0" smtClean="0" sz="1400" spc="0">
                <a:latin typeface="Times New Roman"/>
                <a:cs typeface="Times New Roman"/>
              </a:rPr>
              <a:t> d= s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λ=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k=c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2,3,…..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2887217"/>
            <a:ext cx="419163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𝜱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tary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18739" y="3225113"/>
            <a:ext cx="1324610" cy="24383"/>
          </a:xfrm>
          <a:custGeom>
            <a:avLst/>
            <a:gdLst/>
            <a:ahLst/>
            <a:cxnLst/>
            <a:rect l="l" t="t" r="r" b="b"/>
            <a:pathLst>
              <a:path w="1324610" h="24383">
                <a:moveTo>
                  <a:pt x="0" y="24383"/>
                </a:moveTo>
                <a:lnTo>
                  <a:pt x="1324610" y="24383"/>
                </a:lnTo>
                <a:lnTo>
                  <a:pt x="1324610" y="0"/>
                </a:lnTo>
                <a:lnTo>
                  <a:pt x="0" y="0"/>
                </a:lnTo>
                <a:lnTo>
                  <a:pt x="0" y="2438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18739" y="3249497"/>
            <a:ext cx="1326134" cy="395020"/>
          </a:xfrm>
          <a:custGeom>
            <a:avLst/>
            <a:gdLst/>
            <a:ahLst/>
            <a:cxnLst/>
            <a:rect l="l" t="t" r="r" b="b"/>
            <a:pathLst>
              <a:path w="1326134" h="395020">
                <a:moveTo>
                  <a:pt x="0" y="395020"/>
                </a:moveTo>
                <a:lnTo>
                  <a:pt x="1326134" y="395020"/>
                </a:lnTo>
                <a:lnTo>
                  <a:pt x="1326134" y="0"/>
                </a:lnTo>
                <a:lnTo>
                  <a:pt x="0" y="0"/>
                </a:lnTo>
                <a:lnTo>
                  <a:pt x="0" y="39502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18739" y="3436873"/>
            <a:ext cx="108204" cy="121920"/>
          </a:xfrm>
          <a:custGeom>
            <a:avLst/>
            <a:gdLst/>
            <a:ahLst/>
            <a:cxnLst/>
            <a:rect l="l" t="t" r="r" b="b"/>
            <a:pathLst>
              <a:path w="108204" h="121920">
                <a:moveTo>
                  <a:pt x="0" y="121920"/>
                </a:moveTo>
                <a:lnTo>
                  <a:pt x="108204" y="121920"/>
                </a:lnTo>
                <a:lnTo>
                  <a:pt x="108204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26942" y="3474973"/>
            <a:ext cx="76200" cy="86868"/>
          </a:xfrm>
          <a:custGeom>
            <a:avLst/>
            <a:gdLst/>
            <a:ahLst/>
            <a:cxnLst/>
            <a:rect l="l" t="t" r="r" b="b"/>
            <a:pathLst>
              <a:path w="76200" h="86868">
                <a:moveTo>
                  <a:pt x="0" y="86868"/>
                </a:moveTo>
                <a:lnTo>
                  <a:pt x="76200" y="86868"/>
                </a:lnTo>
                <a:lnTo>
                  <a:pt x="76200" y="0"/>
                </a:lnTo>
                <a:lnTo>
                  <a:pt x="0" y="0"/>
                </a:lnTo>
                <a:lnTo>
                  <a:pt x="0" y="86868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358007" y="3449065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540886" y="3403345"/>
            <a:ext cx="271272" cy="121920"/>
          </a:xfrm>
          <a:custGeom>
            <a:avLst/>
            <a:gdLst/>
            <a:ahLst/>
            <a:cxnLst/>
            <a:rect l="l" t="t" r="r" b="b"/>
            <a:pathLst>
              <a:path w="271272" h="121920">
                <a:moveTo>
                  <a:pt x="0" y="121920"/>
                </a:moveTo>
                <a:lnTo>
                  <a:pt x="271272" y="121920"/>
                </a:lnTo>
                <a:lnTo>
                  <a:pt x="271272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812159" y="3372865"/>
            <a:ext cx="167639" cy="85344"/>
          </a:xfrm>
          <a:custGeom>
            <a:avLst/>
            <a:gdLst/>
            <a:ahLst/>
            <a:cxnLst/>
            <a:rect l="l" t="t" r="r" b="b"/>
            <a:pathLst>
              <a:path w="167639" h="85344">
                <a:moveTo>
                  <a:pt x="0" y="85344"/>
                </a:moveTo>
                <a:lnTo>
                  <a:pt x="167639" y="85344"/>
                </a:lnTo>
                <a:lnTo>
                  <a:pt x="167639" y="0"/>
                </a:lnTo>
                <a:lnTo>
                  <a:pt x="0" y="0"/>
                </a:lnTo>
                <a:lnTo>
                  <a:pt x="0" y="8534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812159" y="3437635"/>
            <a:ext cx="91439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42418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987419" y="3397249"/>
            <a:ext cx="74675" cy="166116"/>
          </a:xfrm>
          <a:custGeom>
            <a:avLst/>
            <a:gdLst/>
            <a:ahLst/>
            <a:cxnLst/>
            <a:rect l="l" t="t" r="r" b="b"/>
            <a:pathLst>
              <a:path w="74675" h="166116">
                <a:moveTo>
                  <a:pt x="0" y="166116"/>
                </a:moveTo>
                <a:lnTo>
                  <a:pt x="74675" y="166116"/>
                </a:lnTo>
                <a:lnTo>
                  <a:pt x="74675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062095" y="3249421"/>
            <a:ext cx="309676" cy="175259"/>
          </a:xfrm>
          <a:custGeom>
            <a:avLst/>
            <a:gdLst/>
            <a:ahLst/>
            <a:cxnLst/>
            <a:rect l="l" t="t" r="r" b="b"/>
            <a:pathLst>
              <a:path w="309676" h="175259">
                <a:moveTo>
                  <a:pt x="0" y="175259"/>
                </a:moveTo>
                <a:lnTo>
                  <a:pt x="309676" y="175259"/>
                </a:lnTo>
                <a:lnTo>
                  <a:pt x="309676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161154" y="3263137"/>
            <a:ext cx="210616" cy="126492"/>
          </a:xfrm>
          <a:custGeom>
            <a:avLst/>
            <a:gdLst/>
            <a:ahLst/>
            <a:cxnLst/>
            <a:rect l="l" t="t" r="r" b="b"/>
            <a:pathLst>
              <a:path w="210616" h="126492">
                <a:moveTo>
                  <a:pt x="0" y="126492"/>
                </a:moveTo>
                <a:lnTo>
                  <a:pt x="210616" y="126492"/>
                </a:lnTo>
                <a:lnTo>
                  <a:pt x="210616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069715" y="3404107"/>
            <a:ext cx="91439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42417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069715" y="3249421"/>
            <a:ext cx="91439" cy="73151"/>
          </a:xfrm>
          <a:custGeom>
            <a:avLst/>
            <a:gdLst/>
            <a:ahLst/>
            <a:cxnLst/>
            <a:rect l="l" t="t" r="r" b="b"/>
            <a:pathLst>
              <a:path w="91439" h="73151">
                <a:moveTo>
                  <a:pt x="0" y="73151"/>
                </a:moveTo>
                <a:lnTo>
                  <a:pt x="91439" y="73151"/>
                </a:lnTo>
                <a:lnTo>
                  <a:pt x="9143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101719" y="3517722"/>
            <a:ext cx="228904" cy="126796"/>
          </a:xfrm>
          <a:custGeom>
            <a:avLst/>
            <a:gdLst/>
            <a:ahLst/>
            <a:cxnLst/>
            <a:rect l="l" t="t" r="r" b="b"/>
            <a:pathLst>
              <a:path w="228904" h="126796">
                <a:moveTo>
                  <a:pt x="0" y="126796"/>
                </a:moveTo>
                <a:lnTo>
                  <a:pt x="228904" y="126796"/>
                </a:lnTo>
                <a:lnTo>
                  <a:pt x="228904" y="0"/>
                </a:lnTo>
                <a:lnTo>
                  <a:pt x="0" y="0"/>
                </a:lnTo>
                <a:lnTo>
                  <a:pt x="0" y="12679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062095" y="3473450"/>
            <a:ext cx="309676" cy="0"/>
          </a:xfrm>
          <a:custGeom>
            <a:avLst/>
            <a:gdLst/>
            <a:ahLst/>
            <a:cxnLst/>
            <a:rect l="l" t="t" r="r" b="b"/>
            <a:pathLst>
              <a:path w="309676" h="0">
                <a:moveTo>
                  <a:pt x="0" y="0"/>
                </a:moveTo>
                <a:lnTo>
                  <a:pt x="30967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371721" y="3397249"/>
            <a:ext cx="73151" cy="166116"/>
          </a:xfrm>
          <a:custGeom>
            <a:avLst/>
            <a:gdLst/>
            <a:ahLst/>
            <a:cxnLst/>
            <a:rect l="l" t="t" r="r" b="b"/>
            <a:pathLst>
              <a:path w="73151" h="166116">
                <a:moveTo>
                  <a:pt x="0" y="166116"/>
                </a:moveTo>
                <a:lnTo>
                  <a:pt x="73151" y="166116"/>
                </a:lnTo>
                <a:lnTo>
                  <a:pt x="73151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106039" y="3345941"/>
            <a:ext cx="135255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65555" algn="l"/>
              </a:tabLst>
            </a:pP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baseline="27777" sz="1500" spc="-44">
                <a:latin typeface="Cambria Math"/>
                <a:cs typeface="Cambria Math"/>
              </a:rPr>
              <a:t>−</a:t>
            </a:r>
            <a:r>
              <a:rPr dirty="0" smtClean="0" baseline="27777" sz="1500" spc="7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(	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57015" y="3210305"/>
            <a:ext cx="32766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6666" sz="1500" spc="-44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57015" y="3195573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89019" y="3465194"/>
            <a:ext cx="2540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4500" y="3747134"/>
            <a:ext cx="302450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If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ng,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d&gt;&gt;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kλ ,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4500" y="4506086"/>
            <a:ext cx="64382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fi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side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k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73100" y="5381370"/>
            <a:ext cx="5535930" cy="415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marR="12700" indent="-229235">
              <a:lnSpc>
                <a:spcPts val="1610"/>
              </a:lnSpc>
            </a:pP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Si</a:t>
            </a:r>
            <a:r>
              <a:rPr dirty="0" smtClean="0" sz="1400" spc="0" b="1" u="heavy">
                <a:latin typeface="Times New Roman"/>
                <a:cs typeface="Times New Roman"/>
              </a:rPr>
              <a:t>de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55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b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5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x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5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(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6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be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55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x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5" b="1" u="heavy">
                <a:latin typeface="Times New Roman"/>
                <a:cs typeface="Times New Roman"/>
              </a:rPr>
              <a:t>u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)</a:t>
            </a:r>
            <a:r>
              <a:rPr dirty="0" smtClean="0" sz="1400" spc="2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5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 can be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48221" y="5367146"/>
            <a:ext cx="7689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32914" y="5791784"/>
            <a:ext cx="3094355" cy="25908"/>
          </a:xfrm>
          <a:custGeom>
            <a:avLst/>
            <a:gdLst/>
            <a:ahLst/>
            <a:cxnLst/>
            <a:rect l="l" t="t" r="r" b="b"/>
            <a:pathLst>
              <a:path w="3094355" h="25908">
                <a:moveTo>
                  <a:pt x="0" y="25908"/>
                </a:moveTo>
                <a:lnTo>
                  <a:pt x="3094355" y="25908"/>
                </a:lnTo>
                <a:lnTo>
                  <a:pt x="3094355" y="0"/>
                </a:lnTo>
                <a:lnTo>
                  <a:pt x="0" y="0"/>
                </a:lnTo>
                <a:lnTo>
                  <a:pt x="0" y="25908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5238877" y="5817691"/>
            <a:ext cx="88392" cy="451408"/>
          </a:xfrm>
          <a:custGeom>
            <a:avLst/>
            <a:gdLst/>
            <a:ahLst/>
            <a:cxnLst/>
            <a:rect l="l" t="t" r="r" b="b"/>
            <a:pathLst>
              <a:path w="88392" h="451408">
                <a:moveTo>
                  <a:pt x="0" y="451408"/>
                </a:moveTo>
                <a:lnTo>
                  <a:pt x="88392" y="451408"/>
                </a:lnTo>
                <a:lnTo>
                  <a:pt x="88392" y="0"/>
                </a:lnTo>
                <a:lnTo>
                  <a:pt x="0" y="0"/>
                </a:lnTo>
                <a:lnTo>
                  <a:pt x="0" y="451408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2232914" y="5817691"/>
            <a:ext cx="1263777" cy="451408"/>
          </a:xfrm>
          <a:custGeom>
            <a:avLst/>
            <a:gdLst/>
            <a:ahLst/>
            <a:cxnLst/>
            <a:rect l="l" t="t" r="r" b="b"/>
            <a:pathLst>
              <a:path w="1263777" h="451408">
                <a:moveTo>
                  <a:pt x="0" y="451408"/>
                </a:moveTo>
                <a:lnTo>
                  <a:pt x="1263777" y="451408"/>
                </a:lnTo>
                <a:lnTo>
                  <a:pt x="1263777" y="0"/>
                </a:lnTo>
                <a:lnTo>
                  <a:pt x="0" y="0"/>
                </a:lnTo>
                <a:lnTo>
                  <a:pt x="0" y="451408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2232914" y="5974663"/>
            <a:ext cx="146304" cy="119176"/>
          </a:xfrm>
          <a:custGeom>
            <a:avLst/>
            <a:gdLst/>
            <a:ahLst/>
            <a:cxnLst/>
            <a:rect l="l" t="t" r="r" b="b"/>
            <a:pathLst>
              <a:path w="146304" h="119176">
                <a:moveTo>
                  <a:pt x="0" y="119176"/>
                </a:moveTo>
                <a:lnTo>
                  <a:pt x="146304" y="119176"/>
                </a:lnTo>
                <a:lnTo>
                  <a:pt x="146304" y="0"/>
                </a:lnTo>
                <a:lnTo>
                  <a:pt x="0" y="0"/>
                </a:lnTo>
                <a:lnTo>
                  <a:pt x="0" y="11917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2379217" y="6040500"/>
            <a:ext cx="262432" cy="91439"/>
          </a:xfrm>
          <a:custGeom>
            <a:avLst/>
            <a:gdLst/>
            <a:ahLst/>
            <a:cxnLst/>
            <a:rect l="l" t="t" r="r" b="b"/>
            <a:pathLst>
              <a:path w="262432" h="91439">
                <a:moveTo>
                  <a:pt x="0" y="91439"/>
                </a:moveTo>
                <a:lnTo>
                  <a:pt x="262432" y="91439"/>
                </a:lnTo>
                <a:lnTo>
                  <a:pt x="26243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2699639" y="6019164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2856610" y="6093840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2920619" y="6005448"/>
            <a:ext cx="281939" cy="89915"/>
          </a:xfrm>
          <a:custGeom>
            <a:avLst/>
            <a:gdLst/>
            <a:ahLst/>
            <a:cxnLst/>
            <a:rect l="l" t="t" r="r" b="b"/>
            <a:pathLst>
              <a:path w="281939" h="89915">
                <a:moveTo>
                  <a:pt x="0" y="89915"/>
                </a:moveTo>
                <a:lnTo>
                  <a:pt x="281939" y="89915"/>
                </a:lnTo>
                <a:lnTo>
                  <a:pt x="281939" y="0"/>
                </a:lnTo>
                <a:lnTo>
                  <a:pt x="0" y="0"/>
                </a:lnTo>
                <a:lnTo>
                  <a:pt x="0" y="8991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202558" y="5942660"/>
            <a:ext cx="169164" cy="85648"/>
          </a:xfrm>
          <a:custGeom>
            <a:avLst/>
            <a:gdLst/>
            <a:ahLst/>
            <a:cxnLst/>
            <a:rect l="l" t="t" r="r" b="b"/>
            <a:pathLst>
              <a:path w="169164" h="85648">
                <a:moveTo>
                  <a:pt x="0" y="85648"/>
                </a:moveTo>
                <a:lnTo>
                  <a:pt x="169164" y="85648"/>
                </a:lnTo>
                <a:lnTo>
                  <a:pt x="169164" y="0"/>
                </a:lnTo>
                <a:lnTo>
                  <a:pt x="0" y="0"/>
                </a:lnTo>
                <a:lnTo>
                  <a:pt x="0" y="85648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202558" y="6007582"/>
            <a:ext cx="91440" cy="0"/>
          </a:xfrm>
          <a:custGeom>
            <a:avLst/>
            <a:gdLst/>
            <a:ahLst/>
            <a:cxnLst/>
            <a:rect l="l" t="t" r="r" b="b"/>
            <a:pathLst>
              <a:path w="91440" h="0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42722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3496690" y="5819216"/>
            <a:ext cx="1742186" cy="449884"/>
          </a:xfrm>
          <a:custGeom>
            <a:avLst/>
            <a:gdLst/>
            <a:ahLst/>
            <a:cxnLst/>
            <a:rect l="l" t="t" r="r" b="b"/>
            <a:pathLst>
              <a:path w="1742186" h="449884">
                <a:moveTo>
                  <a:pt x="0" y="449884"/>
                </a:moveTo>
                <a:lnTo>
                  <a:pt x="1742186" y="449884"/>
                </a:lnTo>
                <a:lnTo>
                  <a:pt x="1742186" y="0"/>
                </a:lnTo>
                <a:lnTo>
                  <a:pt x="0" y="0"/>
                </a:lnTo>
                <a:lnTo>
                  <a:pt x="0" y="44988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2220214" y="5917564"/>
            <a:ext cx="1358265" cy="2495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𝜱</a:t>
            </a:r>
            <a:r>
              <a:rPr dirty="0" smtClean="0" baseline="-16666" sz="1500" spc="-15">
                <a:latin typeface="Cambria Math"/>
                <a:cs typeface="Cambria Math"/>
              </a:rPr>
              <a:t>����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30555" sz="1500" spc="-30">
                <a:latin typeface="Cambria Math"/>
                <a:cs typeface="Cambria Math"/>
              </a:rPr>
              <a:t>−</a:t>
            </a:r>
            <a:r>
              <a:rPr dirty="0" smtClean="0" baseline="30555" sz="1500" spc="-15">
                <a:latin typeface="Cambria Math"/>
                <a:cs typeface="Cambria Math"/>
              </a:rPr>
              <a:t>�</a:t>
            </a:r>
            <a:r>
              <a:rPr dirty="0" smtClean="0" baseline="30555" sz="1500" spc="104">
                <a:latin typeface="Cambria Math"/>
                <a:cs typeface="Cambria Math"/>
              </a:rPr>
              <a:t> </a:t>
            </a:r>
            <a:r>
              <a:rPr dirty="0" smtClean="0" sz="1400" spc="150">
                <a:latin typeface="Cambria Math"/>
                <a:cs typeface="Cambria Math"/>
              </a:rPr>
              <a:t>{</a:t>
            </a:r>
            <a:r>
              <a:rPr dirty="0" smtClean="0" sz="1400" spc="45">
                <a:latin typeface="Cambria Math"/>
                <a:cs typeface="Cambria Math"/>
              </a:rPr>
              <a:t>[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565271" y="5819216"/>
            <a:ext cx="1234744" cy="395020"/>
          </a:xfrm>
          <a:custGeom>
            <a:avLst/>
            <a:gdLst/>
            <a:ahLst/>
            <a:cxnLst/>
            <a:rect l="l" t="t" r="r" b="b"/>
            <a:pathLst>
              <a:path w="1234744" h="395020">
                <a:moveTo>
                  <a:pt x="0" y="395020"/>
                </a:moveTo>
                <a:lnTo>
                  <a:pt x="1234744" y="395020"/>
                </a:lnTo>
                <a:lnTo>
                  <a:pt x="1234744" y="0"/>
                </a:lnTo>
                <a:lnTo>
                  <a:pt x="0" y="0"/>
                </a:lnTo>
                <a:lnTo>
                  <a:pt x="0" y="39502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3565271" y="5819216"/>
            <a:ext cx="904036" cy="175564"/>
          </a:xfrm>
          <a:custGeom>
            <a:avLst/>
            <a:gdLst/>
            <a:ahLst/>
            <a:cxnLst/>
            <a:rect l="l" t="t" r="r" b="b"/>
            <a:pathLst>
              <a:path w="904036" h="175564">
                <a:moveTo>
                  <a:pt x="0" y="175564"/>
                </a:moveTo>
                <a:lnTo>
                  <a:pt x="904036" y="175564"/>
                </a:lnTo>
                <a:lnTo>
                  <a:pt x="904036" y="0"/>
                </a:lnTo>
                <a:lnTo>
                  <a:pt x="0" y="0"/>
                </a:lnTo>
                <a:lnTo>
                  <a:pt x="0" y="17556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3665854" y="5825311"/>
            <a:ext cx="803452" cy="166420"/>
          </a:xfrm>
          <a:custGeom>
            <a:avLst/>
            <a:gdLst/>
            <a:ahLst/>
            <a:cxnLst/>
            <a:rect l="l" t="t" r="r" b="b"/>
            <a:pathLst>
              <a:path w="803452" h="166420">
                <a:moveTo>
                  <a:pt x="0" y="166420"/>
                </a:moveTo>
                <a:lnTo>
                  <a:pt x="803452" y="166420"/>
                </a:lnTo>
                <a:lnTo>
                  <a:pt x="803452" y="0"/>
                </a:lnTo>
                <a:lnTo>
                  <a:pt x="0" y="0"/>
                </a:lnTo>
                <a:lnTo>
                  <a:pt x="0" y="16642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3740530" y="5832982"/>
            <a:ext cx="532180" cy="129539"/>
          </a:xfrm>
          <a:custGeom>
            <a:avLst/>
            <a:gdLst/>
            <a:ahLst/>
            <a:cxnLst/>
            <a:rect l="l" t="t" r="r" b="b"/>
            <a:pathLst>
              <a:path w="532180" h="129539">
                <a:moveTo>
                  <a:pt x="0" y="129539"/>
                </a:moveTo>
                <a:lnTo>
                  <a:pt x="532180" y="129539"/>
                </a:lnTo>
                <a:lnTo>
                  <a:pt x="532180" y="0"/>
                </a:lnTo>
                <a:lnTo>
                  <a:pt x="0" y="0"/>
                </a:lnTo>
                <a:lnTo>
                  <a:pt x="0" y="12953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3993515" y="5849746"/>
            <a:ext cx="132587" cy="112775"/>
          </a:xfrm>
          <a:custGeom>
            <a:avLst/>
            <a:gdLst/>
            <a:ahLst/>
            <a:cxnLst/>
            <a:rect l="l" t="t" r="r" b="b"/>
            <a:pathLst>
              <a:path w="132587" h="112775">
                <a:moveTo>
                  <a:pt x="0" y="112775"/>
                </a:moveTo>
                <a:lnTo>
                  <a:pt x="132587" y="112775"/>
                </a:lnTo>
                <a:lnTo>
                  <a:pt x="132587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3572890" y="5974054"/>
            <a:ext cx="91439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42722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3560190" y="5780150"/>
            <a:ext cx="92265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1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572890" y="5819266"/>
            <a:ext cx="91439" cy="73151"/>
          </a:xfrm>
          <a:custGeom>
            <a:avLst/>
            <a:gdLst/>
            <a:ahLst/>
            <a:cxnLst/>
            <a:rect l="l" t="t" r="r" b="b"/>
            <a:pathLst>
              <a:path w="91439" h="73151">
                <a:moveTo>
                  <a:pt x="0" y="73151"/>
                </a:moveTo>
                <a:lnTo>
                  <a:pt x="91439" y="73151"/>
                </a:lnTo>
                <a:lnTo>
                  <a:pt x="9143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3560190" y="5765418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958463" y="6125844"/>
            <a:ext cx="115824" cy="88391"/>
          </a:xfrm>
          <a:custGeom>
            <a:avLst/>
            <a:gdLst/>
            <a:ahLst/>
            <a:cxnLst/>
            <a:rect l="l" t="t" r="r" b="b"/>
            <a:pathLst>
              <a:path w="115824" h="88391">
                <a:moveTo>
                  <a:pt x="0" y="88391"/>
                </a:moveTo>
                <a:lnTo>
                  <a:pt x="115824" y="88391"/>
                </a:lnTo>
                <a:lnTo>
                  <a:pt x="115824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3945763" y="6034912"/>
            <a:ext cx="1409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565271" y="6043548"/>
            <a:ext cx="902512" cy="0"/>
          </a:xfrm>
          <a:custGeom>
            <a:avLst/>
            <a:gdLst/>
            <a:ahLst/>
            <a:cxnLst/>
            <a:rect l="l" t="t" r="r" b="b"/>
            <a:pathLst>
              <a:path w="902512" h="0">
                <a:moveTo>
                  <a:pt x="0" y="0"/>
                </a:moveTo>
                <a:lnTo>
                  <a:pt x="9025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4507357" y="6035928"/>
            <a:ext cx="132587" cy="57912"/>
          </a:xfrm>
          <a:custGeom>
            <a:avLst/>
            <a:gdLst/>
            <a:ahLst/>
            <a:cxnLst/>
            <a:rect l="l" t="t" r="r" b="b"/>
            <a:pathLst>
              <a:path w="132587" h="57912">
                <a:moveTo>
                  <a:pt x="0" y="57912"/>
                </a:moveTo>
                <a:lnTo>
                  <a:pt x="132587" y="57912"/>
                </a:lnTo>
                <a:lnTo>
                  <a:pt x="132587" y="0"/>
                </a:lnTo>
                <a:lnTo>
                  <a:pt x="0" y="0"/>
                </a:lnTo>
                <a:lnTo>
                  <a:pt x="0" y="5791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5016372" y="5832982"/>
            <a:ext cx="100584" cy="126491"/>
          </a:xfrm>
          <a:custGeom>
            <a:avLst/>
            <a:gdLst/>
            <a:ahLst/>
            <a:cxnLst/>
            <a:rect l="l" t="t" r="r" b="b"/>
            <a:pathLst>
              <a:path w="100584" h="126491">
                <a:moveTo>
                  <a:pt x="0" y="126491"/>
                </a:moveTo>
                <a:lnTo>
                  <a:pt x="100584" y="126491"/>
                </a:lnTo>
                <a:lnTo>
                  <a:pt x="100584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895977" y="6087744"/>
            <a:ext cx="342900" cy="126491"/>
          </a:xfrm>
          <a:custGeom>
            <a:avLst/>
            <a:gdLst/>
            <a:ahLst/>
            <a:cxnLst/>
            <a:rect l="l" t="t" r="r" b="b"/>
            <a:pathLst>
              <a:path w="342900" h="126491">
                <a:moveTo>
                  <a:pt x="0" y="126491"/>
                </a:moveTo>
                <a:lnTo>
                  <a:pt x="342900" y="126491"/>
                </a:lnTo>
                <a:lnTo>
                  <a:pt x="342900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895977" y="6043548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4494657" y="5917564"/>
            <a:ext cx="845819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43585" algn="l"/>
              </a:tabLst>
            </a:pPr>
            <a:r>
              <a:rPr dirty="0" smtClean="0" sz="140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sz="1400" spc="45">
                <a:latin typeface="Cambria Math"/>
                <a:cs typeface="Cambria Math"/>
              </a:rPr>
              <a:t>]</a:t>
            </a:r>
            <a:r>
              <a:rPr dirty="0" smtClean="0" sz="1400" spc="45">
                <a:latin typeface="Cambria Math"/>
                <a:cs typeface="Cambria Math"/>
              </a:rPr>
              <a:t>	</a:t>
            </a:r>
            <a:r>
              <a:rPr dirty="0" smtClean="0" sz="1400" spc="155">
                <a:latin typeface="Cambria Math"/>
                <a:cs typeface="Cambria Math"/>
              </a:rPr>
              <a:t>}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003672" y="5780150"/>
            <a:ext cx="12636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𝝀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883277" y="6034912"/>
            <a:ext cx="36893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𝝅�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290826" y="6471792"/>
            <a:ext cx="1883918" cy="21336"/>
          </a:xfrm>
          <a:custGeom>
            <a:avLst/>
            <a:gdLst/>
            <a:ahLst/>
            <a:cxnLst/>
            <a:rect l="l" t="t" r="r" b="b"/>
            <a:pathLst>
              <a:path w="1883918" h="21336">
                <a:moveTo>
                  <a:pt x="0" y="21336"/>
                </a:moveTo>
                <a:lnTo>
                  <a:pt x="1883918" y="21336"/>
                </a:lnTo>
                <a:lnTo>
                  <a:pt x="1883918" y="0"/>
                </a:lnTo>
                <a:lnTo>
                  <a:pt x="0" y="0"/>
                </a:lnTo>
                <a:lnTo>
                  <a:pt x="0" y="2133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444500" y="6530212"/>
            <a:ext cx="154813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α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290826" y="6493128"/>
            <a:ext cx="1885442" cy="310896"/>
          </a:xfrm>
          <a:custGeom>
            <a:avLst/>
            <a:gdLst/>
            <a:ahLst/>
            <a:cxnLst/>
            <a:rect l="l" t="t" r="r" b="b"/>
            <a:pathLst>
              <a:path w="1885442" h="310896">
                <a:moveTo>
                  <a:pt x="0" y="310896"/>
                </a:moveTo>
                <a:lnTo>
                  <a:pt x="1885442" y="310896"/>
                </a:lnTo>
                <a:lnTo>
                  <a:pt x="1885442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2290826" y="6589140"/>
            <a:ext cx="146304" cy="118872"/>
          </a:xfrm>
          <a:custGeom>
            <a:avLst/>
            <a:gdLst/>
            <a:ahLst/>
            <a:cxnLst/>
            <a:rect l="l" t="t" r="r" b="b"/>
            <a:pathLst>
              <a:path w="146304" h="118872">
                <a:moveTo>
                  <a:pt x="0" y="118872"/>
                </a:moveTo>
                <a:lnTo>
                  <a:pt x="146304" y="118872"/>
                </a:lnTo>
                <a:lnTo>
                  <a:pt x="146304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2437129" y="6654672"/>
            <a:ext cx="262432" cy="91439"/>
          </a:xfrm>
          <a:custGeom>
            <a:avLst/>
            <a:gdLst/>
            <a:ahLst/>
            <a:cxnLst/>
            <a:rect l="l" t="t" r="r" b="b"/>
            <a:pathLst>
              <a:path w="262432" h="91440">
                <a:moveTo>
                  <a:pt x="0" y="91440"/>
                </a:moveTo>
                <a:lnTo>
                  <a:pt x="262432" y="91440"/>
                </a:lnTo>
                <a:lnTo>
                  <a:pt x="262432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2756026" y="6633336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2912998" y="6708013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2977007" y="6619620"/>
            <a:ext cx="281940" cy="89915"/>
          </a:xfrm>
          <a:custGeom>
            <a:avLst/>
            <a:gdLst/>
            <a:ahLst/>
            <a:cxnLst/>
            <a:rect l="l" t="t" r="r" b="b"/>
            <a:pathLst>
              <a:path w="281940" h="89915">
                <a:moveTo>
                  <a:pt x="0" y="89916"/>
                </a:moveTo>
                <a:lnTo>
                  <a:pt x="281940" y="89916"/>
                </a:lnTo>
                <a:lnTo>
                  <a:pt x="281940" y="0"/>
                </a:lnTo>
                <a:lnTo>
                  <a:pt x="0" y="0"/>
                </a:lnTo>
                <a:lnTo>
                  <a:pt x="0" y="8991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3258946" y="6557136"/>
            <a:ext cx="169163" cy="85344"/>
          </a:xfrm>
          <a:custGeom>
            <a:avLst/>
            <a:gdLst/>
            <a:ahLst/>
            <a:cxnLst/>
            <a:rect l="l" t="t" r="r" b="b"/>
            <a:pathLst>
              <a:path w="169163" h="85344">
                <a:moveTo>
                  <a:pt x="0" y="85344"/>
                </a:moveTo>
                <a:lnTo>
                  <a:pt x="169163" y="85344"/>
                </a:lnTo>
                <a:lnTo>
                  <a:pt x="169163" y="0"/>
                </a:lnTo>
                <a:lnTo>
                  <a:pt x="0" y="0"/>
                </a:lnTo>
                <a:lnTo>
                  <a:pt x="0" y="8534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3258946" y="6621906"/>
            <a:ext cx="91439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42418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3530219" y="6628765"/>
            <a:ext cx="580644" cy="170688"/>
          </a:xfrm>
          <a:custGeom>
            <a:avLst/>
            <a:gdLst/>
            <a:ahLst/>
            <a:cxnLst/>
            <a:rect l="l" t="t" r="r" b="b"/>
            <a:pathLst>
              <a:path w="580644" h="170688">
                <a:moveTo>
                  <a:pt x="0" y="170688"/>
                </a:moveTo>
                <a:lnTo>
                  <a:pt x="580644" y="170688"/>
                </a:lnTo>
                <a:lnTo>
                  <a:pt x="580644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3530219" y="6493128"/>
            <a:ext cx="579120" cy="135636"/>
          </a:xfrm>
          <a:custGeom>
            <a:avLst/>
            <a:gdLst/>
            <a:ahLst/>
            <a:cxnLst/>
            <a:rect l="l" t="t" r="r" b="b"/>
            <a:pathLst>
              <a:path w="579120" h="135636">
                <a:moveTo>
                  <a:pt x="0" y="135636"/>
                </a:moveTo>
                <a:lnTo>
                  <a:pt x="579120" y="135636"/>
                </a:lnTo>
                <a:lnTo>
                  <a:pt x="579120" y="0"/>
                </a:lnTo>
                <a:lnTo>
                  <a:pt x="0" y="0"/>
                </a:lnTo>
                <a:lnTo>
                  <a:pt x="0" y="13563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3610990" y="6508368"/>
            <a:ext cx="498348" cy="117348"/>
          </a:xfrm>
          <a:custGeom>
            <a:avLst/>
            <a:gdLst/>
            <a:ahLst/>
            <a:cxnLst/>
            <a:rect l="l" t="t" r="r" b="b"/>
            <a:pathLst>
              <a:path w="498348" h="117348">
                <a:moveTo>
                  <a:pt x="0" y="117348"/>
                </a:moveTo>
                <a:lnTo>
                  <a:pt x="498348" y="117348"/>
                </a:lnTo>
                <a:lnTo>
                  <a:pt x="498348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3662807" y="6512940"/>
            <a:ext cx="323088" cy="91439"/>
          </a:xfrm>
          <a:custGeom>
            <a:avLst/>
            <a:gdLst/>
            <a:ahLst/>
            <a:cxnLst/>
            <a:rect l="l" t="t" r="r" b="b"/>
            <a:pathLst>
              <a:path w="323088" h="91440">
                <a:moveTo>
                  <a:pt x="0" y="91439"/>
                </a:moveTo>
                <a:lnTo>
                  <a:pt x="323088" y="91439"/>
                </a:lnTo>
                <a:lnTo>
                  <a:pt x="323088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3816730" y="6529704"/>
            <a:ext cx="91439" cy="73151"/>
          </a:xfrm>
          <a:custGeom>
            <a:avLst/>
            <a:gdLst/>
            <a:ahLst/>
            <a:cxnLst/>
            <a:rect l="l" t="t" r="r" b="b"/>
            <a:pathLst>
              <a:path w="91439" h="73151">
                <a:moveTo>
                  <a:pt x="0" y="73151"/>
                </a:moveTo>
                <a:lnTo>
                  <a:pt x="91439" y="73151"/>
                </a:lnTo>
                <a:lnTo>
                  <a:pt x="9143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3534790" y="661123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36322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2278126" y="6530212"/>
            <a:ext cx="134620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𝜱</a:t>
            </a:r>
            <a:r>
              <a:rPr dirty="0" smtClean="0" baseline="-16666" sz="1500" spc="-15">
                <a:latin typeface="Cambria Math"/>
                <a:cs typeface="Cambria Math"/>
              </a:rPr>
              <a:t>����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27777" sz="1500" spc="-30">
                <a:latin typeface="Cambria Math"/>
                <a:cs typeface="Cambria Math"/>
              </a:rPr>
              <a:t>−</a:t>
            </a:r>
            <a:r>
              <a:rPr dirty="0" smtClean="0" baseline="27777" sz="1500" spc="-15">
                <a:latin typeface="Cambria Math"/>
                <a:cs typeface="Cambria Math"/>
              </a:rPr>
              <a:t>�</a:t>
            </a:r>
            <a:r>
              <a:rPr dirty="0" smtClean="0" baseline="27777" sz="1500" spc="104">
                <a:latin typeface="Cambria Math"/>
                <a:cs typeface="Cambria Math"/>
              </a:rPr>
              <a:t> </a:t>
            </a:r>
            <a:r>
              <a:rPr dirty="0" smtClean="0" sz="1400" spc="50">
                <a:latin typeface="Cambria Math"/>
                <a:cs typeface="Cambria Math"/>
              </a:rPr>
              <a:t>[</a:t>
            </a:r>
            <a:r>
              <a:rPr dirty="0" smtClean="0" baseline="41666" sz="1200" spc="0">
                <a:latin typeface="Cambria Math"/>
                <a:cs typeface="Cambria Math"/>
              </a:rPr>
              <a:t>−</a:t>
            </a:r>
            <a:endParaRPr baseline="41666" sz="1200">
              <a:latin typeface="Cambria Math"/>
              <a:cs typeface="Cambria Math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3534790" y="6493128"/>
            <a:ext cx="76200" cy="64008"/>
          </a:xfrm>
          <a:custGeom>
            <a:avLst/>
            <a:gdLst/>
            <a:ahLst/>
            <a:cxnLst/>
            <a:rect l="l" t="t" r="r" b="b"/>
            <a:pathLst>
              <a:path w="76200" h="64007">
                <a:moveTo>
                  <a:pt x="0" y="64008"/>
                </a:moveTo>
                <a:lnTo>
                  <a:pt x="76200" y="64008"/>
                </a:lnTo>
                <a:lnTo>
                  <a:pt x="76200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3522090" y="6475856"/>
            <a:ext cx="6000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24305" sz="1200" spc="-7">
                <a:latin typeface="Cambria Math"/>
                <a:cs typeface="Cambria Math"/>
              </a:rPr>
              <a:t>+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-20">
                <a:latin typeface="Cambria Math"/>
                <a:cs typeface="Cambria Math"/>
              </a:rPr>
              <a:t>+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baseline="2777" sz="1500" spc="-22">
                <a:latin typeface="Cambria Math"/>
                <a:cs typeface="Cambria Math"/>
              </a:rPr>
              <a:t>)</a:t>
            </a:r>
            <a:r>
              <a:rPr dirty="0" smtClean="0" sz="1000" spc="-10">
                <a:latin typeface="Cambria Math"/>
                <a:cs typeface="Cambria Math"/>
              </a:rPr>
              <a:t>𝝀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3700907" y="6708013"/>
            <a:ext cx="239267" cy="91439"/>
          </a:xfrm>
          <a:custGeom>
            <a:avLst/>
            <a:gdLst/>
            <a:ahLst/>
            <a:cxnLst/>
            <a:rect l="l" t="t" r="r" b="b"/>
            <a:pathLst>
              <a:path w="239267" h="91440">
                <a:moveTo>
                  <a:pt x="0" y="91440"/>
                </a:moveTo>
                <a:lnTo>
                  <a:pt x="239267" y="91440"/>
                </a:lnTo>
                <a:lnTo>
                  <a:pt x="239267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3688207" y="6670929"/>
            <a:ext cx="26606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530219" y="6657720"/>
            <a:ext cx="580644" cy="0"/>
          </a:xfrm>
          <a:custGeom>
            <a:avLst/>
            <a:gdLst/>
            <a:ahLst/>
            <a:cxnLst/>
            <a:rect l="l" t="t" r="r" b="b"/>
            <a:pathLst>
              <a:path w="580644" h="0">
                <a:moveTo>
                  <a:pt x="0" y="0"/>
                </a:moveTo>
                <a:lnTo>
                  <a:pt x="58064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4098163" y="6530212"/>
            <a:ext cx="9080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5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44500" y="6789292"/>
            <a:ext cx="47694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2592958" y="7277988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2737739" y="7308468"/>
            <a:ext cx="36575" cy="19812"/>
          </a:xfrm>
          <a:custGeom>
            <a:avLst/>
            <a:gdLst/>
            <a:ahLst/>
            <a:cxnLst/>
            <a:rect l="l" t="t" r="r" b="b"/>
            <a:pathLst>
              <a:path w="36575" h="19811">
                <a:moveTo>
                  <a:pt x="0" y="9906"/>
                </a:moveTo>
                <a:lnTo>
                  <a:pt x="36575" y="9906"/>
                </a:lnTo>
              </a:path>
            </a:pathLst>
          </a:custGeom>
          <a:ln w="21082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3132454" y="7485252"/>
            <a:ext cx="138683" cy="0"/>
          </a:xfrm>
          <a:custGeom>
            <a:avLst/>
            <a:gdLst/>
            <a:ahLst/>
            <a:cxnLst/>
            <a:rect l="l" t="t" r="r" b="b"/>
            <a:pathLst>
              <a:path w="138683" h="0">
                <a:moveTo>
                  <a:pt x="0" y="0"/>
                </a:moveTo>
                <a:lnTo>
                  <a:pt x="13868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2804795" y="7277988"/>
            <a:ext cx="537971" cy="0"/>
          </a:xfrm>
          <a:custGeom>
            <a:avLst/>
            <a:gdLst/>
            <a:ahLst/>
            <a:cxnLst/>
            <a:rect l="l" t="t" r="r" b="b"/>
            <a:pathLst>
              <a:path w="537972" h="0">
                <a:moveTo>
                  <a:pt x="0" y="0"/>
                </a:moveTo>
                <a:lnTo>
                  <a:pt x="53797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3358007" y="7328280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4347336" y="7328280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673100" y="8134984"/>
            <a:ext cx="6440170" cy="634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Bea</a:t>
            </a:r>
            <a:r>
              <a:rPr dirty="0" smtClean="0" sz="1400" spc="0" b="1" u="heavy">
                <a:latin typeface="Times New Roman"/>
                <a:cs typeface="Times New Roman"/>
              </a:rPr>
              <a:t>m</a:t>
            </a:r>
            <a:r>
              <a:rPr dirty="0" smtClean="0" sz="1400" spc="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w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dth</a:t>
            </a:r>
            <a:r>
              <a:rPr dirty="0" smtClean="0" sz="1400" spc="3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3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j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3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Lo</a:t>
            </a:r>
            <a:r>
              <a:rPr dirty="0" smtClean="0" sz="1400" spc="-15" b="1" u="heavy">
                <a:latin typeface="Times New Roman"/>
                <a:cs typeface="Times New Roman"/>
              </a:rPr>
              <a:t>b</a:t>
            </a:r>
            <a:r>
              <a:rPr dirty="0" smtClean="0" sz="1400" spc="1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3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Beam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gle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marL="241300" marR="12700">
              <a:lnSpc>
                <a:spcPts val="1610"/>
              </a:lnSpc>
              <a:spcBef>
                <a:spcPts val="4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the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or lobe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beam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idth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3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3016630" y="8762745"/>
            <a:ext cx="1987549" cy="24384"/>
          </a:xfrm>
          <a:custGeom>
            <a:avLst/>
            <a:gdLst/>
            <a:ahLst/>
            <a:cxnLst/>
            <a:rect l="l" t="t" r="r" b="b"/>
            <a:pathLst>
              <a:path w="1987550" h="24384">
                <a:moveTo>
                  <a:pt x="0" y="24384"/>
                </a:moveTo>
                <a:lnTo>
                  <a:pt x="1987549" y="24384"/>
                </a:lnTo>
                <a:lnTo>
                  <a:pt x="1987549" y="0"/>
                </a:lnTo>
                <a:lnTo>
                  <a:pt x="0" y="0"/>
                </a:lnTo>
                <a:lnTo>
                  <a:pt x="0" y="2438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3016630" y="8787129"/>
            <a:ext cx="1981454" cy="394715"/>
          </a:xfrm>
          <a:custGeom>
            <a:avLst/>
            <a:gdLst/>
            <a:ahLst/>
            <a:cxnLst/>
            <a:rect l="l" t="t" r="r" b="b"/>
            <a:pathLst>
              <a:path w="1981453" h="394715">
                <a:moveTo>
                  <a:pt x="0" y="394715"/>
                </a:moveTo>
                <a:lnTo>
                  <a:pt x="1981454" y="394715"/>
                </a:lnTo>
                <a:lnTo>
                  <a:pt x="1981454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3594227" y="8986773"/>
            <a:ext cx="132587" cy="74675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5"/>
                </a:moveTo>
                <a:lnTo>
                  <a:pt x="132587" y="74675"/>
                </a:lnTo>
                <a:lnTo>
                  <a:pt x="132587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3876166" y="8976105"/>
            <a:ext cx="92963" cy="120395"/>
          </a:xfrm>
          <a:custGeom>
            <a:avLst/>
            <a:gdLst/>
            <a:ahLst/>
            <a:cxnLst/>
            <a:rect l="l" t="t" r="r" b="b"/>
            <a:pathLst>
              <a:path w="92963" h="120396">
                <a:moveTo>
                  <a:pt x="0" y="120395"/>
                </a:moveTo>
                <a:lnTo>
                  <a:pt x="92963" y="120395"/>
                </a:lnTo>
                <a:lnTo>
                  <a:pt x="92963" y="0"/>
                </a:lnTo>
                <a:lnTo>
                  <a:pt x="0" y="0"/>
                </a:lnTo>
                <a:lnTo>
                  <a:pt x="0" y="12039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3963034" y="9018777"/>
            <a:ext cx="146303" cy="80772"/>
          </a:xfrm>
          <a:custGeom>
            <a:avLst/>
            <a:gdLst/>
            <a:ahLst/>
            <a:cxnLst/>
            <a:rect l="l" t="t" r="r" b="b"/>
            <a:pathLst>
              <a:path w="146303" h="80772">
                <a:moveTo>
                  <a:pt x="0" y="80771"/>
                </a:moveTo>
                <a:lnTo>
                  <a:pt x="146303" y="80771"/>
                </a:lnTo>
                <a:lnTo>
                  <a:pt x="146303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4165727" y="8986773"/>
            <a:ext cx="132892" cy="74675"/>
          </a:xfrm>
          <a:custGeom>
            <a:avLst/>
            <a:gdLst/>
            <a:ahLst/>
            <a:cxnLst/>
            <a:rect l="l" t="t" r="r" b="b"/>
            <a:pathLst>
              <a:path w="132892" h="74675">
                <a:moveTo>
                  <a:pt x="0" y="74675"/>
                </a:moveTo>
                <a:lnTo>
                  <a:pt x="132892" y="74675"/>
                </a:lnTo>
                <a:lnTo>
                  <a:pt x="132892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4348860" y="8787129"/>
            <a:ext cx="294132" cy="175260"/>
          </a:xfrm>
          <a:custGeom>
            <a:avLst/>
            <a:gdLst/>
            <a:ahLst/>
            <a:cxnLst/>
            <a:rect l="l" t="t" r="r" b="b"/>
            <a:pathLst>
              <a:path w="294132" h="175259">
                <a:moveTo>
                  <a:pt x="0" y="175259"/>
                </a:moveTo>
                <a:lnTo>
                  <a:pt x="294132" y="175259"/>
                </a:lnTo>
                <a:lnTo>
                  <a:pt x="294132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4449445" y="8800845"/>
            <a:ext cx="190500" cy="126492"/>
          </a:xfrm>
          <a:custGeom>
            <a:avLst/>
            <a:gdLst/>
            <a:ahLst/>
            <a:cxnLst/>
            <a:rect l="l" t="t" r="r" b="b"/>
            <a:pathLst>
              <a:path w="190500" h="126492">
                <a:moveTo>
                  <a:pt x="0" y="126492"/>
                </a:moveTo>
                <a:lnTo>
                  <a:pt x="190500" y="126492"/>
                </a:lnTo>
                <a:lnTo>
                  <a:pt x="190500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4356480" y="8941815"/>
            <a:ext cx="91439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42418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4356480" y="8787129"/>
            <a:ext cx="91439" cy="73151"/>
          </a:xfrm>
          <a:custGeom>
            <a:avLst/>
            <a:gdLst/>
            <a:ahLst/>
            <a:cxnLst/>
            <a:rect l="l" t="t" r="r" b="b"/>
            <a:pathLst>
              <a:path w="91439" h="73151">
                <a:moveTo>
                  <a:pt x="0" y="73151"/>
                </a:moveTo>
                <a:lnTo>
                  <a:pt x="91439" y="73151"/>
                </a:lnTo>
                <a:lnTo>
                  <a:pt x="91439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4390009" y="9055353"/>
            <a:ext cx="205739" cy="126492"/>
          </a:xfrm>
          <a:custGeom>
            <a:avLst/>
            <a:gdLst/>
            <a:ahLst/>
            <a:cxnLst/>
            <a:rect l="l" t="t" r="r" b="b"/>
            <a:pathLst>
              <a:path w="205739" h="126492">
                <a:moveTo>
                  <a:pt x="0" y="126491"/>
                </a:moveTo>
                <a:lnTo>
                  <a:pt x="205739" y="126491"/>
                </a:lnTo>
                <a:lnTo>
                  <a:pt x="205739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4348860" y="9011157"/>
            <a:ext cx="292608" cy="0"/>
          </a:xfrm>
          <a:custGeom>
            <a:avLst/>
            <a:gdLst/>
            <a:ahLst/>
            <a:cxnLst/>
            <a:rect l="l" t="t" r="r" b="b"/>
            <a:pathLst>
              <a:path w="292608" h="0">
                <a:moveTo>
                  <a:pt x="0" y="0"/>
                </a:moveTo>
                <a:lnTo>
                  <a:pt x="29260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4671948" y="9061450"/>
            <a:ext cx="39624" cy="1524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2"/>
                </a:moveTo>
                <a:lnTo>
                  <a:pt x="39624" y="762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 txBox="1"/>
          <p:nvPr/>
        </p:nvSpPr>
        <p:spPr>
          <a:xfrm>
            <a:off x="3003930" y="8883650"/>
            <a:ext cx="200850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𝐵𝑊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𝑁=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-55">
                <a:latin typeface="Cambria Math"/>
                <a:cs typeface="Cambria Math"/>
              </a:rPr>
              <a:t>�</a:t>
            </a:r>
            <a:r>
              <a:rPr dirty="0" smtClean="0" baseline="-16666" sz="1500" spc="22">
                <a:latin typeface="Cambria Math"/>
                <a:cs typeface="Cambria Math"/>
              </a:rPr>
              <a:t>0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= </a:t>
            </a:r>
            <a:r>
              <a:rPr dirty="0" smtClean="0" sz="1400" spc="100">
                <a:latin typeface="Cambria Math"/>
                <a:cs typeface="Cambria Math"/>
              </a:rPr>
              <a:t> </a:t>
            </a:r>
            <a:r>
              <a:rPr dirty="0" smtClean="0" baseline="-37698" sz="2100" spc="-7">
                <a:latin typeface="Cambria Math"/>
                <a:cs typeface="Cambria Math"/>
              </a:rPr>
              <a:t>�</a:t>
            </a:r>
            <a:r>
              <a:rPr dirty="0" smtClean="0" baseline="-37698" sz="2100" spc="0">
                <a:latin typeface="Cambria Math"/>
                <a:cs typeface="Cambria Math"/>
              </a:rPr>
              <a:t>�  </a:t>
            </a:r>
            <a:r>
              <a:rPr dirty="0" smtClean="0" baseline="-37698" sz="2100" spc="-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343780" y="8748013"/>
            <a:ext cx="30988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2𝜆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343780" y="8733281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799591" y="9284410"/>
            <a:ext cx="49917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beam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idth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ng 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1598930" y="9623755"/>
            <a:ext cx="4365625" cy="24384"/>
          </a:xfrm>
          <a:custGeom>
            <a:avLst/>
            <a:gdLst/>
            <a:ahLst/>
            <a:cxnLst/>
            <a:rect l="l" t="t" r="r" b="b"/>
            <a:pathLst>
              <a:path w="4365625" h="24384">
                <a:moveTo>
                  <a:pt x="0" y="24384"/>
                </a:moveTo>
                <a:lnTo>
                  <a:pt x="4365625" y="24384"/>
                </a:lnTo>
                <a:lnTo>
                  <a:pt x="4365625" y="0"/>
                </a:lnTo>
                <a:lnTo>
                  <a:pt x="0" y="0"/>
                </a:lnTo>
                <a:lnTo>
                  <a:pt x="0" y="2438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1598930" y="9648138"/>
            <a:ext cx="4365625" cy="380999"/>
          </a:xfrm>
          <a:custGeom>
            <a:avLst/>
            <a:gdLst/>
            <a:ahLst/>
            <a:cxnLst/>
            <a:rect l="l" t="t" r="r" b="b"/>
            <a:pathLst>
              <a:path w="4365625" h="381000">
                <a:moveTo>
                  <a:pt x="0" y="380999"/>
                </a:moveTo>
                <a:lnTo>
                  <a:pt x="4365625" y="380999"/>
                </a:lnTo>
                <a:lnTo>
                  <a:pt x="4365625" y="0"/>
                </a:lnTo>
                <a:lnTo>
                  <a:pt x="0" y="0"/>
                </a:lnTo>
                <a:lnTo>
                  <a:pt x="0" y="38099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2213101" y="9834067"/>
            <a:ext cx="132587" cy="74676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6"/>
                </a:moveTo>
                <a:lnTo>
                  <a:pt x="132587" y="74676"/>
                </a:lnTo>
                <a:lnTo>
                  <a:pt x="132587" y="0"/>
                </a:lnTo>
                <a:lnTo>
                  <a:pt x="0" y="0"/>
                </a:lnTo>
                <a:lnTo>
                  <a:pt x="0" y="7467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1586230" y="9730943"/>
            <a:ext cx="7727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𝑯𝑷�𝑾=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2395982" y="9654234"/>
            <a:ext cx="553516" cy="118872"/>
          </a:xfrm>
          <a:custGeom>
            <a:avLst/>
            <a:gdLst/>
            <a:ahLst/>
            <a:cxnLst/>
            <a:rect l="l" t="t" r="r" b="b"/>
            <a:pathLst>
              <a:path w="553516" h="118872">
                <a:moveTo>
                  <a:pt x="0" y="118872"/>
                </a:moveTo>
                <a:lnTo>
                  <a:pt x="553516" y="118872"/>
                </a:lnTo>
                <a:lnTo>
                  <a:pt x="553516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2618867" y="9907219"/>
            <a:ext cx="106680" cy="120395"/>
          </a:xfrm>
          <a:custGeom>
            <a:avLst/>
            <a:gdLst/>
            <a:ahLst/>
            <a:cxnLst/>
            <a:rect l="l" t="t" r="r" b="b"/>
            <a:pathLst>
              <a:path w="106680" h="120396">
                <a:moveTo>
                  <a:pt x="0" y="120395"/>
                </a:moveTo>
                <a:lnTo>
                  <a:pt x="106680" y="120395"/>
                </a:lnTo>
                <a:lnTo>
                  <a:pt x="106680" y="0"/>
                </a:lnTo>
                <a:lnTo>
                  <a:pt x="0" y="0"/>
                </a:lnTo>
                <a:lnTo>
                  <a:pt x="0" y="120395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2395982" y="9858450"/>
            <a:ext cx="551992" cy="0"/>
          </a:xfrm>
          <a:custGeom>
            <a:avLst/>
            <a:gdLst/>
            <a:ahLst/>
            <a:cxnLst/>
            <a:rect l="l" t="t" r="r" b="b"/>
            <a:pathLst>
              <a:path w="551992" h="0">
                <a:moveTo>
                  <a:pt x="0" y="0"/>
                </a:moveTo>
                <a:lnTo>
                  <a:pt x="55199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2996819" y="9834067"/>
            <a:ext cx="132587" cy="74676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6"/>
                </a:moveTo>
                <a:lnTo>
                  <a:pt x="132587" y="74676"/>
                </a:lnTo>
                <a:lnTo>
                  <a:pt x="132587" y="0"/>
                </a:lnTo>
                <a:lnTo>
                  <a:pt x="0" y="0"/>
                </a:lnTo>
                <a:lnTo>
                  <a:pt x="0" y="7467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3243707" y="9648138"/>
            <a:ext cx="100583" cy="126491"/>
          </a:xfrm>
          <a:custGeom>
            <a:avLst/>
            <a:gdLst/>
            <a:ahLst/>
            <a:cxnLst/>
            <a:rect l="l" t="t" r="r" b="b"/>
            <a:pathLst>
              <a:path w="100583" h="126492">
                <a:moveTo>
                  <a:pt x="0" y="126491"/>
                </a:moveTo>
                <a:lnTo>
                  <a:pt x="100583" y="126491"/>
                </a:lnTo>
                <a:lnTo>
                  <a:pt x="100583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 txBox="1"/>
          <p:nvPr/>
        </p:nvSpPr>
        <p:spPr>
          <a:xfrm>
            <a:off x="2383282" y="9595307"/>
            <a:ext cx="97409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�𝑾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𝑵𝝀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3179698" y="9902646"/>
            <a:ext cx="230124" cy="126492"/>
          </a:xfrm>
          <a:custGeom>
            <a:avLst/>
            <a:gdLst/>
            <a:ahLst/>
            <a:cxnLst/>
            <a:rect l="l" t="t" r="r" b="b"/>
            <a:pathLst>
              <a:path w="230124" h="126492">
                <a:moveTo>
                  <a:pt x="0" y="126491"/>
                </a:moveTo>
                <a:lnTo>
                  <a:pt x="230124" y="126491"/>
                </a:lnTo>
                <a:lnTo>
                  <a:pt x="230124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 txBox="1"/>
          <p:nvPr/>
        </p:nvSpPr>
        <p:spPr>
          <a:xfrm>
            <a:off x="2606167" y="9849815"/>
            <a:ext cx="8178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73405" algn="l"/>
              </a:tabLst>
            </a:pPr>
            <a:r>
              <a:rPr dirty="0" smtClean="0" sz="1400">
                <a:latin typeface="Cambria Math"/>
                <a:cs typeface="Cambria Math"/>
              </a:rPr>
              <a:t>�	</a:t>
            </a:r>
            <a:r>
              <a:rPr dirty="0" smtClean="0" sz="140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3179698" y="9858450"/>
            <a:ext cx="230124" cy="0"/>
          </a:xfrm>
          <a:custGeom>
            <a:avLst/>
            <a:gdLst/>
            <a:ahLst/>
            <a:cxnLst/>
            <a:rect l="l" t="t" r="r" b="b"/>
            <a:pathLst>
              <a:path w="230124" h="0">
                <a:moveTo>
                  <a:pt x="0" y="0"/>
                </a:moveTo>
                <a:lnTo>
                  <a:pt x="23012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3458590" y="9834067"/>
            <a:ext cx="132587" cy="74676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6"/>
                </a:moveTo>
                <a:lnTo>
                  <a:pt x="132587" y="74676"/>
                </a:lnTo>
                <a:lnTo>
                  <a:pt x="132587" y="0"/>
                </a:lnTo>
                <a:lnTo>
                  <a:pt x="0" y="0"/>
                </a:lnTo>
                <a:lnTo>
                  <a:pt x="0" y="7467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3641471" y="9789870"/>
            <a:ext cx="146303" cy="118871"/>
          </a:xfrm>
          <a:custGeom>
            <a:avLst/>
            <a:gdLst/>
            <a:ahLst/>
            <a:cxnLst/>
            <a:rect l="l" t="t" r="r" b="b"/>
            <a:pathLst>
              <a:path w="146303" h="118872">
                <a:moveTo>
                  <a:pt x="0" y="118871"/>
                </a:moveTo>
                <a:lnTo>
                  <a:pt x="146303" y="118871"/>
                </a:lnTo>
                <a:lnTo>
                  <a:pt x="146303" y="0"/>
                </a:lnTo>
                <a:lnTo>
                  <a:pt x="0" y="0"/>
                </a:lnTo>
                <a:lnTo>
                  <a:pt x="0" y="11887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3787775" y="9861498"/>
            <a:ext cx="185927" cy="83819"/>
          </a:xfrm>
          <a:custGeom>
            <a:avLst/>
            <a:gdLst/>
            <a:ahLst/>
            <a:cxnLst/>
            <a:rect l="l" t="t" r="r" b="b"/>
            <a:pathLst>
              <a:path w="185927" h="83820">
                <a:moveTo>
                  <a:pt x="0" y="83819"/>
                </a:moveTo>
                <a:lnTo>
                  <a:pt x="185927" y="83819"/>
                </a:lnTo>
                <a:lnTo>
                  <a:pt x="185927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3981322" y="9908743"/>
            <a:ext cx="39624" cy="1523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1"/>
                </a:moveTo>
                <a:lnTo>
                  <a:pt x="39624" y="761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4342765" y="9909505"/>
            <a:ext cx="117348" cy="0"/>
          </a:xfrm>
          <a:custGeom>
            <a:avLst/>
            <a:gdLst/>
            <a:ahLst/>
            <a:cxnLst/>
            <a:rect l="l" t="t" r="r" b="b"/>
            <a:pathLst>
              <a:path w="117348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4799965" y="9908743"/>
            <a:ext cx="39624" cy="1523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1"/>
                </a:moveTo>
                <a:lnTo>
                  <a:pt x="39624" y="761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4839589" y="9786822"/>
            <a:ext cx="111251" cy="123443"/>
          </a:xfrm>
          <a:custGeom>
            <a:avLst/>
            <a:gdLst/>
            <a:ahLst/>
            <a:cxnLst/>
            <a:rect l="l" t="t" r="r" b="b"/>
            <a:pathLst>
              <a:path w="111251" h="123444">
                <a:moveTo>
                  <a:pt x="0" y="123443"/>
                </a:moveTo>
                <a:lnTo>
                  <a:pt x="111251" y="123443"/>
                </a:lnTo>
                <a:lnTo>
                  <a:pt x="111251" y="0"/>
                </a:lnTo>
                <a:lnTo>
                  <a:pt x="0" y="0"/>
                </a:lnTo>
                <a:lnTo>
                  <a:pt x="0" y="1234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4950840" y="9861498"/>
            <a:ext cx="185927" cy="83819"/>
          </a:xfrm>
          <a:custGeom>
            <a:avLst/>
            <a:gdLst/>
            <a:ahLst/>
            <a:cxnLst/>
            <a:rect l="l" t="t" r="r" b="b"/>
            <a:pathLst>
              <a:path w="185927" h="83820">
                <a:moveTo>
                  <a:pt x="0" y="83819"/>
                </a:moveTo>
                <a:lnTo>
                  <a:pt x="185927" y="83819"/>
                </a:lnTo>
                <a:lnTo>
                  <a:pt x="185927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5193157" y="9834067"/>
            <a:ext cx="132587" cy="74676"/>
          </a:xfrm>
          <a:custGeom>
            <a:avLst/>
            <a:gdLst/>
            <a:ahLst/>
            <a:cxnLst/>
            <a:rect l="l" t="t" r="r" b="b"/>
            <a:pathLst>
              <a:path w="132587" h="74675">
                <a:moveTo>
                  <a:pt x="0" y="74676"/>
                </a:moveTo>
                <a:lnTo>
                  <a:pt x="132587" y="74676"/>
                </a:lnTo>
                <a:lnTo>
                  <a:pt x="132587" y="0"/>
                </a:lnTo>
                <a:lnTo>
                  <a:pt x="0" y="0"/>
                </a:lnTo>
                <a:lnTo>
                  <a:pt x="0" y="7467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5604636" y="9908743"/>
            <a:ext cx="39624" cy="1523"/>
          </a:xfrm>
          <a:custGeom>
            <a:avLst/>
            <a:gdLst/>
            <a:ahLst/>
            <a:cxnLst/>
            <a:rect l="l" t="t" r="r" b="b"/>
            <a:pathLst>
              <a:path w="39624" h="1524">
                <a:moveTo>
                  <a:pt x="0" y="761"/>
                </a:moveTo>
                <a:lnTo>
                  <a:pt x="39624" y="761"/>
                </a:lnTo>
              </a:path>
            </a:pathLst>
          </a:custGeom>
          <a:ln w="3175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 txBox="1"/>
          <p:nvPr/>
        </p:nvSpPr>
        <p:spPr>
          <a:xfrm>
            <a:off x="2984119" y="9730943"/>
            <a:ext cx="299402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74345" algn="l"/>
              </a:tabLst>
            </a:pPr>
            <a:r>
              <a:rPr dirty="0" smtClean="0" sz="1400">
                <a:latin typeface="Cambria Math"/>
                <a:cs typeface="Cambria Math"/>
              </a:rPr>
              <a:t>=	</a:t>
            </a:r>
            <a:r>
              <a:rPr dirty="0" smtClean="0" sz="140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𝜱</a:t>
            </a:r>
            <a:r>
              <a:rPr dirty="0" smtClean="0" baseline="-16666" sz="1500" spc="-22">
                <a:latin typeface="Cambria Math"/>
                <a:cs typeface="Cambria Math"/>
              </a:rPr>
              <a:t>𝑯�</a:t>
            </a:r>
            <a:r>
              <a:rPr dirty="0" smtClean="0" sz="1400" spc="0">
                <a:latin typeface="Cambria Math"/>
                <a:cs typeface="Cambria Math"/>
              </a:rPr>
              <a:t>��� 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𝜽</a:t>
            </a:r>
            <a:r>
              <a:rPr dirty="0" smtClean="0" baseline="-16666" sz="1500" spc="-22">
                <a:latin typeface="Cambria Math"/>
                <a:cs typeface="Cambria Math"/>
              </a:rPr>
              <a:t>𝑯�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�𝝅�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0" name="object 1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10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19226" y="1110360"/>
          <a:ext cx="6703694" cy="533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3563"/>
                <a:gridCol w="1435862"/>
                <a:gridCol w="2394584"/>
              </a:tblGrid>
              <a:tr h="346201">
                <a:tc rowSpan="2">
                  <a:txBody>
                    <a:bodyPr/>
                    <a:lstStyle/>
                    <a:p>
                      <a:pPr/>
                      <a:endParaRPr sz="1300">
                        <a:latin typeface="Monotype Corsiva"/>
                        <a:cs typeface="Monotype Corsiva"/>
                      </a:endParaRPr>
                    </a:p>
                  </a:txBody>
                  <a:tcPr marL="0" marR="0" marB="0" marT="0"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algn="r" marR="121285">
                        <a:lnSpc>
                          <a:spcPts val="1410"/>
                        </a:lnSpc>
                      </a:pPr>
                      <a:r>
                        <a:rPr dirty="0" smtClean="0" baseline="36111" sz="1500" spc="112">
                          <a:latin typeface="Cambria Math"/>
                          <a:cs typeface="Cambria Math"/>
                        </a:rPr>
                        <a:t>+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  <a:p>
                      <a:pPr>
                        <a:lnSpc>
                          <a:spcPts val="1095"/>
                        </a:lnSpc>
                        <a:tabLst>
                          <a:tab pos="1322705" algn="l"/>
                        </a:tabLst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𝜱</a:t>
                      </a:r>
                      <a:r>
                        <a:rPr dirty="0" smtClean="0" baseline="-16666" sz="150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-16666" sz="15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16666" sz="1500" spc="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dirty="0" smtClean="0" sz="1400" spc="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-1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27777" sz="1500" spc="7">
                          <a:latin typeface="Cambria Math"/>
                          <a:cs typeface="Cambria Math"/>
                        </a:rPr>
                        <a:t>−</a:t>
                      </a:r>
                      <a:r>
                        <a:rPr dirty="0" smtClean="0" baseline="27777" sz="1500" spc="97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(	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)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  <a:p>
                      <a:pPr algn="r" marR="111760">
                        <a:lnSpc>
                          <a:spcPts val="1125"/>
                        </a:lnSpc>
                      </a:pPr>
                      <a:r>
                        <a:rPr dirty="0" smtClean="0" baseline="-13888" sz="1500" spc="-7">
                          <a:latin typeface="Cambria Math"/>
                          <a:cs typeface="Cambria Math"/>
                        </a:rPr>
                        <a:t>−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39370">
                      <a:solidFill>
                        <a:srgbClr val="000000"/>
                      </a:solidFill>
                      <a:prstDash val="solid"/>
                    </a:lnT>
                    <a:lnB w="1524">
                      <a:solidFill>
                        <a:srgbClr val="D2D2D2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478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39370">
                      <a:solidFill>
                        <a:srgbClr val="000000"/>
                      </a:solidFill>
                      <a:prstDash val="solid"/>
                    </a:lnT>
                    <a:lnB w="1524">
                      <a:solidFill>
                        <a:srgbClr val="D2D2D2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3403727" y="3984370"/>
          <a:ext cx="768096" cy="4312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147"/>
                <a:gridCol w="309372"/>
              </a:tblGrid>
              <a:tr h="23622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-16666" sz="15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-16666" sz="1500" spc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16666" sz="1500" spc="-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24384">
                      <a:solidFill>
                        <a:srgbClr val="D2D2D2"/>
                      </a:solidFill>
                      <a:prstDash val="solid"/>
                    </a:lnT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280"/>
                        </a:lnSpc>
                      </a:pPr>
                      <a:r>
                        <a:rPr dirty="0" smtClean="0" baseline="27777" sz="1500" spc="7">
                          <a:latin typeface="Cambria Math"/>
                          <a:cs typeface="Cambria Math"/>
                        </a:rPr>
                        <a:t>+</a:t>
                      </a:r>
                      <a:r>
                        <a:rPr dirty="0" smtClean="0" sz="1400" spc="-10">
                          <a:latin typeface="Cambria Math"/>
                          <a:cs typeface="Cambria Math"/>
                        </a:rPr>
                        <a:t>��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  <a:p>
                      <a:pPr marL="7620">
                        <a:lnSpc>
                          <a:spcPts val="610"/>
                        </a:lnSpc>
                      </a:pPr>
                      <a:r>
                        <a:rPr dirty="0" smtClean="0" sz="1000">
                          <a:latin typeface="Cambria Math"/>
                          <a:cs typeface="Cambria Math"/>
                        </a:rPr>
                        <a:t>−</a:t>
                      </a:r>
                      <a:endParaRPr sz="10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24384">
                      <a:solidFill>
                        <a:srgbClr val="D2D2D2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</a:tr>
              <a:tr h="17068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24384">
                      <a:solidFill>
                        <a:srgbClr val="D2D2D2"/>
                      </a:solidFill>
                      <a:prstDash val="solid"/>
                    </a:lnT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141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13461">
                      <a:solidFill>
                        <a:srgbClr val="000000"/>
                      </a:solidFill>
                      <a:prstDash val="solid"/>
                    </a:lnT>
                    <a:solidFill>
                      <a:srgbClr val="D2D2D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3405251" y="4843906"/>
          <a:ext cx="765048" cy="4312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348"/>
                <a:gridCol w="230124"/>
              </a:tblGrid>
              <a:tr h="23622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-16666" sz="1500" spc="0">
                          <a:latin typeface="Cambria Math"/>
                          <a:cs typeface="Cambria Math"/>
                        </a:rPr>
                        <a:t>��</a:t>
                      </a:r>
                      <a:r>
                        <a:rPr dirty="0" smtClean="0" baseline="-16666" sz="1500" spc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16666" sz="1500" spc="-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=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24384">
                      <a:solidFill>
                        <a:srgbClr val="D2D2D2"/>
                      </a:solidFill>
                      <a:prstDash val="solid"/>
                    </a:lnT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540"/>
                        </a:lnSpc>
                      </a:pPr>
                      <a:r>
                        <a:rPr dirty="0" smtClean="0" sz="1000" spc="5">
                          <a:latin typeface="Cambria Math"/>
                          <a:cs typeface="Cambria Math"/>
                        </a:rPr>
                        <a:t>+</a:t>
                      </a:r>
                      <a:r>
                        <a:rPr dirty="0" smtClean="0" baseline="-19841" sz="2100" spc="0">
                          <a:latin typeface="Cambria Math"/>
                          <a:cs typeface="Cambria Math"/>
                        </a:rPr>
                        <a:t>𝝀</a:t>
                      </a:r>
                      <a:endParaRPr baseline="-19841" sz="2100">
                        <a:latin typeface="Cambria Math"/>
                        <a:cs typeface="Cambria Math"/>
                      </a:endParaRPr>
                    </a:p>
                    <a:p>
                      <a:pPr marL="22860">
                        <a:lnSpc>
                          <a:spcPts val="865"/>
                        </a:lnSpc>
                      </a:pPr>
                      <a:r>
                        <a:rPr dirty="0" smtClean="0" sz="1000">
                          <a:latin typeface="Cambria Math"/>
                          <a:cs typeface="Cambria Math"/>
                        </a:rPr>
                        <a:t>−</a:t>
                      </a:r>
                      <a:endParaRPr sz="10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24384">
                      <a:solidFill>
                        <a:srgbClr val="D2D2D2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</a:tr>
              <a:tr h="17068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24384">
                      <a:solidFill>
                        <a:srgbClr val="D2D2D2"/>
                      </a:solidFill>
                      <a:prstDash val="solid"/>
                    </a:lnT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1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13461">
                      <a:solidFill>
                        <a:srgbClr val="000000"/>
                      </a:solidFill>
                      <a:prstDash val="solid"/>
                    </a:lnT>
                    <a:solidFill>
                      <a:srgbClr val="D2D2D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" name="object 97"/>
          <p:cNvGraphicFramePr>
            <a:graphicFrameLocks noGrp="1"/>
          </p:cNvGraphicFramePr>
          <p:nvPr/>
        </p:nvGraphicFramePr>
        <p:xfrm>
          <a:off x="1903729" y="7008240"/>
          <a:ext cx="3755771" cy="617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2622"/>
                <a:gridCol w="803148"/>
              </a:tblGrid>
              <a:tr h="269747">
                <a:tc rowSpan="2">
                  <a:txBody>
                    <a:bodyPr/>
                    <a:lstStyle/>
                    <a:p>
                      <a:pPr marL="692150">
                        <a:lnSpc>
                          <a:spcPts val="1505"/>
                        </a:lnSpc>
                        <a:tabLst>
                          <a:tab pos="1115695" algn="l"/>
                          <a:tab pos="2859405" algn="l"/>
                        </a:tabLst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	</a:t>
                      </a: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	</a:t>
                      </a:r>
                      <a:r>
                        <a:rPr dirty="0" smtClean="0" baseline="36111" sz="1500">
                          <a:latin typeface="Cambria Math"/>
                          <a:cs typeface="Cambria Math"/>
                        </a:rPr>
                        <a:t>+</a:t>
                      </a:r>
                      <a:endParaRPr baseline="36111" sz="1500">
                        <a:latin typeface="Cambria Math"/>
                        <a:cs typeface="Cambria Math"/>
                      </a:endParaRPr>
                    </a:p>
                    <a:p>
                      <a:pPr>
                        <a:lnSpc>
                          <a:spcPts val="1245"/>
                        </a:lnSpc>
                        <a:tabLst>
                          <a:tab pos="1228090" algn="l"/>
                          <a:tab pos="1898650" algn="l"/>
                        </a:tabLst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-16666" sz="1500">
                          <a:latin typeface="Cambria Math"/>
                          <a:cs typeface="Cambria Math"/>
                        </a:rPr>
                        <a:t>����𝑳</a:t>
                      </a:r>
                      <a:r>
                        <a:rPr dirty="0" smtClean="0" sz="140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dirty="0" smtClean="0" sz="1400" spc="7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37698" sz="21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-37698" sz="2100" spc="-12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.	</a:t>
                      </a:r>
                      <a:r>
                        <a:rPr dirty="0" smtClean="0" baseline="-31746" sz="2100" spc="0">
                          <a:latin typeface="Cambria Math"/>
                          <a:cs typeface="Cambria Math"/>
                        </a:rPr>
                        <a:t>𝝍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,	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</a:t>
                      </a:r>
                      <a:r>
                        <a:rPr dirty="0" smtClean="0" sz="1400" spc="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𝝍=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  <a:p>
                      <a:pPr marL="901065">
                        <a:lnSpc>
                          <a:spcPts val="1630"/>
                        </a:lnSpc>
                        <a:tabLst>
                          <a:tab pos="2859405" algn="l"/>
                        </a:tabLst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𝐬𝐢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mtClean="0" sz="1400" spc="-18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27777" sz="2100" spc="179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)	</a:t>
                      </a:r>
                      <a:r>
                        <a:rPr dirty="0" smtClean="0" baseline="25000" sz="1500" spc="0">
                          <a:latin typeface="Cambria Math"/>
                          <a:cs typeface="Cambria Math"/>
                        </a:rPr>
                        <a:t>−</a:t>
                      </a:r>
                      <a:endParaRPr baseline="25000" sz="15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Cambria Math"/>
                          <a:cs typeface="Cambria Math"/>
                        </a:rPr>
                        <a:t>(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��</a:t>
                      </a:r>
                      <a:r>
                        <a:rPr dirty="0" smtClean="0" sz="1400" spc="-2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+</a:t>
                      </a:r>
                      <a:r>
                        <a:rPr dirty="0" smtClean="0" sz="14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sz="1400" spc="5">
                          <a:latin typeface="Cambria Math"/>
                          <a:cs typeface="Cambria Math"/>
                        </a:rPr>
                        <a:t>)</a:t>
                      </a:r>
                      <a:r>
                        <a:rPr dirty="0" smtClean="0" sz="1400" spc="0">
                          <a:latin typeface="Cambria Math"/>
                          <a:cs typeface="Cambria Math"/>
                        </a:rPr>
                        <a:t>𝝅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D2D2D2"/>
                    </a:solidFill>
                  </a:tcPr>
                </a:tc>
              </a:tr>
              <a:tr h="34747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�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T w="13462">
                      <a:solidFill>
                        <a:srgbClr val="000000"/>
                      </a:solidFill>
                      <a:prstDash val="solid"/>
                    </a:lnT>
                    <a:solidFill>
                      <a:srgbClr val="D2D2D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jinan</dc:creator>
  <dcterms:created xsi:type="dcterms:W3CDTF">2018-11-13T12:29:52Z</dcterms:created>
  <dcterms:modified xsi:type="dcterms:W3CDTF">2018-11-13T12:29:52Z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2018-11-02T00:00:00Z</vt:filetime>
  </property>
  <property fmtid="{D5CDD505-2E9C-101B-9397-08002B2CF9AE}" pid="3" name="LastSaved">
    <vt:filetime>2018-11-13T00:00:00Z</vt:filetime>
  </property>
</Properties>
</file>