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308347" y="344424"/>
            <a:ext cx="3464052" cy="10454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26383" y="9252711"/>
            <a:ext cx="121885" cy="18745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100" b="1">
                <a:latin typeface="Calibri"/>
                <a:cs typeface="Calibri"/>
              </a:rPr>
              <a:t>#</a:t>
            </a:fld>
            <a:endParaRPr sz="1100">
              <a:latin typeface="Calibri"/>
              <a:cs typeface="Calibri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jpg"/><Relationship Id="rId10" Type="http://schemas.openxmlformats.org/officeDocument/2006/relationships/image" Target="../media/image10.png"/><Relationship Id="rId11" Type="http://schemas.openxmlformats.org/officeDocument/2006/relationships/image" Target="../media/image1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5" Type="http://schemas.openxmlformats.org/officeDocument/2006/relationships/image" Target="../media/image15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Relationship Id="rId4" Type="http://schemas.openxmlformats.org/officeDocument/2006/relationships/image" Target="../media/image18.png"/><Relationship Id="rId5" Type="http://schemas.openxmlformats.org/officeDocument/2006/relationships/image" Target="../media/image19.jp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jp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Relationship Id="rId11" Type="http://schemas.openxmlformats.org/officeDocument/2006/relationships/image" Target="../media/image33.png"/><Relationship Id="rId12" Type="http://schemas.openxmlformats.org/officeDocument/2006/relationships/image" Target="../media/image34.png"/><Relationship Id="rId13" Type="http://schemas.openxmlformats.org/officeDocument/2006/relationships/image" Target="../media/image35.png"/><Relationship Id="rId14" Type="http://schemas.openxmlformats.org/officeDocument/2006/relationships/image" Target="../media/image3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877314"/>
            <a:ext cx="5965190" cy="8832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241300" indent="-228600">
              <a:lnSpc>
                <a:spcPct val="100000"/>
              </a:lnSpc>
              <a:buFont typeface="Wingdings"/>
              <a:buChar char=""/>
              <a:tabLst>
                <a:tab pos="241300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IMPACT</a:t>
            </a:r>
            <a:r>
              <a:rPr dirty="0" smtClean="0" sz="1600" spc="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OF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R</a:t>
            </a:r>
            <a:r>
              <a:rPr dirty="0" smtClean="0" baseline="-13227" sz="1575" spc="-22" b="1" i="1">
                <a:latin typeface="Times New Roman"/>
                <a:cs typeface="Times New Roman"/>
              </a:rPr>
              <a:t>S  </a:t>
            </a:r>
            <a:r>
              <a:rPr dirty="0" smtClean="0" baseline="-13227" sz="1575" spc="3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ON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T</a:t>
            </a:r>
            <a:r>
              <a:rPr dirty="0" smtClean="0" sz="1600" spc="-25" b="1" i="1">
                <a:latin typeface="Times New Roman"/>
                <a:cs typeface="Times New Roman"/>
              </a:rPr>
              <a:t>H</a:t>
            </a:r>
            <a:r>
              <a:rPr dirty="0" smtClean="0" sz="1600" spc="-15" b="1" i="1">
                <a:latin typeface="Times New Roman"/>
                <a:cs typeface="Times New Roman"/>
              </a:rPr>
              <a:t>E</a:t>
            </a:r>
            <a:r>
              <a:rPr dirty="0" smtClean="0" sz="1600" spc="-15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B</a:t>
            </a:r>
            <a:r>
              <a:rPr dirty="0" smtClean="0" sz="1600" spc="-5" b="1" i="1">
                <a:latin typeface="Times New Roman"/>
                <a:cs typeface="Times New Roman"/>
              </a:rPr>
              <a:t>J</a:t>
            </a:r>
            <a:r>
              <a:rPr dirty="0" smtClean="0" sz="1600" spc="-10" b="1" i="1">
                <a:latin typeface="Times New Roman"/>
                <a:cs typeface="Times New Roman"/>
              </a:rPr>
              <a:t>T</a:t>
            </a:r>
            <a:r>
              <a:rPr dirty="0" smtClean="0" sz="1600" spc="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L</a:t>
            </a:r>
            <a:r>
              <a:rPr dirty="0" smtClean="0" sz="1600" spc="-10" b="1" i="1">
                <a:latin typeface="Times New Roman"/>
                <a:cs typeface="Times New Roman"/>
              </a:rPr>
              <a:t>O</a:t>
            </a:r>
            <a:r>
              <a:rPr dirty="0" smtClean="0" sz="1600" spc="-15" b="1" i="1">
                <a:latin typeface="Times New Roman"/>
                <a:cs typeface="Times New Roman"/>
              </a:rPr>
              <a:t>W</a:t>
            </a:r>
            <a:r>
              <a:rPr dirty="0" smtClean="0" sz="1600" spc="-15" b="1" i="1">
                <a:latin typeface="Times New Roman"/>
                <a:cs typeface="Times New Roman"/>
              </a:rPr>
              <a:t>-</a:t>
            </a:r>
            <a:r>
              <a:rPr dirty="0" smtClean="0" sz="1600" spc="-15" b="1" i="1">
                <a:latin typeface="Times New Roman"/>
                <a:cs typeface="Times New Roman"/>
              </a:rPr>
              <a:t>FREQU</a:t>
            </a:r>
            <a:r>
              <a:rPr dirty="0" smtClean="0" sz="1600" spc="0" b="1" i="1">
                <a:latin typeface="Times New Roman"/>
                <a:cs typeface="Times New Roman"/>
              </a:rPr>
              <a:t>E</a:t>
            </a:r>
            <a:r>
              <a:rPr dirty="0" smtClean="0" sz="1600" spc="-15" b="1" i="1">
                <a:latin typeface="Times New Roman"/>
                <a:cs typeface="Times New Roman"/>
              </a:rPr>
              <a:t>NCY</a:t>
            </a:r>
            <a:r>
              <a:rPr dirty="0" smtClean="0" sz="1600" spc="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RESPONSE</a:t>
            </a:r>
            <a:endParaRPr sz="1600">
              <a:latin typeface="Times New Roman"/>
              <a:cs typeface="Times New Roman"/>
            </a:endParaRPr>
          </a:p>
          <a:p>
            <a:pPr marL="12700" marR="12700" indent="456565">
              <a:lnSpc>
                <a:spcPct val="144300"/>
              </a:lnSpc>
              <a:spcBef>
                <a:spcPts val="90"/>
              </a:spcBef>
            </a:pPr>
            <a:r>
              <a:rPr dirty="0" smtClean="0" sz="1400">
                <a:latin typeface="Times New Roman"/>
                <a:cs typeface="Times New Roman"/>
              </a:rPr>
              <a:t>In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te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pact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rce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va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ff 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5.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5800298"/>
            <a:ext cx="5969000" cy="10560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 indent="286385">
              <a:lnSpc>
                <a:spcPct val="153300"/>
              </a:lnSpc>
              <a:buSzPct val="87500"/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C</a:t>
            </a:r>
            <a:r>
              <a:rPr dirty="0" smtClean="0" baseline="-13227" sz="1575" spc="-22" b="1" i="1">
                <a:latin typeface="Times New Roman"/>
                <a:cs typeface="Times New Roman"/>
              </a:rPr>
              <a:t>S </a:t>
            </a:r>
            <a:r>
              <a:rPr dirty="0" smtClean="0" baseline="-13227" sz="1575" spc="22" b="1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now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g.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6,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th </a:t>
            </a:r>
            <a:r>
              <a:rPr dirty="0" smtClean="0" sz="1400" spc="-100">
                <a:latin typeface="Times New Roman"/>
                <a:cs typeface="Times New Roman"/>
              </a:rPr>
              <a:t> </a:t>
            </a:r>
            <a:r>
              <a:rPr dirty="0" smtClean="0" sz="1400" spc="-20" i="1">
                <a:latin typeface="Times New Roman"/>
                <a:cs typeface="Times New Roman"/>
              </a:rPr>
              <a:t>Ri</a:t>
            </a:r>
            <a:r>
              <a:rPr dirty="0" smtClean="0" sz="1400" spc="-2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 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baseline="-12345" sz="1350" spc="0" i="1">
                <a:latin typeface="Times New Roman"/>
                <a:cs typeface="Times New Roman"/>
              </a:rPr>
              <a:t>1 </a:t>
            </a:r>
            <a:r>
              <a:rPr dirty="0" smtClean="0" baseline="-12345" sz="1350" spc="-150" i="1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||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baseline="-12345" sz="1350" spc="7" i="1">
                <a:latin typeface="Times New Roman"/>
                <a:cs typeface="Times New Roman"/>
              </a:rPr>
              <a:t>2</a:t>
            </a:r>
            <a:r>
              <a:rPr dirty="0" smtClean="0" sz="1400" spc="-5" i="1">
                <a:latin typeface="Times New Roman"/>
                <a:cs typeface="Times New Roman"/>
              </a:rPr>
              <a:t>|</a:t>
            </a:r>
            <a:r>
              <a:rPr dirty="0" smtClean="0" sz="1400" spc="0" i="1">
                <a:latin typeface="Times New Roman"/>
                <a:cs typeface="Times New Roman"/>
              </a:rPr>
              <a:t>|</a:t>
            </a:r>
            <a:r>
              <a:rPr dirty="0" smtClean="0" sz="1400" spc="-5" i="1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β</a:t>
            </a:r>
            <a:r>
              <a:rPr dirty="0" smtClean="0" sz="1400" spc="5" i="1">
                <a:latin typeface="Times New Roman"/>
                <a:cs typeface="Times New Roman"/>
              </a:rPr>
              <a:t>r</a:t>
            </a:r>
            <a:r>
              <a:rPr dirty="0" smtClean="0" baseline="-13227" sz="1575" spc="0" i="1">
                <a:latin typeface="Times New Roman"/>
                <a:cs typeface="Times New Roman"/>
              </a:rPr>
              <a:t>e </a:t>
            </a:r>
            <a:r>
              <a:rPr dirty="0" smtClean="0" sz="1400" spc="0" i="1">
                <a:latin typeface="Times New Roman"/>
                <a:cs typeface="Times New Roman"/>
              </a:rPr>
              <a:t>.</a:t>
            </a:r>
            <a:r>
              <a:rPr dirty="0" smtClean="0" sz="1400" spc="-5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lt in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ff fre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2004" y="7551673"/>
            <a:ext cx="495300" cy="9493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so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20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90625" y="2985174"/>
            <a:ext cx="3203191" cy="22002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4486275" y="3670923"/>
            <a:ext cx="2400280" cy="14191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2241804" y="5196840"/>
            <a:ext cx="574548" cy="2545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5480303" y="5071871"/>
            <a:ext cx="574548" cy="2545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1365503" y="5405628"/>
            <a:ext cx="2784348" cy="3688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532889" y="5187060"/>
            <a:ext cx="2453005" cy="5746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800100">
              <a:lnSpc>
                <a:spcPct val="100000"/>
              </a:lnSpc>
            </a:pPr>
            <a:r>
              <a:rPr dirty="0" smtClean="0" sz="1200" spc="-15" b="1">
                <a:latin typeface="Times New Roman"/>
                <a:cs typeface="Times New Roman"/>
              </a:rPr>
              <a:t>F</a:t>
            </a:r>
            <a:r>
              <a:rPr dirty="0" smtClean="0" sz="1200" spc="0" b="1">
                <a:latin typeface="Times New Roman"/>
                <a:cs typeface="Times New Roman"/>
              </a:rPr>
              <a:t>ig. 5</a:t>
            </a:r>
            <a:endParaRPr sz="1200">
              <a:latin typeface="Times New Roman"/>
              <a:cs typeface="Times New Roman"/>
            </a:endParaRPr>
          </a:p>
          <a:p>
            <a:pPr marL="38100" marR="12700" indent="-26034">
              <a:lnSpc>
                <a:spcPts val="1380"/>
              </a:lnSpc>
              <a:spcBef>
                <a:spcPts val="265"/>
              </a:spcBef>
            </a:pPr>
            <a:r>
              <a:rPr dirty="0" smtClean="0" sz="1200" i="1">
                <a:latin typeface="Times New Roman"/>
                <a:cs typeface="Times New Roman"/>
              </a:rPr>
              <a:t>D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ter</a:t>
            </a:r>
            <a:r>
              <a:rPr dirty="0" smtClean="0" sz="1200" spc="-5" i="1">
                <a:latin typeface="Times New Roman"/>
                <a:cs typeface="Times New Roman"/>
              </a:rPr>
              <a:t>m</a:t>
            </a:r>
            <a:r>
              <a:rPr dirty="0" smtClean="0" sz="1200" spc="0" i="1">
                <a:latin typeface="Times New Roman"/>
                <a:cs typeface="Times New Roman"/>
              </a:rPr>
              <a:t>ining the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ff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of</a:t>
            </a:r>
            <a:r>
              <a:rPr dirty="0" smtClean="0" sz="1200" spc="10" i="1">
                <a:latin typeface="Times New Roman"/>
                <a:cs typeface="Times New Roman"/>
              </a:rPr>
              <a:t> </a:t>
            </a:r>
            <a:r>
              <a:rPr dirty="0" smtClean="0" sz="1200" spc="5" i="1">
                <a:latin typeface="Times New Roman"/>
                <a:cs typeface="Times New Roman"/>
              </a:rPr>
              <a:t>R</a:t>
            </a:r>
            <a:r>
              <a:rPr dirty="0" smtClean="0" baseline="-10416" sz="1200" spc="0" i="1">
                <a:latin typeface="Times New Roman"/>
                <a:cs typeface="Times New Roman"/>
              </a:rPr>
              <a:t>S </a:t>
            </a:r>
            <a:r>
              <a:rPr dirty="0" smtClean="0" baseline="-10416" sz="1200" spc="-142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on the low-</a:t>
            </a:r>
            <a:r>
              <a:rPr dirty="0" smtClean="0" sz="1200" spc="0" i="1">
                <a:latin typeface="Times New Roman"/>
                <a:cs typeface="Times New Roman"/>
              </a:rPr>
              <a:t> 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10" i="1">
                <a:latin typeface="Times New Roman"/>
                <a:cs typeface="Times New Roman"/>
              </a:rPr>
              <a:t>r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sponse of a</a:t>
            </a:r>
            <a:r>
              <a:rPr dirty="0" smtClean="0" sz="1200" spc="1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B</a:t>
            </a:r>
            <a:r>
              <a:rPr dirty="0" smtClean="0" sz="1200" spc="-10" i="1">
                <a:latin typeface="Times New Roman"/>
                <a:cs typeface="Times New Roman"/>
              </a:rPr>
              <a:t>J</a:t>
            </a:r>
            <a:r>
              <a:rPr dirty="0" smtClean="0" sz="1200" spc="0" i="1">
                <a:latin typeface="Times New Roman"/>
                <a:cs typeface="Times New Roman"/>
              </a:rPr>
              <a:t>T amplifier.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460747" y="5282184"/>
            <a:ext cx="2602992" cy="36880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686680" y="5062092"/>
            <a:ext cx="2152650" cy="575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17145">
              <a:lnSpc>
                <a:spcPct val="100000"/>
              </a:lnSpc>
            </a:pPr>
            <a:r>
              <a:rPr dirty="0" smtClean="0" sz="1200" spc="-15" b="1">
                <a:latin typeface="Times New Roman"/>
                <a:cs typeface="Times New Roman"/>
              </a:rPr>
              <a:t>F</a:t>
            </a:r>
            <a:r>
              <a:rPr dirty="0" smtClean="0" sz="1200" spc="0" b="1">
                <a:latin typeface="Times New Roman"/>
                <a:cs typeface="Times New Roman"/>
              </a:rPr>
              <a:t>ig. 6</a:t>
            </a:r>
            <a:endParaRPr sz="1200">
              <a:latin typeface="Times New Roman"/>
              <a:cs typeface="Times New Roman"/>
            </a:endParaRPr>
          </a:p>
          <a:p>
            <a:pPr algn="ctr" marL="12700" marR="12700">
              <a:lnSpc>
                <a:spcPts val="1380"/>
              </a:lnSpc>
              <a:spcBef>
                <a:spcPts val="275"/>
              </a:spcBef>
            </a:pPr>
            <a:r>
              <a:rPr dirty="0" smtClean="0" sz="1200" i="1">
                <a:latin typeface="Times New Roman"/>
                <a:cs typeface="Times New Roman"/>
              </a:rPr>
              <a:t>D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ter</a:t>
            </a:r>
            <a:r>
              <a:rPr dirty="0" smtClean="0" sz="1200" spc="-5" i="1">
                <a:latin typeface="Times New Roman"/>
                <a:cs typeface="Times New Roman"/>
              </a:rPr>
              <a:t>m</a:t>
            </a:r>
            <a:r>
              <a:rPr dirty="0" smtClean="0" sz="1200" spc="0" i="1">
                <a:latin typeface="Times New Roman"/>
                <a:cs typeface="Times New Roman"/>
              </a:rPr>
              <a:t>ining the 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ff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of</a:t>
            </a:r>
            <a:r>
              <a:rPr dirty="0" smtClean="0" sz="1200" spc="10" i="1">
                <a:latin typeface="Times New Roman"/>
                <a:cs typeface="Times New Roman"/>
              </a:rPr>
              <a:t> </a:t>
            </a:r>
            <a:r>
              <a:rPr dirty="0" smtClean="0" sz="1200" spc="10" i="1">
                <a:latin typeface="Times New Roman"/>
                <a:cs typeface="Times New Roman"/>
              </a:rPr>
              <a:t>C</a:t>
            </a:r>
            <a:r>
              <a:rPr dirty="0" smtClean="0" baseline="-10416" sz="1200" spc="0" i="1">
                <a:latin typeface="Times New Roman"/>
                <a:cs typeface="Times New Roman"/>
              </a:rPr>
              <a:t>S </a:t>
            </a:r>
            <a:r>
              <a:rPr dirty="0" smtClean="0" baseline="-10416" sz="1200" spc="-142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on the</a:t>
            </a:r>
            <a:r>
              <a:rPr dirty="0" smtClean="0" sz="1200" spc="0" i="1">
                <a:latin typeface="Times New Roman"/>
                <a:cs typeface="Times New Roman"/>
              </a:rPr>
              <a:t> lo</a:t>
            </a:r>
            <a:r>
              <a:rPr dirty="0" smtClean="0" sz="1200" spc="5" i="1">
                <a:latin typeface="Times New Roman"/>
                <a:cs typeface="Times New Roman"/>
              </a:rPr>
              <a:t>w</a:t>
            </a:r>
            <a:r>
              <a:rPr dirty="0" smtClean="0" sz="1200" spc="0" i="1">
                <a:latin typeface="Times New Roman"/>
                <a:cs typeface="Times New Roman"/>
              </a:rPr>
              <a:t>-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r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spon</a:t>
            </a:r>
            <a:r>
              <a:rPr dirty="0" smtClean="0" sz="1200" spc="10" i="1">
                <a:latin typeface="Times New Roman"/>
                <a:cs typeface="Times New Roman"/>
              </a:rPr>
              <a:t>s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124200" y="7018010"/>
            <a:ext cx="1438202" cy="4667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/>
          <p:nvPr/>
        </p:nvSpPr>
        <p:spPr>
          <a:xfrm>
            <a:off x="3124200" y="7743815"/>
            <a:ext cx="1428814" cy="43820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object 17"/>
          <p:cNvSpPr/>
          <p:nvPr/>
        </p:nvSpPr>
        <p:spPr>
          <a:xfrm>
            <a:off x="3124200" y="8353426"/>
            <a:ext cx="1361957" cy="45399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783435"/>
            <a:ext cx="5968365" cy="681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 indent="286385">
              <a:lnSpc>
                <a:spcPct val="143500"/>
              </a:lnSpc>
              <a:buSzPct val="87500"/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Cc</a:t>
            </a:r>
            <a:r>
              <a:rPr dirty="0" smtClean="0" sz="1600" spc="-30" b="1" i="1">
                <a:latin typeface="Times New Roman"/>
                <a:cs typeface="Times New Roman"/>
              </a:rPr>
              <a:t> </a:t>
            </a:r>
            <a:r>
              <a:rPr dirty="0" smtClean="0" sz="1400" spc="-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 ca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tor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sz="1400" spc="0" i="1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 f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toff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5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ains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e.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hat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is,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3472408"/>
            <a:ext cx="5969000" cy="12941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 indent="286385">
              <a:lnSpc>
                <a:spcPct val="143500"/>
              </a:lnSpc>
              <a:buSzPct val="87500"/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C</a:t>
            </a:r>
            <a:r>
              <a:rPr dirty="0" smtClean="0" baseline="-13227" sz="1575" spc="-22" b="1" i="1">
                <a:latin typeface="Times New Roman"/>
                <a:cs typeface="Times New Roman"/>
              </a:rPr>
              <a:t>E </a:t>
            </a:r>
            <a:r>
              <a:rPr dirty="0" smtClean="0" baseline="-13227" sz="1575" spc="7" b="1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or,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5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baseline="-12345" sz="1350" spc="0" i="1">
                <a:latin typeface="Times New Roman"/>
                <a:cs typeface="Times New Roman"/>
              </a:rPr>
              <a:t>S </a:t>
            </a:r>
            <a:r>
              <a:rPr dirty="0" smtClean="0" baseline="-12345" sz="1350" spc="120" i="1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ll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aff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ct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le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el</a:t>
            </a:r>
            <a:r>
              <a:rPr dirty="0" smtClean="0" sz="1400" spc="0">
                <a:latin typeface="Times New Roman"/>
                <a:cs typeface="Times New Roman"/>
              </a:rPr>
              <a:t> 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on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so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44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114675" y="2778753"/>
            <a:ext cx="1523338" cy="4858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3371850" y="4345940"/>
            <a:ext cx="1129611" cy="48565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2657475" y="5102228"/>
            <a:ext cx="2743304" cy="51447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4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57140" y="342392"/>
            <a:ext cx="2999740" cy="10058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820419" marR="817880" indent="-254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26225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02004" y="1889506"/>
            <a:ext cx="5969635" cy="12033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228600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LO</a:t>
            </a:r>
            <a:r>
              <a:rPr dirty="0" smtClean="0" sz="1600" spc="-10" b="1" i="1">
                <a:latin typeface="Times New Roman"/>
                <a:cs typeface="Times New Roman"/>
              </a:rPr>
              <a:t>W</a:t>
            </a:r>
            <a:r>
              <a:rPr dirty="0" smtClean="0" sz="1600" spc="-15" b="1" i="1">
                <a:latin typeface="Times New Roman"/>
                <a:cs typeface="Times New Roman"/>
              </a:rPr>
              <a:t>-</a:t>
            </a:r>
            <a:r>
              <a:rPr dirty="0" smtClean="0" sz="1600" spc="-15" b="1" i="1">
                <a:latin typeface="Times New Roman"/>
                <a:cs typeface="Times New Roman"/>
              </a:rPr>
              <a:t>FREQUE</a:t>
            </a:r>
            <a:r>
              <a:rPr dirty="0" smtClean="0" sz="1600" spc="-10" b="1" i="1">
                <a:latin typeface="Times New Roman"/>
                <a:cs typeface="Times New Roman"/>
              </a:rPr>
              <a:t>N</a:t>
            </a:r>
            <a:r>
              <a:rPr dirty="0" smtClean="0" sz="1600" spc="-15" b="1" i="1">
                <a:latin typeface="Times New Roman"/>
                <a:cs typeface="Times New Roman"/>
              </a:rPr>
              <a:t>CY</a:t>
            </a:r>
            <a:r>
              <a:rPr dirty="0" smtClean="0" sz="1600" spc="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RESPONS</a:t>
            </a:r>
            <a:r>
              <a:rPr dirty="0" smtClean="0" sz="1600" spc="-5" b="1" i="1">
                <a:latin typeface="Times New Roman"/>
                <a:cs typeface="Times New Roman"/>
              </a:rPr>
              <a:t>E</a:t>
            </a:r>
            <a:r>
              <a:rPr dirty="0" smtClean="0" sz="1600" spc="0" b="1" i="1">
                <a:latin typeface="Times New Roman"/>
                <a:cs typeface="Times New Roman"/>
              </a:rPr>
              <a:t>-</a:t>
            </a:r>
            <a:r>
              <a:rPr dirty="0" smtClean="0" sz="1600" spc="-15" b="1" i="1">
                <a:latin typeface="Times New Roman"/>
                <a:cs typeface="Times New Roman"/>
              </a:rPr>
              <a:t>FET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5" b="1" i="1">
                <a:latin typeface="Times New Roman"/>
                <a:cs typeface="Times New Roman"/>
              </a:rPr>
              <a:t>A</a:t>
            </a:r>
            <a:r>
              <a:rPr dirty="0" smtClean="0" sz="1600" spc="-5" b="1" i="1">
                <a:latin typeface="Times New Roman"/>
                <a:cs typeface="Times New Roman"/>
              </a:rPr>
              <a:t>M</a:t>
            </a:r>
            <a:r>
              <a:rPr dirty="0" smtClean="0" sz="1600" spc="-10" b="1" i="1">
                <a:latin typeface="Times New Roman"/>
                <a:cs typeface="Times New Roman"/>
              </a:rPr>
              <a:t>P</a:t>
            </a:r>
            <a:r>
              <a:rPr dirty="0" smtClean="0" sz="1600" spc="-20" b="1" i="1">
                <a:latin typeface="Times New Roman"/>
                <a:cs typeface="Times New Roman"/>
              </a:rPr>
              <a:t>L</a:t>
            </a:r>
            <a:r>
              <a:rPr dirty="0" smtClean="0" sz="1600" spc="-10" b="1" i="1">
                <a:latin typeface="Times New Roman"/>
                <a:cs typeface="Times New Roman"/>
              </a:rPr>
              <a:t>IFI</a:t>
            </a:r>
            <a:r>
              <a:rPr dirty="0" smtClean="0" sz="1600" spc="0" b="1" i="1">
                <a:latin typeface="Times New Roman"/>
                <a:cs typeface="Times New Roman"/>
              </a:rPr>
              <a:t>E</a:t>
            </a:r>
            <a:r>
              <a:rPr dirty="0" smtClean="0" sz="1600" spc="-15" b="1" i="1">
                <a:latin typeface="Times New Roman"/>
                <a:cs typeface="Times New Roman"/>
              </a:rPr>
              <a:t>R</a:t>
            </a:r>
            <a:endParaRPr sz="1600">
              <a:latin typeface="Times New Roman"/>
              <a:cs typeface="Times New Roman"/>
            </a:endParaRPr>
          </a:p>
          <a:p>
            <a:pPr algn="just" marL="12700" marR="12700" indent="286385">
              <a:lnSpc>
                <a:spcPct val="144000"/>
              </a:lnSpc>
              <a:spcBef>
                <a:spcPts val="95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sis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plifi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lo</a:t>
            </a:r>
            <a:r>
              <a:rPr dirty="0" smtClean="0" sz="1400" spc="3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-fr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cy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 si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ilar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BJT</a:t>
            </a:r>
            <a:r>
              <a:rPr dirty="0" smtClean="0" sz="1400" spc="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.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hree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ac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 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nce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n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25">
                <a:latin typeface="Times New Roman"/>
                <a:cs typeface="Times New Roman"/>
              </a:rPr>
              <a:t>7</a:t>
            </a:r>
            <a:r>
              <a:rPr dirty="0" smtClean="0" sz="1400" spc="0">
                <a:latin typeface="Times New Roman"/>
                <a:cs typeface="Times New Roman"/>
              </a:rPr>
              <a:t>: </a:t>
            </a:r>
            <a:r>
              <a:rPr dirty="0" smtClean="0" sz="1400" spc="0" b="1" i="1">
                <a:latin typeface="Times New Roman"/>
                <a:cs typeface="Times New Roman"/>
              </a:rPr>
              <a:t>C</a:t>
            </a:r>
            <a:r>
              <a:rPr dirty="0" smtClean="0" baseline="-12345" sz="1350" spc="-7" b="1" i="1">
                <a:latin typeface="Times New Roman"/>
                <a:cs typeface="Times New Roman"/>
              </a:rPr>
              <a:t>G</a:t>
            </a:r>
            <a:r>
              <a:rPr dirty="0" smtClean="0" sz="1400" spc="0" b="1" i="1">
                <a:latin typeface="Times New Roman"/>
                <a:cs typeface="Times New Roman"/>
              </a:rPr>
              <a:t>,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-5" b="1" i="1">
                <a:latin typeface="Times New Roman"/>
                <a:cs typeface="Times New Roman"/>
              </a:rPr>
              <a:t>C</a:t>
            </a:r>
            <a:r>
              <a:rPr dirty="0" smtClean="0" baseline="-12345" sz="1350" spc="-7" b="1" i="1">
                <a:latin typeface="Times New Roman"/>
                <a:cs typeface="Times New Roman"/>
              </a:rPr>
              <a:t>C</a:t>
            </a:r>
            <a:r>
              <a:rPr dirty="0" smtClean="0" sz="1400" spc="0" b="1" i="1">
                <a:latin typeface="Times New Roman"/>
                <a:cs typeface="Times New Roman"/>
              </a:rPr>
              <a:t>,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5" b="1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b="1" i="1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571625" y="3288069"/>
            <a:ext cx="4292981" cy="21907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/>
          <p:nvPr/>
        </p:nvSpPr>
        <p:spPr>
          <a:xfrm>
            <a:off x="3794759" y="5721096"/>
            <a:ext cx="1056132" cy="2743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902004" y="5705728"/>
            <a:ext cx="5970270" cy="180467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36957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7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18"/>
              </a:spcBef>
            </a:pPr>
            <a:endParaRPr sz="650"/>
          </a:p>
          <a:p>
            <a:pPr algn="ctr" marL="423545">
              <a:lnSpc>
                <a:spcPct val="100000"/>
              </a:lnSpc>
            </a:pPr>
            <a:r>
              <a:rPr dirty="0" smtClean="0" sz="1200" i="1">
                <a:latin typeface="Times New Roman"/>
                <a:cs typeface="Times New Roman"/>
              </a:rPr>
              <a:t>Capa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itive</a:t>
            </a:r>
            <a:r>
              <a:rPr dirty="0" smtClean="0" sz="1200" spc="-10" i="1">
                <a:latin typeface="Times New Roman"/>
                <a:cs typeface="Times New Roman"/>
              </a:rPr>
              <a:t> 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le</a:t>
            </a:r>
            <a:r>
              <a:rPr dirty="0" smtClean="0" sz="1200" spc="-5" i="1">
                <a:latin typeface="Times New Roman"/>
                <a:cs typeface="Times New Roman"/>
              </a:rPr>
              <a:t>m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nts that</a:t>
            </a:r>
            <a:r>
              <a:rPr dirty="0" smtClean="0" sz="1200" spc="10" i="1">
                <a:latin typeface="Times New Roman"/>
                <a:cs typeface="Times New Roman"/>
              </a:rPr>
              <a:t> </a:t>
            </a:r>
            <a:r>
              <a:rPr dirty="0" smtClean="0" sz="1200" spc="5" i="1">
                <a:latin typeface="Times New Roman"/>
                <a:cs typeface="Times New Roman"/>
              </a:rPr>
              <a:t>a</a:t>
            </a:r>
            <a:r>
              <a:rPr dirty="0" smtClean="0" sz="1200" spc="0" i="1">
                <a:latin typeface="Times New Roman"/>
                <a:cs typeface="Times New Roman"/>
              </a:rPr>
              <a:t>ffe</a:t>
            </a:r>
            <a:r>
              <a:rPr dirty="0" smtClean="0" sz="1200" spc="-10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the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lo</a:t>
            </a:r>
            <a:r>
              <a:rPr dirty="0" smtClean="0" sz="1200" spc="5" i="1">
                <a:latin typeface="Times New Roman"/>
                <a:cs typeface="Times New Roman"/>
              </a:rPr>
              <a:t>w</a:t>
            </a:r>
            <a:r>
              <a:rPr dirty="0" smtClean="0" sz="1200" spc="-5" i="1">
                <a:latin typeface="Times New Roman"/>
                <a:cs typeface="Times New Roman"/>
              </a:rPr>
              <a:t>-</a:t>
            </a:r>
            <a:r>
              <a:rPr dirty="0" smtClean="0" sz="1200" spc="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r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sponse of a </a:t>
            </a:r>
            <a:r>
              <a:rPr dirty="0" smtClean="0" sz="1200" spc="-5" i="1">
                <a:latin typeface="Times New Roman"/>
                <a:cs typeface="Times New Roman"/>
              </a:rPr>
              <a:t>J</a:t>
            </a:r>
            <a:r>
              <a:rPr dirty="0" smtClean="0" sz="1200" spc="0" i="1">
                <a:latin typeface="Times New Roman"/>
                <a:cs typeface="Times New Roman"/>
              </a:rPr>
              <a:t>FET amp</a:t>
            </a:r>
            <a:r>
              <a:rPr dirty="0" smtClean="0" sz="1200" spc="10" i="1">
                <a:latin typeface="Times New Roman"/>
                <a:cs typeface="Times New Roman"/>
              </a:rPr>
              <a:t>l</a:t>
            </a:r>
            <a:r>
              <a:rPr dirty="0" smtClean="0" sz="1200" spc="0" i="1">
                <a:latin typeface="Times New Roman"/>
                <a:cs typeface="Times New Roman"/>
              </a:rPr>
              <a:t>ifier.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19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algn="just" marL="12700" marR="12700" indent="172085">
              <a:lnSpc>
                <a:spcPct val="144000"/>
              </a:lnSpc>
              <a:buSzPct val="87500"/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C</a:t>
            </a:r>
            <a:r>
              <a:rPr dirty="0" smtClean="0" baseline="-13227" sz="1575" spc="-22" b="1" i="1">
                <a:latin typeface="Times New Roman"/>
                <a:cs typeface="Times New Roman"/>
              </a:rPr>
              <a:t>G </a:t>
            </a:r>
            <a:r>
              <a:rPr dirty="0" smtClean="0" baseline="-13227" sz="1575" spc="-172" b="1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tor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ou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e,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0">
                <a:latin typeface="Times New Roman"/>
                <a:cs typeface="Times New Roman"/>
              </a:rPr>
              <a:t> ac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as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</a:t>
            </a:r>
            <a:r>
              <a:rPr dirty="0" smtClean="0" sz="1400" spc="5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8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toff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y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deter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ined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0" i="1">
                <a:latin typeface="Times New Roman"/>
                <a:cs typeface="Times New Roman"/>
              </a:rPr>
              <a:t>G</a:t>
            </a:r>
            <a:r>
              <a:rPr dirty="0" smtClean="0" baseline="-12345" sz="1350" spc="0" i="1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900554" y="7676505"/>
            <a:ext cx="1585359" cy="5314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4305300" y="7546967"/>
            <a:ext cx="1986918" cy="9111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4994147" y="8424671"/>
            <a:ext cx="1056131" cy="2164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2293620" y="8372474"/>
            <a:ext cx="669458" cy="27569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4232147" y="8700516"/>
            <a:ext cx="2499359" cy="39776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395596" y="8409685"/>
            <a:ext cx="2174240" cy="6750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69088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8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11"/>
              </a:spcBef>
            </a:pPr>
            <a:endParaRPr sz="500"/>
          </a:p>
          <a:p>
            <a:pPr algn="ctr">
              <a:lnSpc>
                <a:spcPct val="100000"/>
              </a:lnSpc>
            </a:pPr>
            <a:r>
              <a:rPr dirty="0" smtClean="0" sz="1200" spc="-5" i="1">
                <a:latin typeface="Times New Roman"/>
                <a:cs typeface="Times New Roman"/>
              </a:rPr>
              <a:t>D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t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r</a:t>
            </a:r>
            <a:r>
              <a:rPr dirty="0" smtClean="0" sz="1200" spc="-5" i="1">
                <a:latin typeface="Times New Roman"/>
                <a:cs typeface="Times New Roman"/>
              </a:rPr>
              <a:t>m</a:t>
            </a:r>
            <a:r>
              <a:rPr dirty="0" smtClean="0" sz="1200" spc="0" i="1">
                <a:latin typeface="Times New Roman"/>
                <a:cs typeface="Times New Roman"/>
              </a:rPr>
              <a:t>ining the</a:t>
            </a:r>
            <a:r>
              <a:rPr dirty="0" smtClean="0" sz="1200" spc="-10" i="1">
                <a:latin typeface="Times New Roman"/>
                <a:cs typeface="Times New Roman"/>
              </a:rPr>
              <a:t> 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ffe</a:t>
            </a:r>
            <a:r>
              <a:rPr dirty="0" smtClean="0" sz="1200" spc="-10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of</a:t>
            </a:r>
            <a:r>
              <a:rPr dirty="0" smtClean="0" sz="1200" spc="1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C</a:t>
            </a:r>
            <a:r>
              <a:rPr dirty="0" smtClean="0" baseline="-10416" sz="1200" spc="0" i="1">
                <a:latin typeface="Times New Roman"/>
                <a:cs typeface="Times New Roman"/>
              </a:rPr>
              <a:t>G</a:t>
            </a:r>
            <a:r>
              <a:rPr dirty="0" smtClean="0" baseline="-10416" sz="1200" spc="142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on the</a:t>
            </a:r>
            <a:endParaRPr sz="1200">
              <a:latin typeface="Times New Roman"/>
              <a:cs typeface="Times New Roman"/>
            </a:endParaRPr>
          </a:p>
          <a:p>
            <a:pPr algn="ctr" marR="1905">
              <a:lnSpc>
                <a:spcPct val="100000"/>
              </a:lnSpc>
              <a:spcBef>
                <a:spcPts val="145"/>
              </a:spcBef>
            </a:pPr>
            <a:r>
              <a:rPr dirty="0" smtClean="0" sz="1200" i="1">
                <a:latin typeface="Times New Roman"/>
                <a:cs typeface="Times New Roman"/>
              </a:rPr>
              <a:t>lo</a:t>
            </a:r>
            <a:r>
              <a:rPr dirty="0" smtClean="0" sz="1200" spc="5" i="1">
                <a:latin typeface="Times New Roman"/>
                <a:cs typeface="Times New Roman"/>
              </a:rPr>
              <a:t>w</a:t>
            </a:r>
            <a:r>
              <a:rPr dirty="0" smtClean="0" sz="1200" spc="-5" i="1">
                <a:latin typeface="Times New Roman"/>
                <a:cs typeface="Times New Roman"/>
              </a:rPr>
              <a:t>-</a:t>
            </a:r>
            <a:r>
              <a:rPr dirty="0" smtClean="0" sz="1200" spc="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respon</a:t>
            </a:r>
            <a:r>
              <a:rPr dirty="0" smtClean="0" sz="1200" spc="5" i="1">
                <a:latin typeface="Times New Roman"/>
                <a:cs typeface="Times New Roman"/>
              </a:rPr>
              <a:t>s</a:t>
            </a:r>
            <a:r>
              <a:rPr dirty="0" smtClean="0" sz="1200" spc="0" i="1">
                <a:latin typeface="Times New Roman"/>
                <a:cs typeface="Times New Roman"/>
              </a:rPr>
              <a:t>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0600" y="276225"/>
            <a:ext cx="1304925" cy="1159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02004" y="342392"/>
            <a:ext cx="6654800" cy="206819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L="4475480" marR="817880" indent="1270">
              <a:lnSpc>
                <a:spcPts val="149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Engineering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Colle</a:t>
            </a:r>
            <a:r>
              <a:rPr dirty="0" smtClean="0" sz="1300" spc="-5">
                <a:latin typeface="Times New Roman"/>
                <a:cs typeface="Times New Roman"/>
              </a:rPr>
              <a:t>g</a:t>
            </a:r>
            <a:r>
              <a:rPr dirty="0" smtClean="0" sz="1300" spc="-10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  <a:p>
            <a:pPr algn="ctr" marL="3655060">
              <a:lnSpc>
                <a:spcPts val="142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917315" marR="259715">
              <a:lnSpc>
                <a:spcPct val="103099"/>
              </a:lnSpc>
              <a:spcBef>
                <a:spcPts val="210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7">
                <a:latin typeface="Times New Roman"/>
                <a:cs typeface="Times New Roman"/>
              </a:rPr>
              <a:t>e</a:t>
            </a:r>
            <a:r>
              <a:rPr dirty="0" smtClean="0" baseline="39682" sz="1575" spc="0">
                <a:latin typeface="Times New Roman"/>
                <a:cs typeface="Times New Roman"/>
              </a:rPr>
              <a:t>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r</a:t>
            </a:r>
            <a:r>
              <a:rPr dirty="0" smtClean="0" sz="1300" spc="-5">
                <a:latin typeface="Times New Roman"/>
                <a:cs typeface="Times New Roman"/>
              </a:rPr>
              <a:t> 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</a:t>
            </a:r>
            <a:r>
              <a:rPr dirty="0" smtClean="0" sz="1300" spc="0">
                <a:latin typeface="Times New Roman"/>
                <a:cs typeface="Times New Roman"/>
              </a:rPr>
              <a:t>2</a:t>
            </a:r>
            <a:r>
              <a:rPr dirty="0" smtClean="0" sz="1300" spc="-10">
                <a:latin typeface="Times New Roman"/>
                <a:cs typeface="Times New Roman"/>
              </a:rPr>
              <a:t>016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88"/>
              </a:spcBef>
            </a:pPr>
            <a:endParaRPr sz="1000"/>
          </a:p>
          <a:p>
            <a:pPr marL="12700" marR="701675" indent="114300">
              <a:lnSpc>
                <a:spcPct val="143500"/>
              </a:lnSpc>
              <a:buSzPct val="87500"/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Cc</a:t>
            </a:r>
            <a:r>
              <a:rPr dirty="0" smtClean="0" sz="1600" spc="135" b="1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For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ca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en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ve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ice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lo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0">
                <a:latin typeface="Times New Roman"/>
                <a:cs typeface="Times New Roman"/>
              </a:rPr>
              <a:t> net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k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ig.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9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 fr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1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4" y="6300089"/>
            <a:ext cx="244792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For 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7,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ue of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is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7352030"/>
            <a:ext cx="3590290" cy="8610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hi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 </a:t>
            </a:r>
            <a:r>
              <a:rPr dirty="0" smtClean="0" sz="1400" spc="-10" i="1">
                <a:latin typeface="Times New Roman"/>
                <a:cs typeface="Times New Roman"/>
              </a:rPr>
              <a:t>r</a:t>
            </a:r>
            <a:r>
              <a:rPr dirty="0" smtClean="0" baseline="-12345" sz="1350" spc="0" i="1">
                <a:latin typeface="Times New Roman"/>
                <a:cs typeface="Times New Roman"/>
              </a:rPr>
              <a:t>d </a:t>
            </a:r>
            <a:r>
              <a:rPr dirty="0" smtClean="0" baseline="-12345" sz="1350" spc="-15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∞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Ω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es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24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idba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stem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deter</a:t>
            </a:r>
            <a:r>
              <a:rPr dirty="0" smtClean="0" sz="1400" spc="-30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5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906904" y="2628255"/>
            <a:ext cx="1541148" cy="5098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7" name="object 7"/>
          <p:cNvSpPr/>
          <p:nvPr/>
        </p:nvSpPr>
        <p:spPr>
          <a:xfrm>
            <a:off x="4762500" y="2573653"/>
            <a:ext cx="1657303" cy="85718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8" name="object 8"/>
          <p:cNvSpPr/>
          <p:nvPr/>
        </p:nvSpPr>
        <p:spPr>
          <a:xfrm>
            <a:off x="2213610" y="3271524"/>
            <a:ext cx="924502" cy="3079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9" name="object 9"/>
          <p:cNvSpPr/>
          <p:nvPr/>
        </p:nvSpPr>
        <p:spPr>
          <a:xfrm>
            <a:off x="5414771" y="3401567"/>
            <a:ext cx="1056131" cy="2621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207260" y="5065378"/>
            <a:ext cx="1179973" cy="47818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4872990" y="4918081"/>
            <a:ext cx="1584841" cy="8070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/>
          <p:nvPr/>
        </p:nvSpPr>
        <p:spPr>
          <a:xfrm>
            <a:off x="5169408" y="5779008"/>
            <a:ext cx="1056132" cy="26212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/>
          <p:nvPr/>
        </p:nvSpPr>
        <p:spPr>
          <a:xfrm>
            <a:off x="2466975" y="6662420"/>
            <a:ext cx="2409833" cy="49543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4" name="object 14"/>
          <p:cNvSpPr/>
          <p:nvPr/>
        </p:nvSpPr>
        <p:spPr>
          <a:xfrm>
            <a:off x="3628390" y="7296144"/>
            <a:ext cx="1104857" cy="40950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5" name="object 15"/>
          <p:cNvSpPr/>
          <p:nvPr/>
        </p:nvSpPr>
        <p:spPr>
          <a:xfrm>
            <a:off x="3756659" y="3593591"/>
            <a:ext cx="3326891" cy="48310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902004" y="3385946"/>
            <a:ext cx="5969635" cy="134556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r" marR="99377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9</a:t>
            </a:r>
            <a:endParaRPr sz="1400">
              <a:latin typeface="Times New Roman"/>
              <a:cs typeface="Times New Roman"/>
            </a:endParaRPr>
          </a:p>
          <a:p>
            <a:pPr algn="ctr" marL="3413125">
              <a:lnSpc>
                <a:spcPts val="1290"/>
              </a:lnSpc>
            </a:pPr>
            <a:r>
              <a:rPr dirty="0" smtClean="0" sz="1200" i="1">
                <a:latin typeface="Times New Roman"/>
                <a:cs typeface="Times New Roman"/>
              </a:rPr>
              <a:t>D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ter</a:t>
            </a:r>
            <a:r>
              <a:rPr dirty="0" smtClean="0" sz="1200" spc="-5" i="1">
                <a:latin typeface="Times New Roman"/>
                <a:cs typeface="Times New Roman"/>
              </a:rPr>
              <a:t>m</a:t>
            </a:r>
            <a:r>
              <a:rPr dirty="0" smtClean="0" sz="1200" spc="0" i="1">
                <a:latin typeface="Times New Roman"/>
                <a:cs typeface="Times New Roman"/>
              </a:rPr>
              <a:t>ining the 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ff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of</a:t>
            </a:r>
            <a:r>
              <a:rPr dirty="0" smtClean="0" sz="1200" spc="10" i="1">
                <a:latin typeface="Times New Roman"/>
                <a:cs typeface="Times New Roman"/>
              </a:rPr>
              <a:t> </a:t>
            </a:r>
            <a:r>
              <a:rPr dirty="0" smtClean="0" sz="1200" spc="10" i="1">
                <a:latin typeface="Times New Roman"/>
                <a:cs typeface="Times New Roman"/>
              </a:rPr>
              <a:t>C</a:t>
            </a:r>
            <a:r>
              <a:rPr dirty="0" smtClean="0" baseline="-10416" sz="1200" spc="0" i="1">
                <a:latin typeface="Times New Roman"/>
                <a:cs typeface="Times New Roman"/>
              </a:rPr>
              <a:t>C </a:t>
            </a:r>
            <a:r>
              <a:rPr dirty="0" smtClean="0" baseline="-10416" sz="1200" spc="-150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on the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lo</a:t>
            </a:r>
            <a:r>
              <a:rPr dirty="0" smtClean="0" sz="1200" spc="5" i="1">
                <a:latin typeface="Times New Roman"/>
                <a:cs typeface="Times New Roman"/>
              </a:rPr>
              <a:t>w</a:t>
            </a:r>
            <a:r>
              <a:rPr dirty="0" smtClean="0" sz="1200" spc="0" i="1">
                <a:latin typeface="Times New Roman"/>
                <a:cs typeface="Times New Roman"/>
              </a:rPr>
              <a:t>-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36"/>
              </a:spcBef>
            </a:pPr>
            <a:endParaRPr sz="600"/>
          </a:p>
          <a:p>
            <a:pPr algn="r" marR="670560">
              <a:lnSpc>
                <a:spcPct val="100000"/>
              </a:lnSpc>
            </a:pPr>
            <a:r>
              <a:rPr dirty="0" smtClean="0" sz="120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r>
              <a:rPr dirty="0" smtClean="0" sz="1200" spc="-5" i="1">
                <a:latin typeface="Times New Roman"/>
                <a:cs typeface="Times New Roman"/>
              </a:rPr>
              <a:t> </a:t>
            </a:r>
            <a:r>
              <a:rPr dirty="0" smtClean="0" sz="1200" spc="10" i="1">
                <a:latin typeface="Times New Roman"/>
                <a:cs typeface="Times New Roman"/>
              </a:rPr>
              <a:t>r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sponse.</a:t>
            </a:r>
            <a:endParaRPr sz="1200">
              <a:latin typeface="Times New Roman"/>
              <a:cs typeface="Times New Roman"/>
            </a:endParaRPr>
          </a:p>
          <a:p>
            <a:pPr marL="12700" marR="12700" indent="172085">
              <a:lnSpc>
                <a:spcPct val="143500"/>
              </a:lnSpc>
              <a:spcBef>
                <a:spcPts val="180"/>
              </a:spcBef>
              <a:buSzPct val="87500"/>
              <a:buFont typeface="Wingdings"/>
              <a:buChar char=""/>
              <a:tabLst>
                <a:tab pos="469265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C</a:t>
            </a:r>
            <a:r>
              <a:rPr dirty="0" smtClean="0" baseline="-13227" sz="1575" spc="-22" b="1" i="1">
                <a:latin typeface="Times New Roman"/>
                <a:cs typeface="Times New Roman"/>
              </a:rPr>
              <a:t>S </a:t>
            </a:r>
            <a:r>
              <a:rPr dirty="0" smtClean="0" baseline="-13227" sz="1575" spc="-179" b="1" i="1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5" i="1">
                <a:latin typeface="Times New Roman"/>
                <a:cs typeface="Times New Roman"/>
              </a:rPr>
              <a:t>C</a:t>
            </a:r>
            <a:r>
              <a:rPr dirty="0" smtClean="0" baseline="-12345" sz="1350" spc="7" i="1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,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nce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45">
                <a:latin typeface="Times New Roman"/>
                <a:cs typeface="Times New Roman"/>
              </a:rPr>
              <a:t> </a:t>
            </a:r>
            <a:r>
              <a:rPr dirty="0" smtClean="0" sz="1400" spc="1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por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ce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 by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0.</a:t>
            </a:r>
            <a:r>
              <a:rPr dirty="0" smtClean="0" sz="1400" spc="-2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off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fre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ncy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ned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909059" y="5986271"/>
            <a:ext cx="3174491" cy="50139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4174363" y="5763640"/>
            <a:ext cx="2645410" cy="606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R="10795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Fig</a:t>
            </a:r>
            <a:r>
              <a:rPr dirty="0" smtClean="0" sz="1400" spc="-20">
                <a:latin typeface="Times New Roman"/>
                <a:cs typeface="Times New Roman"/>
              </a:rPr>
              <a:t>.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410"/>
              </a:lnSpc>
            </a:pPr>
            <a:r>
              <a:rPr dirty="0" smtClean="0" sz="1200" i="1">
                <a:latin typeface="Times New Roman"/>
                <a:cs typeface="Times New Roman"/>
              </a:rPr>
              <a:t>D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termining the 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ff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t of</a:t>
            </a:r>
            <a:r>
              <a:rPr dirty="0" smtClean="0" sz="1200" spc="15" i="1">
                <a:latin typeface="Times New Roman"/>
                <a:cs typeface="Times New Roman"/>
              </a:rPr>
              <a:t> </a:t>
            </a:r>
            <a:r>
              <a:rPr dirty="0" smtClean="0" sz="1200" spc="0" i="1">
                <a:latin typeface="Times New Roman"/>
                <a:cs typeface="Times New Roman"/>
              </a:rPr>
              <a:t>on lo</a:t>
            </a:r>
            <a:r>
              <a:rPr dirty="0" smtClean="0" sz="1200" spc="5" i="1">
                <a:latin typeface="Times New Roman"/>
                <a:cs typeface="Times New Roman"/>
              </a:rPr>
              <a:t>w</a:t>
            </a:r>
            <a:r>
              <a:rPr dirty="0" smtClean="0" sz="1200" spc="-5" i="1">
                <a:latin typeface="Times New Roman"/>
                <a:cs typeface="Times New Roman"/>
              </a:rPr>
              <a:t>-</a:t>
            </a:r>
            <a:r>
              <a:rPr dirty="0" smtClean="0" sz="1200" spc="0" i="1">
                <a:latin typeface="Times New Roman"/>
                <a:cs typeface="Times New Roman"/>
              </a:rPr>
              <a:t>frequ</a:t>
            </a:r>
            <a:r>
              <a:rPr dirty="0" smtClean="0" sz="1200" spc="-10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n</a:t>
            </a:r>
            <a:r>
              <a:rPr dirty="0" smtClean="0" sz="1200" spc="-5" i="1">
                <a:latin typeface="Times New Roman"/>
                <a:cs typeface="Times New Roman"/>
              </a:rPr>
              <a:t>c</a:t>
            </a:r>
            <a:r>
              <a:rPr dirty="0" smtClean="0" sz="1200" spc="0" i="1">
                <a:latin typeface="Times New Roman"/>
                <a:cs typeface="Times New Roman"/>
              </a:rPr>
              <a:t>y</a:t>
            </a:r>
            <a:endParaRPr sz="1200">
              <a:latin typeface="Times New Roman"/>
              <a:cs typeface="Times New Roman"/>
            </a:endParaRPr>
          </a:p>
          <a:p>
            <a:pPr algn="ctr" marR="0">
              <a:lnSpc>
                <a:spcPct val="100000"/>
              </a:lnSpc>
              <a:spcBef>
                <a:spcPts val="140"/>
              </a:spcBef>
            </a:pPr>
            <a:r>
              <a:rPr dirty="0" smtClean="0" sz="1200" i="1">
                <a:latin typeface="Times New Roman"/>
                <a:cs typeface="Times New Roman"/>
              </a:rPr>
              <a:t>r</a:t>
            </a:r>
            <a:r>
              <a:rPr dirty="0" smtClean="0" sz="1200" spc="-5" i="1">
                <a:latin typeface="Times New Roman"/>
                <a:cs typeface="Times New Roman"/>
              </a:rPr>
              <a:t>e</a:t>
            </a:r>
            <a:r>
              <a:rPr dirty="0" smtClean="0" sz="1200" spc="0" i="1">
                <a:latin typeface="Times New Roman"/>
                <a:cs typeface="Times New Roman"/>
              </a:rPr>
              <a:t>sponse.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018154" y="8439153"/>
            <a:ext cx="1760303" cy="53326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r>
              <a:rPr dirty="0" smtClean="0" sz="1100" b="1">
                <a:latin typeface="Calibri"/>
                <a:cs typeface="Calibri"/>
              </a:rPr>
              <a:t>6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HUSSEIN</dc:creator>
  <dcterms:created xsi:type="dcterms:W3CDTF">2018-11-13T17:01:28Z</dcterms:created>
  <dcterms:modified xsi:type="dcterms:W3CDTF">2018-11-13T17:01:28Z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2018-11-13T00:00:00Z</vt:filetime>
  </property>
  <property fmtid="{D5CDD505-2E9C-101B-9397-08002B2CF9AE}" pid="3" name="LastSaved">
    <vt:filetime>2018-11-13T00:00:00Z</vt:filetime>
  </property>
</Properties>
</file>