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1291" y="324611"/>
            <a:ext cx="3499104" cy="1045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785234" y="8921495"/>
            <a:ext cx="203200" cy="1948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Relationship Id="rId3" Type="http://schemas.openxmlformats.org/officeDocument/2006/relationships/image" Target="../media/image23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5" Type="http://schemas.openxmlformats.org/officeDocument/2006/relationships/image" Target="../media/image27.png"/><Relationship Id="rId6" Type="http://schemas.openxmlformats.org/officeDocument/2006/relationships/image" Target="../media/image28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Relationship Id="rId3" Type="http://schemas.openxmlformats.org/officeDocument/2006/relationships/image" Target="../media/image39.jpg"/><Relationship Id="rId4" Type="http://schemas.openxmlformats.org/officeDocument/2006/relationships/image" Target="../media/image40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Relationship Id="rId3" Type="http://schemas.openxmlformats.org/officeDocument/2006/relationships/image" Target="../media/image42.png"/><Relationship Id="rId4" Type="http://schemas.openxmlformats.org/officeDocument/2006/relationships/image" Target="../media/image4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279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7"/>
              </a:spcBef>
            </a:pPr>
            <a:endParaRPr sz="1300"/>
          </a:p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Gain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20" b="1" i="1">
                <a:latin typeface="Times New Roman"/>
                <a:cs typeface="Times New Roman"/>
              </a:rPr>
              <a:t>W</a:t>
            </a:r>
            <a:r>
              <a:rPr dirty="0" smtClean="0" sz="1600" spc="-10" b="1" i="1">
                <a:latin typeface="Times New Roman"/>
                <a:cs typeface="Times New Roman"/>
              </a:rPr>
              <a:t>ith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Feedback:</a:t>
            </a:r>
            <a:endParaRPr sz="1600">
              <a:latin typeface="Times New Roman"/>
              <a:cs typeface="Times New Roman"/>
            </a:endParaRPr>
          </a:p>
          <a:p>
            <a:pPr algn="just" marL="12700" marR="628015" indent="172085">
              <a:lnSpc>
                <a:spcPct val="143900"/>
              </a:lnSpc>
              <a:spcBef>
                <a:spcPts val="8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13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ith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β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th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fac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(1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),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 su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r,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22954" y="5726557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380865" y="5726557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5501004" y="5726557"/>
            <a:ext cx="143255" cy="0"/>
          </a:xfrm>
          <a:custGeom>
            <a:avLst/>
            <a:gdLst/>
            <a:ahLst/>
            <a:cxnLst/>
            <a:rect l="l" t="t" r="r" b="b"/>
            <a:pathLst>
              <a:path w="143255" h="0">
                <a:moveTo>
                  <a:pt x="0" y="0"/>
                </a:moveTo>
                <a:lnTo>
                  <a:pt x="14325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6501129" y="5726557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318383" y="6375780"/>
            <a:ext cx="164591" cy="0"/>
          </a:xfrm>
          <a:custGeom>
            <a:avLst/>
            <a:gdLst/>
            <a:ahLst/>
            <a:cxnLst/>
            <a:rect l="l" t="t" r="r" b="b"/>
            <a:pathLst>
              <a:path w="164591" h="0">
                <a:moveTo>
                  <a:pt x="0" y="0"/>
                </a:moveTo>
                <a:lnTo>
                  <a:pt x="16459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380865" y="637578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5490336" y="6375780"/>
            <a:ext cx="164591" cy="0"/>
          </a:xfrm>
          <a:custGeom>
            <a:avLst/>
            <a:gdLst/>
            <a:ahLst/>
            <a:cxnLst/>
            <a:rect l="l" t="t" r="r" b="b"/>
            <a:pathLst>
              <a:path w="164591" h="0">
                <a:moveTo>
                  <a:pt x="0" y="0"/>
                </a:moveTo>
                <a:lnTo>
                  <a:pt x="16459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6501129" y="6375780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386454" y="7082790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322954" y="700405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38269" y="7082790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380865" y="700405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559933" y="7082790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502528" y="7004050"/>
            <a:ext cx="141732" cy="0"/>
          </a:xfrm>
          <a:custGeom>
            <a:avLst/>
            <a:gdLst/>
            <a:ahLst/>
            <a:cxnLst/>
            <a:rect l="l" t="t" r="r" b="b"/>
            <a:pathLst>
              <a:path w="141732" h="0">
                <a:moveTo>
                  <a:pt x="0" y="0"/>
                </a:moveTo>
                <a:lnTo>
                  <a:pt x="14173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6552438" y="7082790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501129" y="7004050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3537203" y="3995928"/>
            <a:ext cx="726948" cy="1783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616578" y="3980307"/>
            <a:ext cx="56451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4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842136" y="4436808"/>
          <a:ext cx="6196710" cy="29260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83715"/>
                <a:gridCol w="286512"/>
                <a:gridCol w="970787"/>
                <a:gridCol w="1143254"/>
                <a:gridCol w="1086992"/>
                <a:gridCol w="914399"/>
              </a:tblGrid>
              <a:tr h="372935">
                <a:tc gridSpan="2" rowSpan="2">
                  <a:txBody>
                    <a:bodyPr/>
                    <a:lstStyle/>
                    <a:p>
                      <a:pPr marL="590550">
                        <a:lnSpc>
                          <a:spcPct val="100000"/>
                        </a:lnSpc>
                      </a:pPr>
                      <a:r>
                        <a:rPr dirty="0" smtClean="0" sz="1400" spc="-10" b="1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dirty="0" smtClean="0" sz="1400" spc="5" b="1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400" spc="-20" b="1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eters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 algn="ctr" marR="3810">
                        <a:lnSpc>
                          <a:spcPct val="100000"/>
                        </a:lnSpc>
                      </a:pPr>
                      <a:r>
                        <a:rPr dirty="0" smtClean="0" sz="1400" spc="-10" b="1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eedback</a:t>
                      </a:r>
                      <a:r>
                        <a:rPr dirty="0" smtClean="0" sz="14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Types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18998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76225" marR="171450" indent="-108585">
                        <a:lnSpc>
                          <a:spcPct val="1436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 se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ies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015" marR="256540" indent="-119380">
                        <a:lnSpc>
                          <a:spcPct val="1436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 s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nt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5915" marR="238760" indent="-99060">
                        <a:lnSpc>
                          <a:spcPct val="1436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Curr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 se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ies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8445" marR="153035" indent="-108585">
                        <a:lnSpc>
                          <a:spcPct val="1436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Curr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 s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nt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69036"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ain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fe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db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k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4"/>
                        </a:spcBef>
                      </a:pPr>
                      <a:endParaRPr sz="1000"/>
                    </a:p>
                    <a:p>
                      <a:pPr algn="ctr" marR="13335">
                        <a:lnSpc>
                          <a:spcPct val="100000"/>
                        </a:lnSpc>
                      </a:pPr>
                      <a:r>
                        <a:rPr dirty="0" smtClean="0" sz="14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0160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4"/>
                        </a:spcBef>
                      </a:pPr>
                      <a:endParaRPr sz="1000"/>
                    </a:p>
                    <a:p>
                      <a:pPr algn="ctr" marR="11430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0795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4"/>
                        </a:spcBef>
                      </a:pPr>
                      <a:endParaRPr sz="1000"/>
                    </a:p>
                    <a:p>
                      <a:pPr algn="ctr" marR="13335">
                        <a:lnSpc>
                          <a:spcPct val="100000"/>
                        </a:lnSpc>
                      </a:pPr>
                      <a:r>
                        <a:rPr dirty="0" smtClean="0" sz="14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4"/>
                        </a:spcBef>
                      </a:pPr>
                      <a:endParaRPr sz="1000"/>
                    </a:p>
                    <a:p>
                      <a:pPr algn="ctr" marR="14604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7887">
                <a:tc>
                  <a:txBody>
                    <a:bodyPr/>
                    <a:lstStyle/>
                    <a:p>
                      <a:pPr marL="54673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Fee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ba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k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β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ct val="100000"/>
                        </a:lnSpc>
                      </a:pPr>
                      <a:r>
                        <a:rPr dirty="0" smtClean="0" sz="1400" spc="-28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9"/>
                        </a:spcBef>
                      </a:pPr>
                      <a:endParaRPr sz="1000"/>
                    </a:p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mtClean="0" sz="1400" spc="-1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9"/>
                        </a:spcBef>
                      </a:pPr>
                      <a:endParaRPr sz="1000"/>
                    </a:p>
                    <a:p>
                      <a:pPr algn="ctr" marR="10160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ct val="100000"/>
                        </a:lnSpc>
                      </a:pPr>
                      <a:r>
                        <a:rPr dirty="0" smtClean="0" sz="1400" spc="-28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9"/>
                        </a:spcBef>
                      </a:pPr>
                      <a:endParaRPr sz="1000"/>
                    </a:p>
                    <a:p>
                      <a:pPr algn="ctr" marR="10795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ct val="100000"/>
                        </a:lnSpc>
                      </a:pPr>
                      <a:r>
                        <a:rPr dirty="0" smtClean="0" sz="1400" spc="-1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1000"/>
                        </a:lnSpc>
                      </a:pPr>
                      <a:endParaRPr sz="1000"/>
                    </a:p>
                    <a:p>
                      <a:pPr>
                        <a:lnSpc>
                          <a:spcPts val="1000"/>
                        </a:lnSpc>
                        <a:spcBef>
                          <a:spcPts val="39"/>
                        </a:spcBef>
                      </a:pPr>
                      <a:endParaRPr sz="1000"/>
                    </a:p>
                    <a:p>
                      <a:pPr algn="ctr" marR="15240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9793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ain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w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fe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ack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mtClean="0" sz="1400" spc="-10" i="1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baseline="-12345" sz="1350" spc="0" i="1">
                          <a:latin typeface="Times New Roman"/>
                          <a:cs typeface="Times New Roman"/>
                        </a:rPr>
                        <a:t>f</a:t>
                      </a:r>
                      <a:endParaRPr baseline="-12345" sz="1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7"/>
                        </a:spcBef>
                      </a:pPr>
                      <a:endParaRPr sz="600"/>
                    </a:p>
                    <a:p>
                      <a:pPr algn="ctr" marR="3302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0160">
                        <a:lnSpc>
                          <a:spcPct val="100000"/>
                        </a:lnSpc>
                      </a:pPr>
                      <a:r>
                        <a:rPr dirty="0" smtClean="0" sz="1400" spc="-3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7"/>
                        </a:spcBef>
                      </a:pPr>
                      <a:endParaRPr sz="600"/>
                    </a:p>
                    <a:p>
                      <a:pPr algn="ctr" marR="5969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0795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7"/>
                        </a:spcBef>
                      </a:pPr>
                      <a:endParaRPr sz="600"/>
                    </a:p>
                    <a:p>
                      <a:pPr algn="ctr" marR="3048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ct val="100000"/>
                        </a:lnSpc>
                      </a:pPr>
                      <a:r>
                        <a:rPr dirty="0" smtClean="0" sz="1400" spc="-9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7"/>
                        </a:spcBef>
                      </a:pPr>
                      <a:endParaRPr sz="600"/>
                    </a:p>
                    <a:p>
                      <a:pPr algn="ctr" marR="6286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24117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 marR="635000" indent="22860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zes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 refe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red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0">
                <a:latin typeface="Times New Roman"/>
                <a:cs typeface="Times New Roman"/>
              </a:rPr>
              <a:t> carr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ing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ses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 e</a:t>
            </a:r>
            <a:r>
              <a:rPr dirty="0" smtClean="0" sz="1400" spc="5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 algn="ctr" marR="55753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55491" y="2523744"/>
            <a:ext cx="917448" cy="196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13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82116" y="2859125"/>
          <a:ext cx="6527418" cy="41943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4754"/>
                <a:gridCol w="1201292"/>
                <a:gridCol w="1143254"/>
                <a:gridCol w="1257680"/>
                <a:gridCol w="1199387"/>
              </a:tblGrid>
              <a:tr h="313842">
                <a:tc rowSpan="2">
                  <a:txBody>
                    <a:bodyPr/>
                    <a:lstStyle/>
                    <a:p>
                      <a:pPr marL="414020">
                        <a:lnSpc>
                          <a:spcPct val="100000"/>
                        </a:lnSpc>
                      </a:pPr>
                      <a:r>
                        <a:rPr dirty="0" smtClean="0" sz="1400" spc="-10" b="1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dirty="0" smtClean="0" sz="1400" spc="5" b="1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400" spc="-20" b="1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eters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</a:pPr>
                      <a:r>
                        <a:rPr dirty="0" smtClean="0" sz="1400" spc="-10" b="1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eedback</a:t>
                      </a:r>
                      <a:r>
                        <a:rPr dirty="0" smtClean="0" sz="14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Types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8216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493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shunt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nt-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shunt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974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mpl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 si</a:t>
                      </a:r>
                      <a:r>
                        <a:rPr dirty="0" smtClean="0" sz="1200" spc="-15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-5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mtClean="0" baseline="-10416" sz="1200" spc="0" i="1">
                          <a:latin typeface="Times New Roman"/>
                          <a:cs typeface="Times New Roman"/>
                        </a:rPr>
                        <a:t>o</a:t>
                      </a:r>
                      <a:endParaRPr baseline="-10416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969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( shunt)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Voltage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( shunt)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 ( 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 ( 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822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k s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15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-5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mtClean="0" baseline="-10416" sz="1200" spc="0" i="1">
                          <a:latin typeface="Times New Roman"/>
                          <a:cs typeface="Times New Roman"/>
                        </a:rPr>
                        <a:t>f</a:t>
                      </a:r>
                      <a:endParaRPr baseline="-10416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( s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 ( shunt)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Voltage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( s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Cu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nt ( shunt)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3944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ind input loop, 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3855">
                        <a:lnSpc>
                          <a:spcPct val="100000"/>
                        </a:lnSpc>
                      </a:pPr>
                      <a:r>
                        <a:rPr dirty="0" smtClean="0" sz="1400" spc="-10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baseline="-12345" sz="1350" spc="0" i="1">
                          <a:latin typeface="Times New Roman"/>
                          <a:cs typeface="Times New Roman"/>
                        </a:rPr>
                        <a:t>o </a:t>
                      </a:r>
                      <a:r>
                        <a:rPr dirty="0" smtClean="0" baseline="-12345" sz="1350" spc="-1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4645">
                        <a:lnSpc>
                          <a:spcPct val="100000"/>
                        </a:lnSpc>
                      </a:pPr>
                      <a:r>
                        <a:rPr dirty="0" smtClean="0" sz="1400" spc="-10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baseline="-12345" sz="1350" spc="0" i="1">
                          <a:latin typeface="Times New Roman"/>
                          <a:cs typeface="Times New Roman"/>
                        </a:rPr>
                        <a:t>o </a:t>
                      </a:r>
                      <a:r>
                        <a:rPr dirty="0" smtClean="0" baseline="-12345" sz="1350" spc="-1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5290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baseline="-12345" sz="1350" i="1">
                          <a:latin typeface="Times New Roman"/>
                          <a:cs typeface="Times New Roman"/>
                        </a:rPr>
                        <a:t>o </a:t>
                      </a:r>
                      <a:r>
                        <a:rPr dirty="0" smtClean="0" baseline="-12345" sz="1350" spc="-1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6080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baseline="-12345" sz="1350" i="1">
                          <a:latin typeface="Times New Roman"/>
                          <a:cs typeface="Times New Roman"/>
                        </a:rPr>
                        <a:t>o </a:t>
                      </a:r>
                      <a:r>
                        <a:rPr dirty="0" smtClean="0" baseline="-12345" sz="1350" spc="-15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2419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To 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ind output loop, 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0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baseline="-12345" sz="1350" i="1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mtClean="0" baseline="-12345" sz="1350" spc="-1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6710">
                        <a:lnSpc>
                          <a:spcPct val="100000"/>
                        </a:lnSpc>
                      </a:pPr>
                      <a:r>
                        <a:rPr dirty="0" smtClean="0" sz="1400" spc="-10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baseline="-12345" sz="1350" spc="0" i="1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mtClean="0" baseline="-12345" sz="1350" spc="-1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40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baseline="-12345" sz="1350" i="1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mtClean="0" baseline="-12345" sz="1350" spc="-1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mtClean="0" sz="1400" spc="-10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baseline="-12345" sz="1350" spc="0" i="1">
                          <a:latin typeface="Times New Roman"/>
                          <a:cs typeface="Times New Roman"/>
                        </a:rPr>
                        <a:t>i </a:t>
                      </a:r>
                      <a:r>
                        <a:rPr dirty="0" smtClean="0" baseline="-12345" sz="1350" spc="-15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i="1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mtClean="0" sz="1400" spc="-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0001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Si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l sour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734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Th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nin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988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No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ton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464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Th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nin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46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No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ton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8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4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15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4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4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2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15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</a:pP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3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2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4955">
                        <a:lnSpc>
                          <a:spcPct val="100000"/>
                        </a:lnSpc>
                      </a:pPr>
                      <a:r>
                        <a:rPr dirty="0" smtClean="0" sz="1200" spc="-5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15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6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608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1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11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15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4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3204">
                        <a:lnSpc>
                          <a:spcPct val="100000"/>
                        </a:lnSpc>
                      </a:pP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22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2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</a:pPr>
                      <a:r>
                        <a:rPr dirty="0" smtClean="0" sz="1200" spc="-12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14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-16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2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6225">
                        <a:lnSpc>
                          <a:spcPct val="100000"/>
                        </a:lnSpc>
                      </a:pP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22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22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0510">
                        <a:lnSpc>
                          <a:spcPct val="100000"/>
                        </a:lnSpc>
                      </a:pP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3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14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-172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2314" sz="1800" spc="-7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200" spc="-7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607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10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 </a:t>
                      </a:r>
                      <a:endParaRPr sz="12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416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10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12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89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-16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5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7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10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2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339" sz="1275" spc="0">
                          <a:latin typeface="Cambria Math"/>
                          <a:cs typeface="Cambria Math"/>
                        </a:rPr>
                        <a:t> </a:t>
                      </a:r>
                      <a:endParaRPr baseline="-16339" sz="1275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1375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sz="1200" spc="-5" i="1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baseline="-10416" sz="1200" spc="0" i="1">
                          <a:latin typeface="Times New Roman"/>
                          <a:cs typeface="Times New Roman"/>
                        </a:rPr>
                        <a:t>f</a:t>
                      </a:r>
                      <a:endParaRPr baseline="-10416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4810">
                        <a:lnSpc>
                          <a:spcPct val="100000"/>
                        </a:lnSpc>
                      </a:pP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2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7505">
                        <a:lnSpc>
                          <a:spcPct val="100000"/>
                        </a:lnSpc>
                      </a:pP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2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0845">
                        <a:lnSpc>
                          <a:spcPct val="100000"/>
                        </a:lnSpc>
                      </a:pPr>
                      <a:r>
                        <a:rPr dirty="0" smtClean="0" sz="1400" spc="-6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0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6875">
                        <a:lnSpc>
                          <a:spcPct val="100000"/>
                        </a:lnSpc>
                      </a:pP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8516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baseline="6944" sz="1800" i="1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mtClean="0" sz="800" i="1">
                          <a:latin typeface="Times New Roman"/>
                          <a:cs typeface="Times New Roman"/>
                        </a:rPr>
                        <a:t>if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52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52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71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8897">
                <a:tc>
                  <a:txBody>
                    <a:bodyPr/>
                    <a:lstStyle/>
                    <a:p>
                      <a:pPr marL="64769">
                        <a:lnSpc>
                          <a:spcPct val="100000"/>
                        </a:lnSpc>
                      </a:pPr>
                      <a:r>
                        <a:rPr dirty="0" smtClean="0" baseline="6944" sz="1800" i="1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mtClean="0" sz="800" spc="-10" i="1">
                          <a:latin typeface="Times New Roman"/>
                          <a:cs typeface="Times New Roman"/>
                        </a:rPr>
                        <a:t>of</a:t>
                      </a: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116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0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04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1984" sz="2100" spc="0">
                          <a:latin typeface="Cambria Math"/>
                          <a:cs typeface="Cambria Math"/>
                        </a:rPr>
                        <a:t>⁄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6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71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6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84150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 </a:t>
            </a:r>
            <a:r>
              <a:rPr dirty="0" smtClean="0" sz="1400" spc="-105" b="1" i="1">
                <a:latin typeface="Times New Roman"/>
                <a:cs typeface="Times New Roman"/>
              </a:rPr>
              <a:t> </a:t>
            </a:r>
            <a:r>
              <a:rPr dirty="0" smtClean="0" sz="1400" spc="-15" b="1" i="1">
                <a:latin typeface="Times New Roman"/>
                <a:cs typeface="Times New Roman"/>
              </a:rPr>
              <a:t>(</a:t>
            </a:r>
            <a:r>
              <a:rPr dirty="0" smtClean="0" sz="1400" spc="0" b="1" i="1">
                <a:latin typeface="Times New Roman"/>
                <a:cs typeface="Times New Roman"/>
              </a:rPr>
              <a:t>1)</a:t>
            </a:r>
            <a:r>
              <a:rPr dirty="0" smtClean="0" sz="1400" spc="5" b="1" i="1">
                <a:latin typeface="Times New Roman"/>
                <a:cs typeface="Times New Roman"/>
              </a:rPr>
              <a:t>:</a:t>
            </a:r>
            <a:r>
              <a:rPr dirty="0" smtClean="0" sz="1400" spc="0" b="1" i="1">
                <a:latin typeface="Times New Roman"/>
                <a:cs typeface="Times New Roman"/>
              </a:rPr>
              <a:t>- </a:t>
            </a:r>
            <a:r>
              <a:rPr dirty="0" smtClean="0" sz="1400" spc="-100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 </a:t>
            </a:r>
            <a:r>
              <a:rPr dirty="0" smtClean="0" baseline="-12345" sz="1350" spc="-112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 </a:t>
            </a:r>
            <a:r>
              <a:rPr dirty="0" smtClean="0" baseline="-12345" sz="1350" spc="-112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,and </a:t>
            </a:r>
            <a:r>
              <a:rPr dirty="0" smtClean="0" sz="1400" spc="-9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 </a:t>
            </a:r>
            <a:r>
              <a:rPr dirty="0" smtClean="0" baseline="-12345" sz="1350" spc="-13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(a).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fe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ie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kΩ 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-7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= h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0,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4780660"/>
            <a:ext cx="5226685" cy="6038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k)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40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2877820" algn="l"/>
              </a:tabLst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	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90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5775325"/>
            <a:ext cx="574040" cy="1555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endParaRPr baseline="-38461" sz="195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02410" y="5563489"/>
            <a:ext cx="60388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532">
                <a:latin typeface="Cambria Math"/>
                <a:cs typeface="Cambria Math"/>
              </a:rPr>
              <a:t> </a:t>
            </a:r>
            <a:r>
              <a:rPr dirty="0" smtClean="0" sz="900" spc="310">
                <a:latin typeface="Cambria Math"/>
                <a:cs typeface="Cambria Math"/>
              </a:rPr>
              <a:t>  </a:t>
            </a:r>
            <a:r>
              <a:rPr dirty="0" smtClean="0" sz="900" spc="-110">
                <a:latin typeface="Cambria Math"/>
                <a:cs typeface="Cambria Math"/>
              </a:rPr>
              <a:t> </a:t>
            </a: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50594" y="5805804"/>
            <a:ext cx="80073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03860" algn="l"/>
              </a:tabLst>
            </a:pPr>
            <a:r>
              <a:rPr dirty="0" smtClean="0" sz="900" spc="195">
                <a:latin typeface="Cambria Math"/>
                <a:cs typeface="Cambria Math"/>
              </a:rPr>
              <a:t> </a:t>
            </a:r>
            <a:r>
              <a:rPr dirty="0" smtClean="0" sz="900" spc="200">
                <a:latin typeface="Cambria Math"/>
                <a:cs typeface="Cambria Math"/>
              </a:rPr>
              <a:t> </a:t>
            </a:r>
            <a:r>
              <a:rPr dirty="0" smtClean="0" sz="900" spc="200">
                <a:latin typeface="Cambria Math"/>
                <a:cs typeface="Cambria Math"/>
              </a:rPr>
              <a:t>	</a:t>
            </a:r>
            <a:r>
              <a:rPr dirty="0" smtClean="0" sz="900" spc="310">
                <a:latin typeface="Cambria Math"/>
                <a:cs typeface="Cambria Math"/>
              </a:rPr>
              <a:t>  </a:t>
            </a:r>
            <a:r>
              <a:rPr dirty="0" smtClean="0" sz="900" spc="310">
                <a:latin typeface="Cambria Math"/>
                <a:cs typeface="Cambria Math"/>
              </a:rPr>
              <a:t>    </a:t>
            </a:r>
            <a:r>
              <a:rPr dirty="0" smtClean="0" sz="900" spc="-100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99946" y="5886577"/>
            <a:ext cx="51435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624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71853" y="5727319"/>
            <a:ext cx="871728" cy="0"/>
          </a:xfrm>
          <a:custGeom>
            <a:avLst/>
            <a:gdLst/>
            <a:ahLst/>
            <a:cxnLst/>
            <a:rect l="l" t="t" r="r" b="b"/>
            <a:pathLst>
              <a:path w="871727" h="0">
                <a:moveTo>
                  <a:pt x="0" y="0"/>
                </a:moveTo>
                <a:lnTo>
                  <a:pt x="87172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458466" y="5727319"/>
            <a:ext cx="1012240" cy="0"/>
          </a:xfrm>
          <a:custGeom>
            <a:avLst/>
            <a:gdLst/>
            <a:ahLst/>
            <a:cxnLst/>
            <a:rect l="l" t="t" r="r" b="b"/>
            <a:pathLst>
              <a:path w="1012240" h="0">
                <a:moveTo>
                  <a:pt x="0" y="0"/>
                </a:moveTo>
                <a:lnTo>
                  <a:pt x="101224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276601" y="5485257"/>
            <a:ext cx="1763395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384810">
              <a:lnSpc>
                <a:spcPts val="1395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50"/>
              </a:lnSpc>
              <a:spcBef>
                <a:spcPts val="37"/>
              </a:spcBef>
            </a:pPr>
            <a:endParaRPr sz="850"/>
          </a:p>
          <a:p>
            <a:pPr marL="12700">
              <a:lnSpc>
                <a:spcPts val="85"/>
              </a:lnSpc>
              <a:tabLst>
                <a:tab pos="124079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algn="ctr" marR="385445">
              <a:lnSpc>
                <a:spcPts val="1135"/>
              </a:lnSpc>
            </a:pP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02004" y="6206109"/>
            <a:ext cx="263525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sz="1300" spc="0">
                <a:latin typeface="Cambria Math"/>
                <a:cs typeface="Cambria Math"/>
              </a:rPr>
              <a:t>‖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66742" y="6371209"/>
            <a:ext cx="435609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22672" y="6159372"/>
            <a:ext cx="60388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532">
                <a:latin typeface="Cambria Math"/>
                <a:cs typeface="Cambria Math"/>
              </a:rPr>
              <a:t> </a:t>
            </a:r>
            <a:r>
              <a:rPr dirty="0" smtClean="0" sz="900" spc="310">
                <a:latin typeface="Cambria Math"/>
                <a:cs typeface="Cambria Math"/>
              </a:rPr>
              <a:t>  </a:t>
            </a:r>
            <a:r>
              <a:rPr dirty="0" smtClean="0" sz="900" spc="-110">
                <a:latin typeface="Cambria Math"/>
                <a:cs typeface="Cambria Math"/>
              </a:rPr>
              <a:t> </a:t>
            </a: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28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13172" y="6317360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04613" y="6401689"/>
            <a:ext cx="12700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95">
                <a:latin typeface="Cambria Math"/>
                <a:cs typeface="Cambria Math"/>
              </a:rPr>
              <a:t> 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635372" y="6323203"/>
            <a:ext cx="583691" cy="0"/>
          </a:xfrm>
          <a:custGeom>
            <a:avLst/>
            <a:gdLst/>
            <a:ahLst/>
            <a:cxnLst/>
            <a:rect l="l" t="t" r="r" b="b"/>
            <a:pathLst>
              <a:path w="583691" h="0">
                <a:moveTo>
                  <a:pt x="0" y="0"/>
                </a:moveTo>
                <a:lnTo>
                  <a:pt x="58369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253609" y="6206109"/>
            <a:ext cx="1485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22772" y="6081140"/>
            <a:ext cx="87312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endParaRPr baseline="2136" sz="195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89472" y="6482460"/>
            <a:ext cx="33274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435472" y="6323203"/>
            <a:ext cx="847648" cy="0"/>
          </a:xfrm>
          <a:custGeom>
            <a:avLst/>
            <a:gdLst/>
            <a:ahLst/>
            <a:cxnLst/>
            <a:rect l="l" t="t" r="r" b="b"/>
            <a:pathLst>
              <a:path w="847648" h="0">
                <a:moveTo>
                  <a:pt x="0" y="0"/>
                </a:moveTo>
                <a:lnTo>
                  <a:pt x="84764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6316217" y="6371209"/>
            <a:ext cx="53467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205788" y="6890130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/>
          <p:nvPr/>
        </p:nvSpPr>
        <p:spPr>
          <a:xfrm>
            <a:off x="4217542" y="6890130"/>
            <a:ext cx="151180" cy="0"/>
          </a:xfrm>
          <a:custGeom>
            <a:avLst/>
            <a:gdLst/>
            <a:ahLst/>
            <a:cxnLst/>
            <a:rect l="l" t="t" r="r" b="b"/>
            <a:pathLst>
              <a:path w="151180" h="0">
                <a:moveTo>
                  <a:pt x="0" y="0"/>
                </a:moveTo>
                <a:lnTo>
                  <a:pt x="15118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798068" y="6773417"/>
            <a:ext cx="3903345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8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0">
                <a:latin typeface="Cambria Math"/>
                <a:cs typeface="Cambria Math"/>
              </a:rPr>
              <a:t> </a:t>
            </a:r>
            <a:r>
              <a:rPr dirty="0" smtClean="0" baseline="-15432" sz="1350" spc="577">
                <a:latin typeface="Cambria Math"/>
                <a:cs typeface="Cambria Math"/>
              </a:rPr>
              <a:t> </a:t>
            </a: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70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19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endParaRPr baseline="-38461" sz="195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93088" y="6813168"/>
            <a:ext cx="15684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79905" y="6968997"/>
            <a:ext cx="6604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14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04842" y="6807072"/>
            <a:ext cx="16764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8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73677" y="6968997"/>
            <a:ext cx="93345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1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756784" y="6813168"/>
            <a:ext cx="19113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84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669916" y="7083297"/>
            <a:ext cx="4635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</a:tabLst>
            </a:pP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83557" y="6890130"/>
            <a:ext cx="544067" cy="0"/>
          </a:xfrm>
          <a:custGeom>
            <a:avLst/>
            <a:gdLst/>
            <a:ahLst/>
            <a:cxnLst/>
            <a:rect l="l" t="t" r="r" b="b"/>
            <a:pathLst>
              <a:path w="544067" h="0">
                <a:moveTo>
                  <a:pt x="0" y="0"/>
                </a:moveTo>
                <a:lnTo>
                  <a:pt x="544067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/>
          <p:nvPr/>
        </p:nvSpPr>
        <p:spPr>
          <a:xfrm>
            <a:off x="5342509" y="6890130"/>
            <a:ext cx="821740" cy="0"/>
          </a:xfrm>
          <a:custGeom>
            <a:avLst/>
            <a:gdLst/>
            <a:ahLst/>
            <a:cxnLst/>
            <a:rect l="l" t="t" r="r" b="b"/>
            <a:pathLst>
              <a:path w="821740" h="0">
                <a:moveTo>
                  <a:pt x="0" y="0"/>
                </a:moveTo>
                <a:lnTo>
                  <a:pt x="82174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4" name="object 34"/>
          <p:cNvSpPr/>
          <p:nvPr/>
        </p:nvSpPr>
        <p:spPr>
          <a:xfrm>
            <a:off x="6415785" y="6890130"/>
            <a:ext cx="182880" cy="0"/>
          </a:xfrm>
          <a:custGeom>
            <a:avLst/>
            <a:gdLst/>
            <a:ahLst/>
            <a:cxnLst/>
            <a:rect l="l" t="t" r="r" b="b"/>
            <a:pathLst>
              <a:path w="182880" h="0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4779645" y="6773417"/>
            <a:ext cx="2539365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393700">
              <a:lnSpc>
                <a:spcPts val="1345"/>
              </a:lnSpc>
              <a:tabLst>
                <a:tab pos="1431290" algn="l"/>
                <a:tab pos="186563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095"/>
              </a:lnSpc>
              <a:tabLst>
                <a:tab pos="562610" algn="l"/>
                <a:tab pos="163576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584316" y="6813168"/>
            <a:ext cx="98107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76935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02004" y="7334250"/>
            <a:ext cx="312737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0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809109" y="7451344"/>
            <a:ext cx="178308" cy="0"/>
          </a:xfrm>
          <a:custGeom>
            <a:avLst/>
            <a:gdLst/>
            <a:ahLst/>
            <a:cxnLst/>
            <a:rect l="l" t="t" r="r" b="b"/>
            <a:pathLst>
              <a:path w="178308" h="0">
                <a:moveTo>
                  <a:pt x="0" y="0"/>
                </a:moveTo>
                <a:lnTo>
                  <a:pt x="17830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/>
          <p:nvPr/>
        </p:nvSpPr>
        <p:spPr>
          <a:xfrm>
            <a:off x="5203825" y="7451344"/>
            <a:ext cx="307848" cy="0"/>
          </a:xfrm>
          <a:custGeom>
            <a:avLst/>
            <a:gdLst/>
            <a:ahLst/>
            <a:cxnLst/>
            <a:rect l="l" t="t" r="r" b="b"/>
            <a:pathLst>
              <a:path w="307848" h="0">
                <a:moveTo>
                  <a:pt x="0" y="0"/>
                </a:moveTo>
                <a:lnTo>
                  <a:pt x="30784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4334636" y="7334250"/>
            <a:ext cx="1712595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7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-44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796409" y="7209282"/>
            <a:ext cx="71120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23545" algn="l"/>
              </a:tabLst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 </a:t>
            </a:r>
            <a:r>
              <a:rPr dirty="0" smtClean="0" baseline="-15432" sz="1350" spc="457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902004" y="7760969"/>
            <a:ext cx="306387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465">
                <a:latin typeface="Cambria Math"/>
                <a:cs typeface="Cambria Math"/>
              </a:rPr>
              <a:t> 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333113" y="7760969"/>
            <a:ext cx="225488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330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02004" y="8169402"/>
            <a:ext cx="144462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27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8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359021" y="8169402"/>
            <a:ext cx="1791335" cy="2838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57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-40">
                <a:latin typeface="Cambria Math"/>
                <a:cs typeface="Cambria Math"/>
              </a:rPr>
              <a:t> </a:t>
            </a:r>
            <a:r>
              <a:rPr dirty="0" smtClean="0" baseline="-40123" sz="1350" spc="667">
                <a:latin typeface="Cambria Math"/>
                <a:cs typeface="Cambria Math"/>
              </a:rPr>
              <a:t> </a:t>
            </a:r>
            <a:r>
              <a:rPr dirty="0" smtClean="0" baseline="-40123" sz="1350" spc="667">
                <a:latin typeface="Cambria Math"/>
                <a:cs typeface="Cambria Math"/>
              </a:rPr>
              <a:t>  </a:t>
            </a:r>
            <a:r>
              <a:rPr dirty="0" smtClean="0" baseline="-40123" sz="1350" spc="-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 </a:t>
            </a:r>
            <a:r>
              <a:rPr dirty="0" smtClean="0" sz="1300" spc="65">
                <a:latin typeface="Cambria Math"/>
                <a:cs typeface="Cambria Math"/>
              </a:rPr>
              <a:t> </a:t>
            </a:r>
            <a:r>
              <a:rPr dirty="0" smtClean="0" baseline="-40123" sz="1350" spc="472">
                <a:latin typeface="Cambria Math"/>
                <a:cs typeface="Cambria Math"/>
              </a:rPr>
              <a:t> </a:t>
            </a:r>
            <a:r>
              <a:rPr dirty="0" smtClean="0" baseline="-40123" sz="1350" spc="487">
                <a:latin typeface="Cambria Math"/>
                <a:cs typeface="Cambria Math"/>
              </a:rPr>
              <a:t> </a:t>
            </a:r>
            <a:r>
              <a:rPr dirty="0" smtClean="0" baseline="-40123" sz="1350" spc="-15">
                <a:latin typeface="Cambria Math"/>
                <a:cs typeface="Cambria Math"/>
              </a:rPr>
              <a:t> </a:t>
            </a:r>
            <a:r>
              <a:rPr dirty="0" smtClean="0" baseline="-40123" sz="1350" spc="480">
                <a:latin typeface="Cambria Math"/>
                <a:cs typeface="Cambria Math"/>
              </a:rPr>
              <a:t> </a:t>
            </a:r>
            <a:r>
              <a:rPr dirty="0" smtClean="0" baseline="-40123" sz="1350" spc="480">
                <a:latin typeface="Cambria Math"/>
                <a:cs typeface="Cambria Math"/>
              </a:rPr>
              <a:t>  </a:t>
            </a:r>
            <a:r>
              <a:rPr dirty="0" smtClean="0" baseline="-40123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848225" y="8122666"/>
            <a:ext cx="701040" cy="1682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3065" algn="l"/>
              </a:tabLst>
            </a:pPr>
            <a:r>
              <a:rPr dirty="0" smtClean="0" sz="900" u="sng">
                <a:latin typeface="Cambria Math"/>
                <a:cs typeface="Cambria Math"/>
              </a:rPr>
              <a:t> </a:t>
            </a:r>
            <a:r>
              <a:rPr dirty="0" smtClean="0" sz="900" spc="300" u="sng">
                <a:latin typeface="Cambria Math"/>
                <a:cs typeface="Cambria Math"/>
              </a:rPr>
              <a:t> </a:t>
            </a:r>
            <a:r>
              <a:rPr dirty="0" smtClean="0" baseline="-14814" sz="1125" spc="465" u="sng">
                <a:latin typeface="Cambria Math"/>
                <a:cs typeface="Cambria Math"/>
              </a:rPr>
              <a:t> </a:t>
            </a:r>
            <a:r>
              <a:rPr dirty="0" smtClean="0" baseline="-14814" sz="1125" spc="465" u="sng">
                <a:latin typeface="Cambria Math"/>
                <a:cs typeface="Cambria Math"/>
              </a:rPr>
              <a:t> </a:t>
            </a:r>
            <a:r>
              <a:rPr dirty="0" smtClean="0" baseline="-14814" sz="1125" spc="465">
                <a:latin typeface="Cambria Math"/>
                <a:cs typeface="Cambria Math"/>
              </a:rPr>
              <a:t>	</a:t>
            </a:r>
            <a:r>
              <a:rPr dirty="0" smtClean="0" sz="900" spc="310" u="sng">
                <a:latin typeface="Cambria Math"/>
                <a:cs typeface="Cambria Math"/>
              </a:rPr>
              <a:t> </a:t>
            </a:r>
            <a:r>
              <a:rPr dirty="0" smtClean="0" sz="900" spc="310" u="sng">
                <a:latin typeface="Cambria Math"/>
                <a:cs typeface="Cambria Math"/>
              </a:rPr>
              <a:t> </a:t>
            </a:r>
            <a:r>
              <a:rPr dirty="0" smtClean="0" sz="900" spc="-20" u="sng">
                <a:latin typeface="Cambria Math"/>
                <a:cs typeface="Cambria Math"/>
              </a:rPr>
              <a:t> </a:t>
            </a:r>
            <a:r>
              <a:rPr dirty="0" smtClean="0" sz="900" spc="315" u="sng">
                <a:latin typeface="Cambria Math"/>
                <a:cs typeface="Cambria Math"/>
              </a:rPr>
              <a:t> </a:t>
            </a:r>
            <a:r>
              <a:rPr dirty="0" smtClean="0" sz="900" spc="310" u="sng">
                <a:latin typeface="Cambria Math"/>
                <a:cs typeface="Cambria Math"/>
              </a:rPr>
              <a:t> </a:t>
            </a:r>
            <a:r>
              <a:rPr dirty="0" smtClean="0" sz="900" spc="345" u="sng">
                <a:latin typeface="Cambria Math"/>
                <a:cs typeface="Cambria Math"/>
              </a:rPr>
              <a:t> </a:t>
            </a:r>
            <a:r>
              <a:rPr dirty="0" smtClean="0" sz="900" spc="40" u="sng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71500" y="2255520"/>
            <a:ext cx="3552825" cy="2209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8" name="object 48"/>
          <p:cNvSpPr/>
          <p:nvPr/>
        </p:nvSpPr>
        <p:spPr>
          <a:xfrm>
            <a:off x="4130040" y="2264410"/>
            <a:ext cx="3464560" cy="2098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/>
          <p:nvPr/>
        </p:nvSpPr>
        <p:spPr>
          <a:xfrm>
            <a:off x="2564892" y="4238244"/>
            <a:ext cx="746759" cy="2346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2644267" y="4225163"/>
            <a:ext cx="58674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.1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).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756147" y="4152900"/>
            <a:ext cx="726948" cy="1584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5835777" y="4139819"/>
            <a:ext cx="557530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r>
              <a:rPr dirty="0" smtClean="0" sz="1200" spc="10">
                <a:latin typeface="Times New Roman"/>
                <a:cs typeface="Times New Roman"/>
              </a:rPr>
              <a:t>1</a:t>
            </a:r>
            <a:r>
              <a:rPr dirty="0" smtClean="0" sz="1200" spc="0">
                <a:latin typeface="Times New Roman"/>
                <a:cs typeface="Times New Roman"/>
              </a:rPr>
              <a:t>(b</a:t>
            </a:r>
            <a:r>
              <a:rPr dirty="0" smtClean="0" sz="1200" spc="-10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14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7697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 </a:t>
            </a:r>
            <a:r>
              <a:rPr dirty="0" smtClean="0" sz="1400" spc="-15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2</a:t>
            </a:r>
            <a:r>
              <a:rPr dirty="0" smtClean="0" sz="1400" spc="0" b="1" i="1">
                <a:latin typeface="Times New Roman"/>
                <a:cs typeface="Times New Roman"/>
              </a:rPr>
              <a:t>):-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 of 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2(a)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fe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20,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ie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36268" y="4968366"/>
            <a:ext cx="132587" cy="0"/>
          </a:xfrm>
          <a:custGeom>
            <a:avLst/>
            <a:gdLst/>
            <a:ahLst/>
            <a:cxnLst/>
            <a:rect l="l" t="t" r="r" b="b"/>
            <a:pathLst>
              <a:path w="132587" h="0">
                <a:moveTo>
                  <a:pt x="0" y="0"/>
                </a:moveTo>
                <a:lnTo>
                  <a:pt x="13258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2004" y="5016372"/>
            <a:ext cx="64833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12445" algn="l"/>
              </a:tabLst>
            </a:pPr>
            <a:r>
              <a:rPr dirty="0" smtClean="0" sz="1300" spc="530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25092" y="4776851"/>
            <a:ext cx="828040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78790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baseline="2136" sz="1950" spc="1019">
                <a:latin typeface="Cambria Math"/>
                <a:cs typeface="Cambria Math"/>
              </a:rPr>
              <a:t> </a:t>
            </a:r>
            <a:r>
              <a:rPr dirty="0" smtClean="0" baseline="2136" sz="1950" spc="532">
                <a:latin typeface="Cambria Math"/>
                <a:cs typeface="Cambria Math"/>
              </a:rPr>
              <a:t> </a:t>
            </a:r>
            <a:r>
              <a:rPr dirty="0" smtClean="0" baseline="-12345" sz="1350" spc="465">
                <a:latin typeface="Cambria Math"/>
                <a:cs typeface="Cambria Math"/>
              </a:rPr>
              <a:t>  </a:t>
            </a:r>
            <a:endParaRPr baseline="-12345" sz="1350">
              <a:latin typeface="Cambria Math"/>
              <a:cs typeface="Cambria Math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583689" y="4968366"/>
            <a:ext cx="586740" cy="0"/>
          </a:xfrm>
          <a:custGeom>
            <a:avLst/>
            <a:gdLst/>
            <a:ahLst/>
            <a:cxnLst/>
            <a:rect l="l" t="t" r="r" b="b"/>
            <a:pathLst>
              <a:path w="586739" h="0">
                <a:moveTo>
                  <a:pt x="0" y="0"/>
                </a:moveTo>
                <a:lnTo>
                  <a:pt x="58674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223568" y="4962525"/>
            <a:ext cx="2145030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0045" algn="l"/>
                <a:tab pos="1161415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	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85314" y="4968366"/>
            <a:ext cx="969568" cy="0"/>
          </a:xfrm>
          <a:custGeom>
            <a:avLst/>
            <a:gdLst/>
            <a:ahLst/>
            <a:cxnLst/>
            <a:rect l="l" t="t" r="r" b="b"/>
            <a:pathLst>
              <a:path w="969568" h="0">
                <a:moveTo>
                  <a:pt x="0" y="0"/>
                </a:moveTo>
                <a:lnTo>
                  <a:pt x="9695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203450" y="4851272"/>
            <a:ext cx="190373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196975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59507" y="4726051"/>
            <a:ext cx="4235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34744" y="5532246"/>
            <a:ext cx="150875" cy="0"/>
          </a:xfrm>
          <a:custGeom>
            <a:avLst/>
            <a:gdLst/>
            <a:ahLst/>
            <a:cxnLst/>
            <a:rect l="l" t="t" r="r" b="b"/>
            <a:pathLst>
              <a:path w="150875" h="0">
                <a:moveTo>
                  <a:pt x="0" y="0"/>
                </a:moveTo>
                <a:lnTo>
                  <a:pt x="150875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902004" y="5415153"/>
            <a:ext cx="1745614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28955" algn="l"/>
              </a:tabLst>
            </a:pPr>
            <a:r>
              <a:rPr dirty="0" smtClean="0" sz="1300" spc="49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22044" y="5449189"/>
            <a:ext cx="16764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8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2004" y="5691504"/>
            <a:ext cx="3166745" cy="3930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342900">
              <a:lnSpc>
                <a:spcPct val="100000"/>
              </a:lnSpc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  <a:p>
            <a:pPr>
              <a:lnSpc>
                <a:spcPts val="1400"/>
              </a:lnSpc>
              <a:spcBef>
                <a:spcPts val="48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sz="1300" spc="10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02004" y="6206109"/>
            <a:ext cx="1647189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00685">
              <a:lnSpc>
                <a:spcPts val="1395"/>
              </a:lnSpc>
              <a:tabLst>
                <a:tab pos="594360" algn="l"/>
                <a:tab pos="894715" algn="l"/>
                <a:tab pos="1111250" algn="l"/>
              </a:tabLst>
            </a:pP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	</a:t>
            </a:r>
            <a:r>
              <a:rPr dirty="0" smtClean="0" sz="1300" spc="530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	</a:t>
            </a:r>
            <a:r>
              <a:rPr dirty="0" smtClean="0" sz="1300" spc="-5">
                <a:latin typeface="Cambria Math"/>
                <a:cs typeface="Cambria Math"/>
              </a:rPr>
              <a:t>	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680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430" u="sng">
                <a:latin typeface="Cambria Math"/>
                <a:cs typeface="Cambria Math"/>
              </a:rPr>
              <a:t>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r>
              <a:rPr dirty="0" smtClean="0" sz="1300" spc="-30" u="sng">
                <a:latin typeface="Cambria Math"/>
                <a:cs typeface="Cambria Math"/>
              </a:rPr>
              <a:t> </a:t>
            </a:r>
            <a:r>
              <a:rPr dirty="0" smtClean="0" sz="1300" spc="430" u="sng">
                <a:latin typeface="Cambria Math"/>
                <a:cs typeface="Cambria Math"/>
              </a:rPr>
              <a:t>   </a:t>
            </a:r>
            <a:r>
              <a:rPr dirty="0" smtClean="0" sz="1300" spc="-5" u="sng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dirty="0" smtClean="0" baseline="38461" sz="1950" spc="675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509">
                <a:latin typeface="Cambria Math"/>
                <a:cs typeface="Cambria Math"/>
              </a:rPr>
              <a:t> </a:t>
            </a:r>
            <a:r>
              <a:rPr dirty="0" smtClean="0" baseline="37037" sz="1350" spc="67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12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</a:t>
            </a:r>
            <a:r>
              <a:rPr dirty="0" smtClean="0" baseline="38461" sz="1950" spc="1019">
                <a:latin typeface="Cambria Math"/>
                <a:cs typeface="Cambria Math"/>
              </a:rPr>
              <a:t>  </a:t>
            </a:r>
            <a:r>
              <a:rPr dirty="0" smtClean="0" baseline="38461" sz="1950" spc="-7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69591" y="6331077"/>
            <a:ext cx="9994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43427" y="6435216"/>
            <a:ext cx="17589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45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377950" y="7007859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02004" y="6890766"/>
            <a:ext cx="3872865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435860" algn="l"/>
              </a:tabLst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7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89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9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65250" y="6930517"/>
            <a:ext cx="156845" cy="685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435353" y="7086345"/>
            <a:ext cx="8128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68523" y="6994906"/>
            <a:ext cx="975994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95985" algn="l"/>
              </a:tabLst>
            </a:pPr>
            <a:r>
              <a:rPr dirty="0" smtClean="0" sz="900" spc="45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02004" y="7351014"/>
            <a:ext cx="3908425" cy="13017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-157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sz="1300" spc="0">
                <a:latin typeface="Cambria Math"/>
                <a:cs typeface="Cambria Math"/>
              </a:rPr>
              <a:t>‖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2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100"/>
              </a:lnSpc>
              <a:spcBef>
                <a:spcPts val="87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330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8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600"/>
              </a:lnSpc>
              <a:spcBef>
                <a:spcPts val="43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9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400"/>
              </a:lnSpc>
              <a:spcBef>
                <a:spcPts val="60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57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-179">
                <a:latin typeface="Cambria Math"/>
                <a:cs typeface="Cambria Math"/>
              </a:rPr>
              <a:t> </a:t>
            </a: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63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042669" y="2238369"/>
            <a:ext cx="2566600" cy="20002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/>
          <p:nvPr/>
        </p:nvSpPr>
        <p:spPr>
          <a:xfrm>
            <a:off x="3962400" y="2515870"/>
            <a:ext cx="2818765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object 27"/>
          <p:cNvSpPr/>
          <p:nvPr/>
        </p:nvSpPr>
        <p:spPr>
          <a:xfrm>
            <a:off x="5175503" y="3951732"/>
            <a:ext cx="841248" cy="2346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902004" y="3938651"/>
            <a:ext cx="4948555" cy="6559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.2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-5">
                <a:latin typeface="Times New Roman"/>
                <a:cs typeface="Times New Roman"/>
              </a:rPr>
              <a:t>b).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8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2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-Se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15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7697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 </a:t>
            </a:r>
            <a:r>
              <a:rPr dirty="0" smtClean="0" sz="1400" spc="-15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3</a:t>
            </a:r>
            <a:r>
              <a:rPr dirty="0" smtClean="0" sz="1400" spc="0" b="1" i="1">
                <a:latin typeface="Times New Roman"/>
                <a:cs typeface="Times New Roman"/>
              </a:rPr>
              <a:t>):-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 of 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3(a)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fe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ie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kΩ ,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36268" y="5593207"/>
            <a:ext cx="129540" cy="0"/>
          </a:xfrm>
          <a:custGeom>
            <a:avLst/>
            <a:gdLst/>
            <a:ahLst/>
            <a:cxnLst/>
            <a:rect l="l" t="t" r="r" b="b"/>
            <a:pathLst>
              <a:path w="129540" h="0">
                <a:moveTo>
                  <a:pt x="0" y="0"/>
                </a:moveTo>
                <a:lnTo>
                  <a:pt x="12954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2004" y="5641213"/>
            <a:ext cx="64516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09270" algn="l"/>
              </a:tabLst>
            </a:pPr>
            <a:r>
              <a:rPr dirty="0" smtClean="0" sz="1300" spc="530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23568" y="5516245"/>
            <a:ext cx="68135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56870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50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35760" y="5752465"/>
            <a:ext cx="56896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43865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	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baseline="-15432" sz="1350" spc="44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580641" y="5593207"/>
            <a:ext cx="318516" cy="0"/>
          </a:xfrm>
          <a:custGeom>
            <a:avLst/>
            <a:gdLst/>
            <a:ahLst/>
            <a:cxnLst/>
            <a:rect l="l" t="t" r="r" b="b"/>
            <a:pathLst>
              <a:path w="318515" h="0">
                <a:moveTo>
                  <a:pt x="0" y="0"/>
                </a:moveTo>
                <a:lnTo>
                  <a:pt x="31851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32177" y="5476113"/>
            <a:ext cx="1485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01342" y="5516245"/>
            <a:ext cx="33718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50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14042" y="5593207"/>
            <a:ext cx="318516" cy="0"/>
          </a:xfrm>
          <a:custGeom>
            <a:avLst/>
            <a:gdLst/>
            <a:ahLst/>
            <a:cxnLst/>
            <a:rect l="l" t="t" r="r" b="b"/>
            <a:pathLst>
              <a:path w="318516" h="0">
                <a:moveTo>
                  <a:pt x="0" y="0"/>
                </a:moveTo>
                <a:lnTo>
                  <a:pt x="31851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2520950" y="5593207"/>
            <a:ext cx="193852" cy="0"/>
          </a:xfrm>
          <a:custGeom>
            <a:avLst/>
            <a:gdLst/>
            <a:ahLst/>
            <a:cxnLst/>
            <a:rect l="l" t="t" r="r" b="b"/>
            <a:pathLst>
              <a:path w="193852" h="0">
                <a:moveTo>
                  <a:pt x="0" y="0"/>
                </a:moveTo>
                <a:lnTo>
                  <a:pt x="19385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163826" y="5785992"/>
            <a:ext cx="84201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62585" algn="l"/>
              </a:tabLst>
            </a:pP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34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baseline="10683" sz="1950" spc="195">
                <a:latin typeface="Cambria Math"/>
                <a:cs typeface="Cambria Math"/>
              </a:rPr>
              <a:t> </a:t>
            </a:r>
            <a:r>
              <a:rPr dirty="0" smtClean="0" sz="900" spc="254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  </a:t>
            </a:r>
            <a:r>
              <a:rPr dirty="0" smtClean="0" sz="900" spc="-10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34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804795" y="5593207"/>
            <a:ext cx="193548" cy="0"/>
          </a:xfrm>
          <a:custGeom>
            <a:avLst/>
            <a:gdLst/>
            <a:ahLst/>
            <a:cxnLst/>
            <a:rect l="l" t="t" r="r" b="b"/>
            <a:pathLst>
              <a:path w="193548" h="0">
                <a:moveTo>
                  <a:pt x="0" y="0"/>
                </a:moveTo>
                <a:lnTo>
                  <a:pt x="19354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088258" y="5593207"/>
            <a:ext cx="193547" cy="0"/>
          </a:xfrm>
          <a:custGeom>
            <a:avLst/>
            <a:gdLst/>
            <a:ahLst/>
            <a:cxnLst/>
            <a:rect l="l" t="t" r="r" b="b"/>
            <a:pathLst>
              <a:path w="193548" h="0">
                <a:moveTo>
                  <a:pt x="0" y="0"/>
                </a:moveTo>
                <a:lnTo>
                  <a:pt x="19354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447289" y="5526913"/>
            <a:ext cx="1445260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295910" algn="l"/>
                <a:tab pos="579755" algn="l"/>
                <a:tab pos="881380" algn="l"/>
              </a:tabLst>
            </a:pP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	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	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465">
                <a:latin typeface="Cambria Math"/>
                <a:cs typeface="Cambria Math"/>
              </a:rPr>
              <a:t> 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08250" y="5549772"/>
            <a:ext cx="7810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195">
                <a:latin typeface="Cambria Math"/>
                <a:cs typeface="Cambria Math"/>
              </a:rPr>
              <a:t> </a:t>
            </a:r>
            <a:r>
              <a:rPr dirty="0" smtClean="0" sz="900" spc="34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  </a:t>
            </a:r>
            <a:r>
              <a:rPr dirty="0" smtClean="0" sz="900" spc="5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254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  </a:t>
            </a:r>
            <a:r>
              <a:rPr dirty="0" smtClean="0" sz="900" spc="-10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34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905122" y="5593207"/>
            <a:ext cx="648004" cy="0"/>
          </a:xfrm>
          <a:custGeom>
            <a:avLst/>
            <a:gdLst/>
            <a:ahLst/>
            <a:cxnLst/>
            <a:rect l="l" t="t" r="r" b="b"/>
            <a:pathLst>
              <a:path w="648004" h="0">
                <a:moveTo>
                  <a:pt x="0" y="0"/>
                </a:moveTo>
                <a:lnTo>
                  <a:pt x="648004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4926457" y="5593207"/>
            <a:ext cx="510539" cy="0"/>
          </a:xfrm>
          <a:custGeom>
            <a:avLst/>
            <a:gdLst/>
            <a:ahLst/>
            <a:cxnLst/>
            <a:rect l="l" t="t" r="r" b="b"/>
            <a:pathLst>
              <a:path w="510539" h="0">
                <a:moveTo>
                  <a:pt x="0" y="0"/>
                </a:moveTo>
                <a:lnTo>
                  <a:pt x="51053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/>
          <p:nvPr/>
        </p:nvSpPr>
        <p:spPr>
          <a:xfrm>
            <a:off x="1635505" y="6158610"/>
            <a:ext cx="696468" cy="0"/>
          </a:xfrm>
          <a:custGeom>
            <a:avLst/>
            <a:gdLst/>
            <a:ahLst/>
            <a:cxnLst/>
            <a:rect l="l" t="t" r="r" b="b"/>
            <a:pathLst>
              <a:path w="696468" h="0">
                <a:moveTo>
                  <a:pt x="0" y="0"/>
                </a:moveTo>
                <a:lnTo>
                  <a:pt x="69646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113658" y="5752465"/>
            <a:ext cx="299720" cy="3733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35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  <a:p>
            <a:pPr>
              <a:lnSpc>
                <a:spcPts val="1200"/>
              </a:lnSpc>
              <a:spcBef>
                <a:spcPts val="9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32630" y="5516245"/>
            <a:ext cx="38608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15">
                <a:latin typeface="Cambria Math"/>
                <a:cs typeface="Cambria Math"/>
              </a:rPr>
              <a:t> </a:t>
            </a:r>
            <a:r>
              <a:rPr dirty="0" smtClean="0" baseline="-15432" sz="1350" spc="50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92422" y="5785992"/>
            <a:ext cx="66675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3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-45">
                <a:latin typeface="Cambria Math"/>
                <a:cs typeface="Cambria Math"/>
              </a:rPr>
              <a:t> </a:t>
            </a: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7">
                <a:latin typeface="Cambria Math"/>
                <a:cs typeface="Cambria Math"/>
              </a:rPr>
              <a:t> </a:t>
            </a:r>
            <a:r>
              <a:rPr dirty="0" smtClean="0" baseline="10683" sz="1950" spc="660">
                <a:latin typeface="Cambria Math"/>
                <a:cs typeface="Cambria Math"/>
              </a:rPr>
              <a:t> </a:t>
            </a:r>
            <a:r>
              <a:rPr dirty="0" smtClean="0" sz="900" spc="11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67809" y="5526913"/>
            <a:ext cx="344170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465">
                <a:latin typeface="Cambria Math"/>
                <a:cs typeface="Cambria Math"/>
              </a:rPr>
              <a:t> 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113401" y="5351145"/>
            <a:ext cx="13081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13757" y="5638165"/>
            <a:ext cx="524510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02004" y="6041516"/>
            <a:ext cx="74676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104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816354" y="6081648"/>
            <a:ext cx="33147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22805" y="6317869"/>
            <a:ext cx="71882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320798" y="6041516"/>
            <a:ext cx="56324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95">
                <a:latin typeface="Cambria Math"/>
                <a:cs typeface="Cambria Math"/>
              </a:rPr>
              <a:t>)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-104">
                <a:latin typeface="Cambria Math"/>
                <a:cs typeface="Cambria Math"/>
              </a:rPr>
              <a:t> </a:t>
            </a:r>
            <a:r>
              <a:rPr dirty="0" smtClean="0" sz="1300" spc="95">
                <a:latin typeface="Cambria Math"/>
                <a:cs typeface="Cambria Math"/>
              </a:rPr>
              <a:t>(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59151" y="6152769"/>
            <a:ext cx="80391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871851" y="6158610"/>
            <a:ext cx="783336" cy="0"/>
          </a:xfrm>
          <a:custGeom>
            <a:avLst/>
            <a:gdLst/>
            <a:ahLst/>
            <a:cxnLst/>
            <a:rect l="l" t="t" r="r" b="b"/>
            <a:pathLst>
              <a:path w="783336" h="0">
                <a:moveTo>
                  <a:pt x="0" y="0"/>
                </a:moveTo>
                <a:lnTo>
                  <a:pt x="7833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642486" y="6041516"/>
            <a:ext cx="277114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95">
                <a:latin typeface="Cambria Math"/>
                <a:cs typeface="Cambria Math"/>
              </a:rPr>
              <a:t>)</a:t>
            </a:r>
            <a:r>
              <a:rPr dirty="0" smtClean="0" sz="1300" spc="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263700" y="6696583"/>
            <a:ext cx="129540" cy="0"/>
          </a:xfrm>
          <a:custGeom>
            <a:avLst/>
            <a:gdLst/>
            <a:ahLst/>
            <a:cxnLst/>
            <a:rect l="l" t="t" r="r" b="b"/>
            <a:pathLst>
              <a:path w="129540" h="0">
                <a:moveTo>
                  <a:pt x="0" y="0"/>
                </a:moveTo>
                <a:lnTo>
                  <a:pt x="12954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930960" y="6744589"/>
            <a:ext cx="64389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07365" algn="l"/>
              </a:tabLst>
            </a:pPr>
            <a:r>
              <a:rPr dirty="0" smtClean="0" sz="1300" spc="49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254048" y="6613525"/>
            <a:ext cx="13843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608074" y="6696583"/>
            <a:ext cx="629412" cy="0"/>
          </a:xfrm>
          <a:custGeom>
            <a:avLst/>
            <a:gdLst/>
            <a:ahLst/>
            <a:cxnLst/>
            <a:rect l="l" t="t" r="r" b="b"/>
            <a:pathLst>
              <a:path w="629412" h="0">
                <a:moveTo>
                  <a:pt x="0" y="0"/>
                </a:moveTo>
                <a:lnTo>
                  <a:pt x="62941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8" name="object 38"/>
          <p:cNvSpPr/>
          <p:nvPr/>
        </p:nvSpPr>
        <p:spPr>
          <a:xfrm>
            <a:off x="2452370" y="6696583"/>
            <a:ext cx="692200" cy="0"/>
          </a:xfrm>
          <a:custGeom>
            <a:avLst/>
            <a:gdLst/>
            <a:ahLst/>
            <a:cxnLst/>
            <a:rect l="l" t="t" r="r" b="b"/>
            <a:pathLst>
              <a:path w="692200" h="0">
                <a:moveTo>
                  <a:pt x="0" y="0"/>
                </a:moveTo>
                <a:lnTo>
                  <a:pt x="69220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1251000" y="6690741"/>
            <a:ext cx="248856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56870" algn="l"/>
                <a:tab pos="1200785" algn="l"/>
                <a:tab pos="2109470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-3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785873" y="6653148"/>
            <a:ext cx="26733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270505" y="6744589"/>
            <a:ext cx="105727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20750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694558" y="6454521"/>
            <a:ext cx="95376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757555" algn="l"/>
              </a:tabLst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361054" y="6696583"/>
            <a:ext cx="365760" cy="0"/>
          </a:xfrm>
          <a:custGeom>
            <a:avLst/>
            <a:gdLst/>
            <a:ahLst/>
            <a:cxnLst/>
            <a:rect l="l" t="t" r="r" b="b"/>
            <a:pathLst>
              <a:path w="365760" h="0">
                <a:moveTo>
                  <a:pt x="0" y="0"/>
                </a:moveTo>
                <a:lnTo>
                  <a:pt x="365760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3759834" y="6579489"/>
            <a:ext cx="327532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r>
              <a:rPr dirty="0" smtClean="0" sz="1300" spc="-75">
                <a:latin typeface="Cambria Math"/>
                <a:cs typeface="Cambria Math"/>
              </a:rPr>
              <a:t> </a:t>
            </a: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1303274" y="7263892"/>
            <a:ext cx="118872" cy="0"/>
          </a:xfrm>
          <a:custGeom>
            <a:avLst/>
            <a:gdLst/>
            <a:ahLst/>
            <a:cxnLst/>
            <a:rect l="l" t="t" r="r" b="b"/>
            <a:pathLst>
              <a:path w="118872" h="0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1637029" y="7263892"/>
            <a:ext cx="307848" cy="0"/>
          </a:xfrm>
          <a:custGeom>
            <a:avLst/>
            <a:gdLst/>
            <a:ahLst/>
            <a:cxnLst/>
            <a:rect l="l" t="t" r="r" b="b"/>
            <a:pathLst>
              <a:path w="307848" h="0">
                <a:moveTo>
                  <a:pt x="0" y="0"/>
                </a:moveTo>
                <a:lnTo>
                  <a:pt x="30784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902004" y="7021830"/>
            <a:ext cx="1650364" cy="4457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07034">
              <a:lnSpc>
                <a:spcPts val="1395"/>
              </a:lnSpc>
              <a:tabLst>
                <a:tab pos="751205" algn="l"/>
              </a:tabLst>
            </a:pPr>
            <a:r>
              <a:rPr dirty="0" smtClean="0" sz="1300" spc="530">
                <a:latin typeface="Cambria Math"/>
                <a:cs typeface="Cambria Math"/>
              </a:rPr>
              <a:t> </a:t>
            </a:r>
            <a:r>
              <a:rPr dirty="0" smtClean="0" sz="1300" spc="530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  <a:p>
            <a:pPr marL="12700">
              <a:lnSpc>
                <a:spcPts val="1145"/>
              </a:lnSpc>
            </a:pP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1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-22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648583" y="7342378"/>
            <a:ext cx="8890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9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583559" y="7263892"/>
            <a:ext cx="149351" cy="0"/>
          </a:xfrm>
          <a:custGeom>
            <a:avLst/>
            <a:gdLst/>
            <a:ahLst/>
            <a:cxnLst/>
            <a:rect l="l" t="t" r="r" b="b"/>
            <a:pathLst>
              <a:path w="149351" h="0">
                <a:moveTo>
                  <a:pt x="0" y="0"/>
                </a:moveTo>
                <a:lnTo>
                  <a:pt x="14935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3110610" y="7197597"/>
            <a:ext cx="803910" cy="2698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7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 </a:t>
            </a:r>
            <a:r>
              <a:rPr dirty="0" smtClean="0" baseline="-38461" sz="1950" spc="-20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575430" y="7186930"/>
            <a:ext cx="15684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072254" y="7423150"/>
            <a:ext cx="25082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00">
                <a:latin typeface="Cambria Math"/>
                <a:cs typeface="Cambria Math"/>
              </a:rPr>
              <a:t> </a:t>
            </a:r>
            <a:r>
              <a:rPr dirty="0" smtClean="0" sz="1300" spc="200">
                <a:latin typeface="Cambria Math"/>
                <a:cs typeface="Cambria Math"/>
              </a:rPr>
              <a:t> </a:t>
            </a:r>
            <a:r>
              <a:rPr dirty="0" smtClean="0" sz="1300" spc="-120">
                <a:latin typeface="Cambria Math"/>
                <a:cs typeface="Cambria Math"/>
              </a:rPr>
              <a:t> </a:t>
            </a: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947795" y="7263892"/>
            <a:ext cx="564184" cy="0"/>
          </a:xfrm>
          <a:custGeom>
            <a:avLst/>
            <a:gdLst/>
            <a:ahLst/>
            <a:cxnLst/>
            <a:rect l="l" t="t" r="r" b="b"/>
            <a:pathLst>
              <a:path w="564184" h="0">
                <a:moveTo>
                  <a:pt x="0" y="0"/>
                </a:moveTo>
                <a:lnTo>
                  <a:pt x="564184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3935095" y="7220457"/>
            <a:ext cx="121539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791210" algn="l"/>
              </a:tabLst>
            </a:pPr>
            <a:r>
              <a:rPr dirty="0" smtClean="0" baseline="10683" sz="1950" spc="1019">
                <a:latin typeface="Cambria Math"/>
                <a:cs typeface="Cambria Math"/>
              </a:rPr>
              <a:t> </a:t>
            </a:r>
            <a:r>
              <a:rPr dirty="0" smtClean="0" baseline="10683" sz="1950" spc="187">
                <a:latin typeface="Cambria Math"/>
                <a:cs typeface="Cambria Math"/>
              </a:rPr>
              <a:t> </a:t>
            </a:r>
            <a:r>
              <a:rPr dirty="0" smtClean="0" sz="900" spc="335">
                <a:latin typeface="Cambria Math"/>
                <a:cs typeface="Cambria Math"/>
              </a:rPr>
              <a:t> </a:t>
            </a:r>
            <a:r>
              <a:rPr dirty="0" smtClean="0" sz="900" spc="375">
                <a:latin typeface="Cambria Math"/>
                <a:cs typeface="Cambria Math"/>
              </a:rPr>
              <a:t> </a:t>
            </a:r>
            <a:r>
              <a:rPr dirty="0" smtClean="0" baseline="10683" sz="1950" spc="765">
                <a:latin typeface="Cambria Math"/>
                <a:cs typeface="Cambria Math"/>
              </a:rPr>
              <a:t> </a:t>
            </a:r>
            <a:r>
              <a:rPr dirty="0" smtClean="0" sz="900" spc="335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	</a:t>
            </a:r>
            <a:r>
              <a:rPr dirty="0" smtClean="0" baseline="12820" sz="1950" spc="675">
                <a:latin typeface="Cambria Math"/>
                <a:cs typeface="Cambria Math"/>
              </a:rPr>
              <a:t> </a:t>
            </a:r>
            <a:r>
              <a:rPr dirty="0" smtClean="0" baseline="3086" sz="1350" spc="509">
                <a:latin typeface="Cambria Math"/>
                <a:cs typeface="Cambria Math"/>
              </a:rPr>
              <a:t> </a:t>
            </a:r>
            <a:r>
              <a:rPr dirty="0" smtClean="0" baseline="3086" sz="1350" spc="-172">
                <a:latin typeface="Cambria Math"/>
                <a:cs typeface="Cambria Math"/>
              </a:rPr>
              <a:t> </a:t>
            </a:r>
            <a:r>
              <a:rPr dirty="0" smtClean="0" baseline="12820" sz="1950" spc="765">
                <a:latin typeface="Cambria Math"/>
                <a:cs typeface="Cambria Math"/>
              </a:rPr>
              <a:t> </a:t>
            </a:r>
            <a:r>
              <a:rPr dirty="0" smtClean="0" baseline="3086" sz="1350" spc="502">
                <a:latin typeface="Cambria Math"/>
                <a:cs typeface="Cambria Math"/>
              </a:rPr>
              <a:t> </a:t>
            </a:r>
            <a:r>
              <a:rPr dirty="0" smtClean="0" baseline="3086" sz="1350" spc="480">
                <a:latin typeface="Cambria Math"/>
                <a:cs typeface="Cambria Math"/>
              </a:rPr>
              <a:t> </a:t>
            </a:r>
            <a:endParaRPr baseline="3086" sz="1350">
              <a:latin typeface="Cambria Math"/>
              <a:cs typeface="Cambria Math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121022" y="7456678"/>
            <a:ext cx="902969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26135" algn="l"/>
              </a:tabLst>
            </a:pPr>
            <a:r>
              <a:rPr dirty="0" smtClean="0" sz="900" spc="295">
                <a:latin typeface="Cambria Math"/>
                <a:cs typeface="Cambria Math"/>
              </a:rPr>
              <a:t> </a:t>
            </a:r>
            <a:r>
              <a:rPr dirty="0" smtClean="0" sz="900" spc="295">
                <a:latin typeface="Cambria Math"/>
                <a:cs typeface="Cambria Math"/>
              </a:rPr>
              <a:t>   </a:t>
            </a:r>
            <a:r>
              <a:rPr dirty="0" smtClean="0" sz="900" spc="40">
                <a:latin typeface="Cambria Math"/>
                <a:cs typeface="Cambria Math"/>
              </a:rPr>
              <a:t> </a:t>
            </a:r>
            <a:r>
              <a:rPr dirty="0" smtClean="0" sz="900" spc="295">
                <a:latin typeface="Cambria Math"/>
                <a:cs typeface="Cambria Math"/>
              </a:rPr>
              <a:t> </a:t>
            </a:r>
            <a:r>
              <a:rPr dirty="0" smtClean="0" sz="900" spc="295">
                <a:latin typeface="Cambria Math"/>
                <a:cs typeface="Cambria Math"/>
              </a:rPr>
              <a:t>	</a:t>
            </a:r>
            <a:r>
              <a:rPr dirty="0" smtClean="0" sz="900" spc="29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544948" y="7146797"/>
            <a:ext cx="1485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837557" y="7258050"/>
            <a:ext cx="13081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4726813" y="7263892"/>
            <a:ext cx="417575" cy="0"/>
          </a:xfrm>
          <a:custGeom>
            <a:avLst/>
            <a:gdLst/>
            <a:ahLst/>
            <a:cxnLst/>
            <a:rect l="l" t="t" r="r" b="b"/>
            <a:pathLst>
              <a:path w="417575" h="0">
                <a:moveTo>
                  <a:pt x="0" y="0"/>
                </a:moveTo>
                <a:lnTo>
                  <a:pt x="417575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9" name="object 59"/>
          <p:cNvSpPr txBox="1"/>
          <p:nvPr/>
        </p:nvSpPr>
        <p:spPr>
          <a:xfrm>
            <a:off x="5177409" y="7146797"/>
            <a:ext cx="14859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346572" y="7021830"/>
            <a:ext cx="92201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)(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637657" y="7423150"/>
            <a:ext cx="33464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359272" y="7263892"/>
            <a:ext cx="894892" cy="0"/>
          </a:xfrm>
          <a:custGeom>
            <a:avLst/>
            <a:gdLst/>
            <a:ahLst/>
            <a:cxnLst/>
            <a:rect l="l" t="t" r="r" b="b"/>
            <a:pathLst>
              <a:path w="894892" h="0">
                <a:moveTo>
                  <a:pt x="0" y="0"/>
                </a:moveTo>
                <a:lnTo>
                  <a:pt x="89489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3" name="object 63"/>
          <p:cNvSpPr txBox="1"/>
          <p:nvPr/>
        </p:nvSpPr>
        <p:spPr>
          <a:xfrm>
            <a:off x="6288785" y="7311897"/>
            <a:ext cx="41084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902004" y="7707630"/>
            <a:ext cx="240982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70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124578" y="7824723"/>
            <a:ext cx="206044" cy="0"/>
          </a:xfrm>
          <a:custGeom>
            <a:avLst/>
            <a:gdLst/>
            <a:ahLst/>
            <a:cxnLst/>
            <a:rect l="l" t="t" r="r" b="b"/>
            <a:pathLst>
              <a:path w="206044" h="0">
                <a:moveTo>
                  <a:pt x="0" y="0"/>
                </a:moveTo>
                <a:lnTo>
                  <a:pt x="206044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6" name="object 66"/>
          <p:cNvSpPr/>
          <p:nvPr/>
        </p:nvSpPr>
        <p:spPr>
          <a:xfrm>
            <a:off x="4545457" y="7824723"/>
            <a:ext cx="307848" cy="0"/>
          </a:xfrm>
          <a:custGeom>
            <a:avLst/>
            <a:gdLst/>
            <a:ahLst/>
            <a:cxnLst/>
            <a:rect l="l" t="t" r="r" b="b"/>
            <a:pathLst>
              <a:path w="307848" h="0">
                <a:moveTo>
                  <a:pt x="0" y="0"/>
                </a:moveTo>
                <a:lnTo>
                  <a:pt x="307848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7" name="object 67"/>
          <p:cNvSpPr txBox="1"/>
          <p:nvPr/>
        </p:nvSpPr>
        <p:spPr>
          <a:xfrm>
            <a:off x="3686683" y="7707630"/>
            <a:ext cx="1691005" cy="320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330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 </a:t>
            </a:r>
            <a:r>
              <a:rPr dirty="0" smtClean="0" baseline="-38461" sz="1950" spc="-1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 </a:t>
            </a:r>
            <a:r>
              <a:rPr dirty="0" smtClean="0" baseline="-38461" sz="1950" spc="-22">
                <a:latin typeface="Cambria Math"/>
                <a:cs typeface="Cambria Math"/>
              </a:rPr>
              <a:t> </a:t>
            </a:r>
            <a:r>
              <a:rPr dirty="0" smtClean="0" baseline="-38461" sz="1950" spc="644">
                <a:latin typeface="Cambria Math"/>
                <a:cs typeface="Cambria Math"/>
              </a:rPr>
              <a:t> </a:t>
            </a:r>
            <a:r>
              <a:rPr dirty="0" smtClean="0" baseline="-38461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8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111878" y="7781290"/>
            <a:ext cx="224790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10683" sz="1950" spc="660">
                <a:latin typeface="Cambria Math"/>
                <a:cs typeface="Cambria Math"/>
              </a:rPr>
              <a:t> </a:t>
            </a:r>
            <a:r>
              <a:rPr dirty="0" smtClean="0" sz="900" spc="110">
                <a:latin typeface="Cambria Math"/>
                <a:cs typeface="Cambria Math"/>
              </a:rPr>
              <a:t> </a:t>
            </a:r>
            <a:r>
              <a:rPr dirty="0" smtClean="0" sz="900" spc="320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49521" y="7582661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02004" y="8299450"/>
            <a:ext cx="128905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0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694303" y="8134350"/>
            <a:ext cx="260413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57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4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-179">
                <a:latin typeface="Cambria Math"/>
                <a:cs typeface="Cambria Math"/>
              </a:rPr>
              <a:t> </a:t>
            </a: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113789" y="2235200"/>
            <a:ext cx="2378710" cy="19881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3" name="object 73"/>
          <p:cNvSpPr/>
          <p:nvPr/>
        </p:nvSpPr>
        <p:spPr>
          <a:xfrm>
            <a:off x="4237990" y="2258695"/>
            <a:ext cx="2219325" cy="19481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4" name="object 74"/>
          <p:cNvSpPr/>
          <p:nvPr/>
        </p:nvSpPr>
        <p:spPr>
          <a:xfrm>
            <a:off x="1392936" y="4015740"/>
            <a:ext cx="746760" cy="2362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5" name="object 75"/>
          <p:cNvSpPr txBox="1"/>
          <p:nvPr/>
        </p:nvSpPr>
        <p:spPr>
          <a:xfrm>
            <a:off x="902004" y="4002659"/>
            <a:ext cx="3432810" cy="5099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582295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.3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45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2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902004" y="4657471"/>
            <a:ext cx="4440555" cy="6026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-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465">
                <a:latin typeface="Cambria Math"/>
                <a:cs typeface="Cambria Math"/>
              </a:rPr>
              <a:t> 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-150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89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300"/>
              </a:lnSpc>
              <a:spcBef>
                <a:spcPts val="45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300" spc="53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‖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-3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62">
                <a:latin typeface="Cambria Math"/>
                <a:cs typeface="Cambria Math"/>
              </a:rPr>
              <a:t> </a:t>
            </a:r>
            <a:r>
              <a:rPr dirty="0" smtClean="0" baseline="-15432" sz="1350" spc="55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5079491" y="4274820"/>
            <a:ext cx="917448" cy="2362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8" name="object 78"/>
          <p:cNvSpPr txBox="1"/>
          <p:nvPr/>
        </p:nvSpPr>
        <p:spPr>
          <a:xfrm>
            <a:off x="5159121" y="4261739"/>
            <a:ext cx="594995" cy="194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1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.3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(</a:t>
            </a:r>
            <a:r>
              <a:rPr dirty="0" smtClean="0" sz="1200" spc="0">
                <a:latin typeface="Times New Roman"/>
                <a:cs typeface="Times New Roman"/>
              </a:rPr>
              <a:t>b</a:t>
            </a:r>
            <a:r>
              <a:rPr dirty="0" smtClean="0" sz="1200" spc="-5">
                <a:latin typeface="Times New Roman"/>
                <a:cs typeface="Times New Roman"/>
              </a:rPr>
              <a:t>).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16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9913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16"/>
              </a:spcBef>
            </a:pPr>
            <a:endParaRPr sz="1200"/>
          </a:p>
          <a:p>
            <a:pPr marL="12700" marR="923925">
              <a:lnSpc>
                <a:spcPct val="11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E</a:t>
            </a:r>
            <a:r>
              <a:rPr dirty="0" smtClean="0" sz="1400" spc="-10" b="1" i="1">
                <a:latin typeface="Times New Roman"/>
                <a:cs typeface="Times New Roman"/>
              </a:rPr>
              <a:t>x</a:t>
            </a:r>
            <a:r>
              <a:rPr dirty="0" smtClean="0" sz="1400" spc="-20" b="1" i="1">
                <a:latin typeface="Times New Roman"/>
                <a:cs typeface="Times New Roman"/>
              </a:rPr>
              <a:t>a</a:t>
            </a:r>
            <a:r>
              <a:rPr dirty="0" smtClean="0" sz="1400" spc="20" b="1" i="1">
                <a:latin typeface="Times New Roman"/>
                <a:cs typeface="Times New Roman"/>
              </a:rPr>
              <a:t>m</a:t>
            </a:r>
            <a:r>
              <a:rPr dirty="0" smtClean="0" sz="1400" spc="-10" b="1" i="1">
                <a:latin typeface="Times New Roman"/>
                <a:cs typeface="Times New Roman"/>
              </a:rPr>
              <a:t>p</a:t>
            </a:r>
            <a:r>
              <a:rPr dirty="0" smtClean="0" sz="1400" spc="0" b="1" i="1">
                <a:latin typeface="Times New Roman"/>
                <a:cs typeface="Times New Roman"/>
              </a:rPr>
              <a:t>le </a:t>
            </a:r>
            <a:r>
              <a:rPr dirty="0" smtClean="0" sz="1400" spc="-15" b="1" i="1">
                <a:latin typeface="Times New Roman"/>
                <a:cs typeface="Times New Roman"/>
              </a:rPr>
              <a:t>(</a:t>
            </a:r>
            <a:r>
              <a:rPr dirty="0" smtClean="0" sz="1400" spc="5" b="1" i="1">
                <a:latin typeface="Times New Roman"/>
                <a:cs typeface="Times New Roman"/>
              </a:rPr>
              <a:t>4</a:t>
            </a:r>
            <a:r>
              <a:rPr dirty="0" smtClean="0" sz="1400" spc="0" b="1" i="1">
                <a:latin typeface="Times New Roman"/>
                <a:cs typeface="Times New Roman"/>
              </a:rPr>
              <a:t>):-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ate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a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 of 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4(a),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para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C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4k</a:t>
            </a:r>
            <a:r>
              <a:rPr dirty="0" smtClean="0" sz="1400" spc="-5">
                <a:latin typeface="Times New Roman"/>
                <a:cs typeface="Times New Roman"/>
              </a:rPr>
              <a:t>Ω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F</a:t>
            </a:r>
            <a:r>
              <a:rPr dirty="0" smtClean="0" baseline="-12345" sz="1350" spc="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4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S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10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fe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0,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ie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kΩ 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4867528"/>
            <a:ext cx="3452495" cy="9531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28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5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‖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17">
                <a:latin typeface="Cambria Math"/>
                <a:cs typeface="Cambria Math"/>
              </a:rPr>
              <a:t> </a:t>
            </a:r>
            <a:r>
              <a:rPr dirty="0" smtClean="0" baseline="-15432" sz="1350" spc="-165">
                <a:latin typeface="Cambria Math"/>
                <a:cs typeface="Cambria Math"/>
              </a:rPr>
              <a:t> </a:t>
            </a:r>
            <a:r>
              <a:rPr dirty="0" smtClean="0" baseline="2136" sz="1950" spc="0">
                <a:latin typeface="Cambria Math"/>
                <a:cs typeface="Cambria Math"/>
              </a:rPr>
              <a:t>‖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236268" y="6164707"/>
            <a:ext cx="170687" cy="0"/>
          </a:xfrm>
          <a:custGeom>
            <a:avLst/>
            <a:gdLst/>
            <a:ahLst/>
            <a:cxnLst/>
            <a:rect l="l" t="t" r="r" b="b"/>
            <a:pathLst>
              <a:path w="170687" h="0">
                <a:moveTo>
                  <a:pt x="0" y="0"/>
                </a:moveTo>
                <a:lnTo>
                  <a:pt x="17068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621789" y="6164707"/>
            <a:ext cx="141732" cy="0"/>
          </a:xfrm>
          <a:custGeom>
            <a:avLst/>
            <a:gdLst/>
            <a:ahLst/>
            <a:cxnLst/>
            <a:rect l="l" t="t" r="r" b="b"/>
            <a:pathLst>
              <a:path w="141732" h="0">
                <a:moveTo>
                  <a:pt x="0" y="0"/>
                </a:moveTo>
                <a:lnTo>
                  <a:pt x="14173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6212713"/>
            <a:ext cx="104330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50545" algn="l"/>
                <a:tab pos="906780" algn="l"/>
              </a:tabLst>
            </a:pPr>
            <a:r>
              <a:rPr dirty="0" smtClean="0" sz="1300" spc="530">
                <a:latin typeface="Cambria Math"/>
                <a:cs typeface="Cambria Math"/>
              </a:rPr>
              <a:t> 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78405" y="6164707"/>
            <a:ext cx="652576" cy="0"/>
          </a:xfrm>
          <a:custGeom>
            <a:avLst/>
            <a:gdLst/>
            <a:ahLst/>
            <a:cxnLst/>
            <a:rect l="l" t="t" r="r" b="b"/>
            <a:pathLst>
              <a:path w="652576" h="0">
                <a:moveTo>
                  <a:pt x="0" y="0"/>
                </a:moveTo>
                <a:lnTo>
                  <a:pt x="65257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223568" y="5973445"/>
            <a:ext cx="2337435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8145" algn="l"/>
                <a:tab pos="754380" algn="l"/>
                <a:tab pos="1621790" algn="l"/>
              </a:tabLst>
            </a:pPr>
            <a:r>
              <a:rPr dirty="0" smtClean="0" sz="1300" spc="355">
                <a:latin typeface="Cambria Math"/>
                <a:cs typeface="Cambria Math"/>
              </a:rPr>
              <a:t> </a:t>
            </a:r>
            <a:r>
              <a:rPr dirty="0" smtClean="0" baseline="-15432" sz="1350" spc="637">
                <a:latin typeface="Cambria Math"/>
                <a:cs typeface="Cambria Math"/>
              </a:rPr>
              <a:t> </a:t>
            </a:r>
            <a:r>
              <a:rPr dirty="0" smtClean="0" baseline="-15432" sz="1350" spc="637">
                <a:latin typeface="Cambria Math"/>
                <a:cs typeface="Cambria Math"/>
              </a:rPr>
              <a:t>	</a:t>
            </a: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baseline="2136" sz="1950" spc="1019">
                <a:latin typeface="Cambria Math"/>
                <a:cs typeface="Cambria Math"/>
              </a:rPr>
              <a:t> </a:t>
            </a:r>
            <a:r>
              <a:rPr dirty="0" smtClean="0" baseline="2136" sz="1950" spc="532">
                <a:latin typeface="Cambria Math"/>
                <a:cs typeface="Cambria Math"/>
              </a:rPr>
              <a:t> </a:t>
            </a:r>
            <a:r>
              <a:rPr dirty="0" smtClean="0" baseline="-12345" sz="1350" spc="465">
                <a:latin typeface="Cambria Math"/>
                <a:cs typeface="Cambria Math"/>
              </a:rPr>
              <a:t>  </a:t>
            </a:r>
            <a:r>
              <a:rPr dirty="0" smtClean="0" baseline="-12345" sz="1350" spc="-165">
                <a:latin typeface="Cambria Math"/>
                <a:cs typeface="Cambria Math"/>
              </a:rPr>
              <a:t> </a:t>
            </a:r>
            <a:r>
              <a:rPr dirty="0" smtClean="0" baseline="2136" sz="1950" spc="187">
                <a:latin typeface="Cambria Math"/>
                <a:cs typeface="Cambria Math"/>
              </a:rPr>
              <a:t> </a:t>
            </a:r>
            <a:r>
              <a:rPr dirty="0" smtClean="0" baseline="-12345" sz="1350" spc="615">
                <a:latin typeface="Cambria Math"/>
                <a:cs typeface="Cambria Math"/>
              </a:rPr>
              <a:t> </a:t>
            </a:r>
            <a:r>
              <a:rPr dirty="0" smtClean="0" baseline="2136" sz="1950" spc="772">
                <a:latin typeface="Cambria Math"/>
                <a:cs typeface="Cambria Math"/>
              </a:rPr>
              <a:t> </a:t>
            </a:r>
            <a:r>
              <a:rPr dirty="0" smtClean="0" baseline="-12345" sz="1350" spc="434">
                <a:latin typeface="Cambria Math"/>
                <a:cs typeface="Cambria Math"/>
              </a:rPr>
              <a:t> </a:t>
            </a:r>
            <a:r>
              <a:rPr dirty="0" smtClean="0" baseline="-12345" sz="1350" spc="434">
                <a:latin typeface="Cambria Math"/>
                <a:cs typeface="Cambria Math"/>
              </a:rPr>
              <a:t>	</a:t>
            </a:r>
            <a:r>
              <a:rPr dirty="0" smtClean="0" baseline="2136" sz="1950" spc="1019">
                <a:latin typeface="Cambria Math"/>
                <a:cs typeface="Cambria Math"/>
              </a:rPr>
              <a:t> </a:t>
            </a:r>
            <a:r>
              <a:rPr dirty="0" smtClean="0" baseline="2136" sz="1950" spc="532">
                <a:latin typeface="Cambria Math"/>
                <a:cs typeface="Cambria Math"/>
              </a:rPr>
              <a:t> </a:t>
            </a:r>
            <a:r>
              <a:rPr dirty="0" smtClean="0" baseline="-12345" sz="1350" spc="465">
                <a:latin typeface="Cambria Math"/>
                <a:cs typeface="Cambria Math"/>
              </a:rPr>
              <a:t>  </a:t>
            </a:r>
            <a:r>
              <a:rPr dirty="0" smtClean="0" baseline="-12345" sz="1350" spc="-165">
                <a:latin typeface="Cambria Math"/>
                <a:cs typeface="Cambria Math"/>
              </a:rPr>
              <a:t> </a:t>
            </a:r>
            <a:r>
              <a:rPr dirty="0" smtClean="0" baseline="2136" sz="1950" spc="765">
                <a:latin typeface="Cambria Math"/>
                <a:cs typeface="Cambria Math"/>
              </a:rPr>
              <a:t> </a:t>
            </a:r>
            <a:r>
              <a:rPr dirty="0" smtClean="0" baseline="-12345" sz="1350" spc="434">
                <a:latin typeface="Cambria Math"/>
                <a:cs typeface="Cambria Math"/>
              </a:rPr>
              <a:t> </a:t>
            </a:r>
            <a:r>
              <a:rPr dirty="0" smtClean="0" baseline="-12345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765">
                <a:latin typeface="Cambria Math"/>
                <a:cs typeface="Cambria Math"/>
              </a:rPr>
              <a:t> </a:t>
            </a:r>
            <a:r>
              <a:rPr dirty="0" smtClean="0" baseline="-12345" sz="1350" spc="615">
                <a:latin typeface="Cambria Math"/>
                <a:cs typeface="Cambria Math"/>
              </a:rPr>
              <a:t> </a:t>
            </a:r>
            <a:endParaRPr baseline="-12345" sz="135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57096" y="6323965"/>
            <a:ext cx="111125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75285" algn="l"/>
                <a:tab pos="986155" algn="l"/>
              </a:tabLst>
            </a:pP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	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baseline="-15432" sz="1350" spc="442">
                <a:latin typeface="Cambria Math"/>
                <a:cs typeface="Cambria Math"/>
              </a:rPr>
              <a:t> </a:t>
            </a:r>
            <a:r>
              <a:rPr dirty="0" smtClean="0" baseline="-15432" sz="1350" spc="442">
                <a:latin typeface="Cambria Math"/>
                <a:cs typeface="Cambria Math"/>
              </a:rPr>
              <a:t>	</a:t>
            </a:r>
            <a:r>
              <a:rPr dirty="0" smtClean="0" sz="1300" spc="90">
                <a:latin typeface="Cambria Math"/>
                <a:cs typeface="Cambria Math"/>
              </a:rPr>
              <a:t> </a:t>
            </a:r>
            <a:r>
              <a:rPr dirty="0" smtClean="0" baseline="-15432" sz="1350" spc="44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845942" y="6164707"/>
            <a:ext cx="711707" cy="0"/>
          </a:xfrm>
          <a:custGeom>
            <a:avLst/>
            <a:gdLst/>
            <a:ahLst/>
            <a:cxnLst/>
            <a:rect l="l" t="t" r="r" b="b"/>
            <a:pathLst>
              <a:path w="711707" h="0">
                <a:moveTo>
                  <a:pt x="0" y="0"/>
                </a:moveTo>
                <a:lnTo>
                  <a:pt x="711707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664079" y="6212713"/>
            <a:ext cx="1075055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39165" algn="l"/>
              </a:tabLst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94202" y="6209665"/>
            <a:ext cx="603885" cy="1822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-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759834" y="5922645"/>
            <a:ext cx="133350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-10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-10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)(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sz="1300" spc="-10">
                <a:latin typeface="Cambria Math"/>
                <a:cs typeface="Cambria Math"/>
              </a:rPr>
              <a:t>)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66159" y="6323965"/>
            <a:ext cx="71755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772534" y="6164707"/>
            <a:ext cx="1309369" cy="0"/>
          </a:xfrm>
          <a:custGeom>
            <a:avLst/>
            <a:gdLst/>
            <a:ahLst/>
            <a:cxnLst/>
            <a:rect l="l" t="t" r="r" b="b"/>
            <a:pathLst>
              <a:path w="1309369" h="0">
                <a:moveTo>
                  <a:pt x="0" y="0"/>
                </a:moveTo>
                <a:lnTo>
                  <a:pt x="1309369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113401" y="6047613"/>
            <a:ext cx="68326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234744" y="6728586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/>
          <p:nvPr/>
        </p:nvSpPr>
        <p:spPr>
          <a:xfrm>
            <a:off x="1742185" y="6728586"/>
            <a:ext cx="184404" cy="0"/>
          </a:xfrm>
          <a:custGeom>
            <a:avLst/>
            <a:gdLst/>
            <a:ahLst/>
            <a:cxnLst/>
            <a:rect l="l" t="t" r="r" b="b"/>
            <a:pathLst>
              <a:path w="184404" h="0">
                <a:moveTo>
                  <a:pt x="0" y="0"/>
                </a:moveTo>
                <a:lnTo>
                  <a:pt x="184404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02004" y="6776592"/>
            <a:ext cx="137541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20065" algn="l"/>
                <a:tab pos="1069975" algn="l"/>
              </a:tabLst>
            </a:pPr>
            <a:r>
              <a:rPr dirty="0" smtClean="0" sz="1300" spc="49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31188" y="6645529"/>
            <a:ext cx="13843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5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22044" y="6887844"/>
            <a:ext cx="156845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75205" y="6486525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92350" y="6728586"/>
            <a:ext cx="279196" cy="0"/>
          </a:xfrm>
          <a:custGeom>
            <a:avLst/>
            <a:gdLst/>
            <a:ahLst/>
            <a:cxnLst/>
            <a:rect l="l" t="t" r="r" b="b"/>
            <a:pathLst>
              <a:path w="279196" h="0">
                <a:moveTo>
                  <a:pt x="0" y="0"/>
                </a:moveTo>
                <a:lnTo>
                  <a:pt x="27919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/>
          <p:nvPr/>
        </p:nvSpPr>
        <p:spPr>
          <a:xfrm>
            <a:off x="1303274" y="7295896"/>
            <a:ext cx="118872" cy="0"/>
          </a:xfrm>
          <a:custGeom>
            <a:avLst/>
            <a:gdLst/>
            <a:ahLst/>
            <a:cxnLst/>
            <a:rect l="l" t="t" r="r" b="b"/>
            <a:pathLst>
              <a:path w="118872" h="0">
                <a:moveTo>
                  <a:pt x="0" y="0"/>
                </a:moveTo>
                <a:lnTo>
                  <a:pt x="118872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902004" y="6887844"/>
            <a:ext cx="1145540" cy="6115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31445">
              <a:lnSpc>
                <a:spcPct val="100000"/>
              </a:lnSpc>
            </a:pP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540">
                <a:latin typeface="Cambria Math"/>
                <a:cs typeface="Cambria Math"/>
              </a:rPr>
              <a:t> </a:t>
            </a:r>
            <a:endParaRPr baseline="-15432" sz="1350">
              <a:latin typeface="Cambria Math"/>
              <a:cs typeface="Cambria Math"/>
            </a:endParaRPr>
          </a:p>
          <a:p>
            <a:pPr>
              <a:lnSpc>
                <a:spcPts val="1300"/>
              </a:lnSpc>
              <a:spcBef>
                <a:spcPts val="6"/>
              </a:spcBef>
            </a:pPr>
            <a:endParaRPr sz="1300"/>
          </a:p>
          <a:p>
            <a:pPr marL="407034">
              <a:lnSpc>
                <a:spcPts val="1395"/>
              </a:lnSpc>
              <a:tabLst>
                <a:tab pos="734695" algn="l"/>
              </a:tabLst>
            </a:pPr>
            <a:r>
              <a:rPr dirty="0" smtClean="0" sz="1300" spc="530">
                <a:latin typeface="Cambria Math"/>
                <a:cs typeface="Cambria Math"/>
              </a:rPr>
              <a:t> </a:t>
            </a:r>
            <a:r>
              <a:rPr dirty="0" smtClean="0" sz="1300" spc="530">
                <a:latin typeface="Cambria Math"/>
                <a:cs typeface="Cambria Math"/>
              </a:rPr>
              <a:t>	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850"/>
              </a:lnSpc>
              <a:spcBef>
                <a:spcPts val="37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dirty="0" smtClean="0" sz="1300" spc="450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509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16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72614" y="6486525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279650" y="6722744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604642" y="6611492"/>
            <a:ext cx="78803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68978" y="6611492"/>
            <a:ext cx="285750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05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sz="1300" spc="500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sz="1300" spc="10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5">
                <a:latin typeface="Cambria Math"/>
                <a:cs typeface="Cambria Math"/>
              </a:rPr>
              <a:t> </a:t>
            </a:r>
            <a:r>
              <a:rPr dirty="0" smtClean="0" baseline="2136" sz="1950" spc="-15">
                <a:latin typeface="Cambria Math"/>
                <a:cs typeface="Cambria Math"/>
              </a:rPr>
              <a:t>(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)(</a:t>
            </a:r>
            <a:r>
              <a:rPr dirty="0" smtClean="0" sz="1300" spc="68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r>
              <a:rPr dirty="0" smtClean="0" baseline="2136" sz="1950" spc="-15">
                <a:latin typeface="Cambria Math"/>
                <a:cs typeface="Cambria Math"/>
              </a:rPr>
              <a:t>)</a:t>
            </a:r>
            <a:r>
              <a:rPr dirty="0" smtClean="0" baseline="2136" sz="1950" spc="11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76729" y="7290054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637029" y="7295896"/>
            <a:ext cx="397763" cy="0"/>
          </a:xfrm>
          <a:custGeom>
            <a:avLst/>
            <a:gdLst/>
            <a:ahLst/>
            <a:cxnLst/>
            <a:rect l="l" t="t" r="r" b="b"/>
            <a:pathLst>
              <a:path w="397763" h="0">
                <a:moveTo>
                  <a:pt x="0" y="0"/>
                </a:moveTo>
                <a:lnTo>
                  <a:pt x="397763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067814" y="7178802"/>
            <a:ext cx="6680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34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4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240403" y="7295896"/>
            <a:ext cx="142036" cy="0"/>
          </a:xfrm>
          <a:custGeom>
            <a:avLst/>
            <a:gdLst/>
            <a:ahLst/>
            <a:cxnLst/>
            <a:rect l="l" t="t" r="r" b="b"/>
            <a:pathLst>
              <a:path w="142036" h="0">
                <a:moveTo>
                  <a:pt x="0" y="0"/>
                </a:moveTo>
                <a:lnTo>
                  <a:pt x="1420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5" name="object 35"/>
          <p:cNvSpPr/>
          <p:nvPr/>
        </p:nvSpPr>
        <p:spPr>
          <a:xfrm>
            <a:off x="4597272" y="7295896"/>
            <a:ext cx="284988" cy="0"/>
          </a:xfrm>
          <a:custGeom>
            <a:avLst/>
            <a:gdLst/>
            <a:ahLst/>
            <a:cxnLst/>
            <a:rect l="l" t="t" r="r" b="b"/>
            <a:pathLst>
              <a:path w="284988" h="0">
                <a:moveTo>
                  <a:pt x="0" y="0"/>
                </a:moveTo>
                <a:lnTo>
                  <a:pt x="284988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6" name="object 36"/>
          <p:cNvSpPr/>
          <p:nvPr/>
        </p:nvSpPr>
        <p:spPr>
          <a:xfrm>
            <a:off x="5095621" y="7295896"/>
            <a:ext cx="173736" cy="0"/>
          </a:xfrm>
          <a:custGeom>
            <a:avLst/>
            <a:gdLst/>
            <a:ahLst/>
            <a:cxnLst/>
            <a:rect l="l" t="t" r="r" b="b"/>
            <a:pathLst>
              <a:path w="173736" h="0">
                <a:moveTo>
                  <a:pt x="0" y="0"/>
                </a:moveTo>
                <a:lnTo>
                  <a:pt x="1737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765930" y="7229602"/>
            <a:ext cx="1685289" cy="2698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525">
                <a:latin typeface="Cambria Math"/>
                <a:cs typeface="Cambria Math"/>
              </a:rPr>
              <a:t> </a:t>
            </a:r>
            <a:r>
              <a:rPr dirty="0" smtClean="0" baseline="-15432" sz="1350" spc="472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480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25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780">
                <a:latin typeface="Cambria Math"/>
                <a:cs typeface="Cambria Math"/>
              </a:rPr>
              <a:t> </a:t>
            </a:r>
            <a:r>
              <a:rPr dirty="0" smtClean="0" baseline="-38461" sz="19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baseline="-38461" sz="1950" spc="300">
                <a:latin typeface="Cambria Math"/>
                <a:cs typeface="Cambria Math"/>
              </a:rPr>
              <a:t> </a:t>
            </a:r>
            <a:r>
              <a:rPr dirty="0" smtClean="0" baseline="-38461" sz="1950" spc="300">
                <a:latin typeface="Cambria Math"/>
                <a:cs typeface="Cambria Math"/>
              </a:rPr>
              <a:t> </a:t>
            </a:r>
            <a:r>
              <a:rPr dirty="0" smtClean="0" baseline="-38461" sz="1950" spc="-195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 </a:t>
            </a:r>
            <a:r>
              <a:rPr dirty="0" smtClean="0" baseline="-38461" sz="1950" spc="-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100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</a:t>
            </a:r>
            <a:r>
              <a:rPr dirty="0" smtClean="0" baseline="-38461" sz="1950" spc="802">
                <a:latin typeface="Cambria Math"/>
                <a:cs typeface="Cambria Math"/>
              </a:rPr>
              <a:t>  </a:t>
            </a:r>
            <a:r>
              <a:rPr dirty="0" smtClean="0" baseline="-38461" sz="1950" spc="3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227703" y="7218933"/>
            <a:ext cx="1043940" cy="67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40690" algn="l"/>
                <a:tab pos="867410" algn="l"/>
              </a:tabLst>
            </a:pPr>
            <a:r>
              <a:rPr dirty="0" smtClean="0" sz="1300" spc="215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sz="1300" spc="21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baseline="2136" sz="1950" spc="675">
                <a:latin typeface="Cambria Math"/>
                <a:cs typeface="Cambria Math"/>
              </a:rPr>
              <a:t> </a:t>
            </a:r>
            <a:r>
              <a:rPr dirty="0" smtClean="0" baseline="-12345" sz="1350" spc="509">
                <a:latin typeface="Cambria Math"/>
                <a:cs typeface="Cambria Math"/>
              </a:rPr>
              <a:t> </a:t>
            </a:r>
            <a:endParaRPr baseline="-12345" sz="135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298060" y="7488682"/>
            <a:ext cx="588645" cy="349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52425" algn="l"/>
              </a:tabLst>
            </a:pPr>
            <a:r>
              <a:rPr dirty="0" smtClean="0" sz="900" spc="235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	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   </a:t>
            </a:r>
            <a:r>
              <a:rPr dirty="0" smtClean="0" sz="900" spc="90">
                <a:latin typeface="Cambria Math"/>
                <a:cs typeface="Cambria Math"/>
              </a:rPr>
              <a:t> </a:t>
            </a: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188077" y="7374382"/>
            <a:ext cx="81280" cy="149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900" spc="235">
                <a:latin typeface="Cambria Math"/>
                <a:cs typeface="Cambria Math"/>
              </a:rPr>
              <a:t> </a:t>
            </a:r>
            <a:endParaRPr sz="900">
              <a:latin typeface="Cambria Math"/>
              <a:cs typeface="Cambria Math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471540" y="7053833"/>
            <a:ext cx="42290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532501" y="7290054"/>
            <a:ext cx="29972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5484240" y="7295896"/>
            <a:ext cx="402336" cy="0"/>
          </a:xfrm>
          <a:custGeom>
            <a:avLst/>
            <a:gdLst/>
            <a:ahLst/>
            <a:cxnLst/>
            <a:rect l="l" t="t" r="r" b="b"/>
            <a:pathLst>
              <a:path w="402336" h="0">
                <a:moveTo>
                  <a:pt x="0" y="0"/>
                </a:moveTo>
                <a:lnTo>
                  <a:pt x="402336" y="0"/>
                </a:lnTo>
              </a:path>
            </a:pathLst>
          </a:custGeom>
          <a:ln w="1193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5919596" y="7343902"/>
            <a:ext cx="534670" cy="444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902004" y="7739633"/>
            <a:ext cx="233997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6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615">
                <a:latin typeface="Cambria Math"/>
                <a:cs typeface="Cambria Math"/>
              </a:rPr>
              <a:t> </a:t>
            </a:r>
            <a:r>
              <a:rPr dirty="0" smtClean="0" baseline="-15432" sz="1350" spc="-172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baseline="-15432" sz="1350" spc="292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300">
                <a:latin typeface="Cambria Math"/>
                <a:cs typeface="Cambria Math"/>
              </a:rPr>
              <a:t> </a:t>
            </a:r>
            <a:r>
              <a:rPr dirty="0" smtClean="0" baseline="-15432" sz="1350" spc="75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65">
                <a:latin typeface="Cambria Math"/>
                <a:cs typeface="Cambria Math"/>
              </a:rPr>
              <a:t> </a:t>
            </a:r>
            <a:r>
              <a:rPr dirty="0" smtClean="0" baseline="2136" sz="1950" spc="-22">
                <a:latin typeface="Cambria Math"/>
                <a:cs typeface="Cambria Math"/>
              </a:rPr>
              <a:t>‖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11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r>
              <a:rPr dirty="0" smtClean="0" sz="1300" spc="-5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237354" y="7856728"/>
            <a:ext cx="143560" cy="0"/>
          </a:xfrm>
          <a:custGeom>
            <a:avLst/>
            <a:gdLst/>
            <a:ahLst/>
            <a:cxnLst/>
            <a:rect l="l" t="t" r="r" b="b"/>
            <a:pathLst>
              <a:path w="143560" h="0">
                <a:moveTo>
                  <a:pt x="0" y="0"/>
                </a:moveTo>
                <a:lnTo>
                  <a:pt x="14356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3799459" y="7790433"/>
            <a:ext cx="763270" cy="2698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330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337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-114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-12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24654" y="7614666"/>
            <a:ext cx="65849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70840" algn="l"/>
              </a:tabLst>
            </a:pPr>
            <a:r>
              <a:rPr dirty="0" smtClean="0" sz="1300" spc="445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 </a:t>
            </a:r>
            <a:r>
              <a:rPr dirty="0" smtClean="0" baseline="-15432" sz="1350" spc="17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674489" y="7850885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4595748" y="7856728"/>
            <a:ext cx="274320" cy="0"/>
          </a:xfrm>
          <a:custGeom>
            <a:avLst/>
            <a:gdLst/>
            <a:ahLst/>
            <a:cxnLst/>
            <a:rect l="l" t="t" r="r" b="b"/>
            <a:pathLst>
              <a:path w="274320" h="0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4903089" y="7739633"/>
            <a:ext cx="582930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8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02004" y="8273033"/>
            <a:ext cx="138239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509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434">
                <a:latin typeface="Cambria Math"/>
                <a:cs typeface="Cambria Math"/>
              </a:rPr>
              <a:t> </a:t>
            </a:r>
            <a:r>
              <a:rPr dirty="0" smtClean="0" baseline="-15432" sz="1350" spc="67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r>
              <a:rPr dirty="0" smtClean="0" sz="1300" spc="590">
                <a:latin typeface="Cambria Math"/>
                <a:cs typeface="Cambria Math"/>
              </a:rPr>
              <a:t> </a:t>
            </a:r>
            <a:r>
              <a:rPr dirty="0" smtClean="0" sz="1300" spc="10">
                <a:latin typeface="Cambria Math"/>
                <a:cs typeface="Cambria Math"/>
              </a:rPr>
              <a:t> </a:t>
            </a:r>
            <a:r>
              <a:rPr dirty="0" smtClean="0" sz="1300" spc="-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4252848" y="8390128"/>
            <a:ext cx="169163" cy="0"/>
          </a:xfrm>
          <a:custGeom>
            <a:avLst/>
            <a:gdLst/>
            <a:ahLst/>
            <a:cxnLst/>
            <a:rect l="l" t="t" r="r" b="b"/>
            <a:pathLst>
              <a:path w="169163" h="0">
                <a:moveTo>
                  <a:pt x="0" y="0"/>
                </a:moveTo>
                <a:lnTo>
                  <a:pt x="169163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3787266" y="8323833"/>
            <a:ext cx="816610" cy="2698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157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165">
                <a:latin typeface="Cambria Math"/>
                <a:cs typeface="Cambria Math"/>
              </a:rPr>
              <a:t> </a:t>
            </a:r>
            <a:r>
              <a:rPr dirty="0" smtClean="0" baseline="-15432" sz="1350" spc="52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-15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907">
                <a:latin typeface="Cambria Math"/>
                <a:cs typeface="Cambria Math"/>
              </a:rPr>
              <a:t> </a:t>
            </a:r>
            <a:r>
              <a:rPr dirty="0" smtClean="0" baseline="-38461" sz="1950" spc="44">
                <a:latin typeface="Cambria Math"/>
                <a:cs typeface="Cambria Math"/>
              </a:rPr>
              <a:t> </a:t>
            </a:r>
            <a:r>
              <a:rPr dirty="0" smtClean="0" sz="1300" spc="68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240148" y="8148066"/>
            <a:ext cx="808355" cy="2330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96240" algn="l"/>
              </a:tabLst>
            </a:pPr>
            <a:r>
              <a:rPr dirty="0" smtClean="0" sz="1300" spc="440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 </a:t>
            </a:r>
            <a:r>
              <a:rPr dirty="0" smtClean="0" baseline="-15432" sz="1350" spc="22">
                <a:latin typeface="Cambria Math"/>
                <a:cs typeface="Cambria Math"/>
              </a:rPr>
              <a:t>	</a:t>
            </a:r>
            <a:r>
              <a:rPr dirty="0" smtClean="0" sz="1300" spc="430">
                <a:latin typeface="Cambria Math"/>
                <a:cs typeface="Cambria Math"/>
              </a:rPr>
              <a:t> </a:t>
            </a:r>
            <a:r>
              <a:rPr dirty="0" smtClean="0" sz="1300" spc="-30">
                <a:latin typeface="Cambria Math"/>
                <a:cs typeface="Cambria Math"/>
              </a:rPr>
              <a:t> </a:t>
            </a:r>
            <a:r>
              <a:rPr dirty="0" smtClean="0" sz="1300" spc="430">
                <a:latin typeface="Cambria Math"/>
                <a:cs typeface="Cambria Math"/>
              </a:rPr>
              <a:t>  </a:t>
            </a:r>
            <a:r>
              <a:rPr dirty="0" smtClean="0" sz="1300" spc="425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779645" y="8384285"/>
            <a:ext cx="116839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430">
                <a:latin typeface="Cambria Math"/>
                <a:cs typeface="Cambria Math"/>
              </a:rPr>
              <a:t>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636896" y="8390128"/>
            <a:ext cx="403860" cy="0"/>
          </a:xfrm>
          <a:custGeom>
            <a:avLst/>
            <a:gdLst/>
            <a:ahLst/>
            <a:cxnLst/>
            <a:rect l="l" t="t" r="r" b="b"/>
            <a:pathLst>
              <a:path w="403860" h="0">
                <a:moveTo>
                  <a:pt x="0" y="0"/>
                </a:moveTo>
                <a:lnTo>
                  <a:pt x="403860" y="0"/>
                </a:lnTo>
              </a:path>
            </a:pathLst>
          </a:custGeom>
          <a:ln w="1193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5073777" y="8273033"/>
            <a:ext cx="581025" cy="2095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300" spc="680">
                <a:latin typeface="Cambria Math"/>
                <a:cs typeface="Cambria Math"/>
              </a:rPr>
              <a:t> </a:t>
            </a:r>
            <a:r>
              <a:rPr dirty="0" smtClean="0" sz="1300" spc="75">
                <a:latin typeface="Cambria Math"/>
                <a:cs typeface="Cambria Math"/>
              </a:rPr>
              <a:t> </a:t>
            </a:r>
            <a:r>
              <a:rPr dirty="0" smtClean="0" sz="1300" spc="470">
                <a:latin typeface="Cambria Math"/>
                <a:cs typeface="Cambria Math"/>
              </a:rPr>
              <a:t>    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856614" y="2479675"/>
            <a:ext cx="2207895" cy="20307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0" name="object 60"/>
          <p:cNvSpPr/>
          <p:nvPr/>
        </p:nvSpPr>
        <p:spPr>
          <a:xfrm>
            <a:off x="3857625" y="2670175"/>
            <a:ext cx="2686050" cy="1847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1" name="object 6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17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7697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H.</a:t>
            </a:r>
            <a:r>
              <a:rPr dirty="0" smtClean="0" sz="1400" spc="-5" b="1">
                <a:latin typeface="Times New Roman"/>
                <a:cs typeface="Times New Roman"/>
              </a:rPr>
              <a:t>W</a:t>
            </a:r>
            <a:r>
              <a:rPr dirty="0" smtClean="0" sz="1400" spc="0" b="1">
                <a:latin typeface="Times New Roman"/>
                <a:cs typeface="Times New Roman"/>
              </a:rPr>
              <a:t>:-</a:t>
            </a:r>
            <a:r>
              <a:rPr dirty="0" smtClean="0" sz="1400" spc="-5" b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plifier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giv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25">
                <a:latin typeface="Times New Roman"/>
                <a:cs typeface="Times New Roman"/>
              </a:rPr>
              <a:t>g</a:t>
            </a:r>
            <a:r>
              <a:rPr dirty="0" smtClean="0" baseline="-12345" sz="1350" spc="0">
                <a:latin typeface="Times New Roman"/>
                <a:cs typeface="Times New Roman"/>
              </a:rPr>
              <a:t>m</a:t>
            </a:r>
            <a:r>
              <a:rPr dirty="0" smtClean="0" baseline="-12345" sz="1350" spc="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10">
                <a:latin typeface="Times New Roman"/>
                <a:cs typeface="Times New Roman"/>
              </a:rPr>
              <a:t>1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mtClean="0" sz="140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baseline="-12345" sz="1350" spc="0">
                <a:latin typeface="Times New Roman"/>
                <a:cs typeface="Times New Roman"/>
              </a:rPr>
              <a:t>d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20k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4977257"/>
            <a:ext cx="5365115" cy="47370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>
                <a:latin typeface="Times New Roman"/>
                <a:cs typeface="Times New Roman"/>
              </a:rPr>
              <a:t>H.W</a:t>
            </a:r>
            <a:r>
              <a:rPr dirty="0" smtClean="0" sz="1400" spc="-10" b="1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: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baseline="-12345" sz="1350" spc="-7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Z</a:t>
            </a:r>
            <a:r>
              <a:rPr dirty="0" smtClean="0" baseline="-12345" sz="1350" spc="0" i="1">
                <a:latin typeface="Times New Roman"/>
                <a:cs typeface="Times New Roman"/>
              </a:rPr>
              <a:t>if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,and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Z</a:t>
            </a:r>
            <a:r>
              <a:rPr dirty="0" smtClean="0" baseline="-12345" sz="1350" spc="7" i="1">
                <a:latin typeface="Times New Roman"/>
                <a:cs typeface="Times New Roman"/>
              </a:rPr>
              <a:t>o</a:t>
            </a:r>
            <a:r>
              <a:rPr dirty="0" smtClean="0" baseline="-12345" sz="1350" spc="0" i="1">
                <a:latin typeface="Times New Roman"/>
                <a:cs typeface="Times New Roman"/>
              </a:rPr>
              <a:t>f </a:t>
            </a:r>
            <a:r>
              <a:rPr dirty="0" smtClean="0" baseline="-12345" sz="1350" spc="-157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plifier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fe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5</a:t>
            </a:r>
            <a:r>
              <a:rPr dirty="0" smtClean="0" sz="1400" spc="5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dirty="0" smtClean="0" sz="1400" spc="5" i="1">
                <a:latin typeface="Times New Roman"/>
                <a:cs typeface="Times New Roman"/>
              </a:rPr>
              <a:t>h</a:t>
            </a:r>
            <a:r>
              <a:rPr dirty="0" smtClean="0" baseline="-12345" sz="1350" spc="0" i="1">
                <a:latin typeface="Times New Roman"/>
                <a:cs typeface="Times New Roman"/>
              </a:rPr>
              <a:t>ie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1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Ω ,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?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05000" y="2190750"/>
            <a:ext cx="3657600" cy="27127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1381125" y="5652770"/>
            <a:ext cx="5095875" cy="26454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18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88785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19"/>
              </a:spcBef>
            </a:pPr>
            <a:endParaRPr sz="1300"/>
          </a:p>
          <a:p>
            <a:pPr marL="469265" indent="-342900">
              <a:lnSpc>
                <a:spcPct val="100000"/>
              </a:lnSpc>
              <a:buSzPct val="112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25" b="1" i="1">
                <a:latin typeface="Times New Roman"/>
                <a:cs typeface="Times New Roman"/>
              </a:rPr>
              <a:t>V</a:t>
            </a:r>
            <a:r>
              <a:rPr dirty="0" smtClean="0" sz="1600" spc="-10" b="1" i="1">
                <a:latin typeface="Times New Roman"/>
                <a:cs typeface="Times New Roman"/>
              </a:rPr>
              <a:t>oltage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0" b="1" i="1">
                <a:latin typeface="Times New Roman"/>
                <a:cs typeface="Times New Roman"/>
              </a:rPr>
              <a:t>Series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F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edbac</a:t>
            </a:r>
            <a:r>
              <a:rPr dirty="0" smtClean="0" sz="1600" spc="5" b="1" i="1">
                <a:latin typeface="Times New Roman"/>
                <a:cs typeface="Times New Roman"/>
              </a:rPr>
              <a:t>k</a:t>
            </a:r>
            <a:r>
              <a:rPr dirty="0" smtClean="0" sz="1600" spc="-10" b="1" i="1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4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2a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22498" y="2533142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3108070" y="2533142"/>
            <a:ext cx="519683" cy="0"/>
          </a:xfrm>
          <a:custGeom>
            <a:avLst/>
            <a:gdLst/>
            <a:ahLst/>
            <a:cxnLst/>
            <a:rect l="l" t="t" r="r" b="b"/>
            <a:pathLst>
              <a:path w="519683" h="0">
                <a:moveTo>
                  <a:pt x="0" y="0"/>
                </a:moveTo>
                <a:lnTo>
                  <a:pt x="519683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859403" y="2533142"/>
            <a:ext cx="623620" cy="0"/>
          </a:xfrm>
          <a:custGeom>
            <a:avLst/>
            <a:gdLst/>
            <a:ahLst/>
            <a:cxnLst/>
            <a:rect l="l" t="t" r="r" b="b"/>
            <a:pathLst>
              <a:path w="623620" h="0">
                <a:moveTo>
                  <a:pt x="0" y="0"/>
                </a:moveTo>
                <a:lnTo>
                  <a:pt x="62362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714621" y="2533142"/>
            <a:ext cx="720851" cy="0"/>
          </a:xfrm>
          <a:custGeom>
            <a:avLst/>
            <a:gdLst/>
            <a:ahLst/>
            <a:cxnLst/>
            <a:rect l="l" t="t" r="r" b="b"/>
            <a:pathLst>
              <a:path w="720851" h="0">
                <a:moveTo>
                  <a:pt x="0" y="0"/>
                </a:moveTo>
                <a:lnTo>
                  <a:pt x="72085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288794" y="2524506"/>
            <a:ext cx="319595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73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9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-5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 </a:t>
            </a:r>
            <a:r>
              <a:rPr dirty="0" smtClean="0" sz="1400" spc="-12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-5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9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10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-5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-60">
                <a:latin typeface="Cambria Math"/>
                <a:cs typeface="Cambria Math"/>
              </a:rPr>
              <a:t> </a:t>
            </a:r>
            <a:r>
              <a:rPr dirty="0" smtClean="0" baseline="37698" sz="2100" spc="-37">
                <a:latin typeface="Cambria Math"/>
                <a:cs typeface="Cambria Math"/>
              </a:rPr>
              <a:t> </a:t>
            </a:r>
            <a:endParaRPr baseline="37698" sz="2100">
              <a:latin typeface="Cambria Math"/>
              <a:cs typeface="Cambria Math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9798" y="2447797"/>
            <a:ext cx="17018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85998" y="2611881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78251" y="2447797"/>
            <a:ext cx="1926589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15340" algn="l"/>
                <a:tab pos="1667510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82239" y="2738881"/>
            <a:ext cx="44577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56870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37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33571" y="2611881"/>
            <a:ext cx="6985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386453" y="2611881"/>
            <a:ext cx="10033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6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88789" y="2738881"/>
            <a:ext cx="64770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89915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02004" y="2908934"/>
            <a:ext cx="19119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85286" y="3579495"/>
            <a:ext cx="140208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73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202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45534" y="3502786"/>
            <a:ext cx="17018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21734" y="3666871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658234" y="358813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4240148" y="3324986"/>
            <a:ext cx="13843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043807" y="3588130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02004" y="3938142"/>
            <a:ext cx="2633980" cy="575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8511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25" b="1" i="1">
                <a:latin typeface="Times New Roman"/>
                <a:cs typeface="Times New Roman"/>
              </a:rPr>
              <a:t>V</a:t>
            </a:r>
            <a:r>
              <a:rPr dirty="0" smtClean="0" sz="1600" spc="-10" b="1" i="1">
                <a:latin typeface="Times New Roman"/>
                <a:cs typeface="Times New Roman"/>
              </a:rPr>
              <a:t>oltage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0" b="1" i="1">
                <a:latin typeface="Times New Roman"/>
                <a:cs typeface="Times New Roman"/>
              </a:rPr>
              <a:t>Shunt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F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edback: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35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2b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812414" y="4837810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351277" y="4710303"/>
            <a:ext cx="81026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663575" algn="l"/>
              </a:tabLst>
            </a:pPr>
            <a:r>
              <a:rPr dirty="0" smtClean="0" sz="1400" spc="515">
                <a:latin typeface="Cambria Math"/>
                <a:cs typeface="Cambria Math"/>
              </a:rPr>
              <a:t> </a:t>
            </a:r>
            <a:r>
              <a:rPr dirty="0" smtClean="0" sz="1400" spc="520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99714" y="4752466"/>
            <a:ext cx="70802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5054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197986" y="4837810"/>
            <a:ext cx="458724" cy="0"/>
          </a:xfrm>
          <a:custGeom>
            <a:avLst/>
            <a:gdLst/>
            <a:ahLst/>
            <a:cxnLst/>
            <a:rect l="l" t="t" r="r" b="b"/>
            <a:pathLst>
              <a:path w="458724" h="0">
                <a:moveTo>
                  <a:pt x="0" y="0"/>
                </a:moveTo>
                <a:lnTo>
                  <a:pt x="4587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/>
          <p:nvPr/>
        </p:nvSpPr>
        <p:spPr>
          <a:xfrm>
            <a:off x="3888359" y="4837810"/>
            <a:ext cx="593140" cy="0"/>
          </a:xfrm>
          <a:custGeom>
            <a:avLst/>
            <a:gdLst/>
            <a:ahLst/>
            <a:cxnLst/>
            <a:rect l="l" t="t" r="r" b="b"/>
            <a:pathLst>
              <a:path w="593140" h="0">
                <a:moveTo>
                  <a:pt x="0" y="0"/>
                </a:moveTo>
                <a:lnTo>
                  <a:pt x="59314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811907" y="4829428"/>
            <a:ext cx="2562225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5445" algn="l"/>
                <a:tab pos="1076325" algn="l"/>
                <a:tab pos="1900555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713096" y="4837810"/>
            <a:ext cx="659891" cy="0"/>
          </a:xfrm>
          <a:custGeom>
            <a:avLst/>
            <a:gdLst/>
            <a:ahLst/>
            <a:cxnLst/>
            <a:rect l="l" t="t" r="r" b="b"/>
            <a:pathLst>
              <a:path w="659891" h="0">
                <a:moveTo>
                  <a:pt x="0" y="0"/>
                </a:moveTo>
                <a:lnTo>
                  <a:pt x="65989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692778" y="4888103"/>
            <a:ext cx="1729739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36930" algn="l"/>
                <a:tab pos="1679575" algn="l"/>
              </a:tabLst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95115" y="4752466"/>
            <a:ext cx="106235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3375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02004" y="5213477"/>
            <a:ext cx="19119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185286" y="5942965"/>
            <a:ext cx="39687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9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45534" y="5807328"/>
            <a:ext cx="17018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658234" y="5892672"/>
            <a:ext cx="153924" cy="0"/>
          </a:xfrm>
          <a:custGeom>
            <a:avLst/>
            <a:gdLst/>
            <a:ahLst/>
            <a:cxnLst/>
            <a:rect l="l" t="t" r="r" b="b"/>
            <a:pathLst>
              <a:path w="153924" h="0">
                <a:moveTo>
                  <a:pt x="0" y="0"/>
                </a:moveTo>
                <a:lnTo>
                  <a:pt x="15392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657727" y="5884036"/>
            <a:ext cx="92964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 </a:t>
            </a:r>
            <a:r>
              <a:rPr dirty="0" smtClean="0" sz="1400" spc="4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714115" y="5971413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240148" y="5629528"/>
            <a:ext cx="13843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043807" y="5892672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902004" y="6244209"/>
            <a:ext cx="2654935" cy="7023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342900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Cu</a:t>
            </a:r>
            <a:r>
              <a:rPr dirty="0" smtClean="0" sz="1600" spc="-5" b="1" i="1">
                <a:latin typeface="Times New Roman"/>
                <a:cs typeface="Times New Roman"/>
              </a:rPr>
              <a:t>r</a:t>
            </a:r>
            <a:r>
              <a:rPr dirty="0" smtClean="0" sz="1600" spc="-10" b="1" i="1">
                <a:latin typeface="Times New Roman"/>
                <a:cs typeface="Times New Roman"/>
              </a:rPr>
              <a:t>rent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0" b="1" i="1">
                <a:latin typeface="Times New Roman"/>
                <a:cs typeface="Times New Roman"/>
              </a:rPr>
              <a:t>Series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F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edback: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31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2c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748407" y="7397241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2287270" y="7269733"/>
            <a:ext cx="79756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651510" algn="l"/>
              </a:tabLst>
            </a:pPr>
            <a:r>
              <a:rPr dirty="0" smtClean="0" sz="1400" spc="515">
                <a:latin typeface="Cambria Math"/>
                <a:cs typeface="Cambria Math"/>
              </a:rPr>
              <a:t> </a:t>
            </a:r>
            <a:r>
              <a:rPr dirty="0" smtClean="0" sz="1400" spc="520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735707" y="7311897"/>
            <a:ext cx="71882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74675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121786" y="7397241"/>
            <a:ext cx="519684" cy="0"/>
          </a:xfrm>
          <a:custGeom>
            <a:avLst/>
            <a:gdLst/>
            <a:ahLst/>
            <a:cxnLst/>
            <a:rect l="l" t="t" r="r" b="b"/>
            <a:pathLst>
              <a:path w="519684" h="0">
                <a:moveTo>
                  <a:pt x="0" y="0"/>
                </a:moveTo>
                <a:lnTo>
                  <a:pt x="51968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6" name="object 46"/>
          <p:cNvSpPr/>
          <p:nvPr/>
        </p:nvSpPr>
        <p:spPr>
          <a:xfrm>
            <a:off x="3873119" y="7397241"/>
            <a:ext cx="611428" cy="0"/>
          </a:xfrm>
          <a:custGeom>
            <a:avLst/>
            <a:gdLst/>
            <a:ahLst/>
            <a:cxnLst/>
            <a:rect l="l" t="t" r="r" b="b"/>
            <a:pathLst>
              <a:path w="611428" h="0">
                <a:moveTo>
                  <a:pt x="0" y="0"/>
                </a:moveTo>
                <a:lnTo>
                  <a:pt x="61142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2735707" y="7388606"/>
            <a:ext cx="2702560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5445" algn="l"/>
                <a:tab pos="1137285" algn="l"/>
                <a:tab pos="1978660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8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714621" y="7397241"/>
            <a:ext cx="720851" cy="0"/>
          </a:xfrm>
          <a:custGeom>
            <a:avLst/>
            <a:gdLst/>
            <a:ahLst/>
            <a:cxnLst/>
            <a:rect l="l" t="t" r="r" b="b"/>
            <a:pathLst>
              <a:path w="720851" h="0">
                <a:moveTo>
                  <a:pt x="0" y="0"/>
                </a:moveTo>
                <a:lnTo>
                  <a:pt x="720851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3677539" y="7447533"/>
            <a:ext cx="1809114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55344" algn="l"/>
                <a:tab pos="1758950" algn="l"/>
              </a:tabLst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095115" y="7311897"/>
            <a:ext cx="110998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50900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02004" y="7772654"/>
            <a:ext cx="19119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664330" y="8451850"/>
            <a:ext cx="141732" cy="0"/>
          </a:xfrm>
          <a:custGeom>
            <a:avLst/>
            <a:gdLst/>
            <a:ahLst/>
            <a:cxnLst/>
            <a:rect l="l" t="t" r="r" b="b"/>
            <a:pathLst>
              <a:path w="141732" h="0">
                <a:moveTo>
                  <a:pt x="0" y="0"/>
                </a:moveTo>
                <a:lnTo>
                  <a:pt x="14173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3191382" y="8621014"/>
            <a:ext cx="1390015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73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7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651630" y="8366506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721734" y="8530590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233798" y="8188706"/>
            <a:ext cx="13843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4037710" y="8451850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8" name="object 5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8707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7"/>
              </a:spcBef>
            </a:pPr>
            <a:endParaRPr sz="1300"/>
          </a:p>
          <a:p>
            <a:pPr marL="469265" indent="-285115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Cu</a:t>
            </a:r>
            <a:r>
              <a:rPr dirty="0" smtClean="0" sz="1600" spc="-5" b="1" i="1">
                <a:latin typeface="Times New Roman"/>
                <a:cs typeface="Times New Roman"/>
              </a:rPr>
              <a:t>r</a:t>
            </a:r>
            <a:r>
              <a:rPr dirty="0" smtClean="0" sz="1600" spc="-10" b="1" i="1">
                <a:latin typeface="Times New Roman"/>
                <a:cs typeface="Times New Roman"/>
              </a:rPr>
              <a:t>rent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0" b="1" i="1">
                <a:latin typeface="Times New Roman"/>
                <a:cs typeface="Times New Roman"/>
              </a:rPr>
              <a:t>Shunt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F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edbac</a:t>
            </a:r>
            <a:r>
              <a:rPr dirty="0" smtClean="0" sz="1600" spc="5" b="1" i="1">
                <a:latin typeface="Times New Roman"/>
                <a:cs typeface="Times New Roman"/>
              </a:rPr>
              <a:t>k</a:t>
            </a:r>
            <a:r>
              <a:rPr dirty="0" smtClean="0" sz="1600" spc="-10" b="1" i="1">
                <a:latin typeface="Times New Roman"/>
                <a:cs typeface="Times New Roman"/>
              </a:rPr>
              <a:t>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24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63470" y="2390393"/>
            <a:ext cx="548005" cy="3435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15">
                <a:latin typeface="Cambria Math"/>
                <a:cs typeface="Cambria Math"/>
              </a:rPr>
              <a:t> </a:t>
            </a:r>
            <a:r>
              <a:rPr dirty="0" smtClean="0" sz="1400" spc="520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74391" y="2596642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24607" y="2517901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811907" y="2432557"/>
            <a:ext cx="68834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44195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97986" y="2517901"/>
            <a:ext cx="458724" cy="0"/>
          </a:xfrm>
          <a:custGeom>
            <a:avLst/>
            <a:gdLst/>
            <a:ahLst/>
            <a:cxnLst/>
            <a:rect l="l" t="t" r="r" b="b"/>
            <a:pathLst>
              <a:path w="458724" h="0">
                <a:moveTo>
                  <a:pt x="0" y="0"/>
                </a:moveTo>
                <a:lnTo>
                  <a:pt x="45872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3888359" y="2517901"/>
            <a:ext cx="580948" cy="0"/>
          </a:xfrm>
          <a:custGeom>
            <a:avLst/>
            <a:gdLst/>
            <a:ahLst/>
            <a:cxnLst/>
            <a:rect l="l" t="t" r="r" b="b"/>
            <a:pathLst>
              <a:path w="580948" h="0">
                <a:moveTo>
                  <a:pt x="0" y="0"/>
                </a:moveTo>
                <a:lnTo>
                  <a:pt x="58094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002407" y="2509266"/>
            <a:ext cx="240792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 </a:t>
            </a:r>
            <a:r>
              <a:rPr dirty="0" smtClean="0" sz="1400" spc="-2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 </a:t>
            </a:r>
            <a:r>
              <a:rPr dirty="0" smtClean="0" sz="1400" spc="5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55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55">
                <a:latin typeface="Cambria Math"/>
                <a:cs typeface="Cambria Math"/>
              </a:rPr>
              <a:t> </a:t>
            </a:r>
            <a:r>
              <a:rPr dirty="0" smtClean="0" baseline="37698" sz="2100" spc="-37">
                <a:latin typeface="Cambria Math"/>
                <a:cs typeface="Cambria Math"/>
              </a:rPr>
              <a:t> </a:t>
            </a:r>
            <a:endParaRPr baseline="37698" sz="21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41675" y="2723642"/>
            <a:ext cx="76073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26390" algn="l"/>
                <a:tab pos="702945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375">
                <a:latin typeface="Cambria Math"/>
                <a:cs typeface="Cambria Math"/>
              </a:rPr>
              <a:t> </a:t>
            </a:r>
            <a:r>
              <a:rPr dirty="0" smtClean="0" sz="1000" spc="37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095115" y="2432557"/>
            <a:ext cx="104902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20419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	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69689" y="2723642"/>
            <a:ext cx="99060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5445" algn="l"/>
                <a:tab pos="932815" algn="l"/>
              </a:tabLst>
            </a:pPr>
            <a:r>
              <a:rPr dirty="0" smtClean="0" sz="1000" spc="365">
                <a:latin typeface="Cambria Math"/>
                <a:cs typeface="Cambria Math"/>
              </a:rPr>
              <a:t> </a:t>
            </a:r>
            <a:r>
              <a:rPr dirty="0" smtClean="0" sz="1000" spc="36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99380" y="2517901"/>
            <a:ext cx="659891" cy="0"/>
          </a:xfrm>
          <a:custGeom>
            <a:avLst/>
            <a:gdLst/>
            <a:ahLst/>
            <a:cxnLst/>
            <a:rect l="l" t="t" r="r" b="b"/>
            <a:pathLst>
              <a:path w="659891" h="0">
                <a:moveTo>
                  <a:pt x="0" y="0"/>
                </a:moveTo>
                <a:lnTo>
                  <a:pt x="659891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2004" y="2893694"/>
            <a:ext cx="19119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91382" y="3423539"/>
            <a:ext cx="559435" cy="165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9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35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51630" y="3287903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14115" y="3451986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664330" y="3373246"/>
            <a:ext cx="141732" cy="0"/>
          </a:xfrm>
          <a:custGeom>
            <a:avLst/>
            <a:gdLst/>
            <a:ahLst/>
            <a:cxnLst/>
            <a:rect l="l" t="t" r="r" b="b"/>
            <a:pathLst>
              <a:path w="141732" h="0">
                <a:moveTo>
                  <a:pt x="0" y="0"/>
                </a:moveTo>
                <a:lnTo>
                  <a:pt x="14173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842130" y="3110103"/>
            <a:ext cx="739140" cy="478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03860">
              <a:lnSpc>
                <a:spcPts val="1505"/>
              </a:lnSpc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850"/>
              </a:lnSpc>
              <a:spcBef>
                <a:spcPts val="48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37710" y="3373246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02004" y="4095115"/>
            <a:ext cx="5968365" cy="21532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In</a:t>
            </a:r>
            <a:r>
              <a:rPr dirty="0" smtClean="0" sz="1600" spc="-5" b="1" i="1">
                <a:latin typeface="Times New Roman"/>
                <a:cs typeface="Times New Roman"/>
              </a:rPr>
              <a:t>p</a:t>
            </a:r>
            <a:r>
              <a:rPr dirty="0" smtClean="0" sz="1600" spc="-10" b="1" i="1">
                <a:latin typeface="Times New Roman"/>
                <a:cs typeface="Times New Roman"/>
              </a:rPr>
              <a:t>ut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Impedance</a:t>
            </a:r>
            <a:r>
              <a:rPr dirty="0" smtClean="0" sz="1600" spc="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with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Feed</a:t>
            </a:r>
            <a:r>
              <a:rPr dirty="0" smtClean="0" sz="1600" spc="-5" b="1" i="1">
                <a:latin typeface="Times New Roman"/>
                <a:cs typeface="Times New Roman"/>
              </a:rPr>
              <a:t>b</a:t>
            </a:r>
            <a:r>
              <a:rPr dirty="0" smtClean="0" sz="1600" spc="-10" b="1" i="1">
                <a:latin typeface="Times New Roman"/>
                <a:cs typeface="Times New Roman"/>
              </a:rPr>
              <a:t>ack: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14300">
              <a:lnSpc>
                <a:spcPct val="1436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Fig.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or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d.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ncr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decr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60"/>
              </a:spcBef>
            </a:pPr>
            <a:endParaRPr sz="1100"/>
          </a:p>
          <a:p>
            <a:pPr marL="469265" indent="-342900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Series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Feedback: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35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67382" y="6578472"/>
            <a:ext cx="141731" cy="0"/>
          </a:xfrm>
          <a:custGeom>
            <a:avLst/>
            <a:gdLst/>
            <a:ahLst/>
            <a:cxnLst/>
            <a:rect l="l" t="t" r="r" b="b"/>
            <a:pathLst>
              <a:path w="141731" h="0">
                <a:moveTo>
                  <a:pt x="0" y="0"/>
                </a:moveTo>
                <a:lnTo>
                  <a:pt x="141731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691385" y="6501765"/>
            <a:ext cx="812800" cy="292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367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12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 </a:t>
            </a:r>
            <a:r>
              <a:rPr dirty="0" smtClean="0" baseline="-37698" sz="2100" spc="-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539238" y="6578472"/>
            <a:ext cx="519988" cy="0"/>
          </a:xfrm>
          <a:custGeom>
            <a:avLst/>
            <a:gdLst/>
            <a:ahLst/>
            <a:cxnLst/>
            <a:rect l="l" t="t" r="r" b="b"/>
            <a:pathLst>
              <a:path w="519988" h="0">
                <a:moveTo>
                  <a:pt x="0" y="0"/>
                </a:moveTo>
                <a:lnTo>
                  <a:pt x="519988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154682" y="6493128"/>
            <a:ext cx="176339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84175" algn="l"/>
                <a:tab pos="1136015" algn="l"/>
              </a:tabLst>
            </a:pP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	</a:t>
            </a:r>
            <a:r>
              <a:rPr dirty="0" smtClean="0" baseline="1984" sz="2100" spc="555">
                <a:latin typeface="Cambria Math"/>
                <a:cs typeface="Cambria Math"/>
              </a:rPr>
              <a:t> </a:t>
            </a:r>
            <a:r>
              <a:rPr dirty="0" smtClean="0" baseline="-13888" sz="1500" spc="187">
                <a:latin typeface="Cambria Math"/>
                <a:cs typeface="Cambria Math"/>
              </a:rPr>
              <a:t> </a:t>
            </a:r>
            <a:r>
              <a:rPr dirty="0" smtClean="0" baseline="-13888" sz="1500" spc="187">
                <a:latin typeface="Cambria Math"/>
                <a:cs typeface="Cambria Math"/>
              </a:rPr>
              <a:t> </a:t>
            </a:r>
            <a:r>
              <a:rPr dirty="0" smtClean="0" baseline="-13888" sz="1500" spc="-37">
                <a:latin typeface="Cambria Math"/>
                <a:cs typeface="Cambria Math"/>
              </a:rPr>
              <a:t> </a:t>
            </a:r>
            <a:r>
              <a:rPr dirty="0" smtClean="0" baseline="1984" sz="2100" spc="1102">
                <a:latin typeface="Cambria Math"/>
                <a:cs typeface="Cambria Math"/>
              </a:rPr>
              <a:t> </a:t>
            </a:r>
            <a:r>
              <a:rPr dirty="0" smtClean="0" baseline="1984" sz="2100" spc="-7">
                <a:latin typeface="Cambria Math"/>
                <a:cs typeface="Cambria Math"/>
              </a:rPr>
              <a:t> </a:t>
            </a:r>
            <a:r>
              <a:rPr dirty="0" smtClean="0" baseline="1984" sz="2100" spc="427">
                <a:latin typeface="Cambria Math"/>
                <a:cs typeface="Cambria Math"/>
              </a:rPr>
              <a:t> </a:t>
            </a:r>
            <a:r>
              <a:rPr dirty="0" smtClean="0" baseline="-13888" sz="1500" spc="562">
                <a:latin typeface="Cambria Math"/>
                <a:cs typeface="Cambria Math"/>
              </a:rPr>
              <a:t> </a:t>
            </a:r>
            <a:r>
              <a:rPr dirty="0" smtClean="0" baseline="-13888" sz="1500" spc="562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290951" y="6578472"/>
            <a:ext cx="623315" cy="0"/>
          </a:xfrm>
          <a:custGeom>
            <a:avLst/>
            <a:gdLst/>
            <a:ahLst/>
            <a:cxnLst/>
            <a:rect l="l" t="t" r="r" b="b"/>
            <a:pathLst>
              <a:path w="623315" h="0">
                <a:moveTo>
                  <a:pt x="0" y="0"/>
                </a:moveTo>
                <a:lnTo>
                  <a:pt x="623315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2224785" y="6784213"/>
            <a:ext cx="2339975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575310" algn="l"/>
                <a:tab pos="1377950" algn="l"/>
                <a:tab pos="2282190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731135" y="6747636"/>
            <a:ext cx="1800225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15340" algn="l"/>
                <a:tab pos="1719580" algn="l"/>
              </a:tabLst>
            </a:pP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	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	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96895" y="6628765"/>
            <a:ext cx="1014094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867410" algn="l"/>
              </a:tabLst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	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133215" y="6315328"/>
            <a:ext cx="734695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3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5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145915" y="6578472"/>
            <a:ext cx="721156" cy="0"/>
          </a:xfrm>
          <a:custGeom>
            <a:avLst/>
            <a:gdLst/>
            <a:ahLst/>
            <a:cxnLst/>
            <a:rect l="l" t="t" r="r" b="b"/>
            <a:pathLst>
              <a:path w="721156" h="0">
                <a:moveTo>
                  <a:pt x="0" y="0"/>
                </a:moveTo>
                <a:lnTo>
                  <a:pt x="72115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4904613" y="6450965"/>
            <a:ext cx="1179830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5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52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(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)</a:t>
            </a:r>
            <a:r>
              <a:rPr dirty="0" smtClean="0" sz="1400" spc="4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19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6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02004" y="6932930"/>
            <a:ext cx="5819775" cy="12223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151130">
              <a:lnSpc>
                <a:spcPct val="100000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367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19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(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)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600"/>
              </a:lnSpc>
              <a:spcBef>
                <a:spcPts val="11"/>
              </a:spcBef>
            </a:pPr>
            <a:endParaRPr sz="600"/>
          </a:p>
          <a:p>
            <a:pPr marL="12700" marR="1270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ult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+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)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e-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2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)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cu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1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Fig</a:t>
            </a:r>
            <a:r>
              <a:rPr dirty="0" smtClean="0" sz="1400" spc="-1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2c)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64994" y="5270372"/>
            <a:ext cx="564515" cy="2927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367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375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4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endParaRPr baseline="-37698" sz="21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92679" y="5425821"/>
            <a:ext cx="86995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260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41370" y="5347080"/>
            <a:ext cx="143256" cy="0"/>
          </a:xfrm>
          <a:custGeom>
            <a:avLst/>
            <a:gdLst/>
            <a:ahLst/>
            <a:cxnLst/>
            <a:rect l="l" t="t" r="r" b="b"/>
            <a:pathLst>
              <a:path w="143256" h="0">
                <a:moveTo>
                  <a:pt x="0" y="0"/>
                </a:moveTo>
                <a:lnTo>
                  <a:pt x="143256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216275" y="5347080"/>
            <a:ext cx="458724" cy="0"/>
          </a:xfrm>
          <a:custGeom>
            <a:avLst/>
            <a:gdLst/>
            <a:ahLst/>
            <a:cxnLst/>
            <a:rect l="l" t="t" r="r" b="b"/>
            <a:pathLst>
              <a:path w="458724" h="0">
                <a:moveTo>
                  <a:pt x="0" y="0"/>
                </a:moveTo>
                <a:lnTo>
                  <a:pt x="458724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906646" y="5347080"/>
            <a:ext cx="593140" cy="0"/>
          </a:xfrm>
          <a:custGeom>
            <a:avLst/>
            <a:gdLst/>
            <a:ahLst/>
            <a:cxnLst/>
            <a:rect l="l" t="t" r="r" b="b"/>
            <a:pathLst>
              <a:path w="593140" h="0">
                <a:moveTo>
                  <a:pt x="0" y="0"/>
                </a:moveTo>
                <a:lnTo>
                  <a:pt x="59314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973701" y="5141340"/>
            <a:ext cx="143255" cy="0"/>
          </a:xfrm>
          <a:custGeom>
            <a:avLst/>
            <a:gdLst/>
            <a:ahLst/>
            <a:cxnLst/>
            <a:rect l="l" t="t" r="r" b="b"/>
            <a:pathLst>
              <a:path w="143255" h="0">
                <a:moveTo>
                  <a:pt x="0" y="0"/>
                </a:moveTo>
                <a:lnTo>
                  <a:pt x="143255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022219" y="5516245"/>
            <a:ext cx="1852930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1839595" algn="l"/>
              </a:tabLst>
            </a:pP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 </a:t>
            </a:r>
            <a:r>
              <a:rPr dirty="0" smtClean="0" sz="1400" spc="-3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9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10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-127">
                <a:latin typeface="Cambria Math"/>
                <a:cs typeface="Cambria Math"/>
              </a:rPr>
              <a:t> </a:t>
            </a:r>
            <a:r>
              <a:rPr dirty="0" smtClean="0" baseline="5952" sz="2100" spc="0" u="heavy">
                <a:latin typeface="Cambria Math"/>
                <a:cs typeface="Cambria Math"/>
              </a:rPr>
              <a:t> </a:t>
            </a:r>
            <a:r>
              <a:rPr dirty="0" smtClean="0" baseline="5952" sz="2100" spc="330" u="heavy">
                <a:latin typeface="Cambria Math"/>
                <a:cs typeface="Cambria Math"/>
              </a:rPr>
              <a:t> </a:t>
            </a:r>
            <a:r>
              <a:rPr dirty="0" smtClean="0" baseline="5952" sz="2100" spc="330" u="heavy">
                <a:latin typeface="Cambria Math"/>
                <a:cs typeface="Cambria Math"/>
              </a:rPr>
              <a:t> 	</a:t>
            </a:r>
            <a:endParaRPr baseline="5952" sz="21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59963" y="5552821"/>
            <a:ext cx="124333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327660" algn="l"/>
                <a:tab pos="702945" algn="l"/>
                <a:tab pos="1155700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375">
                <a:latin typeface="Cambria Math"/>
                <a:cs typeface="Cambria Math"/>
              </a:rPr>
              <a:t> </a:t>
            </a:r>
            <a:r>
              <a:rPr dirty="0" smtClean="0" sz="1000" spc="375">
                <a:latin typeface="Cambria Math"/>
                <a:cs typeface="Cambria Math"/>
              </a:rPr>
              <a:t>	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	</a:t>
            </a:r>
            <a:r>
              <a:rPr dirty="0" smtClean="0" sz="1000" spc="36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793360" y="5536057"/>
            <a:ext cx="551180" cy="11683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63550" algn="l"/>
              </a:tabLst>
            </a:pP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125">
                <a:latin typeface="Cambria Math"/>
                <a:cs typeface="Cambria Math"/>
              </a:rPr>
              <a:t> </a:t>
            </a:r>
            <a:r>
              <a:rPr dirty="0" smtClean="0" sz="1000" spc="-35">
                <a:latin typeface="Cambria Math"/>
                <a:cs typeface="Cambria Math"/>
              </a:rPr>
              <a:t> </a:t>
            </a:r>
            <a:r>
              <a:rPr dirty="0" smtClean="0" baseline="-21825" sz="2100" spc="1102">
                <a:latin typeface="Cambria Math"/>
                <a:cs typeface="Cambria Math"/>
              </a:rPr>
              <a:t> </a:t>
            </a:r>
            <a:r>
              <a:rPr dirty="0" smtClean="0" baseline="-21825" sz="2100" spc="1102">
                <a:latin typeface="Cambria Math"/>
                <a:cs typeface="Cambria Math"/>
              </a:rPr>
              <a:t>	</a:t>
            </a:r>
            <a:r>
              <a:rPr dirty="0" smtClean="0" sz="1000" spc="36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36972" y="5696077"/>
            <a:ext cx="52895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14655" algn="l"/>
              </a:tabLst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	</a:t>
            </a: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731384" y="5347080"/>
            <a:ext cx="629412" cy="0"/>
          </a:xfrm>
          <a:custGeom>
            <a:avLst/>
            <a:gdLst/>
            <a:ahLst/>
            <a:cxnLst/>
            <a:rect l="l" t="t" r="r" b="b"/>
            <a:pathLst>
              <a:path w="629412" h="0">
                <a:moveTo>
                  <a:pt x="0" y="0"/>
                </a:moveTo>
                <a:lnTo>
                  <a:pt x="629412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5061584" y="5499480"/>
            <a:ext cx="348615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u="heavy">
                <a:latin typeface="Cambria Math"/>
                <a:cs typeface="Cambria Math"/>
              </a:rPr>
              <a:t> </a:t>
            </a:r>
            <a:r>
              <a:rPr dirty="0" smtClean="0" sz="1400" spc="540" u="heavy">
                <a:latin typeface="Cambria Math"/>
                <a:cs typeface="Cambria Math"/>
              </a:rPr>
              <a:t> </a:t>
            </a:r>
            <a:r>
              <a:rPr dirty="0" smtClean="0" sz="1400" spc="35" u="heavy">
                <a:latin typeface="Cambria Math"/>
                <a:cs typeface="Cambria Math"/>
              </a:rPr>
              <a:t> </a:t>
            </a:r>
            <a:r>
              <a:rPr dirty="0" smtClean="0" sz="1400" spc="565" u="heavy">
                <a:latin typeface="Cambria Math"/>
                <a:cs typeface="Cambria Math"/>
              </a:rPr>
              <a:t> </a:t>
            </a:r>
            <a:r>
              <a:rPr dirty="0" smtClean="0" sz="1400" spc="565" u="heavy">
                <a:latin typeface="Cambria Math"/>
                <a:cs typeface="Cambria Math"/>
              </a:rPr>
              <a:t> </a:t>
            </a:r>
            <a:r>
              <a:rPr dirty="0" smtClean="0" sz="1400" spc="35" u="heavy">
                <a:latin typeface="Cambria Math"/>
                <a:cs typeface="Cambria Math"/>
              </a:rPr>
              <a:t> </a:t>
            </a:r>
            <a:r>
              <a:rPr dirty="0" smtClean="0" sz="1400" spc="-165">
                <a:latin typeface="Cambria Math"/>
                <a:cs typeface="Cambria Math"/>
              </a:rPr>
              <a:t> </a:t>
            </a:r>
            <a:r>
              <a:rPr dirty="0" smtClean="0" baseline="31746" sz="2100" spc="-37">
                <a:latin typeface="Cambria Math"/>
                <a:cs typeface="Cambria Math"/>
              </a:rPr>
              <a:t> </a:t>
            </a:r>
            <a:endParaRPr baseline="31746" sz="2100">
              <a:latin typeface="Cambria Math"/>
              <a:cs typeface="Cambria Math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97122" y="6111113"/>
            <a:ext cx="101981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719">
                <a:latin typeface="Cambria Math"/>
                <a:cs typeface="Cambria Math"/>
              </a:rPr>
              <a:t> </a:t>
            </a:r>
            <a:r>
              <a:rPr dirty="0" smtClean="0" baseline="36111" sz="1500" spc="367">
                <a:latin typeface="Cambria Math"/>
                <a:cs typeface="Cambria Math"/>
              </a:rPr>
              <a:t> </a:t>
            </a:r>
            <a:r>
              <a:rPr dirty="0" smtClean="0" baseline="36111" sz="1500" spc="375">
                <a:latin typeface="Cambria Math"/>
                <a:cs typeface="Cambria Math"/>
              </a:rPr>
              <a:t> </a:t>
            </a:r>
            <a:r>
              <a:rPr dirty="0" smtClean="0" baseline="36111" sz="1500" spc="375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47871" y="6034404"/>
            <a:ext cx="17081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871595" y="6119748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902004" y="6376014"/>
            <a:ext cx="5196205" cy="6254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7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2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0">
                <a:latin typeface="Times New Roman"/>
                <a:cs typeface="Times New Roman"/>
              </a:rPr>
              <a:t> Fig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2d.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914400" y="2570988"/>
            <a:ext cx="733043" cy="1241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object 21"/>
          <p:cNvSpPr/>
          <p:nvPr/>
        </p:nvSpPr>
        <p:spPr>
          <a:xfrm>
            <a:off x="1762125" y="1422413"/>
            <a:ext cx="4230030" cy="24548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object 22"/>
          <p:cNvSpPr/>
          <p:nvPr/>
        </p:nvSpPr>
        <p:spPr>
          <a:xfrm>
            <a:off x="3375659" y="3814571"/>
            <a:ext cx="601979" cy="2545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02004" y="3798951"/>
            <a:ext cx="2949575" cy="89344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31"/>
              </a:spcBef>
            </a:pPr>
            <a:endParaRPr sz="800"/>
          </a:p>
          <a:p>
            <a:pPr marL="469265" indent="-342900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Shunt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24"/>
              </a:spcBef>
            </a:pPr>
            <a:endParaRPr sz="800"/>
          </a:p>
          <a:p>
            <a:pPr algn="r" marR="2794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7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28670" y="5261736"/>
            <a:ext cx="15684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360546" y="5261736"/>
            <a:ext cx="914400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769620" algn="l"/>
              </a:tabLst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	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961001" y="5084953"/>
            <a:ext cx="156845" cy="2698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  <a:p>
            <a:pPr>
              <a:lnSpc>
                <a:spcPts val="500"/>
              </a:lnSpc>
              <a:spcBef>
                <a:spcPts val="4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27940">
              <a:lnSpc>
                <a:spcPct val="100000"/>
              </a:lnSpc>
            </a:pPr>
            <a:r>
              <a:rPr dirty="0" smtClean="0" sz="1400" spc="13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3693286" y="8363458"/>
            <a:ext cx="117348" cy="0"/>
          </a:xfrm>
          <a:custGeom>
            <a:avLst/>
            <a:gdLst/>
            <a:ahLst/>
            <a:cxnLst/>
            <a:rect l="l" t="t" r="r" b="b"/>
            <a:pathLst>
              <a:path w="117348" h="0">
                <a:moveTo>
                  <a:pt x="0" y="0"/>
                </a:moveTo>
                <a:lnTo>
                  <a:pt x="117348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186810" y="8354821"/>
            <a:ext cx="139954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7698" sz="2100" spc="719">
                <a:latin typeface="Cambria Math"/>
                <a:cs typeface="Cambria Math"/>
              </a:rPr>
              <a:t> </a:t>
            </a:r>
            <a:r>
              <a:rPr dirty="0" smtClean="0" baseline="36111" sz="1500" spc="555">
                <a:latin typeface="Cambria Math"/>
                <a:cs typeface="Cambria Math"/>
              </a:rPr>
              <a:t>  </a:t>
            </a:r>
            <a:r>
              <a:rPr dirty="0" smtClean="0" baseline="36111" sz="1500" spc="555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-89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80586" y="8100314"/>
            <a:ext cx="137160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03319" y="8278114"/>
            <a:ext cx="20129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42283" y="8363458"/>
            <a:ext cx="532180" cy="0"/>
          </a:xfrm>
          <a:custGeom>
            <a:avLst/>
            <a:gdLst/>
            <a:ahLst/>
            <a:cxnLst/>
            <a:rect l="l" t="t" r="r" b="b"/>
            <a:pathLst>
              <a:path w="532180" h="0">
                <a:moveTo>
                  <a:pt x="0" y="0"/>
                </a:moveTo>
                <a:lnTo>
                  <a:pt x="532180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1935479" y="1429403"/>
            <a:ext cx="3447621" cy="22871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3441191" y="3745991"/>
            <a:ext cx="603503" cy="254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02004" y="3730371"/>
            <a:ext cx="5969635" cy="43116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33591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45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Output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Impedan</a:t>
            </a:r>
            <a:r>
              <a:rPr dirty="0" smtClean="0" sz="1600" spc="0" b="1" i="1">
                <a:latin typeface="Times New Roman"/>
                <a:cs typeface="Times New Roman"/>
              </a:rPr>
              <a:t>c</a:t>
            </a:r>
            <a:r>
              <a:rPr dirty="0" smtClean="0" sz="1600" spc="-10" b="1" i="1">
                <a:latin typeface="Times New Roman"/>
                <a:cs typeface="Times New Roman"/>
              </a:rPr>
              <a:t>e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with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Feedback:</a:t>
            </a:r>
            <a:endParaRPr sz="1600">
              <a:latin typeface="Times New Roman"/>
              <a:cs typeface="Times New Roman"/>
            </a:endParaRPr>
          </a:p>
          <a:p>
            <a:pPr marL="12700" marR="104775" indent="114300">
              <a:lnSpc>
                <a:spcPct val="1436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or 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decr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 cu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59"/>
              </a:spcBef>
            </a:pPr>
            <a:endParaRPr sz="1100"/>
          </a:p>
          <a:p>
            <a:pPr marL="469265" indent="-342900">
              <a:lnSpc>
                <a:spcPct val="100000"/>
              </a:lnSpc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25" b="1" i="1">
                <a:latin typeface="Times New Roman"/>
                <a:cs typeface="Times New Roman"/>
              </a:rPr>
              <a:t>V</a:t>
            </a:r>
            <a:r>
              <a:rPr dirty="0" smtClean="0" sz="1600" spc="-10" b="1" i="1">
                <a:latin typeface="Times New Roman"/>
                <a:cs typeface="Times New Roman"/>
              </a:rPr>
              <a:t>oltage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Feed</a:t>
            </a:r>
            <a:r>
              <a:rPr dirty="0" smtClean="0" sz="1600" spc="-5" b="1" i="1">
                <a:latin typeface="Times New Roman"/>
                <a:cs typeface="Times New Roman"/>
              </a:rPr>
              <a:t>b</a:t>
            </a:r>
            <a:r>
              <a:rPr dirty="0" smtClean="0" sz="1600" spc="-10" b="1" i="1">
                <a:latin typeface="Times New Roman"/>
                <a:cs typeface="Times New Roman"/>
              </a:rPr>
              <a:t>ack: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14300">
              <a:lnSpc>
                <a:spcPct val="146500"/>
              </a:lnSpc>
              <a:spcBef>
                <a:spcPts val="55"/>
              </a:spcBef>
            </a:pPr>
            <a:r>
              <a:rPr dirty="0" smtClean="0" sz="1400">
                <a:latin typeface="Times New Roman"/>
                <a:cs typeface="Times New Roman"/>
              </a:rPr>
              <a:t>For 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 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 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g.3, 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 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ing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ge,</a:t>
            </a:r>
            <a:r>
              <a:rPr dirty="0" smtClean="0" sz="1400" spc="13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114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s </a:t>
            </a:r>
            <a:r>
              <a:rPr dirty="0" smtClean="0" baseline="-12345" sz="1350" spc="22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(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baseline="-11695" sz="1425" spc="-44">
                <a:latin typeface="Tahoma"/>
                <a:cs typeface="Tahoma"/>
              </a:rPr>
              <a:t>s</a:t>
            </a:r>
            <a:r>
              <a:rPr dirty="0" smtClean="0" baseline="-11695" sz="1425" spc="67">
                <a:latin typeface="Tahoma"/>
                <a:cs typeface="Tahoma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0).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V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39"/>
              </a:spcBef>
            </a:pPr>
            <a:endParaRPr sz="1200"/>
          </a:p>
          <a:p>
            <a:pPr algn="ctr" marL="0">
              <a:lnSpc>
                <a:spcPct val="100000"/>
              </a:lnSpc>
            </a:pP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26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-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-19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  <a:spcBef>
                <a:spcPts val="47"/>
              </a:spcBef>
            </a:pPr>
            <a:endParaRPr sz="1000"/>
          </a:p>
          <a:p>
            <a:pPr algn="ctr" marL="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740">
                <a:latin typeface="Cambria Math"/>
                <a:cs typeface="Cambria Math"/>
              </a:rPr>
              <a:t> </a:t>
            </a:r>
            <a:r>
              <a:rPr dirty="0" smtClean="0" sz="1400" spc="28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-67">
                <a:latin typeface="Cambria Math"/>
                <a:cs typeface="Cambria Math"/>
              </a:rPr>
              <a:t> </a:t>
            </a:r>
            <a:r>
              <a:rPr dirty="0" smtClean="0" sz="1400" spc="409">
                <a:latin typeface="Cambria Math"/>
                <a:cs typeface="Cambria Math"/>
              </a:rPr>
              <a:t>  </a:t>
            </a:r>
            <a:r>
              <a:rPr dirty="0" smtClean="0" sz="1400" spc="415">
                <a:latin typeface="Cambria Math"/>
                <a:cs typeface="Cambria Math"/>
              </a:rPr>
              <a:t> </a:t>
            </a:r>
            <a:r>
              <a:rPr dirty="0" smtClean="0" sz="1400" spc="30">
                <a:latin typeface="Cambria Math"/>
                <a:cs typeface="Cambria Math"/>
              </a:rPr>
              <a:t> 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900"/>
              </a:lnSpc>
              <a:spcBef>
                <a:spcPts val="48"/>
              </a:spcBef>
            </a:pPr>
            <a:endParaRPr sz="900"/>
          </a:p>
          <a:p>
            <a:pPr algn="ctr" marL="1270">
              <a:lnSpc>
                <a:spcPct val="100000"/>
              </a:lnSpc>
            </a:pP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26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-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28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26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547">
                <a:latin typeface="Cambria Math"/>
                <a:cs typeface="Cambria Math"/>
              </a:rPr>
              <a:t> </a:t>
            </a:r>
            <a:r>
              <a:rPr dirty="0" smtClean="0" baseline="-16666" sz="1500" spc="-6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(</a:t>
            </a:r>
            <a:r>
              <a:rPr dirty="0" smtClean="0" sz="1400" spc="550">
                <a:latin typeface="Cambria Math"/>
                <a:cs typeface="Cambria Math"/>
              </a:rPr>
              <a:t> </a:t>
            </a:r>
            <a:r>
              <a:rPr dirty="0" smtClean="0" sz="1400" spc="580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)</a:t>
            </a:r>
            <a:r>
              <a:rPr dirty="0" smtClean="0" baseline="1984" sz="2100" spc="97">
                <a:latin typeface="Cambria Math"/>
                <a:cs typeface="Cambria Math"/>
              </a:rPr>
              <a:t> </a:t>
            </a:r>
            <a:r>
              <a:rPr dirty="0" smtClean="0" sz="1400" spc="730">
                <a:latin typeface="Cambria Math"/>
                <a:cs typeface="Cambria Math"/>
              </a:rPr>
              <a:t> </a:t>
            </a:r>
            <a:r>
              <a:rPr dirty="0" smtClean="0" sz="1400" spc="740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(</a:t>
            </a:r>
            <a:r>
              <a:rPr dirty="0" smtClean="0" sz="1400" spc="550">
                <a:latin typeface="Cambria Math"/>
                <a:cs typeface="Cambria Math"/>
              </a:rPr>
              <a:t> </a:t>
            </a:r>
            <a:r>
              <a:rPr dirty="0" smtClean="0" sz="1400" spc="595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)</a:t>
            </a:r>
            <a:r>
              <a:rPr dirty="0" smtClean="0" baseline="1984" sz="2100" spc="9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26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67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8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21564"/>
            <a:ext cx="6587490" cy="198056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1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636270">
              <a:lnSpc>
                <a:spcPct val="1436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 </a:t>
            </a:r>
            <a:r>
              <a:rPr dirty="0" smtClean="0" sz="1400" spc="-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</a:t>
            </a:r>
            <a:r>
              <a:rPr dirty="0" smtClean="0" sz="1400" spc="-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re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fac</a:t>
            </a:r>
            <a:r>
              <a:rPr dirty="0" smtClean="0" sz="1400" spc="-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+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).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2682493"/>
            <a:ext cx="2934970" cy="93789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85115">
              <a:lnSpc>
                <a:spcPct val="100000"/>
              </a:lnSpc>
              <a:buSzPct val="112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Cu</a:t>
            </a:r>
            <a:r>
              <a:rPr dirty="0" smtClean="0" sz="1600" spc="-5" b="1" i="1">
                <a:latin typeface="Times New Roman"/>
                <a:cs typeface="Times New Roman"/>
              </a:rPr>
              <a:t>r</a:t>
            </a:r>
            <a:r>
              <a:rPr dirty="0" smtClean="0" sz="1600" spc="-10" b="1" i="1">
                <a:latin typeface="Times New Roman"/>
                <a:cs typeface="Times New Roman"/>
              </a:rPr>
              <a:t>rent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back: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7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From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t-s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k;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79"/>
              </a:spcBef>
            </a:pPr>
            <a:endParaRPr sz="1100"/>
          </a:p>
          <a:p>
            <a:pPr algn="r" marR="203200">
              <a:lnSpc>
                <a:spcPct val="100000"/>
              </a:lnSpc>
            </a:pP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sz="1400" spc="28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28415" y="3369182"/>
            <a:ext cx="853440" cy="2514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409">
                <a:latin typeface="Cambria Math"/>
                <a:cs typeface="Cambria Math"/>
              </a:rPr>
              <a:t>  </a:t>
            </a:r>
            <a:r>
              <a:rPr dirty="0" smtClean="0" sz="1400" spc="415">
                <a:latin typeface="Cambria Math"/>
                <a:cs typeface="Cambria Math"/>
              </a:rPr>
              <a:t> </a:t>
            </a:r>
            <a:r>
              <a:rPr dirty="0" smtClean="0" sz="1400" spc="30">
                <a:latin typeface="Cambria Math"/>
                <a:cs typeface="Cambria Math"/>
              </a:rPr>
              <a:t> </a:t>
            </a:r>
            <a:r>
              <a:rPr dirty="0" smtClean="0" sz="1400" spc="235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90">
                <a:latin typeface="Cambria Math"/>
                <a:cs typeface="Cambria Math"/>
              </a:rPr>
              <a:t> </a:t>
            </a:r>
            <a:r>
              <a:rPr dirty="0" smtClean="0" baseline="-16666" sz="1500" spc="3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32685" y="3943222"/>
            <a:ext cx="184404" cy="0"/>
          </a:xfrm>
          <a:custGeom>
            <a:avLst/>
            <a:gdLst/>
            <a:ahLst/>
            <a:cxnLst/>
            <a:rect l="l" t="t" r="r" b="b"/>
            <a:pathLst>
              <a:path w="184404" h="0">
                <a:moveTo>
                  <a:pt x="0" y="0"/>
                </a:moveTo>
                <a:lnTo>
                  <a:pt x="18440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2859658" y="3943222"/>
            <a:ext cx="184404" cy="0"/>
          </a:xfrm>
          <a:custGeom>
            <a:avLst/>
            <a:gdLst/>
            <a:ahLst/>
            <a:cxnLst/>
            <a:rect l="l" t="t" r="r" b="b"/>
            <a:pathLst>
              <a:path w="184404" h="0">
                <a:moveTo>
                  <a:pt x="0" y="0"/>
                </a:moveTo>
                <a:lnTo>
                  <a:pt x="18440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3766439" y="3943222"/>
            <a:ext cx="184403" cy="0"/>
          </a:xfrm>
          <a:custGeom>
            <a:avLst/>
            <a:gdLst/>
            <a:ahLst/>
            <a:cxnLst/>
            <a:rect l="l" t="t" r="r" b="b"/>
            <a:pathLst>
              <a:path w="184403" h="0">
                <a:moveTo>
                  <a:pt x="0" y="0"/>
                </a:moveTo>
                <a:lnTo>
                  <a:pt x="184403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616710" y="3815715"/>
            <a:ext cx="4540885" cy="3435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11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 </a:t>
            </a:r>
            <a:r>
              <a:rPr dirty="0" smtClean="0" baseline="-37698" sz="2100" spc="3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37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7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5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 </a:t>
            </a:r>
            <a:r>
              <a:rPr dirty="0" smtClean="0" baseline="-37698" sz="2100" spc="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85">
                <a:latin typeface="Cambria Math"/>
                <a:cs typeface="Cambria Math"/>
              </a:rPr>
              <a:t> </a:t>
            </a:r>
            <a:r>
              <a:rPr dirty="0" smtClean="0" sz="1400" spc="285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r>
              <a:rPr dirty="0" smtClean="0" baseline="-16666" sz="1500" spc="6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0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</a:t>
            </a:r>
            <a:r>
              <a:rPr dirty="0" smtClean="0" baseline="-37698" sz="2100" spc="780">
                <a:latin typeface="Cambria Math"/>
                <a:cs typeface="Cambria Math"/>
              </a:rPr>
              <a:t>  </a:t>
            </a:r>
            <a:r>
              <a:rPr dirty="0" smtClean="0" baseline="-37698" sz="2100" spc="7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445">
                <a:latin typeface="Cambria Math"/>
                <a:cs typeface="Cambria Math"/>
              </a:rPr>
              <a:t>  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40">
                <a:latin typeface="Cambria Math"/>
                <a:cs typeface="Cambria Math"/>
              </a:rPr>
              <a:t> </a:t>
            </a:r>
            <a:r>
              <a:rPr dirty="0" smtClean="0" sz="1400" spc="740">
                <a:latin typeface="Cambria Math"/>
                <a:cs typeface="Cambria Math"/>
              </a:rPr>
              <a:t> </a:t>
            </a:r>
            <a:r>
              <a:rPr dirty="0" smtClean="0" sz="1400" spc="65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675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(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7">
                <a:latin typeface="Cambria Math"/>
                <a:cs typeface="Cambria Math"/>
              </a:rPr>
              <a:t>)</a:t>
            </a:r>
            <a:r>
              <a:rPr dirty="0" smtClean="0" sz="1400" spc="220">
                <a:latin typeface="Cambria Math"/>
                <a:cs typeface="Cambria Math"/>
              </a:rPr>
              <a:t> </a:t>
            </a:r>
            <a:r>
              <a:rPr dirty="0" smtClean="0" sz="1400" spc="10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sz="1400" spc="595">
                <a:latin typeface="Cambria Math"/>
                <a:cs typeface="Cambria Math"/>
              </a:rPr>
              <a:t> </a:t>
            </a:r>
            <a:r>
              <a:rPr dirty="0" smtClean="0" sz="1400" spc="-2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53514" y="3857878"/>
            <a:ext cx="1971039" cy="46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39165" algn="l"/>
                <a:tab pos="1845945" algn="l"/>
              </a:tabLst>
            </a:pP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	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r>
              <a:rPr dirty="0" smtClean="0" sz="1400" spc="565">
                <a:latin typeface="Cambria Math"/>
                <a:cs typeface="Cambria Math"/>
              </a:rPr>
              <a:t>	</a:t>
            </a: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20570" y="4021963"/>
            <a:ext cx="100330" cy="163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000" spc="36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47542" y="4148963"/>
            <a:ext cx="1007110" cy="368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918844" algn="l"/>
              </a:tabLst>
            </a:pPr>
            <a:r>
              <a:rPr dirty="0" smtClean="0" sz="1000" spc="365">
                <a:latin typeface="Cambria Math"/>
                <a:cs typeface="Cambria Math"/>
              </a:rPr>
              <a:t> </a:t>
            </a:r>
            <a:r>
              <a:rPr dirty="0" smtClean="0" sz="1000" spc="365">
                <a:latin typeface="Cambria Math"/>
                <a:cs typeface="Cambria Math"/>
              </a:rPr>
              <a:t>	</a:t>
            </a:r>
            <a:r>
              <a:rPr dirty="0" smtClean="0" sz="1000" spc="365">
                <a:latin typeface="Cambria Math"/>
                <a:cs typeface="Cambria Math"/>
              </a:rPr>
              <a:t> </a:t>
            </a:r>
            <a:endParaRPr sz="1000">
              <a:latin typeface="Cambria Math"/>
              <a:cs typeface="Cambria Math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27171" y="4481195"/>
            <a:ext cx="117348" cy="0"/>
          </a:xfrm>
          <a:custGeom>
            <a:avLst/>
            <a:gdLst/>
            <a:ahLst/>
            <a:cxnLst/>
            <a:rect l="l" t="t" r="r" b="b"/>
            <a:pathLst>
              <a:path w="117348" h="0">
                <a:moveTo>
                  <a:pt x="0" y="0"/>
                </a:moveTo>
                <a:lnTo>
                  <a:pt x="117348" y="0"/>
                </a:lnTo>
              </a:path>
            </a:pathLst>
          </a:custGeom>
          <a:ln w="1346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020695" y="4218051"/>
            <a:ext cx="1733550" cy="478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506095">
              <a:lnSpc>
                <a:spcPts val="1505"/>
              </a:lnSpc>
            </a:pPr>
            <a:r>
              <a:rPr dirty="0" smtClean="0" sz="1400" spc="5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 marL="12700">
              <a:lnSpc>
                <a:spcPts val="1245"/>
              </a:lnSpc>
            </a:pP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187">
                <a:latin typeface="Cambria Math"/>
                <a:cs typeface="Cambria Math"/>
              </a:rPr>
              <a:t>  </a:t>
            </a:r>
            <a:r>
              <a:rPr dirty="0" smtClean="0" baseline="-16666" sz="1500" spc="187">
                <a:latin typeface="Cambria Math"/>
                <a:cs typeface="Cambria Math"/>
              </a:rPr>
              <a:t> </a:t>
            </a:r>
            <a:r>
              <a:rPr dirty="0" smtClean="0" baseline="-16666" sz="1500" spc="44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6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r>
              <a:rPr dirty="0" smtClean="0" baseline="-37698" sz="2100" spc="330">
                <a:latin typeface="Cambria Math"/>
                <a:cs typeface="Cambria Math"/>
              </a:rPr>
              <a:t> </a:t>
            </a:r>
            <a:r>
              <a:rPr dirty="0" smtClean="0" baseline="-37698" sz="2100" spc="-1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80">
                <a:latin typeface="Cambria Math"/>
                <a:cs typeface="Cambria Math"/>
              </a:rPr>
              <a:t> </a:t>
            </a:r>
            <a:r>
              <a:rPr dirty="0" smtClean="0" baseline="-16666" sz="1500" spc="157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(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Cambria Math"/>
                <a:cs typeface="Cambria Math"/>
              </a:rPr>
              <a:t>)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990725" y="4826716"/>
            <a:ext cx="3587397" cy="2384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3537203" y="7210043"/>
            <a:ext cx="603503" cy="2545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616578" y="7195057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5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9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723766" y="4077334"/>
            <a:ext cx="680008" cy="0"/>
          </a:xfrm>
          <a:custGeom>
            <a:avLst/>
            <a:gdLst/>
            <a:ahLst/>
            <a:cxnLst/>
            <a:rect l="l" t="t" r="r" b="b"/>
            <a:pathLst>
              <a:path w="680008" h="0">
                <a:moveTo>
                  <a:pt x="0" y="0"/>
                </a:moveTo>
                <a:lnTo>
                  <a:pt x="68000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6182614" y="4077334"/>
            <a:ext cx="679704" cy="0"/>
          </a:xfrm>
          <a:custGeom>
            <a:avLst/>
            <a:gdLst/>
            <a:ahLst/>
            <a:cxnLst/>
            <a:rect l="l" t="t" r="r" b="b"/>
            <a:pathLst>
              <a:path w="679703" h="0">
                <a:moveTo>
                  <a:pt x="0" y="0"/>
                </a:moveTo>
                <a:lnTo>
                  <a:pt x="679704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2466085" y="4998084"/>
            <a:ext cx="680008" cy="0"/>
          </a:xfrm>
          <a:custGeom>
            <a:avLst/>
            <a:gdLst/>
            <a:ahLst/>
            <a:cxnLst/>
            <a:rect l="l" t="t" r="r" b="b"/>
            <a:pathLst>
              <a:path w="680008" h="0">
                <a:moveTo>
                  <a:pt x="0" y="0"/>
                </a:moveTo>
                <a:lnTo>
                  <a:pt x="68000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723766" y="4998084"/>
            <a:ext cx="680008" cy="0"/>
          </a:xfrm>
          <a:custGeom>
            <a:avLst/>
            <a:gdLst/>
            <a:ahLst/>
            <a:cxnLst/>
            <a:rect l="l" t="t" r="r" b="b"/>
            <a:pathLst>
              <a:path w="680008" h="0">
                <a:moveTo>
                  <a:pt x="0" y="0"/>
                </a:moveTo>
                <a:lnTo>
                  <a:pt x="68000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6232016"/>
            <a:ext cx="5968365" cy="14966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Gain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Stability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20" b="1" i="1">
                <a:latin typeface="Times New Roman"/>
                <a:cs typeface="Times New Roman"/>
              </a:rPr>
              <a:t>(</a:t>
            </a:r>
            <a:r>
              <a:rPr dirty="0" smtClean="0" sz="1600" spc="0" b="1" i="1">
                <a:latin typeface="Times New Roman"/>
                <a:cs typeface="Times New Roman"/>
              </a:rPr>
              <a:t>S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nsitivity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and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Des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nsitivity)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wi</a:t>
            </a:r>
            <a:r>
              <a:rPr dirty="0" smtClean="0" sz="1600" spc="5" b="1" i="1">
                <a:latin typeface="Times New Roman"/>
                <a:cs typeface="Times New Roman"/>
              </a:rPr>
              <a:t>t</a:t>
            </a:r>
            <a:r>
              <a:rPr dirty="0" smtClean="0" sz="1600" spc="-10" b="1" i="1">
                <a:latin typeface="Times New Roman"/>
                <a:cs typeface="Times New Roman"/>
              </a:rPr>
              <a:t>h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dback: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14300">
              <a:lnSpc>
                <a:spcPct val="143900"/>
              </a:lnSpc>
              <a:spcBef>
                <a:spcPts val="9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ded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5" i="1">
                <a:latin typeface="Times New Roman"/>
                <a:cs typeface="Times New Roman"/>
              </a:rPr>
              <a:t>n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ti</a:t>
            </a:r>
            <a:r>
              <a:rPr dirty="0" smtClean="0" sz="1400" spc="-15" i="1">
                <a:latin typeface="Times New Roman"/>
                <a:cs typeface="Times New Roman"/>
              </a:rPr>
              <a:t>v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ty </a:t>
            </a:r>
            <a:r>
              <a:rPr dirty="0" smtClean="0" sz="1400" spc="3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n. 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f=</a:t>
            </a:r>
            <a:r>
              <a:rPr dirty="0" smtClean="0" sz="1400" spc="150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/</a:t>
            </a:r>
            <a:r>
              <a:rPr dirty="0" smtClean="0" sz="1400" spc="-15" i="1">
                <a:latin typeface="Times New Roman"/>
                <a:cs typeface="Times New Roman"/>
              </a:rPr>
              <a:t>(</a:t>
            </a:r>
            <a:r>
              <a:rPr dirty="0" smtClean="0" sz="1400" spc="0" i="1">
                <a:latin typeface="Times New Roman"/>
                <a:cs typeface="Times New Roman"/>
              </a:rPr>
              <a:t>1+</a:t>
            </a:r>
            <a:r>
              <a:rPr dirty="0" smtClean="0" sz="1400" spc="15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β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)</a:t>
            </a:r>
            <a:r>
              <a:rPr dirty="0" smtClean="0" sz="1400" spc="15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feren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ect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13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0">
                <a:latin typeface="Times New Roman"/>
                <a:cs typeface="Times New Roman"/>
              </a:rPr>
              <a:t> 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18739" y="8064754"/>
            <a:ext cx="297179" cy="0"/>
          </a:xfrm>
          <a:custGeom>
            <a:avLst/>
            <a:gdLst/>
            <a:ahLst/>
            <a:cxnLst/>
            <a:rect l="l" t="t" r="r" b="b"/>
            <a:pathLst>
              <a:path w="297179" h="0">
                <a:moveTo>
                  <a:pt x="0" y="0"/>
                </a:moveTo>
                <a:lnTo>
                  <a:pt x="297179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3705478" y="8064754"/>
            <a:ext cx="644956" cy="0"/>
          </a:xfrm>
          <a:custGeom>
            <a:avLst/>
            <a:gdLst/>
            <a:ahLst/>
            <a:cxnLst/>
            <a:rect l="l" t="t" r="r" b="b"/>
            <a:pathLst>
              <a:path w="644956" h="0">
                <a:moveTo>
                  <a:pt x="0" y="0"/>
                </a:moveTo>
                <a:lnTo>
                  <a:pt x="644956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438777" y="8064754"/>
            <a:ext cx="217932" cy="0"/>
          </a:xfrm>
          <a:custGeom>
            <a:avLst/>
            <a:gdLst/>
            <a:ahLst/>
            <a:cxnLst/>
            <a:rect l="l" t="t" r="r" b="b"/>
            <a:pathLst>
              <a:path w="217932" h="0">
                <a:moveTo>
                  <a:pt x="0" y="0"/>
                </a:moveTo>
                <a:lnTo>
                  <a:pt x="217932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048126" y="8056117"/>
            <a:ext cx="1678939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baseline="35714" sz="2100" spc="7">
                <a:latin typeface="Cambria Math"/>
                <a:cs typeface="Cambria Math"/>
              </a:rPr>
              <a:t>|</a:t>
            </a:r>
            <a:r>
              <a:rPr dirty="0" smtClean="0" baseline="35714" sz="2100" spc="7">
                <a:latin typeface="Cambria Math"/>
                <a:cs typeface="Cambria Math"/>
              </a:rPr>
              <a:t> </a:t>
            </a:r>
            <a:r>
              <a:rPr dirty="0" smtClean="0" baseline="35714" sz="2100" spc="157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14">
                <a:latin typeface="Cambria Math"/>
                <a:cs typeface="Cambria Math"/>
              </a:rPr>
              <a:t> </a:t>
            </a:r>
            <a:r>
              <a:rPr dirty="0" smtClean="0" baseline="35714" sz="2100" spc="7">
                <a:latin typeface="Cambria Math"/>
                <a:cs typeface="Cambria Math"/>
              </a:rPr>
              <a:t>|</a:t>
            </a:r>
            <a:r>
              <a:rPr dirty="0" smtClean="0" baseline="35714" sz="2100" spc="112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0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baseline="1984" sz="2100" spc="-120">
                <a:latin typeface="Cambria Math"/>
                <a:cs typeface="Cambria Math"/>
              </a:rPr>
              <a:t> </a:t>
            </a:r>
            <a:r>
              <a:rPr dirty="0" smtClean="0" baseline="35714" sz="2100" spc="7">
                <a:latin typeface="Cambria Math"/>
                <a:cs typeface="Cambria Math"/>
              </a:rPr>
              <a:t>|</a:t>
            </a:r>
            <a:r>
              <a:rPr dirty="0" smtClean="0" baseline="35714" sz="2100" spc="150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110">
                <a:latin typeface="Cambria Math"/>
                <a:cs typeface="Cambria Math"/>
              </a:rPr>
              <a:t> </a:t>
            </a:r>
            <a:r>
              <a:rPr dirty="0" smtClean="0" baseline="35714" sz="2100" spc="7">
                <a:latin typeface="Cambria Math"/>
                <a:cs typeface="Cambria Math"/>
              </a:rPr>
              <a:t>|</a:t>
            </a:r>
            <a:endParaRPr baseline="35714" sz="2100">
              <a:latin typeface="Cambria Math"/>
              <a:cs typeface="Cambria Math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06039" y="7974838"/>
            <a:ext cx="311785" cy="736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40">
                <a:latin typeface="Cambria Math"/>
                <a:cs typeface="Cambria Math"/>
              </a:rPr>
              <a:t> </a:t>
            </a:r>
            <a:r>
              <a:rPr dirty="0" smtClean="0" sz="1400" spc="490">
                <a:latin typeface="Cambria Math"/>
                <a:cs typeface="Cambria Math"/>
              </a:rPr>
              <a:t> </a:t>
            </a:r>
            <a:r>
              <a:rPr dirty="0" smtClean="0" baseline="-16666" sz="1500" spc="562">
                <a:latin typeface="Cambria Math"/>
                <a:cs typeface="Cambria Math"/>
              </a:rPr>
              <a:t> </a:t>
            </a:r>
            <a:endParaRPr baseline="-16666" sz="1500">
              <a:latin typeface="Cambria Math"/>
              <a:cs typeface="Cambria Math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65575" y="7801609"/>
            <a:ext cx="702945" cy="2247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  <a:tabLst>
                <a:tab pos="473075" algn="l"/>
              </a:tabLst>
            </a:pP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	</a:t>
            </a:r>
            <a:r>
              <a:rPr dirty="0" smtClean="0" sz="1400" spc="54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669791" y="2420111"/>
            <a:ext cx="746760" cy="312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902004" y="321564"/>
            <a:ext cx="6587490" cy="23082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 marR="875030">
              <a:lnSpc>
                <a:spcPct val="1436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the 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ect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ded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ble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2.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99"/>
              </a:spcBef>
            </a:pPr>
            <a:endParaRPr sz="1000"/>
          </a:p>
          <a:p>
            <a:pPr algn="ctr" marR="328295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647065" y="2859087"/>
          <a:ext cx="6483222" cy="2776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1146"/>
                <a:gridCol w="457199"/>
                <a:gridCol w="1315593"/>
                <a:gridCol w="1199641"/>
                <a:gridCol w="1257300"/>
                <a:gridCol w="1201292"/>
              </a:tblGrid>
              <a:tr h="373316">
                <a:tc gridSpan="2" rowSpan="2">
                  <a:txBody>
                    <a:bodyPr/>
                    <a:lstStyle/>
                    <a:p>
                      <a:pPr marL="290195">
                        <a:lnSpc>
                          <a:spcPct val="100000"/>
                        </a:lnSpc>
                      </a:pPr>
                      <a:r>
                        <a:rPr dirty="0" smtClean="0" sz="1400" b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-20" b="1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pedanc</a:t>
                      </a:r>
                      <a:r>
                        <a:rPr dirty="0" smtClean="0" sz="1400" spc="-15" b="1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4"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400" spc="-10" b="1">
                          <a:latin typeface="Times New Roman"/>
                          <a:cs typeface="Times New Roman"/>
                        </a:rPr>
                        <a:t>F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eedback</a:t>
                      </a:r>
                      <a:r>
                        <a:rPr dirty="0" smtClean="0" sz="14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0" b="1">
                          <a:latin typeface="Times New Roman"/>
                          <a:cs typeface="Times New Roman"/>
                        </a:rPr>
                        <a:t>Types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53211"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er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es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ta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Curr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er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-1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Curr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mtClean="0" sz="14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5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22019"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dirty="0" smtClean="0" sz="140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mtClean="0" sz="1400" spc="5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>
                        <a:lnSpc>
                          <a:spcPct val="100000"/>
                        </a:lnSpc>
                      </a:pPr>
                      <a:r>
                        <a:rPr dirty="0" smtClean="0" baseline="11904" sz="2100" spc="-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000" spc="-5">
                          <a:latin typeface="Cambria Math"/>
                          <a:cs typeface="Cambria Math"/>
                        </a:rPr>
                        <a:t>  </a:t>
                      </a:r>
                      <a:endParaRPr sz="10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2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(in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4"/>
                        </a:spcBef>
                      </a:pPr>
                      <a:endParaRPr sz="600"/>
                    </a:p>
                    <a:p>
                      <a:pPr algn="ctr" marR="1905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444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(d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-19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(in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70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4"/>
                        </a:spcBef>
                      </a:pPr>
                      <a:endParaRPr sz="600"/>
                    </a:p>
                    <a:p>
                      <a:pPr algn="ctr" marR="0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190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(d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 marL="269240">
                        <a:lnSpc>
                          <a:spcPct val="100000"/>
                        </a:lnSpc>
                      </a:pP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mtClean="0" sz="1400" spc="-1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mtClean="0" sz="1400" spc="0">
                          <a:latin typeface="Times New Roman"/>
                          <a:cs typeface="Times New Roman"/>
                        </a:rPr>
                        <a:t>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dirty="0" smtClean="0" baseline="11904" sz="2100" spc="-6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000" spc="0">
                          <a:latin typeface="Cambria Math"/>
                          <a:cs typeface="Cambria Math"/>
                        </a:rPr>
                        <a:t>  </a:t>
                      </a:r>
                      <a:endParaRPr sz="1000">
                        <a:latin typeface="Cambria Math"/>
                        <a:cs typeface="Cambria Math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889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5"/>
                        </a:spcBef>
                      </a:pPr>
                      <a:endParaRPr sz="600"/>
                    </a:p>
                    <a:p>
                      <a:pPr algn="ctr" marR="635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381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(d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6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06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0">
                          <a:latin typeface="Cambria Math"/>
                          <a:cs typeface="Cambria Math"/>
                        </a:rPr>
                        <a:t> </a:t>
                      </a:r>
                      <a:endParaRPr baseline="-16666" sz="15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600"/>
                        </a:lnSpc>
                        <a:spcBef>
                          <a:spcPts val="5"/>
                        </a:spcBef>
                      </a:pPr>
                      <a:endParaRPr sz="600"/>
                    </a:p>
                    <a:p>
                      <a:pPr algn="ctr" marR="1905">
                        <a:lnSpc>
                          <a:spcPct val="100000"/>
                        </a:lnSpc>
                      </a:pP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4445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(d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10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6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2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2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254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(in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0">
                        <a:lnSpc>
                          <a:spcPct val="100000"/>
                        </a:lnSpc>
                      </a:pPr>
                      <a:r>
                        <a:rPr dirty="0" smtClean="0" sz="1400" spc="-4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baseline="-16666" sz="1500" spc="127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5">
                          <a:latin typeface="Cambria Math"/>
                          <a:cs typeface="Cambria Math"/>
                        </a:rPr>
                        <a:t>(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2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-5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10">
                          <a:latin typeface="Cambria Math"/>
                          <a:cs typeface="Cambria Math"/>
                        </a:rPr>
                        <a:t> </a:t>
                      </a:r>
                      <a:r>
                        <a:rPr dirty="0" smtClean="0" sz="1400" spc="0">
                          <a:latin typeface="Cambria Math"/>
                          <a:cs typeface="Cambria Math"/>
                        </a:rPr>
                        <a:t>)</a:t>
                      </a:r>
                      <a:endParaRPr sz="1400">
                        <a:latin typeface="Cambria Math"/>
                        <a:cs typeface="Cambria Math"/>
                      </a:endParaRPr>
                    </a:p>
                    <a:p>
                      <a:pPr>
                        <a:lnSpc>
                          <a:spcPts val="700"/>
                        </a:lnSpc>
                        <a:spcBef>
                          <a:spcPts val="40"/>
                        </a:spcBef>
                      </a:pPr>
                      <a:endParaRPr sz="700"/>
                    </a:p>
                    <a:p>
                      <a:pPr algn="ctr" marR="3810">
                        <a:lnSpc>
                          <a:spcPct val="100000"/>
                        </a:lnSpc>
                      </a:pPr>
                      <a:r>
                        <a:rPr dirty="0" smtClean="0" sz="1200">
                          <a:latin typeface="Times New Roman"/>
                          <a:cs typeface="Times New Roman"/>
                        </a:rPr>
                        <a:t>(in</a:t>
                      </a:r>
                      <a:r>
                        <a:rPr dirty="0" smtClean="0" sz="1200" spc="-1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re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mtClean="0" sz="12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mtClean="0" sz="1200" spc="0">
                          <a:latin typeface="Times New Roman"/>
                          <a:cs typeface="Times New Roman"/>
                        </a:rPr>
                        <a:t>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7365">
                      <a:solidFill>
                        <a:srgbClr val="000000"/>
                      </a:solidFill>
                      <a:prstDash val="solid"/>
                    </a:lnL>
                    <a:lnR w="7365">
                      <a:solidFill>
                        <a:srgbClr val="000000"/>
                      </a:solidFill>
                      <a:prstDash val="solid"/>
                    </a:lnR>
                    <a:lnT w="7366">
                      <a:solidFill>
                        <a:srgbClr val="000000"/>
                      </a:solidFill>
                      <a:prstDash val="solid"/>
                    </a:lnT>
                    <a:lnB w="7366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432683" y="4449190"/>
            <a:ext cx="531876" cy="0"/>
          </a:xfrm>
          <a:custGeom>
            <a:avLst/>
            <a:gdLst/>
            <a:ahLst/>
            <a:cxnLst/>
            <a:rect l="l" t="t" r="r" b="b"/>
            <a:pathLst>
              <a:path w="531876" h="0">
                <a:moveTo>
                  <a:pt x="0" y="0"/>
                </a:moveTo>
                <a:lnTo>
                  <a:pt x="531876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4194683" y="4449190"/>
            <a:ext cx="222808" cy="0"/>
          </a:xfrm>
          <a:custGeom>
            <a:avLst/>
            <a:gdLst/>
            <a:ahLst/>
            <a:cxnLst/>
            <a:rect l="l" t="t" r="r" b="b"/>
            <a:pathLst>
              <a:path w="222808" h="0">
                <a:moveTo>
                  <a:pt x="0" y="0"/>
                </a:moveTo>
                <a:lnTo>
                  <a:pt x="222808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649089" y="4449190"/>
            <a:ext cx="112775" cy="0"/>
          </a:xfrm>
          <a:custGeom>
            <a:avLst/>
            <a:gdLst/>
            <a:ahLst/>
            <a:cxnLst/>
            <a:rect l="l" t="t" r="r" b="b"/>
            <a:pathLst>
              <a:path w="112775" h="0">
                <a:moveTo>
                  <a:pt x="0" y="0"/>
                </a:moveTo>
                <a:lnTo>
                  <a:pt x="112775" y="0"/>
                </a:lnTo>
              </a:path>
            </a:pathLst>
          </a:custGeom>
          <a:ln w="134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321564"/>
            <a:ext cx="6587490" cy="71481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630555">
              <a:lnSpc>
                <a:spcPct val="1457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 </a:t>
            </a:r>
            <a:r>
              <a:rPr dirty="0" smtClean="0" sz="1400" spc="-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y </a:t>
            </a:r>
            <a:r>
              <a:rPr dirty="0" smtClean="0" sz="1400" spc="-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5">
                <a:latin typeface="Times New Roman"/>
                <a:cs typeface="Times New Roman"/>
              </a:rPr>
              <a:t>/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-22">
                <a:latin typeface="Cambria Math"/>
                <a:cs typeface="Cambria Math"/>
              </a:rPr>
              <a:t>|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de </a:t>
            </a:r>
            <a:r>
              <a:rPr dirty="0" smtClean="0" sz="1400" spc="-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-1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10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baseline="1984" sz="2100" spc="-15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pared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cal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s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ity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ty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D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or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42"/>
              </a:spcBef>
            </a:pPr>
            <a:endParaRPr sz="750"/>
          </a:p>
          <a:p>
            <a:pPr algn="ctr" marR="618490">
              <a:lnSpc>
                <a:spcPct val="100000"/>
              </a:lnSpc>
            </a:pPr>
            <a:r>
              <a:rPr dirty="0" smtClean="0" sz="1400" spc="660">
                <a:latin typeface="Cambria Math"/>
                <a:cs typeface="Cambria Math"/>
              </a:rPr>
              <a:t> </a:t>
            </a:r>
            <a:r>
              <a:rPr dirty="0" smtClean="0" sz="1400" spc="120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7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35"/>
              </a:spcBef>
            </a:pPr>
            <a:endParaRPr sz="1100"/>
          </a:p>
          <a:p>
            <a:pPr algn="just" marL="12700" marR="62865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d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5" i="1">
                <a:latin typeface="Times New Roman"/>
                <a:cs typeface="Times New Roman"/>
              </a:rPr>
              <a:t>s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v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ty </a:t>
            </a:r>
            <a:r>
              <a:rPr dirty="0" smtClean="0" sz="1400" spc="-17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</a:pPr>
            <a:endParaRPr sz="700"/>
          </a:p>
          <a:p>
            <a:pPr algn="just" marL="12700" marR="4824095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algn="just" marL="12700" marR="439293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sz="1400" spc="560">
                <a:latin typeface="Cambria Math"/>
                <a:cs typeface="Cambria Math"/>
              </a:rPr>
              <a:t> </a:t>
            </a:r>
            <a:r>
              <a:rPr dirty="0" smtClean="0" sz="1400" spc="570">
                <a:latin typeface="Cambria Math"/>
                <a:cs typeface="Cambria Math"/>
              </a:rPr>
              <a:t> </a:t>
            </a:r>
            <a:r>
              <a:rPr dirty="0" smtClean="0" baseline="1984" sz="2100" spc="0">
                <a:latin typeface="Cambria Math"/>
                <a:cs typeface="Cambria Math"/>
              </a:rPr>
              <a:t>|</a:t>
            </a:r>
            <a:r>
              <a:rPr dirty="0" smtClean="0" baseline="1984" sz="2100" spc="60">
                <a:latin typeface="Cambria Math"/>
                <a:cs typeface="Cambria Math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&gt;&gt;1,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49"/>
              </a:spcBef>
            </a:pPr>
            <a:endParaRPr sz="950"/>
          </a:p>
          <a:p>
            <a:pPr>
              <a:lnSpc>
                <a:spcPts val="1000"/>
              </a:lnSpc>
            </a:pPr>
            <a:endParaRPr sz="1000"/>
          </a:p>
          <a:p>
            <a:pPr algn="ctr" marL="3810">
              <a:lnSpc>
                <a:spcPts val="35"/>
              </a:lnSpc>
              <a:tabLst>
                <a:tab pos="610235" algn="l"/>
                <a:tab pos="1017269" algn="l"/>
              </a:tabLst>
            </a:pP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	</a:t>
            </a:r>
            <a:r>
              <a:rPr dirty="0" smtClean="0" sz="1400" spc="575">
                <a:latin typeface="Cambria Math"/>
                <a:cs typeface="Cambria Math"/>
              </a:rPr>
              <a:t> </a:t>
            </a:r>
            <a:r>
              <a:rPr dirty="0" smtClean="0" sz="1400" spc="575">
                <a:latin typeface="Cambria Math"/>
                <a:cs typeface="Cambria Math"/>
              </a:rPr>
              <a:t>	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algn="ctr" marR="621665">
              <a:lnSpc>
                <a:spcPct val="100000"/>
              </a:lnSpc>
            </a:pPr>
            <a:r>
              <a:rPr dirty="0" smtClean="0" baseline="37698" sz="2100" spc="735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562">
                <a:latin typeface="Cambria Math"/>
                <a:cs typeface="Cambria Math"/>
              </a:rPr>
              <a:t> </a:t>
            </a:r>
            <a:r>
              <a:rPr dirty="0" smtClean="0" baseline="36111" sz="1500" spc="44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465">
                <a:latin typeface="Cambria Math"/>
                <a:cs typeface="Cambria Math"/>
              </a:rPr>
              <a:t> </a:t>
            </a:r>
            <a:r>
              <a:rPr dirty="0" smtClean="0" sz="1400" spc="5">
                <a:latin typeface="Cambria Math"/>
                <a:cs typeface="Cambria Math"/>
              </a:rPr>
              <a:t> </a:t>
            </a:r>
            <a:r>
              <a:rPr dirty="0" smtClean="0" sz="1400" spc="735">
                <a:latin typeface="Cambria Math"/>
                <a:cs typeface="Cambria Math"/>
              </a:rPr>
              <a:t> </a:t>
            </a:r>
            <a:r>
              <a:rPr dirty="0" smtClean="0" sz="1400" spc="-5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baseline="37698" sz="2100" spc="1080">
                <a:latin typeface="Cambria Math"/>
                <a:cs typeface="Cambria Math"/>
              </a:rPr>
              <a:t> </a:t>
            </a:r>
            <a:r>
              <a:rPr dirty="0" smtClean="0" baseline="37698" sz="2100" spc="104">
                <a:latin typeface="Cambria Math"/>
                <a:cs typeface="Cambria Math"/>
              </a:rPr>
              <a:t> </a:t>
            </a:r>
            <a:r>
              <a:rPr dirty="0" smtClean="0" sz="1400" spc="560">
                <a:latin typeface="Cambria Math"/>
                <a:cs typeface="Cambria Math"/>
              </a:rPr>
              <a:t>  </a:t>
            </a:r>
            <a:r>
              <a:rPr dirty="0" smtClean="0" sz="1400" spc="85">
                <a:latin typeface="Cambria Math"/>
                <a:cs typeface="Cambria Math"/>
              </a:rPr>
              <a:t> </a:t>
            </a:r>
            <a:r>
              <a:rPr dirty="0" smtClean="0" baseline="37698" sz="2100" spc="1102">
                <a:latin typeface="Cambria Math"/>
                <a:cs typeface="Cambria Math"/>
              </a:rPr>
              <a:t> </a:t>
            </a:r>
            <a:r>
              <a:rPr dirty="0" smtClean="0" baseline="37698" sz="2100" spc="120">
                <a:latin typeface="Cambria Math"/>
                <a:cs typeface="Cambria Math"/>
              </a:rPr>
              <a:t> </a:t>
            </a:r>
            <a:r>
              <a:rPr dirty="0" smtClean="0" sz="1400" spc="540">
                <a:latin typeface="Cambria Math"/>
                <a:cs typeface="Cambria Math"/>
              </a:rPr>
              <a:t> </a:t>
            </a:r>
            <a:endParaRPr sz="1400">
              <a:latin typeface="Cambria Math"/>
              <a:cs typeface="Cambria Math"/>
            </a:endParaRPr>
          </a:p>
          <a:p>
            <a:pPr algn="just" marL="12700" marR="633095">
              <a:lnSpc>
                <a:spcPts val="2410"/>
              </a:lnSpc>
              <a:spcBef>
                <a:spcPts val="190"/>
              </a:spcBef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to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ely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off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ers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ect 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ity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lly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ive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ces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ra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9"/>
              </a:spcBef>
            </a:pPr>
            <a:endParaRPr sz="500"/>
          </a:p>
          <a:p>
            <a:pPr algn="just" marL="12700" marR="63309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d.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If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ly 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ts, 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</a:pPr>
            <a:endParaRPr sz="700"/>
          </a:p>
          <a:p>
            <a:pPr algn="just" marL="12700" marR="281686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47"/>
              </a:spcBef>
            </a:pPr>
            <a:endParaRPr sz="1100"/>
          </a:p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B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0" b="1" i="1">
                <a:latin typeface="Times New Roman"/>
                <a:cs typeface="Times New Roman"/>
              </a:rPr>
              <a:t>ndwi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th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with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back:</a:t>
            </a:r>
            <a:endParaRPr sz="1600">
              <a:latin typeface="Times New Roman"/>
              <a:cs typeface="Times New Roman"/>
            </a:endParaRPr>
          </a:p>
          <a:p>
            <a:pPr algn="just" marL="12700" marR="628650" indent="114300">
              <a:lnSpc>
                <a:spcPct val="144000"/>
              </a:lnSpc>
              <a:spcBef>
                <a:spcPts val="95"/>
              </a:spcBef>
            </a:pPr>
            <a:r>
              <a:rPr dirty="0" smtClean="0" sz="1400">
                <a:latin typeface="Times New Roman"/>
                <a:cs typeface="Times New Roman"/>
              </a:rPr>
              <a:t>Fig.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ive</a:t>
            </a:r>
            <a:r>
              <a:rPr dirty="0" smtClean="0" sz="1400" spc="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ore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(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baseline="-12345" sz="1350" spc="0" i="1">
                <a:latin typeface="Times New Roman"/>
                <a:cs typeface="Times New Roman"/>
              </a:rPr>
              <a:t>f</a:t>
            </a:r>
            <a:r>
              <a:rPr dirty="0" smtClean="0" baseline="-12345" sz="1350" spc="15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)</a:t>
            </a:r>
            <a:r>
              <a:rPr dirty="0" smtClean="0" sz="1400" spc="0">
                <a:latin typeface="Times New Roman"/>
                <a:cs typeface="Times New Roman"/>
              </a:rPr>
              <a:t> 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(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0" i="1">
                <a:latin typeface="Times New Roman"/>
                <a:cs typeface="Times New Roman"/>
              </a:rPr>
              <a:t>).</a:t>
            </a:r>
            <a:r>
              <a:rPr dirty="0" smtClean="0" sz="1400" spc="30" i="1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has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and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aller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15">
                <a:latin typeface="Times New Roman"/>
                <a:cs typeface="Times New Roman"/>
              </a:rPr>
              <a:t>3</a:t>
            </a:r>
            <a:r>
              <a:rPr dirty="0" smtClean="0" sz="1400" spc="0">
                <a:latin typeface="Times New Roman"/>
                <a:cs typeface="Times New Roman"/>
              </a:rPr>
              <a:t>-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90084" y="321564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73025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03530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1695450" y="1427489"/>
            <a:ext cx="4104653" cy="21920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3451859" y="3686555"/>
            <a:ext cx="601979" cy="254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3670934"/>
            <a:ext cx="5970905" cy="49631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31559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6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68"/>
              </a:spcBef>
            </a:pPr>
            <a:endParaRPr sz="1400"/>
          </a:p>
          <a:p>
            <a:pPr marL="469265" indent="-3429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Method</a:t>
            </a:r>
            <a:r>
              <a:rPr dirty="0" smtClean="0" sz="1600" spc="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of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Analys</a:t>
            </a:r>
            <a:r>
              <a:rPr dirty="0" smtClean="0" sz="1600" spc="5" b="1" i="1">
                <a:latin typeface="Times New Roman"/>
                <a:cs typeface="Times New Roman"/>
              </a:rPr>
              <a:t>i</a:t>
            </a:r>
            <a:r>
              <a:rPr dirty="0" smtClean="0" sz="1600" spc="-10" b="1" i="1">
                <a:latin typeface="Times New Roman"/>
                <a:cs typeface="Times New Roman"/>
              </a:rPr>
              <a:t>s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of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a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A</a:t>
            </a:r>
            <a:r>
              <a:rPr dirty="0" smtClean="0" sz="1600" spc="-20" b="1" i="1">
                <a:latin typeface="Times New Roman"/>
                <a:cs typeface="Times New Roman"/>
              </a:rPr>
              <a:t>m</a:t>
            </a:r>
            <a:r>
              <a:rPr dirty="0" smtClean="0" sz="1600" spc="-10" b="1" i="1">
                <a:latin typeface="Times New Roman"/>
                <a:cs typeface="Times New Roman"/>
              </a:rPr>
              <a:t>plifier: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14300">
              <a:lnSpc>
                <a:spcPct val="143800"/>
              </a:lnSpc>
              <a:spcBef>
                <a:spcPts val="100"/>
              </a:spcBef>
            </a:pPr>
            <a:r>
              <a:rPr dirty="0" smtClean="0" sz="1400">
                <a:latin typeface="Times New Roman"/>
                <a:cs typeface="Times New Roman"/>
              </a:rPr>
              <a:t>It 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par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s, 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rk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ecause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0" i="1">
                <a:latin typeface="Times New Roman"/>
                <a:cs typeface="Times New Roman"/>
              </a:rPr>
              <a:t>,</a:t>
            </a:r>
            <a:r>
              <a:rPr dirty="0" smtClean="0" sz="1400" spc="4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can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eters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5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4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Zi</a:t>
            </a:r>
            <a:r>
              <a:rPr dirty="0" smtClean="0" sz="1400" spc="5" i="1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Z</a:t>
            </a:r>
            <a:r>
              <a:rPr dirty="0" smtClean="0" sz="1400" spc="0" i="1">
                <a:latin typeface="Times New Roman"/>
                <a:cs typeface="Times New Roman"/>
              </a:rPr>
              <a:t>of.</a:t>
            </a:r>
            <a:r>
              <a:rPr dirty="0" smtClean="0" sz="1400" spc="45" i="1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plifier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 of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0" i="1">
                <a:latin typeface="Times New Roman"/>
                <a:cs typeface="Times New Roman"/>
              </a:rPr>
              <a:t>β</a:t>
            </a:r>
            <a:r>
              <a:rPr dirty="0" smtClean="0" sz="1400" spc="-1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acco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appl</a:t>
            </a:r>
            <a:r>
              <a:rPr dirty="0" smtClean="0" sz="1400" spc="-1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ing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ul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92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o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fi</a:t>
            </a:r>
            <a:r>
              <a:rPr dirty="0" smtClean="0" sz="1400" spc="-10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the</a:t>
            </a:r>
            <a:r>
              <a:rPr dirty="0" smtClean="0" sz="1400" spc="-1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i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put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5" b="1" i="1">
                <a:latin typeface="Times New Roman"/>
                <a:cs typeface="Times New Roman"/>
              </a:rPr>
              <a:t>c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-10" b="1" i="1">
                <a:latin typeface="Times New Roman"/>
                <a:cs typeface="Times New Roman"/>
              </a:rPr>
              <a:t>r</a:t>
            </a:r>
            <a:r>
              <a:rPr dirty="0" smtClean="0" sz="1400" spc="0" b="1" i="1">
                <a:latin typeface="Times New Roman"/>
                <a:cs typeface="Times New Roman"/>
              </a:rPr>
              <a:t>cui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  <a:p>
            <a:pPr marL="12700" marR="19050">
              <a:lnSpc>
                <a:spcPts val="2410"/>
              </a:lnSpc>
              <a:spcBef>
                <a:spcPts val="165"/>
              </a:spcBef>
              <a:buFont typeface="Times New Roman"/>
              <a:buAutoNum type="arabicPeriod"/>
              <a:tabLst>
                <a:tab pos="21844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Set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baseline="-12345" sz="1350" spc="0">
                <a:latin typeface="Times New Roman"/>
                <a:cs typeface="Times New Roman"/>
              </a:rPr>
              <a:t>o  </a:t>
            </a:r>
            <a:r>
              <a:rPr dirty="0" smtClean="0" baseline="-12345" sz="1350" spc="-157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g).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ds,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0">
                <a:latin typeface="Times New Roman"/>
                <a:cs typeface="Times New Roman"/>
              </a:rPr>
              <a:t> 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de.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30"/>
              </a:spcBef>
              <a:buFont typeface="Times New Roman"/>
              <a:buAutoNum type="arabicPeriod"/>
            </a:pPr>
            <a:endParaRPr sz="5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I</a:t>
            </a:r>
            <a:r>
              <a:rPr dirty="0" smtClean="0" baseline="-12345" sz="1350" spc="0">
                <a:latin typeface="Times New Roman"/>
                <a:cs typeface="Times New Roman"/>
              </a:rPr>
              <a:t>o </a:t>
            </a:r>
            <a:r>
              <a:rPr dirty="0" smtClean="0" baseline="-12345" sz="135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0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g).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op.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91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o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fi</a:t>
            </a:r>
            <a:r>
              <a:rPr dirty="0" smtClean="0" sz="1400" spc="-10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d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the</a:t>
            </a:r>
            <a:r>
              <a:rPr dirty="0" smtClean="0" sz="1400" spc="-10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o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0" b="1" i="1">
                <a:latin typeface="Times New Roman"/>
                <a:cs typeface="Times New Roman"/>
              </a:rPr>
              <a:t>tp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0" b="1" i="1">
                <a:latin typeface="Times New Roman"/>
                <a:cs typeface="Times New Roman"/>
              </a:rPr>
              <a:t>t</a:t>
            </a:r>
            <a:r>
              <a:rPr dirty="0" smtClean="0" sz="1400" spc="5" b="1" i="1">
                <a:latin typeface="Times New Roman"/>
                <a:cs typeface="Times New Roman"/>
              </a:rPr>
              <a:t> </a:t>
            </a:r>
            <a:r>
              <a:rPr dirty="0" smtClean="0" sz="1400" spc="-15" b="1" i="1">
                <a:latin typeface="Times New Roman"/>
                <a:cs typeface="Times New Roman"/>
              </a:rPr>
              <a:t>c</a:t>
            </a:r>
            <a:r>
              <a:rPr dirty="0" smtClean="0" sz="1400" spc="-10" b="1" i="1">
                <a:latin typeface="Times New Roman"/>
                <a:cs typeface="Times New Roman"/>
              </a:rPr>
              <a:t>i</a:t>
            </a:r>
            <a:r>
              <a:rPr dirty="0" smtClean="0" sz="1400" spc="0" b="1" i="1">
                <a:latin typeface="Times New Roman"/>
                <a:cs typeface="Times New Roman"/>
              </a:rPr>
              <a:t>rc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0" b="1" i="1">
                <a:latin typeface="Times New Roman"/>
                <a:cs typeface="Times New Roman"/>
              </a:rPr>
              <a:t>it: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46"/>
              </a:spcBef>
            </a:pPr>
            <a:endParaRPr sz="65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 =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ort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Set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12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2018-11-13T17:05:45Z</dcterms:created>
  <dcterms:modified xsi:type="dcterms:W3CDTF">2018-11-13T17:05:45Z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