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10"/>
  </p:notesMasterIdLst>
  <p:sldIdLst>
    <p:sldId id="256" r:id="rId2"/>
    <p:sldId id="257" r:id="rId3"/>
    <p:sldId id="258" r:id="rId4"/>
    <p:sldId id="259" r:id="rId5"/>
    <p:sldId id="263" r:id="rId6"/>
    <p:sldId id="260" r:id="rId7"/>
    <p:sldId id="261" r:id="rId8"/>
    <p:sldId id="262" r:id="rId9"/>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66" d="100"/>
          <a:sy n="66" d="100"/>
        </p:scale>
        <p:origin x="-1506" y="-11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SA"/>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8C96F22C-C407-4B23-817D-4B949B05F7DE}" type="datetimeFigureOut">
              <a:rPr lang="ar-SA" smtClean="0"/>
              <a:t>03/04/1437</a:t>
            </a:fld>
            <a:endParaRPr lang="ar-S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S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SA"/>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54B6EFE9-D202-4498-BBBA-FA998DF1E3C8}" type="slidenum">
              <a:rPr lang="ar-SA" smtClean="0"/>
              <a:t>‹#›</a:t>
            </a:fld>
            <a:endParaRPr lang="ar-SA"/>
          </a:p>
        </p:txBody>
      </p:sp>
    </p:spTree>
    <p:extLst>
      <p:ext uri="{BB962C8B-B14F-4D97-AF65-F5344CB8AC3E}">
        <p14:creationId xmlns:p14="http://schemas.microsoft.com/office/powerpoint/2010/main" val="492478302"/>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SA" dirty="0"/>
          </a:p>
        </p:txBody>
      </p:sp>
      <p:sp>
        <p:nvSpPr>
          <p:cNvPr id="4" name="Slide Number Placeholder 3"/>
          <p:cNvSpPr>
            <a:spLocks noGrp="1"/>
          </p:cNvSpPr>
          <p:nvPr>
            <p:ph type="sldNum" sz="quarter" idx="10"/>
          </p:nvPr>
        </p:nvSpPr>
        <p:spPr/>
        <p:txBody>
          <a:bodyPr/>
          <a:lstStyle/>
          <a:p>
            <a:fld id="{54B6EFE9-D202-4498-BBBA-FA998DF1E3C8}" type="slidenum">
              <a:rPr lang="ar-SA" smtClean="0"/>
              <a:t>7</a:t>
            </a:fld>
            <a:endParaRPr lang="ar-SA"/>
          </a:p>
        </p:txBody>
      </p:sp>
    </p:spTree>
    <p:extLst>
      <p:ext uri="{BB962C8B-B14F-4D97-AF65-F5344CB8AC3E}">
        <p14:creationId xmlns:p14="http://schemas.microsoft.com/office/powerpoint/2010/main" val="36097725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ar-S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ar-SA"/>
          </a:p>
        </p:txBody>
      </p:sp>
      <p:sp>
        <p:nvSpPr>
          <p:cNvPr id="4" name="Date Placeholder 3"/>
          <p:cNvSpPr>
            <a:spLocks noGrp="1"/>
          </p:cNvSpPr>
          <p:nvPr>
            <p:ph type="dt" sz="half" idx="10"/>
          </p:nvPr>
        </p:nvSpPr>
        <p:spPr/>
        <p:txBody>
          <a:bodyPr/>
          <a:lstStyle/>
          <a:p>
            <a:fld id="{4960D611-E3D0-46A7-A75B-2F66D0029496}" type="datetimeFigureOut">
              <a:rPr lang="ar-SA" smtClean="0"/>
              <a:t>03/04/1437</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6E59AA4C-EE45-4781-9EE1-94C7805A138F}" type="slidenum">
              <a:rPr lang="ar-SA" smtClean="0"/>
              <a:t>‹#›</a:t>
            </a:fld>
            <a:endParaRPr lang="ar-SA"/>
          </a:p>
        </p:txBody>
      </p:sp>
    </p:spTree>
    <p:extLst>
      <p:ext uri="{BB962C8B-B14F-4D97-AF65-F5344CB8AC3E}">
        <p14:creationId xmlns:p14="http://schemas.microsoft.com/office/powerpoint/2010/main" val="35211984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Date Placeholder 3"/>
          <p:cNvSpPr>
            <a:spLocks noGrp="1"/>
          </p:cNvSpPr>
          <p:nvPr>
            <p:ph type="dt" sz="half" idx="10"/>
          </p:nvPr>
        </p:nvSpPr>
        <p:spPr/>
        <p:txBody>
          <a:bodyPr/>
          <a:lstStyle/>
          <a:p>
            <a:fld id="{4960D611-E3D0-46A7-A75B-2F66D0029496}" type="datetimeFigureOut">
              <a:rPr lang="ar-SA" smtClean="0"/>
              <a:t>03/04/1437</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6E59AA4C-EE45-4781-9EE1-94C7805A138F}" type="slidenum">
              <a:rPr lang="ar-SA" smtClean="0"/>
              <a:t>‹#›</a:t>
            </a:fld>
            <a:endParaRPr lang="ar-SA"/>
          </a:p>
        </p:txBody>
      </p:sp>
    </p:spTree>
    <p:extLst>
      <p:ext uri="{BB962C8B-B14F-4D97-AF65-F5344CB8AC3E}">
        <p14:creationId xmlns:p14="http://schemas.microsoft.com/office/powerpoint/2010/main" val="41905739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ar-S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Date Placeholder 3"/>
          <p:cNvSpPr>
            <a:spLocks noGrp="1"/>
          </p:cNvSpPr>
          <p:nvPr>
            <p:ph type="dt" sz="half" idx="10"/>
          </p:nvPr>
        </p:nvSpPr>
        <p:spPr/>
        <p:txBody>
          <a:bodyPr/>
          <a:lstStyle/>
          <a:p>
            <a:fld id="{4960D611-E3D0-46A7-A75B-2F66D0029496}" type="datetimeFigureOut">
              <a:rPr lang="ar-SA" smtClean="0"/>
              <a:t>03/04/1437</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6E59AA4C-EE45-4781-9EE1-94C7805A138F}" type="slidenum">
              <a:rPr lang="ar-SA" smtClean="0"/>
              <a:t>‹#›</a:t>
            </a:fld>
            <a:endParaRPr lang="ar-SA"/>
          </a:p>
        </p:txBody>
      </p:sp>
    </p:spTree>
    <p:extLst>
      <p:ext uri="{BB962C8B-B14F-4D97-AF65-F5344CB8AC3E}">
        <p14:creationId xmlns:p14="http://schemas.microsoft.com/office/powerpoint/2010/main" val="31310209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Date Placeholder 3"/>
          <p:cNvSpPr>
            <a:spLocks noGrp="1"/>
          </p:cNvSpPr>
          <p:nvPr>
            <p:ph type="dt" sz="half" idx="10"/>
          </p:nvPr>
        </p:nvSpPr>
        <p:spPr/>
        <p:txBody>
          <a:bodyPr/>
          <a:lstStyle/>
          <a:p>
            <a:fld id="{4960D611-E3D0-46A7-A75B-2F66D0029496}" type="datetimeFigureOut">
              <a:rPr lang="ar-SA" smtClean="0"/>
              <a:t>03/04/1437</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6E59AA4C-EE45-4781-9EE1-94C7805A138F}" type="slidenum">
              <a:rPr lang="ar-SA" smtClean="0"/>
              <a:t>‹#›</a:t>
            </a:fld>
            <a:endParaRPr lang="ar-SA"/>
          </a:p>
        </p:txBody>
      </p:sp>
    </p:spTree>
    <p:extLst>
      <p:ext uri="{BB962C8B-B14F-4D97-AF65-F5344CB8AC3E}">
        <p14:creationId xmlns:p14="http://schemas.microsoft.com/office/powerpoint/2010/main" val="4203380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ar-S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960D611-E3D0-46A7-A75B-2F66D0029496}" type="datetimeFigureOut">
              <a:rPr lang="ar-SA" smtClean="0"/>
              <a:t>03/04/1437</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6E59AA4C-EE45-4781-9EE1-94C7805A138F}" type="slidenum">
              <a:rPr lang="ar-SA" smtClean="0"/>
              <a:t>‹#›</a:t>
            </a:fld>
            <a:endParaRPr lang="ar-SA"/>
          </a:p>
        </p:txBody>
      </p:sp>
    </p:spTree>
    <p:extLst>
      <p:ext uri="{BB962C8B-B14F-4D97-AF65-F5344CB8AC3E}">
        <p14:creationId xmlns:p14="http://schemas.microsoft.com/office/powerpoint/2010/main" val="21579894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Date Placeholder 4"/>
          <p:cNvSpPr>
            <a:spLocks noGrp="1"/>
          </p:cNvSpPr>
          <p:nvPr>
            <p:ph type="dt" sz="half" idx="10"/>
          </p:nvPr>
        </p:nvSpPr>
        <p:spPr/>
        <p:txBody>
          <a:bodyPr/>
          <a:lstStyle/>
          <a:p>
            <a:fld id="{4960D611-E3D0-46A7-A75B-2F66D0029496}" type="datetimeFigureOut">
              <a:rPr lang="ar-SA" smtClean="0"/>
              <a:t>03/04/1437</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6E59AA4C-EE45-4781-9EE1-94C7805A138F}" type="slidenum">
              <a:rPr lang="ar-SA" smtClean="0"/>
              <a:t>‹#›</a:t>
            </a:fld>
            <a:endParaRPr lang="ar-SA"/>
          </a:p>
        </p:txBody>
      </p:sp>
    </p:spTree>
    <p:extLst>
      <p:ext uri="{BB962C8B-B14F-4D97-AF65-F5344CB8AC3E}">
        <p14:creationId xmlns:p14="http://schemas.microsoft.com/office/powerpoint/2010/main" val="25851081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ar-S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7" name="Date Placeholder 6"/>
          <p:cNvSpPr>
            <a:spLocks noGrp="1"/>
          </p:cNvSpPr>
          <p:nvPr>
            <p:ph type="dt" sz="half" idx="10"/>
          </p:nvPr>
        </p:nvSpPr>
        <p:spPr/>
        <p:txBody>
          <a:bodyPr/>
          <a:lstStyle/>
          <a:p>
            <a:fld id="{4960D611-E3D0-46A7-A75B-2F66D0029496}" type="datetimeFigureOut">
              <a:rPr lang="ar-SA" smtClean="0"/>
              <a:t>03/04/1437</a:t>
            </a:fld>
            <a:endParaRPr lang="ar-SA"/>
          </a:p>
        </p:txBody>
      </p:sp>
      <p:sp>
        <p:nvSpPr>
          <p:cNvPr id="8" name="Footer Placeholder 7"/>
          <p:cNvSpPr>
            <a:spLocks noGrp="1"/>
          </p:cNvSpPr>
          <p:nvPr>
            <p:ph type="ftr" sz="quarter" idx="11"/>
          </p:nvPr>
        </p:nvSpPr>
        <p:spPr/>
        <p:txBody>
          <a:bodyPr/>
          <a:lstStyle/>
          <a:p>
            <a:endParaRPr lang="ar-SA"/>
          </a:p>
        </p:txBody>
      </p:sp>
      <p:sp>
        <p:nvSpPr>
          <p:cNvPr id="9" name="Slide Number Placeholder 8"/>
          <p:cNvSpPr>
            <a:spLocks noGrp="1"/>
          </p:cNvSpPr>
          <p:nvPr>
            <p:ph type="sldNum" sz="quarter" idx="12"/>
          </p:nvPr>
        </p:nvSpPr>
        <p:spPr/>
        <p:txBody>
          <a:bodyPr/>
          <a:lstStyle/>
          <a:p>
            <a:fld id="{6E59AA4C-EE45-4781-9EE1-94C7805A138F}" type="slidenum">
              <a:rPr lang="ar-SA" smtClean="0"/>
              <a:t>‹#›</a:t>
            </a:fld>
            <a:endParaRPr lang="ar-SA"/>
          </a:p>
        </p:txBody>
      </p:sp>
    </p:spTree>
    <p:extLst>
      <p:ext uri="{BB962C8B-B14F-4D97-AF65-F5344CB8AC3E}">
        <p14:creationId xmlns:p14="http://schemas.microsoft.com/office/powerpoint/2010/main" val="24729891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Date Placeholder 2"/>
          <p:cNvSpPr>
            <a:spLocks noGrp="1"/>
          </p:cNvSpPr>
          <p:nvPr>
            <p:ph type="dt" sz="half" idx="10"/>
          </p:nvPr>
        </p:nvSpPr>
        <p:spPr/>
        <p:txBody>
          <a:bodyPr/>
          <a:lstStyle/>
          <a:p>
            <a:fld id="{4960D611-E3D0-46A7-A75B-2F66D0029496}" type="datetimeFigureOut">
              <a:rPr lang="ar-SA" smtClean="0"/>
              <a:t>03/04/1437</a:t>
            </a:fld>
            <a:endParaRPr lang="ar-SA"/>
          </a:p>
        </p:txBody>
      </p:sp>
      <p:sp>
        <p:nvSpPr>
          <p:cNvPr id="4" name="Footer Placeholder 3"/>
          <p:cNvSpPr>
            <a:spLocks noGrp="1"/>
          </p:cNvSpPr>
          <p:nvPr>
            <p:ph type="ftr" sz="quarter" idx="11"/>
          </p:nvPr>
        </p:nvSpPr>
        <p:spPr/>
        <p:txBody>
          <a:bodyPr/>
          <a:lstStyle/>
          <a:p>
            <a:endParaRPr lang="ar-SA"/>
          </a:p>
        </p:txBody>
      </p:sp>
      <p:sp>
        <p:nvSpPr>
          <p:cNvPr id="5" name="Slide Number Placeholder 4"/>
          <p:cNvSpPr>
            <a:spLocks noGrp="1"/>
          </p:cNvSpPr>
          <p:nvPr>
            <p:ph type="sldNum" sz="quarter" idx="12"/>
          </p:nvPr>
        </p:nvSpPr>
        <p:spPr/>
        <p:txBody>
          <a:bodyPr/>
          <a:lstStyle/>
          <a:p>
            <a:fld id="{6E59AA4C-EE45-4781-9EE1-94C7805A138F}" type="slidenum">
              <a:rPr lang="ar-SA" smtClean="0"/>
              <a:t>‹#›</a:t>
            </a:fld>
            <a:endParaRPr lang="ar-SA"/>
          </a:p>
        </p:txBody>
      </p:sp>
    </p:spTree>
    <p:extLst>
      <p:ext uri="{BB962C8B-B14F-4D97-AF65-F5344CB8AC3E}">
        <p14:creationId xmlns:p14="http://schemas.microsoft.com/office/powerpoint/2010/main" val="35447462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60D611-E3D0-46A7-A75B-2F66D0029496}" type="datetimeFigureOut">
              <a:rPr lang="ar-SA" smtClean="0"/>
              <a:t>03/04/1437</a:t>
            </a:fld>
            <a:endParaRPr lang="ar-SA"/>
          </a:p>
        </p:txBody>
      </p:sp>
      <p:sp>
        <p:nvSpPr>
          <p:cNvPr id="3" name="Footer Placeholder 2"/>
          <p:cNvSpPr>
            <a:spLocks noGrp="1"/>
          </p:cNvSpPr>
          <p:nvPr>
            <p:ph type="ftr" sz="quarter" idx="11"/>
          </p:nvPr>
        </p:nvSpPr>
        <p:spPr/>
        <p:txBody>
          <a:bodyPr/>
          <a:lstStyle/>
          <a:p>
            <a:endParaRPr lang="ar-SA"/>
          </a:p>
        </p:txBody>
      </p:sp>
      <p:sp>
        <p:nvSpPr>
          <p:cNvPr id="4" name="Slide Number Placeholder 3"/>
          <p:cNvSpPr>
            <a:spLocks noGrp="1"/>
          </p:cNvSpPr>
          <p:nvPr>
            <p:ph type="sldNum" sz="quarter" idx="12"/>
          </p:nvPr>
        </p:nvSpPr>
        <p:spPr/>
        <p:txBody>
          <a:bodyPr/>
          <a:lstStyle/>
          <a:p>
            <a:fld id="{6E59AA4C-EE45-4781-9EE1-94C7805A138F}" type="slidenum">
              <a:rPr lang="ar-SA" smtClean="0"/>
              <a:t>‹#›</a:t>
            </a:fld>
            <a:endParaRPr lang="ar-SA"/>
          </a:p>
        </p:txBody>
      </p:sp>
    </p:spTree>
    <p:extLst>
      <p:ext uri="{BB962C8B-B14F-4D97-AF65-F5344CB8AC3E}">
        <p14:creationId xmlns:p14="http://schemas.microsoft.com/office/powerpoint/2010/main" val="2387380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ar-S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960D611-E3D0-46A7-A75B-2F66D0029496}" type="datetimeFigureOut">
              <a:rPr lang="ar-SA" smtClean="0"/>
              <a:t>03/04/1437</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6E59AA4C-EE45-4781-9EE1-94C7805A138F}" type="slidenum">
              <a:rPr lang="ar-SA" smtClean="0"/>
              <a:t>‹#›</a:t>
            </a:fld>
            <a:endParaRPr lang="ar-SA"/>
          </a:p>
        </p:txBody>
      </p:sp>
    </p:spTree>
    <p:extLst>
      <p:ext uri="{BB962C8B-B14F-4D97-AF65-F5344CB8AC3E}">
        <p14:creationId xmlns:p14="http://schemas.microsoft.com/office/powerpoint/2010/main" val="4345378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ar-S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960D611-E3D0-46A7-A75B-2F66D0029496}" type="datetimeFigureOut">
              <a:rPr lang="ar-SA" smtClean="0"/>
              <a:t>03/04/1437</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6E59AA4C-EE45-4781-9EE1-94C7805A138F}" type="slidenum">
              <a:rPr lang="ar-SA" smtClean="0"/>
              <a:t>‹#›</a:t>
            </a:fld>
            <a:endParaRPr lang="ar-SA"/>
          </a:p>
        </p:txBody>
      </p:sp>
    </p:spTree>
    <p:extLst>
      <p:ext uri="{BB962C8B-B14F-4D97-AF65-F5344CB8AC3E}">
        <p14:creationId xmlns:p14="http://schemas.microsoft.com/office/powerpoint/2010/main" val="11251628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en-US" smtClean="0"/>
              <a:t>Click to edit Master title style</a:t>
            </a:r>
            <a:endParaRPr lang="ar-S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4960D611-E3D0-46A7-A75B-2F66D0029496}" type="datetimeFigureOut">
              <a:rPr lang="ar-SA" smtClean="0"/>
              <a:t>03/04/1437</a:t>
            </a:fld>
            <a:endParaRPr lang="ar-S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6E59AA4C-EE45-4781-9EE1-94C7805A138F}" type="slidenum">
              <a:rPr lang="ar-SA" smtClean="0"/>
              <a:t>‹#›</a:t>
            </a:fld>
            <a:endParaRPr lang="ar-SA"/>
          </a:p>
        </p:txBody>
      </p:sp>
    </p:spTree>
    <p:extLst>
      <p:ext uri="{BB962C8B-B14F-4D97-AF65-F5344CB8AC3E}">
        <p14:creationId xmlns:p14="http://schemas.microsoft.com/office/powerpoint/2010/main" val="6756369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5576" y="476672"/>
            <a:ext cx="7846640" cy="2016223"/>
          </a:xfrm>
        </p:spPr>
        <p:txBody>
          <a:bodyPr>
            <a:normAutofit fontScale="90000"/>
          </a:bodyPr>
          <a:lstStyle/>
          <a:p>
            <a:r>
              <a:rPr lang="en-US" sz="4000" b="1" dirty="0" smtClean="0"/>
              <a:t/>
            </a:r>
            <a:br>
              <a:rPr lang="en-US" sz="4000" b="1" dirty="0" smtClean="0"/>
            </a:br>
            <a:r>
              <a:rPr lang="en-US" sz="4000" b="1" dirty="0"/>
              <a:t/>
            </a:r>
            <a:br>
              <a:rPr lang="en-US" sz="4000" b="1" dirty="0"/>
            </a:br>
            <a:r>
              <a:rPr lang="en-US" b="1" dirty="0" smtClean="0">
                <a:solidFill>
                  <a:srgbClr val="C00000"/>
                </a:solidFill>
                <a:latin typeface="Algerian" pitchFamily="82" charset="0"/>
              </a:rPr>
              <a:t>Physical </a:t>
            </a:r>
            <a:r>
              <a:rPr lang="en-US" b="1" dirty="0">
                <a:solidFill>
                  <a:srgbClr val="C00000"/>
                </a:solidFill>
                <a:latin typeface="Algerian" pitchFamily="82" charset="0"/>
              </a:rPr>
              <a:t>Electronics </a:t>
            </a:r>
            <a:r>
              <a:rPr lang="en-US" b="1" dirty="0" smtClean="0">
                <a:solidFill>
                  <a:srgbClr val="C00000"/>
                </a:solidFill>
                <a:latin typeface="Algerian" pitchFamily="82" charset="0"/>
              </a:rPr>
              <a:t/>
            </a:r>
            <a:br>
              <a:rPr lang="en-US" b="1" dirty="0" smtClean="0">
                <a:solidFill>
                  <a:srgbClr val="C00000"/>
                </a:solidFill>
                <a:latin typeface="Algerian" pitchFamily="82" charset="0"/>
              </a:rPr>
            </a:br>
            <a:r>
              <a:rPr lang="en-US" b="1" dirty="0">
                <a:solidFill>
                  <a:srgbClr val="C00000"/>
                </a:solidFill>
                <a:latin typeface="Algerian" pitchFamily="82" charset="0"/>
              </a:rPr>
              <a:t/>
            </a:r>
            <a:br>
              <a:rPr lang="en-US" b="1" dirty="0">
                <a:solidFill>
                  <a:srgbClr val="C00000"/>
                </a:solidFill>
                <a:latin typeface="Algerian" pitchFamily="82" charset="0"/>
              </a:rPr>
            </a:br>
            <a:r>
              <a:rPr lang="en-US" sz="4000" b="1" dirty="0" smtClean="0"/>
              <a:t>                          </a:t>
            </a:r>
            <a:r>
              <a:rPr lang="en-US" sz="3600" b="1" dirty="0" smtClean="0"/>
              <a:t>lecture-3</a:t>
            </a:r>
            <a:r>
              <a:rPr lang="en-US" sz="4000" b="1" dirty="0" smtClean="0"/>
              <a:t>                                </a:t>
            </a:r>
            <a:br>
              <a:rPr lang="en-US" sz="4000" b="1" dirty="0" smtClean="0"/>
            </a:br>
            <a:r>
              <a:rPr lang="en-US" dirty="0"/>
              <a:t/>
            </a:r>
            <a:br>
              <a:rPr lang="en-US" dirty="0"/>
            </a:br>
            <a:endParaRPr lang="ar-SA" dirty="0"/>
          </a:p>
        </p:txBody>
      </p:sp>
      <p:sp>
        <p:nvSpPr>
          <p:cNvPr id="3" name="Subtitle 2"/>
          <p:cNvSpPr>
            <a:spLocks noGrp="1"/>
          </p:cNvSpPr>
          <p:nvPr>
            <p:ph type="subTitle" idx="1"/>
          </p:nvPr>
        </p:nvSpPr>
        <p:spPr>
          <a:xfrm>
            <a:off x="899592" y="2636912"/>
            <a:ext cx="7704856" cy="3240360"/>
          </a:xfrm>
        </p:spPr>
        <p:txBody>
          <a:bodyPr>
            <a:normAutofit fontScale="25000" lnSpcReduction="20000"/>
          </a:bodyPr>
          <a:lstStyle/>
          <a:p>
            <a:pPr eaLnBrk="0" fontAlgn="base" hangingPunct="0"/>
            <a:r>
              <a:rPr lang="en-US" sz="24000" b="1" u="sng" dirty="0">
                <a:effectLst>
                  <a:outerShdw blurRad="38100" dist="38100" dir="2700000" algn="tl">
                    <a:srgbClr val="C0C0C0"/>
                  </a:outerShdw>
                </a:effectLst>
              </a:rPr>
              <a:t>Band Theory of Solids</a:t>
            </a:r>
            <a:endParaRPr lang="en-US" sz="24000" dirty="0"/>
          </a:p>
          <a:p>
            <a:pPr eaLnBrk="0" fontAlgn="base" hangingPunct="0"/>
            <a:r>
              <a:rPr lang="en-US" sz="24000" dirty="0"/>
              <a:t> </a:t>
            </a:r>
          </a:p>
          <a:p>
            <a:pPr eaLnBrk="0" fontAlgn="base" hangingPunct="0"/>
            <a:r>
              <a:rPr lang="en-US" b="1" dirty="0">
                <a:effectLst>
                  <a:outerShdw blurRad="38100" dist="38100" dir="2700000" algn="tl">
                    <a:srgbClr val="C0C0C0"/>
                  </a:outerShdw>
                </a:effectLst>
              </a:rPr>
              <a:t> </a:t>
            </a:r>
            <a:endParaRPr lang="en-US" dirty="0"/>
          </a:p>
          <a:p>
            <a:pPr eaLnBrk="0" fontAlgn="base" hangingPunct="0"/>
            <a:r>
              <a:rPr lang="en-US" b="1" u="sng" dirty="0">
                <a:effectLst>
                  <a:outerShdw blurRad="38100" dist="38100" dir="2700000" algn="tl">
                    <a:srgbClr val="C0C0C0"/>
                  </a:outerShdw>
                </a:effectLst>
              </a:rPr>
              <a:t> </a:t>
            </a:r>
            <a:endParaRPr lang="en-US" dirty="0"/>
          </a:p>
          <a:p>
            <a:pPr eaLnBrk="0" fontAlgn="base" hangingPunct="0"/>
            <a:r>
              <a:rPr lang="en-US" sz="12800" dirty="0"/>
              <a:t> </a:t>
            </a:r>
          </a:p>
          <a:p>
            <a:r>
              <a:rPr lang="en-US" sz="12800" b="1" i="1" dirty="0" smtClean="0">
                <a:solidFill>
                  <a:srgbClr val="C00000"/>
                </a:solidFill>
              </a:rPr>
              <a:t>Dr. </a:t>
            </a:r>
            <a:r>
              <a:rPr lang="en-US" sz="12800" b="1" i="1" dirty="0" err="1" smtClean="0">
                <a:solidFill>
                  <a:srgbClr val="C00000"/>
                </a:solidFill>
              </a:rPr>
              <a:t>Suha</a:t>
            </a:r>
            <a:r>
              <a:rPr lang="en-US" sz="12800" b="1" i="1" dirty="0" smtClean="0">
                <a:solidFill>
                  <a:srgbClr val="C00000"/>
                </a:solidFill>
              </a:rPr>
              <a:t> I. Al- </a:t>
            </a:r>
            <a:r>
              <a:rPr lang="en-US" sz="12800" b="1" i="1" dirty="0" err="1" smtClean="0">
                <a:solidFill>
                  <a:srgbClr val="C00000"/>
                </a:solidFill>
              </a:rPr>
              <a:t>Nassar</a:t>
            </a:r>
            <a:endParaRPr lang="ar-SA" sz="12800" i="1" dirty="0">
              <a:solidFill>
                <a:srgbClr val="C00000"/>
              </a:solidFill>
            </a:endParaRPr>
          </a:p>
        </p:txBody>
      </p:sp>
    </p:spTree>
    <p:extLst>
      <p:ext uri="{BB962C8B-B14F-4D97-AF65-F5344CB8AC3E}">
        <p14:creationId xmlns:p14="http://schemas.microsoft.com/office/powerpoint/2010/main" val="32458210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2944" y="1377365"/>
            <a:ext cx="4968552" cy="5291995"/>
          </a:xfrm>
        </p:spPr>
        <p:txBody>
          <a:bodyPr>
            <a:noAutofit/>
          </a:bodyPr>
          <a:lstStyle/>
          <a:p>
            <a:pPr lvl="0" algn="l" rtl="0"/>
            <a:r>
              <a:rPr lang="en-US" sz="1800" dirty="0" smtClean="0"/>
              <a:t/>
            </a:r>
            <a:br>
              <a:rPr lang="en-US" sz="1800" dirty="0" smtClean="0"/>
            </a:br>
            <a:r>
              <a:rPr lang="en-US" sz="1600" dirty="0" smtClean="0"/>
              <a:t>The </a:t>
            </a:r>
            <a:r>
              <a:rPr lang="en-US" sz="1600" b="1" dirty="0"/>
              <a:t>valence band</a:t>
            </a:r>
            <a:r>
              <a:rPr lang="en-US" sz="1600" dirty="0"/>
              <a:t> </a:t>
            </a:r>
            <a:r>
              <a:rPr lang="en-US" sz="1600" i="1" dirty="0"/>
              <a:t>contains</a:t>
            </a:r>
            <a:r>
              <a:rPr lang="en-US" sz="1600" dirty="0"/>
              <a:t> electrons that can be considered to be bound to the atom. In insulators and semiconductors the valence band is full.</a:t>
            </a:r>
            <a:br>
              <a:rPr lang="en-US" sz="1600" dirty="0"/>
            </a:br>
            <a:r>
              <a:rPr lang="en-US" sz="1600" dirty="0"/>
              <a:t>The </a:t>
            </a:r>
            <a:r>
              <a:rPr lang="en-US" sz="1600" b="1" dirty="0"/>
              <a:t>conduction band</a:t>
            </a:r>
            <a:r>
              <a:rPr lang="en-US" sz="1600" dirty="0"/>
              <a:t> is a region of permitted energy levels that is empty in insulators and semiconductors, but partially filled in conductors.</a:t>
            </a:r>
            <a:br>
              <a:rPr lang="en-US" sz="1600" dirty="0"/>
            </a:br>
            <a:r>
              <a:rPr lang="en-US" sz="1600" dirty="0"/>
              <a:t> </a:t>
            </a:r>
            <a:r>
              <a:rPr lang="en-US" sz="1600" dirty="0" err="1"/>
              <a:t>E</a:t>
            </a:r>
            <a:r>
              <a:rPr lang="en-US" sz="1600" baseline="-25000" dirty="0" err="1"/>
              <a:t>g</a:t>
            </a:r>
            <a:r>
              <a:rPr lang="en-US" sz="1600" baseline="-25000" dirty="0"/>
              <a:t> </a:t>
            </a:r>
            <a:r>
              <a:rPr lang="en-US" sz="1600" dirty="0"/>
              <a:t>it  is a forbidden zone that forms an </a:t>
            </a:r>
            <a:r>
              <a:rPr lang="en-US" sz="1600" b="1" dirty="0"/>
              <a:t>energy gap</a:t>
            </a:r>
            <a:r>
              <a:rPr lang="en-US" sz="1600" dirty="0"/>
              <a:t> between the valence and conduction bands in insulators and semiconductors</a:t>
            </a:r>
            <a:br>
              <a:rPr lang="en-US" sz="1600" dirty="0"/>
            </a:br>
            <a:r>
              <a:rPr lang="en-US" sz="1600" dirty="0"/>
              <a:t> The band structures of insulators and semiconductors resemble each other qualitatively. Normally there exists in both insulators and semiconductors a filled energy band (referred to as the </a:t>
            </a:r>
            <a:r>
              <a:rPr lang="en-US" sz="1600" b="1" dirty="0"/>
              <a:t>valence band</a:t>
            </a:r>
            <a:r>
              <a:rPr lang="en-US" sz="1600" dirty="0"/>
              <a:t>) separated from the next higher band (referred to as the </a:t>
            </a:r>
            <a:r>
              <a:rPr lang="en-US" sz="1600" b="1" dirty="0"/>
              <a:t>conduction band</a:t>
            </a:r>
            <a:r>
              <a:rPr lang="en-US" sz="1600" dirty="0"/>
              <a:t>) by an energy gap.</a:t>
            </a:r>
            <a:br>
              <a:rPr lang="en-US" sz="1600" dirty="0"/>
            </a:br>
            <a:r>
              <a:rPr lang="en-US" sz="1600" dirty="0"/>
              <a:t>If this gap is at least several electron volts, the material is an </a:t>
            </a:r>
            <a:r>
              <a:rPr lang="en-US" sz="1600" b="1" dirty="0"/>
              <a:t>insulator. </a:t>
            </a:r>
            <a:r>
              <a:rPr lang="en-US" sz="1600" dirty="0"/>
              <a:t>It is too difficult for an applied field to overcome that large an energy gap, and thermal excitations lack the energy to promote sufficient numbers of electrons to the </a:t>
            </a:r>
            <a:r>
              <a:rPr lang="en-US" sz="1600" b="1" dirty="0"/>
              <a:t>conduction band.</a:t>
            </a:r>
            <a:r>
              <a:rPr lang="en-US" sz="1600" dirty="0"/>
              <a:t/>
            </a:r>
            <a:br>
              <a:rPr lang="en-US" sz="1600" dirty="0"/>
            </a:br>
            <a:endParaRPr lang="en-US" sz="1600" dirty="0"/>
          </a:p>
        </p:txBody>
      </p:sp>
      <p:sp>
        <p:nvSpPr>
          <p:cNvPr id="3" name="Rectangle 2"/>
          <p:cNvSpPr/>
          <p:nvPr/>
        </p:nvSpPr>
        <p:spPr>
          <a:xfrm>
            <a:off x="467544" y="332656"/>
            <a:ext cx="8424936" cy="369332"/>
          </a:xfrm>
          <a:prstGeom prst="rect">
            <a:avLst/>
          </a:prstGeom>
        </p:spPr>
        <p:txBody>
          <a:bodyPr wrap="square">
            <a:spAutoFit/>
          </a:bodyPr>
          <a:lstStyle/>
          <a:p>
            <a:pPr lvl="0" algn="l" rtl="0"/>
            <a:endParaRPr lang="en-US" dirty="0">
              <a:cs typeface="+mj-cs"/>
            </a:endParaRPr>
          </a:p>
        </p:txBody>
      </p:sp>
      <p:sp>
        <p:nvSpPr>
          <p:cNvPr id="11" name="Rectangle 10"/>
          <p:cNvSpPr/>
          <p:nvPr/>
        </p:nvSpPr>
        <p:spPr>
          <a:xfrm>
            <a:off x="683567" y="101823"/>
            <a:ext cx="8492841" cy="1231106"/>
          </a:xfrm>
          <a:prstGeom prst="rect">
            <a:avLst/>
          </a:prstGeom>
        </p:spPr>
        <p:txBody>
          <a:bodyPr wrap="square">
            <a:spAutoFit/>
          </a:bodyPr>
          <a:lstStyle/>
          <a:p>
            <a:pPr algn="l"/>
            <a:r>
              <a:rPr lang="en-US" b="1" u="sng" dirty="0">
                <a:effectLst>
                  <a:outerShdw blurRad="38100" dist="38100" dir="2700000" algn="tl">
                    <a:srgbClr val="C0C0C0"/>
                  </a:outerShdw>
                </a:effectLst>
              </a:rPr>
              <a:t>Band Theory of Solid</a:t>
            </a:r>
            <a:r>
              <a:rPr lang="en-US" dirty="0"/>
              <a:t> </a:t>
            </a:r>
            <a:endParaRPr lang="en-US" dirty="0" smtClean="0"/>
          </a:p>
          <a:p>
            <a:pPr algn="l"/>
            <a:r>
              <a:rPr lang="en-US" dirty="0" smtClean="0"/>
              <a:t>in </a:t>
            </a:r>
            <a:r>
              <a:rPr lang="en-US" dirty="0"/>
              <a:t>solids, permitted electron energy levels are organized as bands, The essential feature of </a:t>
            </a:r>
            <a:r>
              <a:rPr lang="en-US" sz="2000" dirty="0" err="1" smtClean="0"/>
              <a:t>the</a:t>
            </a:r>
            <a:r>
              <a:rPr lang="en-US" dirty="0" err="1" smtClean="0"/>
              <a:t>band</a:t>
            </a:r>
            <a:r>
              <a:rPr lang="en-US" dirty="0" smtClean="0"/>
              <a:t> </a:t>
            </a:r>
            <a:r>
              <a:rPr lang="en-US" dirty="0"/>
              <a:t>theory is that the allowed energy states for electrons are nearly continuous over certain ranges, called </a:t>
            </a:r>
            <a:r>
              <a:rPr lang="en-US" b="1" dirty="0"/>
              <a:t>energy bands</a:t>
            </a:r>
            <a:r>
              <a:rPr lang="en-US" b="1" dirty="0" smtClean="0"/>
              <a:t>.</a:t>
            </a:r>
            <a:endParaRPr lang="ar-SA" dirty="0"/>
          </a:p>
        </p:txBody>
      </p:sp>
      <p:pic>
        <p:nvPicPr>
          <p:cNvPr id="14" name="Content Placeholder 3" descr="http://www.tpub.com/neets/book7/0007.GIF"/>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5292080" y="1916832"/>
            <a:ext cx="3600400" cy="4575120"/>
          </a:xfrm>
          <a:prstGeom prst="rect">
            <a:avLst/>
          </a:prstGeom>
          <a:noFill/>
          <a:ln>
            <a:noFill/>
          </a:ln>
        </p:spPr>
      </p:pic>
    </p:spTree>
    <p:extLst>
      <p:ext uri="{BB962C8B-B14F-4D97-AF65-F5344CB8AC3E}">
        <p14:creationId xmlns:p14="http://schemas.microsoft.com/office/powerpoint/2010/main" val="19992274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88640"/>
            <a:ext cx="8229600" cy="1944216"/>
          </a:xfrm>
        </p:spPr>
        <p:txBody>
          <a:bodyPr>
            <a:normAutofit/>
          </a:bodyPr>
          <a:lstStyle/>
          <a:p>
            <a:pPr algn="l"/>
            <a:r>
              <a:rPr lang="ar-SA" sz="2700" b="1" i="1" u="sng" dirty="0" smtClean="0"/>
              <a:t/>
            </a:r>
            <a:br>
              <a:rPr lang="ar-SA" sz="2700" b="1" i="1" u="sng" dirty="0" smtClean="0"/>
            </a:br>
            <a:endParaRPr lang="ar-SA" dirty="0"/>
          </a:p>
        </p:txBody>
      </p:sp>
      <p:pic>
        <p:nvPicPr>
          <p:cNvPr id="7" name="Picture 6" descr="http://image.slidesharecdn.com/phajare-120902030249-phpapp01/95/band-theory-of-solids-12-728.jpg?cb=1346573047"/>
          <p:cNvPicPr/>
          <p:nvPr/>
        </p:nvPicPr>
        <p:blipFill>
          <a:blip r:embed="rId2">
            <a:extLst>
              <a:ext uri="{28A0092B-C50C-407E-A947-70E740481C1C}">
                <a14:useLocalDpi xmlns:a14="http://schemas.microsoft.com/office/drawing/2010/main" val="0"/>
              </a:ext>
            </a:extLst>
          </a:blip>
          <a:srcRect/>
          <a:stretch>
            <a:fillRect/>
          </a:stretch>
        </p:blipFill>
        <p:spPr bwMode="auto">
          <a:xfrm>
            <a:off x="779515" y="2931591"/>
            <a:ext cx="7343144" cy="3926409"/>
          </a:xfrm>
          <a:prstGeom prst="rect">
            <a:avLst/>
          </a:prstGeom>
          <a:noFill/>
          <a:ln>
            <a:noFill/>
          </a:ln>
        </p:spPr>
      </p:pic>
      <p:sp>
        <p:nvSpPr>
          <p:cNvPr id="4" name="Rectangle 3"/>
          <p:cNvSpPr/>
          <p:nvPr/>
        </p:nvSpPr>
        <p:spPr>
          <a:xfrm>
            <a:off x="402726" y="1098610"/>
            <a:ext cx="8352928" cy="1754326"/>
          </a:xfrm>
          <a:prstGeom prst="rect">
            <a:avLst/>
          </a:prstGeom>
        </p:spPr>
        <p:txBody>
          <a:bodyPr wrap="square">
            <a:spAutoFit/>
          </a:bodyPr>
          <a:lstStyle/>
          <a:p>
            <a:pPr algn="l"/>
            <a:r>
              <a:rPr lang="en-US" dirty="0"/>
              <a:t>When the temperature is increased from </a:t>
            </a:r>
            <a:r>
              <a:rPr lang="en-US" i="1" dirty="0"/>
              <a:t>T =</a:t>
            </a:r>
            <a:r>
              <a:rPr lang="en-US" dirty="0"/>
              <a:t> 0, more and more atoms are found in excited states. The increased number of electrons in excited states explains the temperature dependence of the resistivity of semiconductors.</a:t>
            </a:r>
            <a:br>
              <a:rPr lang="en-US" dirty="0"/>
            </a:br>
            <a:r>
              <a:rPr lang="en-US" b="1" dirty="0"/>
              <a:t>Doping</a:t>
            </a:r>
            <a:r>
              <a:rPr lang="en-US" dirty="0"/>
              <a:t> of semiconductors can significantly reduce the width of the energy gap. Only those electrons that have jumped from the </a:t>
            </a:r>
            <a:r>
              <a:rPr lang="en-US" b="1" dirty="0"/>
              <a:t>valence band</a:t>
            </a:r>
            <a:r>
              <a:rPr lang="en-US" dirty="0"/>
              <a:t> to the </a:t>
            </a:r>
            <a:r>
              <a:rPr lang="en-US" b="1" dirty="0"/>
              <a:t>conduction band</a:t>
            </a:r>
            <a:r>
              <a:rPr lang="en-US" dirty="0"/>
              <a:t> are available to participate in the conduction process in a semiconductor.</a:t>
            </a:r>
            <a:endParaRPr lang="ar-SA" dirty="0"/>
          </a:p>
        </p:txBody>
      </p:sp>
    </p:spTree>
    <p:extLst>
      <p:ext uri="{BB962C8B-B14F-4D97-AF65-F5344CB8AC3E}">
        <p14:creationId xmlns:p14="http://schemas.microsoft.com/office/powerpoint/2010/main" val="18639380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b="1" dirty="0" smtClean="0"/>
              <a:t> </a:t>
            </a:r>
            <a:r>
              <a:rPr lang="en-US" b="1" dirty="0"/>
              <a:t/>
            </a:r>
            <a:br>
              <a:rPr lang="en-US" b="1" dirty="0"/>
            </a:br>
            <a:endParaRPr lang="ar-SA" dirty="0"/>
          </a:p>
        </p:txBody>
      </p:sp>
      <p:sp>
        <p:nvSpPr>
          <p:cNvPr id="3" name="Content Placeholder 2"/>
          <p:cNvSpPr>
            <a:spLocks noGrp="1"/>
          </p:cNvSpPr>
          <p:nvPr>
            <p:ph idx="1"/>
          </p:nvPr>
        </p:nvSpPr>
        <p:spPr>
          <a:xfrm>
            <a:off x="467544" y="692696"/>
            <a:ext cx="8435280" cy="5689848"/>
          </a:xfrm>
        </p:spPr>
        <p:txBody>
          <a:bodyPr>
            <a:normAutofit/>
          </a:bodyPr>
          <a:lstStyle/>
          <a:p>
            <a:pPr marL="0" indent="0" algn="l">
              <a:buNone/>
            </a:pPr>
            <a:r>
              <a:rPr lang="en-US" sz="2800" dirty="0"/>
              <a:t>the differ between three  types of solid according the </a:t>
            </a:r>
            <a:endParaRPr lang="ar-SA" sz="2800" dirty="0" smtClean="0"/>
          </a:p>
          <a:p>
            <a:pPr marL="0" indent="0" algn="l">
              <a:buNone/>
            </a:pPr>
            <a:r>
              <a:rPr lang="en-US" sz="2800" dirty="0" smtClean="0"/>
              <a:t>differences </a:t>
            </a:r>
            <a:r>
              <a:rPr lang="en-US" sz="2800" dirty="0"/>
              <a:t>of bands </a:t>
            </a:r>
          </a:p>
          <a:p>
            <a:endParaRPr lang="ar-SA" sz="2800" dirty="0"/>
          </a:p>
        </p:txBody>
      </p:sp>
      <p:pic>
        <p:nvPicPr>
          <p:cNvPr id="5" name="Picture 4" descr="http://www4.nau.edu/meteorite/meteorite/Images/BandGap.jpg"/>
          <p:cNvPicPr/>
          <p:nvPr/>
        </p:nvPicPr>
        <p:blipFill>
          <a:blip r:embed="rId2">
            <a:extLst>
              <a:ext uri="{28A0092B-C50C-407E-A947-70E740481C1C}">
                <a14:useLocalDpi xmlns:a14="http://schemas.microsoft.com/office/drawing/2010/main" val="0"/>
              </a:ext>
            </a:extLst>
          </a:blip>
          <a:srcRect/>
          <a:stretch>
            <a:fillRect/>
          </a:stretch>
        </p:blipFill>
        <p:spPr bwMode="auto">
          <a:xfrm>
            <a:off x="827584" y="2132856"/>
            <a:ext cx="7560840" cy="4176464"/>
          </a:xfrm>
          <a:prstGeom prst="rect">
            <a:avLst/>
          </a:prstGeom>
          <a:noFill/>
          <a:ln>
            <a:noFill/>
          </a:ln>
        </p:spPr>
      </p:pic>
    </p:spTree>
    <p:extLst>
      <p:ext uri="{BB962C8B-B14F-4D97-AF65-F5344CB8AC3E}">
        <p14:creationId xmlns:p14="http://schemas.microsoft.com/office/powerpoint/2010/main" val="28951581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188640"/>
            <a:ext cx="8136904" cy="6552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434283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251520" y="407063"/>
            <a:ext cx="8285346" cy="1015663"/>
          </a:xfrm>
          <a:prstGeom prst="rect">
            <a:avLst/>
          </a:prstGeom>
        </p:spPr>
        <p:txBody>
          <a:bodyPr wrap="square">
            <a:spAutoFit/>
          </a:bodyPr>
          <a:lstStyle/>
          <a:p>
            <a:pPr algn="l"/>
            <a:r>
              <a:rPr lang="en-US" sz="4000" b="1" i="1" u="sng" dirty="0" smtClean="0">
                <a:cs typeface="+mj-cs"/>
              </a:rPr>
              <a:t>Types of bonds</a:t>
            </a:r>
            <a:r>
              <a:rPr lang="en-US" sz="2000" dirty="0">
                <a:cs typeface="+mj-cs"/>
              </a:rPr>
              <a:t/>
            </a:r>
            <a:br>
              <a:rPr lang="en-US" sz="2000" dirty="0">
                <a:cs typeface="+mj-cs"/>
              </a:rPr>
            </a:br>
            <a:endParaRPr lang="ar-SA" sz="2000" dirty="0">
              <a:cs typeface="+mj-cs"/>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43000"/>
            <a:ext cx="8100392"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336067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3566" y="356040"/>
            <a:ext cx="5364088" cy="3241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42418" y="356039"/>
            <a:ext cx="3301582" cy="34865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6241" y="3717032"/>
            <a:ext cx="8610600" cy="259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705849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9552" y="980729"/>
            <a:ext cx="8352928" cy="4320480"/>
          </a:xfrm>
        </p:spPr>
        <p:txBody>
          <a:bodyPr>
            <a:normAutofit fontScale="70000" lnSpcReduction="20000"/>
          </a:bodyPr>
          <a:lstStyle/>
          <a:p>
            <a:pPr marL="0" indent="0" algn="l" rtl="0">
              <a:buNone/>
            </a:pPr>
            <a:r>
              <a:rPr lang="en-US" dirty="0" smtClean="0"/>
              <a:t>Amorphous</a:t>
            </a:r>
            <a:r>
              <a:rPr lang="en-US" dirty="0"/>
              <a:t>, polycrystalline, and single crystals are the three general types of solids. Each type is characterized by the size of an ordered region within the material as shown in below figure . </a:t>
            </a:r>
          </a:p>
          <a:p>
            <a:pPr marL="0" indent="0" algn="l" rtl="0">
              <a:buNone/>
            </a:pPr>
            <a:r>
              <a:rPr lang="en-US" b="1" dirty="0"/>
              <a:t>a</a:t>
            </a:r>
            <a:r>
              <a:rPr lang="en-US" dirty="0"/>
              <a:t>- a amorphous materials have an ordered region is a spatial volume in which atoms or molecules have a regular geometric arrangement or periodicity. Amorphous materials have order only within a few atomic or molecular dimensions.</a:t>
            </a:r>
          </a:p>
          <a:p>
            <a:pPr marL="0" indent="0" algn="l" rtl="0">
              <a:buNone/>
            </a:pPr>
            <a:r>
              <a:rPr lang="en-US" b="1" dirty="0"/>
              <a:t>b</a:t>
            </a:r>
            <a:r>
              <a:rPr lang="en-US" dirty="0"/>
              <a:t>- polycrystalline materials have a high degree of order over many atomic or molecular dimensions. These ordered regions, or single-crystal regions, vary in size and orientation with respect to one another.</a:t>
            </a:r>
          </a:p>
          <a:p>
            <a:pPr marL="0" indent="0" algn="l">
              <a:buNone/>
            </a:pPr>
            <a:r>
              <a:rPr lang="en-US" b="1" dirty="0"/>
              <a:t>c</a:t>
            </a:r>
            <a:r>
              <a:rPr lang="en-US" dirty="0"/>
              <a:t>- The single-crystal regions are called grains and are separated from one another by grain boundaries</a:t>
            </a:r>
            <a:endParaRPr lang="ar-SA" dirty="0"/>
          </a:p>
        </p:txBody>
      </p:sp>
      <p:sp>
        <p:nvSpPr>
          <p:cNvPr id="3" name="Title 2"/>
          <p:cNvSpPr>
            <a:spLocks noGrp="1"/>
          </p:cNvSpPr>
          <p:nvPr>
            <p:ph type="title"/>
          </p:nvPr>
        </p:nvSpPr>
        <p:spPr/>
        <p:txBody>
          <a:bodyPr>
            <a:normAutofit fontScale="90000"/>
          </a:bodyPr>
          <a:lstStyle/>
          <a:p>
            <a:r>
              <a:rPr lang="en-US" b="1" i="1" u="sng" dirty="0"/>
              <a:t>TYPES OF SOLIDS</a:t>
            </a:r>
            <a:r>
              <a:rPr lang="en-US" dirty="0"/>
              <a:t/>
            </a:r>
            <a:br>
              <a:rPr lang="en-US" dirty="0"/>
            </a:br>
            <a:endParaRPr lang="ar-SA" dirty="0"/>
          </a:p>
        </p:txBody>
      </p:sp>
      <p:pic>
        <p:nvPicPr>
          <p:cNvPr id="8" name="Picture 7"/>
          <p:cNvPicPr/>
          <p:nvPr/>
        </p:nvPicPr>
        <p:blipFill>
          <a:blip r:embed="rId2">
            <a:extLst>
              <a:ext uri="{28A0092B-C50C-407E-A947-70E740481C1C}">
                <a14:useLocalDpi xmlns:a14="http://schemas.microsoft.com/office/drawing/2010/main" val="0"/>
              </a:ext>
            </a:extLst>
          </a:blip>
          <a:srcRect/>
          <a:stretch>
            <a:fillRect/>
          </a:stretch>
        </p:blipFill>
        <p:spPr bwMode="auto">
          <a:xfrm>
            <a:off x="1835696" y="4581128"/>
            <a:ext cx="6192687" cy="1944216"/>
          </a:xfrm>
          <a:prstGeom prst="rect">
            <a:avLst/>
          </a:prstGeom>
          <a:noFill/>
          <a:ln>
            <a:noFill/>
          </a:ln>
        </p:spPr>
      </p:pic>
    </p:spTree>
    <p:extLst>
      <p:ext uri="{BB962C8B-B14F-4D97-AF65-F5344CB8AC3E}">
        <p14:creationId xmlns:p14="http://schemas.microsoft.com/office/powerpoint/2010/main" val="147971635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172</TotalTime>
  <Words>227</Words>
  <Application>Microsoft Office PowerPoint</Application>
  <PresentationFormat>On-screen Show (4:3)</PresentationFormat>
  <Paragraphs>22</Paragraphs>
  <Slides>8</Slides>
  <Notes>1</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Office Theme</vt:lpstr>
      <vt:lpstr>  Physical Electronics                             lecture-3                                  </vt:lpstr>
      <vt:lpstr> The valence band contains electrons that can be considered to be bound to the atom. In insulators and semiconductors the valence band is full. The conduction band is a region of permitted energy levels that is empty in insulators and semiconductors, but partially filled in conductors.  Eg it  is a forbidden zone that forms an energy gap between the valence and conduction bands in insulators and semiconductors  The band structures of insulators and semiconductors resemble each other qualitatively. Normally there exists in both insulators and semiconductors a filled energy band (referred to as the valence band) separated from the next higher band (referred to as the conduction band) by an energy gap. If this gap is at least several electron volts, the material is an insulator. It is too difficult for an applied field to overcome that large an energy gap, and thermal excitations lack the energy to promote sufficient numbers of electrons to the conduction band. </vt:lpstr>
      <vt:lpstr> </vt:lpstr>
      <vt:lpstr>  </vt:lpstr>
      <vt:lpstr>PowerPoint Presentation</vt:lpstr>
      <vt:lpstr>PowerPoint Presentation</vt:lpstr>
      <vt:lpstr>PowerPoint Presentation</vt:lpstr>
      <vt:lpstr>TYPES OF SOLIDS </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Physical Electronics                             lecture-1</dc:title>
  <dc:creator>Dr.SUHA ALNASSAR</dc:creator>
  <cp:lastModifiedBy>Dr.SUHA ALNASSAR</cp:lastModifiedBy>
  <cp:revision>25</cp:revision>
  <dcterms:created xsi:type="dcterms:W3CDTF">2015-12-06T18:43:31Z</dcterms:created>
  <dcterms:modified xsi:type="dcterms:W3CDTF">2015-12-15T18:46:43Z</dcterms:modified>
</cp:coreProperties>
</file>