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1958" y="0"/>
            <a:ext cx="4742040" cy="59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1028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1958" y="0"/>
            <a:ext cx="4742040" cy="599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179" y="936497"/>
            <a:ext cx="7685640" cy="4985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845" y="1971466"/>
            <a:ext cx="8076308" cy="42371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16366" y="6530644"/>
            <a:ext cx="198575" cy="2031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#</a:t>
            </a:fld>
            <a:endParaRPr sz="1200">
              <a:latin typeface="Constantia"/>
              <a:cs typeface="Constantia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27" y="812291"/>
            <a:ext cx="6408420" cy="104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1629" y="2157476"/>
            <a:ext cx="1474749" cy="241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33400" y="2418588"/>
            <a:ext cx="1490472" cy="0"/>
          </a:xfrm>
          <a:custGeom>
            <a:avLst/>
            <a:gdLst/>
            <a:ahLst/>
            <a:cxnLst/>
            <a:rect l="l" t="t" r="r" b="b"/>
            <a:pathLst>
              <a:path w="1490472" h="0">
                <a:moveTo>
                  <a:pt x="0" y="0"/>
                </a:moveTo>
                <a:lnTo>
                  <a:pt x="1490472" y="0"/>
                </a:lnTo>
              </a:path>
            </a:pathLst>
          </a:custGeom>
          <a:ln w="1650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0351" y="2418588"/>
            <a:ext cx="1496568" cy="0"/>
          </a:xfrm>
          <a:custGeom>
            <a:avLst/>
            <a:gdLst/>
            <a:ahLst/>
            <a:cxnLst/>
            <a:rect l="l" t="t" r="r" b="b"/>
            <a:pathLst>
              <a:path w="1496568" h="0">
                <a:moveTo>
                  <a:pt x="0" y="0"/>
                </a:moveTo>
                <a:lnTo>
                  <a:pt x="1496568" y="0"/>
                </a:lnTo>
              </a:path>
            </a:pathLst>
          </a:custGeom>
          <a:ln w="2260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36930" y="2961894"/>
            <a:ext cx="118173" cy="113791"/>
          </a:xfrm>
          <a:custGeom>
            <a:avLst/>
            <a:gdLst/>
            <a:ahLst/>
            <a:cxnLst/>
            <a:rect l="l" t="t" r="r" b="b"/>
            <a:pathLst>
              <a:path w="118173" h="113791">
                <a:moveTo>
                  <a:pt x="108254" y="85851"/>
                </a:moveTo>
                <a:lnTo>
                  <a:pt x="99872" y="85851"/>
                </a:lnTo>
                <a:lnTo>
                  <a:pt x="96418" y="87121"/>
                </a:lnTo>
                <a:lnTo>
                  <a:pt x="91249" y="92201"/>
                </a:lnTo>
                <a:lnTo>
                  <a:pt x="89954" y="95503"/>
                </a:lnTo>
                <a:lnTo>
                  <a:pt x="89954" y="103885"/>
                </a:lnTo>
                <a:lnTo>
                  <a:pt x="91249" y="107187"/>
                </a:lnTo>
                <a:lnTo>
                  <a:pt x="96418" y="112521"/>
                </a:lnTo>
                <a:lnTo>
                  <a:pt x="99872" y="113791"/>
                </a:lnTo>
                <a:lnTo>
                  <a:pt x="108254" y="113791"/>
                </a:lnTo>
                <a:lnTo>
                  <a:pt x="111607" y="112521"/>
                </a:lnTo>
                <a:lnTo>
                  <a:pt x="116852" y="107187"/>
                </a:lnTo>
                <a:lnTo>
                  <a:pt x="118173" y="103885"/>
                </a:lnTo>
                <a:lnTo>
                  <a:pt x="118173" y="95503"/>
                </a:lnTo>
                <a:lnTo>
                  <a:pt x="116852" y="92201"/>
                </a:lnTo>
                <a:lnTo>
                  <a:pt x="111607" y="87121"/>
                </a:lnTo>
                <a:lnTo>
                  <a:pt x="108254" y="85851"/>
                </a:lnTo>
                <a:close/>
              </a:path>
              <a:path w="118173" h="113791">
                <a:moveTo>
                  <a:pt x="69463" y="110635"/>
                </a:moveTo>
                <a:lnTo>
                  <a:pt x="54367" y="110635"/>
                </a:lnTo>
                <a:lnTo>
                  <a:pt x="69481" y="110870"/>
                </a:lnTo>
                <a:lnTo>
                  <a:pt x="69463" y="110635"/>
                </a:lnTo>
                <a:close/>
              </a:path>
              <a:path w="118173" h="113791">
                <a:moveTo>
                  <a:pt x="47256" y="0"/>
                </a:moveTo>
                <a:lnTo>
                  <a:pt x="37599" y="1682"/>
                </a:lnTo>
                <a:lnTo>
                  <a:pt x="0" y="7746"/>
                </a:lnTo>
                <a:lnTo>
                  <a:pt x="584" y="12700"/>
                </a:lnTo>
                <a:lnTo>
                  <a:pt x="24771" y="18357"/>
                </a:lnTo>
                <a:lnTo>
                  <a:pt x="24987" y="30224"/>
                </a:lnTo>
                <a:lnTo>
                  <a:pt x="25082" y="91185"/>
                </a:lnTo>
                <a:lnTo>
                  <a:pt x="24930" y="97027"/>
                </a:lnTo>
                <a:lnTo>
                  <a:pt x="24841" y="99567"/>
                </a:lnTo>
                <a:lnTo>
                  <a:pt x="23787" y="100710"/>
                </a:lnTo>
                <a:lnTo>
                  <a:pt x="21742" y="101345"/>
                </a:lnTo>
                <a:lnTo>
                  <a:pt x="2578" y="106171"/>
                </a:lnTo>
                <a:lnTo>
                  <a:pt x="4243" y="110850"/>
                </a:lnTo>
                <a:lnTo>
                  <a:pt x="17285" y="110650"/>
                </a:lnTo>
                <a:lnTo>
                  <a:pt x="69463" y="110635"/>
                </a:lnTo>
                <a:lnTo>
                  <a:pt x="69126" y="106171"/>
                </a:lnTo>
                <a:lnTo>
                  <a:pt x="46928" y="38872"/>
                </a:lnTo>
                <a:lnTo>
                  <a:pt x="47141" y="26006"/>
                </a:lnTo>
                <a:lnTo>
                  <a:pt x="47642" y="12700"/>
                </a:lnTo>
                <a:lnTo>
                  <a:pt x="48323" y="888"/>
                </a:lnTo>
                <a:lnTo>
                  <a:pt x="47256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26884" y="3047745"/>
            <a:ext cx="28219" cy="27939"/>
          </a:xfrm>
          <a:custGeom>
            <a:avLst/>
            <a:gdLst/>
            <a:ahLst/>
            <a:cxnLst/>
            <a:rect l="l" t="t" r="r" b="b"/>
            <a:pathLst>
              <a:path w="28219" h="27939">
                <a:moveTo>
                  <a:pt x="14224" y="0"/>
                </a:moveTo>
                <a:lnTo>
                  <a:pt x="18300" y="0"/>
                </a:lnTo>
                <a:lnTo>
                  <a:pt x="21653" y="1269"/>
                </a:lnTo>
                <a:lnTo>
                  <a:pt x="24282" y="3809"/>
                </a:lnTo>
                <a:lnTo>
                  <a:pt x="26898" y="6350"/>
                </a:lnTo>
                <a:lnTo>
                  <a:pt x="28219" y="9651"/>
                </a:lnTo>
                <a:lnTo>
                  <a:pt x="28219" y="13842"/>
                </a:lnTo>
                <a:lnTo>
                  <a:pt x="28219" y="18033"/>
                </a:lnTo>
                <a:lnTo>
                  <a:pt x="26898" y="21336"/>
                </a:lnTo>
                <a:lnTo>
                  <a:pt x="24282" y="24002"/>
                </a:lnTo>
                <a:lnTo>
                  <a:pt x="21653" y="26669"/>
                </a:lnTo>
                <a:lnTo>
                  <a:pt x="18300" y="27939"/>
                </a:lnTo>
                <a:lnTo>
                  <a:pt x="14224" y="27939"/>
                </a:lnTo>
                <a:lnTo>
                  <a:pt x="9918" y="27939"/>
                </a:lnTo>
                <a:lnTo>
                  <a:pt x="6464" y="26669"/>
                </a:lnTo>
                <a:lnTo>
                  <a:pt x="3873" y="24002"/>
                </a:lnTo>
                <a:lnTo>
                  <a:pt x="1295" y="21336"/>
                </a:lnTo>
                <a:lnTo>
                  <a:pt x="0" y="18033"/>
                </a:lnTo>
                <a:lnTo>
                  <a:pt x="0" y="13842"/>
                </a:lnTo>
                <a:lnTo>
                  <a:pt x="0" y="9651"/>
                </a:lnTo>
                <a:lnTo>
                  <a:pt x="1295" y="6350"/>
                </a:lnTo>
                <a:lnTo>
                  <a:pt x="3873" y="3809"/>
                </a:lnTo>
                <a:lnTo>
                  <a:pt x="6464" y="1269"/>
                </a:lnTo>
                <a:lnTo>
                  <a:pt x="9918" y="0"/>
                </a:lnTo>
                <a:lnTo>
                  <a:pt x="14224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36930" y="2961894"/>
            <a:ext cx="69481" cy="110870"/>
          </a:xfrm>
          <a:custGeom>
            <a:avLst/>
            <a:gdLst/>
            <a:ahLst/>
            <a:cxnLst/>
            <a:rect l="l" t="t" r="r" b="b"/>
            <a:pathLst>
              <a:path w="69481" h="110870">
                <a:moveTo>
                  <a:pt x="47256" y="0"/>
                </a:moveTo>
                <a:lnTo>
                  <a:pt x="48323" y="888"/>
                </a:lnTo>
                <a:lnTo>
                  <a:pt x="47606" y="13331"/>
                </a:lnTo>
                <a:lnTo>
                  <a:pt x="47141" y="26006"/>
                </a:lnTo>
                <a:lnTo>
                  <a:pt x="46928" y="38872"/>
                </a:lnTo>
                <a:lnTo>
                  <a:pt x="46913" y="72008"/>
                </a:lnTo>
                <a:lnTo>
                  <a:pt x="46913" y="82422"/>
                </a:lnTo>
                <a:lnTo>
                  <a:pt x="69126" y="106171"/>
                </a:lnTo>
                <a:lnTo>
                  <a:pt x="69481" y="110870"/>
                </a:lnTo>
                <a:lnTo>
                  <a:pt x="54367" y="110635"/>
                </a:lnTo>
                <a:lnTo>
                  <a:pt x="42235" y="110511"/>
                </a:lnTo>
                <a:lnTo>
                  <a:pt x="29538" y="110536"/>
                </a:lnTo>
                <a:lnTo>
                  <a:pt x="17285" y="110650"/>
                </a:lnTo>
                <a:lnTo>
                  <a:pt x="4243" y="110850"/>
                </a:lnTo>
                <a:lnTo>
                  <a:pt x="2578" y="106171"/>
                </a:lnTo>
                <a:lnTo>
                  <a:pt x="25158" y="84200"/>
                </a:lnTo>
                <a:lnTo>
                  <a:pt x="25158" y="76453"/>
                </a:lnTo>
                <a:lnTo>
                  <a:pt x="25158" y="56895"/>
                </a:lnTo>
                <a:lnTo>
                  <a:pt x="25116" y="43070"/>
                </a:lnTo>
                <a:lnTo>
                  <a:pt x="24987" y="30224"/>
                </a:lnTo>
                <a:lnTo>
                  <a:pt x="24771" y="18357"/>
                </a:lnTo>
                <a:lnTo>
                  <a:pt x="584" y="12700"/>
                </a:lnTo>
                <a:lnTo>
                  <a:pt x="0" y="7746"/>
                </a:lnTo>
                <a:lnTo>
                  <a:pt x="12531" y="5798"/>
                </a:lnTo>
                <a:lnTo>
                  <a:pt x="25065" y="3781"/>
                </a:lnTo>
                <a:lnTo>
                  <a:pt x="37599" y="1682"/>
                </a:lnTo>
                <a:lnTo>
                  <a:pt x="4725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57643" y="2882010"/>
            <a:ext cx="1175651" cy="19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57643" y="2893567"/>
            <a:ext cx="3431425" cy="521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177791" y="2892551"/>
            <a:ext cx="927608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245608" y="2882010"/>
            <a:ext cx="458216" cy="196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827014" y="2882010"/>
            <a:ext cx="741934" cy="228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715252" y="2892551"/>
            <a:ext cx="662940" cy="186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508747" y="2897758"/>
            <a:ext cx="152146" cy="176656"/>
          </a:xfrm>
          <a:custGeom>
            <a:avLst/>
            <a:gdLst/>
            <a:ahLst/>
            <a:cxnLst/>
            <a:rect l="l" t="t" r="r" b="b"/>
            <a:pathLst>
              <a:path w="152146" h="176656">
                <a:moveTo>
                  <a:pt x="90689" y="93344"/>
                </a:moveTo>
                <a:lnTo>
                  <a:pt x="43179" y="93344"/>
                </a:lnTo>
                <a:lnTo>
                  <a:pt x="51943" y="93599"/>
                </a:lnTo>
                <a:lnTo>
                  <a:pt x="55879" y="93852"/>
                </a:lnTo>
                <a:lnTo>
                  <a:pt x="58674" y="94361"/>
                </a:lnTo>
                <a:lnTo>
                  <a:pt x="59944" y="94741"/>
                </a:lnTo>
                <a:lnTo>
                  <a:pt x="60959" y="95503"/>
                </a:lnTo>
                <a:lnTo>
                  <a:pt x="61975" y="96138"/>
                </a:lnTo>
                <a:lnTo>
                  <a:pt x="62992" y="97027"/>
                </a:lnTo>
                <a:lnTo>
                  <a:pt x="64770" y="99313"/>
                </a:lnTo>
                <a:lnTo>
                  <a:pt x="65785" y="100964"/>
                </a:lnTo>
                <a:lnTo>
                  <a:pt x="67055" y="102869"/>
                </a:lnTo>
                <a:lnTo>
                  <a:pt x="71374" y="109600"/>
                </a:lnTo>
                <a:lnTo>
                  <a:pt x="75437" y="116331"/>
                </a:lnTo>
                <a:lnTo>
                  <a:pt x="79248" y="123189"/>
                </a:lnTo>
                <a:lnTo>
                  <a:pt x="83184" y="130175"/>
                </a:lnTo>
                <a:lnTo>
                  <a:pt x="86868" y="136651"/>
                </a:lnTo>
                <a:lnTo>
                  <a:pt x="90424" y="142748"/>
                </a:lnTo>
                <a:lnTo>
                  <a:pt x="93979" y="148970"/>
                </a:lnTo>
                <a:lnTo>
                  <a:pt x="97408" y="154431"/>
                </a:lnTo>
                <a:lnTo>
                  <a:pt x="104012" y="164083"/>
                </a:lnTo>
                <a:lnTo>
                  <a:pt x="107442" y="167893"/>
                </a:lnTo>
                <a:lnTo>
                  <a:pt x="110871" y="170433"/>
                </a:lnTo>
                <a:lnTo>
                  <a:pt x="112522" y="171703"/>
                </a:lnTo>
                <a:lnTo>
                  <a:pt x="141097" y="176656"/>
                </a:lnTo>
                <a:lnTo>
                  <a:pt x="146176" y="176275"/>
                </a:lnTo>
                <a:lnTo>
                  <a:pt x="152146" y="175513"/>
                </a:lnTo>
                <a:lnTo>
                  <a:pt x="151765" y="170052"/>
                </a:lnTo>
                <a:lnTo>
                  <a:pt x="149605" y="169544"/>
                </a:lnTo>
                <a:lnTo>
                  <a:pt x="146050" y="168528"/>
                </a:lnTo>
                <a:lnTo>
                  <a:pt x="142748" y="167512"/>
                </a:lnTo>
                <a:lnTo>
                  <a:pt x="141224" y="166750"/>
                </a:lnTo>
                <a:lnTo>
                  <a:pt x="139700" y="166115"/>
                </a:lnTo>
                <a:lnTo>
                  <a:pt x="138175" y="165226"/>
                </a:lnTo>
                <a:lnTo>
                  <a:pt x="135381" y="163194"/>
                </a:lnTo>
                <a:lnTo>
                  <a:pt x="133984" y="162051"/>
                </a:lnTo>
                <a:lnTo>
                  <a:pt x="132587" y="160527"/>
                </a:lnTo>
                <a:lnTo>
                  <a:pt x="129794" y="157861"/>
                </a:lnTo>
                <a:lnTo>
                  <a:pt x="126873" y="154177"/>
                </a:lnTo>
                <a:lnTo>
                  <a:pt x="123698" y="149351"/>
                </a:lnTo>
                <a:lnTo>
                  <a:pt x="120523" y="144652"/>
                </a:lnTo>
                <a:lnTo>
                  <a:pt x="117094" y="139191"/>
                </a:lnTo>
                <a:lnTo>
                  <a:pt x="113156" y="133095"/>
                </a:lnTo>
                <a:lnTo>
                  <a:pt x="109347" y="126873"/>
                </a:lnTo>
                <a:lnTo>
                  <a:pt x="105282" y="120141"/>
                </a:lnTo>
                <a:lnTo>
                  <a:pt x="100183" y="111567"/>
                </a:lnTo>
                <a:lnTo>
                  <a:pt x="93826" y="100663"/>
                </a:lnTo>
                <a:lnTo>
                  <a:pt x="90689" y="93344"/>
                </a:lnTo>
                <a:close/>
              </a:path>
              <a:path w="152146" h="176656">
                <a:moveTo>
                  <a:pt x="60809" y="174677"/>
                </a:moveTo>
                <a:lnTo>
                  <a:pt x="21383" y="174677"/>
                </a:lnTo>
                <a:lnTo>
                  <a:pt x="48182" y="174749"/>
                </a:lnTo>
                <a:lnTo>
                  <a:pt x="60832" y="175005"/>
                </a:lnTo>
                <a:lnTo>
                  <a:pt x="60809" y="174677"/>
                </a:lnTo>
                <a:close/>
              </a:path>
              <a:path w="152146" h="176656">
                <a:moveTo>
                  <a:pt x="0" y="635"/>
                </a:moveTo>
                <a:lnTo>
                  <a:pt x="253" y="5968"/>
                </a:lnTo>
                <a:lnTo>
                  <a:pt x="15621" y="10794"/>
                </a:lnTo>
                <a:lnTo>
                  <a:pt x="17525" y="11556"/>
                </a:lnTo>
                <a:lnTo>
                  <a:pt x="18542" y="12953"/>
                </a:lnTo>
                <a:lnTo>
                  <a:pt x="18669" y="17779"/>
                </a:lnTo>
                <a:lnTo>
                  <a:pt x="18769" y="66740"/>
                </a:lnTo>
                <a:lnTo>
                  <a:pt x="18882" y="144652"/>
                </a:lnTo>
                <a:lnTo>
                  <a:pt x="18677" y="160527"/>
                </a:lnTo>
                <a:lnTo>
                  <a:pt x="18557" y="162051"/>
                </a:lnTo>
                <a:lnTo>
                  <a:pt x="18415" y="163194"/>
                </a:lnTo>
                <a:lnTo>
                  <a:pt x="17399" y="164464"/>
                </a:lnTo>
                <a:lnTo>
                  <a:pt x="0" y="169671"/>
                </a:lnTo>
                <a:lnTo>
                  <a:pt x="9173" y="174826"/>
                </a:lnTo>
                <a:lnTo>
                  <a:pt x="21383" y="174677"/>
                </a:lnTo>
                <a:lnTo>
                  <a:pt x="60809" y="174677"/>
                </a:lnTo>
                <a:lnTo>
                  <a:pt x="60451" y="169671"/>
                </a:lnTo>
                <a:lnTo>
                  <a:pt x="43179" y="93344"/>
                </a:lnTo>
                <a:lnTo>
                  <a:pt x="90689" y="93344"/>
                </a:lnTo>
                <a:lnTo>
                  <a:pt x="88756" y="88834"/>
                </a:lnTo>
                <a:lnTo>
                  <a:pt x="98888" y="84454"/>
                </a:lnTo>
                <a:lnTo>
                  <a:pt x="57276" y="84454"/>
                </a:lnTo>
                <a:lnTo>
                  <a:pt x="48259" y="84327"/>
                </a:lnTo>
                <a:lnTo>
                  <a:pt x="43179" y="84074"/>
                </a:lnTo>
                <a:lnTo>
                  <a:pt x="43179" y="11302"/>
                </a:lnTo>
                <a:lnTo>
                  <a:pt x="46354" y="11049"/>
                </a:lnTo>
                <a:lnTo>
                  <a:pt x="51816" y="10540"/>
                </a:lnTo>
                <a:lnTo>
                  <a:pt x="59308" y="10287"/>
                </a:lnTo>
                <a:lnTo>
                  <a:pt x="109975" y="10287"/>
                </a:lnTo>
                <a:lnTo>
                  <a:pt x="107393" y="7915"/>
                </a:lnTo>
                <a:lnTo>
                  <a:pt x="96852" y="3517"/>
                </a:lnTo>
                <a:lnTo>
                  <a:pt x="85167" y="1128"/>
                </a:lnTo>
                <a:lnTo>
                  <a:pt x="25478" y="1128"/>
                </a:lnTo>
                <a:lnTo>
                  <a:pt x="12838" y="981"/>
                </a:lnTo>
                <a:lnTo>
                  <a:pt x="0" y="635"/>
                </a:lnTo>
                <a:close/>
              </a:path>
              <a:path w="152146" h="176656">
                <a:moveTo>
                  <a:pt x="109975" y="10287"/>
                </a:moveTo>
                <a:lnTo>
                  <a:pt x="59308" y="10287"/>
                </a:lnTo>
                <a:lnTo>
                  <a:pt x="67216" y="10661"/>
                </a:lnTo>
                <a:lnTo>
                  <a:pt x="80042" y="13611"/>
                </a:lnTo>
                <a:lnTo>
                  <a:pt x="89848" y="19701"/>
                </a:lnTo>
                <a:lnTo>
                  <a:pt x="94798" y="27071"/>
                </a:lnTo>
                <a:lnTo>
                  <a:pt x="97521" y="38845"/>
                </a:lnTo>
                <a:lnTo>
                  <a:pt x="97855" y="57141"/>
                </a:lnTo>
                <a:lnTo>
                  <a:pt x="93303" y="68479"/>
                </a:lnTo>
                <a:lnTo>
                  <a:pt x="83705" y="78970"/>
                </a:lnTo>
                <a:lnTo>
                  <a:pt x="72227" y="83083"/>
                </a:lnTo>
                <a:lnTo>
                  <a:pt x="57276" y="84454"/>
                </a:lnTo>
                <a:lnTo>
                  <a:pt x="98888" y="84454"/>
                </a:lnTo>
                <a:lnTo>
                  <a:pt x="124447" y="55268"/>
                </a:lnTo>
                <a:lnTo>
                  <a:pt x="125980" y="41226"/>
                </a:lnTo>
                <a:lnTo>
                  <a:pt x="124127" y="28799"/>
                </a:lnTo>
                <a:lnTo>
                  <a:pt x="118248" y="17889"/>
                </a:lnTo>
                <a:lnTo>
                  <a:pt x="109975" y="10287"/>
                </a:lnTo>
                <a:close/>
              </a:path>
              <a:path w="152146" h="176656">
                <a:moveTo>
                  <a:pt x="68706" y="0"/>
                </a:moveTo>
                <a:lnTo>
                  <a:pt x="66928" y="0"/>
                </a:lnTo>
                <a:lnTo>
                  <a:pt x="45847" y="635"/>
                </a:lnTo>
                <a:lnTo>
                  <a:pt x="42036" y="888"/>
                </a:lnTo>
                <a:lnTo>
                  <a:pt x="25478" y="1128"/>
                </a:lnTo>
                <a:lnTo>
                  <a:pt x="85167" y="1128"/>
                </a:lnTo>
                <a:lnTo>
                  <a:pt x="83950" y="879"/>
                </a:lnTo>
                <a:lnTo>
                  <a:pt x="687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551928" y="2908045"/>
            <a:ext cx="54675" cy="74167"/>
          </a:xfrm>
          <a:custGeom>
            <a:avLst/>
            <a:gdLst/>
            <a:ahLst/>
            <a:cxnLst/>
            <a:rect l="l" t="t" r="r" b="b"/>
            <a:pathLst>
              <a:path w="54675" h="74167">
                <a:moveTo>
                  <a:pt x="16128" y="0"/>
                </a:moveTo>
                <a:lnTo>
                  <a:pt x="13716" y="0"/>
                </a:lnTo>
                <a:lnTo>
                  <a:pt x="11302" y="126"/>
                </a:lnTo>
                <a:lnTo>
                  <a:pt x="8636" y="253"/>
                </a:lnTo>
                <a:lnTo>
                  <a:pt x="5969" y="507"/>
                </a:lnTo>
                <a:lnTo>
                  <a:pt x="3175" y="762"/>
                </a:lnTo>
                <a:lnTo>
                  <a:pt x="0" y="1015"/>
                </a:lnTo>
                <a:lnTo>
                  <a:pt x="0" y="73787"/>
                </a:lnTo>
                <a:lnTo>
                  <a:pt x="5079" y="74040"/>
                </a:lnTo>
                <a:lnTo>
                  <a:pt x="9778" y="74167"/>
                </a:lnTo>
                <a:lnTo>
                  <a:pt x="14097" y="74167"/>
                </a:lnTo>
                <a:lnTo>
                  <a:pt x="29047" y="72796"/>
                </a:lnTo>
                <a:lnTo>
                  <a:pt x="40525" y="68683"/>
                </a:lnTo>
                <a:lnTo>
                  <a:pt x="50123" y="58192"/>
                </a:lnTo>
                <a:lnTo>
                  <a:pt x="54675" y="46854"/>
                </a:lnTo>
                <a:lnTo>
                  <a:pt x="54341" y="28558"/>
                </a:lnTo>
                <a:lnTo>
                  <a:pt x="51618" y="16784"/>
                </a:lnTo>
                <a:lnTo>
                  <a:pt x="46668" y="9414"/>
                </a:lnTo>
                <a:lnTo>
                  <a:pt x="36862" y="3324"/>
                </a:lnTo>
                <a:lnTo>
                  <a:pt x="24036" y="374"/>
                </a:lnTo>
                <a:lnTo>
                  <a:pt x="16128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508747" y="2897758"/>
            <a:ext cx="152146" cy="176656"/>
          </a:xfrm>
          <a:custGeom>
            <a:avLst/>
            <a:gdLst/>
            <a:ahLst/>
            <a:cxnLst/>
            <a:rect l="l" t="t" r="r" b="b"/>
            <a:pathLst>
              <a:path w="152146" h="176656">
                <a:moveTo>
                  <a:pt x="68706" y="0"/>
                </a:moveTo>
                <a:lnTo>
                  <a:pt x="107393" y="7915"/>
                </a:lnTo>
                <a:lnTo>
                  <a:pt x="125980" y="41226"/>
                </a:lnTo>
                <a:lnTo>
                  <a:pt x="124447" y="55268"/>
                </a:lnTo>
                <a:lnTo>
                  <a:pt x="119874" y="66740"/>
                </a:lnTo>
                <a:lnTo>
                  <a:pt x="110221" y="76909"/>
                </a:lnTo>
                <a:lnTo>
                  <a:pt x="100064" y="83946"/>
                </a:lnTo>
                <a:lnTo>
                  <a:pt x="88756" y="88834"/>
                </a:lnTo>
                <a:lnTo>
                  <a:pt x="93826" y="100663"/>
                </a:lnTo>
                <a:lnTo>
                  <a:pt x="117094" y="139191"/>
                </a:lnTo>
                <a:lnTo>
                  <a:pt x="120523" y="144652"/>
                </a:lnTo>
                <a:lnTo>
                  <a:pt x="123698" y="149351"/>
                </a:lnTo>
                <a:lnTo>
                  <a:pt x="126873" y="154177"/>
                </a:lnTo>
                <a:lnTo>
                  <a:pt x="129794" y="157861"/>
                </a:lnTo>
                <a:lnTo>
                  <a:pt x="132587" y="160527"/>
                </a:lnTo>
                <a:lnTo>
                  <a:pt x="133984" y="162051"/>
                </a:lnTo>
                <a:lnTo>
                  <a:pt x="135381" y="163194"/>
                </a:lnTo>
                <a:lnTo>
                  <a:pt x="136778" y="164211"/>
                </a:lnTo>
                <a:lnTo>
                  <a:pt x="138175" y="165226"/>
                </a:lnTo>
                <a:lnTo>
                  <a:pt x="139700" y="166115"/>
                </a:lnTo>
                <a:lnTo>
                  <a:pt x="141224" y="166750"/>
                </a:lnTo>
                <a:lnTo>
                  <a:pt x="142748" y="167512"/>
                </a:lnTo>
                <a:lnTo>
                  <a:pt x="144399" y="168020"/>
                </a:lnTo>
                <a:lnTo>
                  <a:pt x="146050" y="168528"/>
                </a:lnTo>
                <a:lnTo>
                  <a:pt x="147827" y="169037"/>
                </a:lnTo>
                <a:lnTo>
                  <a:pt x="149605" y="169544"/>
                </a:lnTo>
                <a:lnTo>
                  <a:pt x="151765" y="170052"/>
                </a:lnTo>
                <a:lnTo>
                  <a:pt x="152146" y="175513"/>
                </a:lnTo>
                <a:lnTo>
                  <a:pt x="146176" y="176275"/>
                </a:lnTo>
                <a:lnTo>
                  <a:pt x="141097" y="176656"/>
                </a:lnTo>
                <a:lnTo>
                  <a:pt x="137032" y="176656"/>
                </a:lnTo>
                <a:lnTo>
                  <a:pt x="133603" y="176656"/>
                </a:lnTo>
                <a:lnTo>
                  <a:pt x="115697" y="173481"/>
                </a:lnTo>
                <a:lnTo>
                  <a:pt x="114046" y="172719"/>
                </a:lnTo>
                <a:lnTo>
                  <a:pt x="112522" y="171703"/>
                </a:lnTo>
                <a:lnTo>
                  <a:pt x="110871" y="170433"/>
                </a:lnTo>
                <a:lnTo>
                  <a:pt x="107442" y="167893"/>
                </a:lnTo>
                <a:lnTo>
                  <a:pt x="104012" y="164083"/>
                </a:lnTo>
                <a:lnTo>
                  <a:pt x="100710" y="159257"/>
                </a:lnTo>
                <a:lnTo>
                  <a:pt x="97408" y="154431"/>
                </a:lnTo>
                <a:lnTo>
                  <a:pt x="93979" y="148970"/>
                </a:lnTo>
                <a:lnTo>
                  <a:pt x="90424" y="142748"/>
                </a:lnTo>
                <a:lnTo>
                  <a:pt x="86868" y="136651"/>
                </a:lnTo>
                <a:lnTo>
                  <a:pt x="83184" y="130175"/>
                </a:lnTo>
                <a:lnTo>
                  <a:pt x="79248" y="123189"/>
                </a:lnTo>
                <a:lnTo>
                  <a:pt x="75437" y="116331"/>
                </a:lnTo>
                <a:lnTo>
                  <a:pt x="71374" y="109600"/>
                </a:lnTo>
                <a:lnTo>
                  <a:pt x="67055" y="102869"/>
                </a:lnTo>
                <a:lnTo>
                  <a:pt x="65785" y="100964"/>
                </a:lnTo>
                <a:lnTo>
                  <a:pt x="64770" y="99313"/>
                </a:lnTo>
                <a:lnTo>
                  <a:pt x="63880" y="98170"/>
                </a:lnTo>
                <a:lnTo>
                  <a:pt x="62992" y="97027"/>
                </a:lnTo>
                <a:lnTo>
                  <a:pt x="61975" y="96138"/>
                </a:lnTo>
                <a:lnTo>
                  <a:pt x="60959" y="95503"/>
                </a:lnTo>
                <a:lnTo>
                  <a:pt x="59944" y="94741"/>
                </a:lnTo>
                <a:lnTo>
                  <a:pt x="58674" y="94361"/>
                </a:lnTo>
                <a:lnTo>
                  <a:pt x="43179" y="93344"/>
                </a:lnTo>
                <a:lnTo>
                  <a:pt x="43179" y="136525"/>
                </a:lnTo>
                <a:lnTo>
                  <a:pt x="43179" y="141477"/>
                </a:lnTo>
                <a:lnTo>
                  <a:pt x="43306" y="145923"/>
                </a:lnTo>
                <a:lnTo>
                  <a:pt x="43306" y="149860"/>
                </a:lnTo>
                <a:lnTo>
                  <a:pt x="43306" y="153924"/>
                </a:lnTo>
                <a:lnTo>
                  <a:pt x="43433" y="157479"/>
                </a:lnTo>
                <a:lnTo>
                  <a:pt x="43433" y="160654"/>
                </a:lnTo>
                <a:lnTo>
                  <a:pt x="43560" y="163321"/>
                </a:lnTo>
                <a:lnTo>
                  <a:pt x="44703" y="164845"/>
                </a:lnTo>
                <a:lnTo>
                  <a:pt x="46735" y="165607"/>
                </a:lnTo>
                <a:lnTo>
                  <a:pt x="60451" y="169671"/>
                </a:lnTo>
                <a:lnTo>
                  <a:pt x="60832" y="175005"/>
                </a:lnTo>
                <a:lnTo>
                  <a:pt x="48182" y="174749"/>
                </a:lnTo>
                <a:lnTo>
                  <a:pt x="35452" y="174632"/>
                </a:lnTo>
                <a:lnTo>
                  <a:pt x="21383" y="174677"/>
                </a:lnTo>
                <a:lnTo>
                  <a:pt x="9173" y="174826"/>
                </a:lnTo>
                <a:lnTo>
                  <a:pt x="0" y="169671"/>
                </a:lnTo>
                <a:lnTo>
                  <a:pt x="15240" y="165100"/>
                </a:lnTo>
                <a:lnTo>
                  <a:pt x="17399" y="164464"/>
                </a:lnTo>
                <a:lnTo>
                  <a:pt x="18415" y="163194"/>
                </a:lnTo>
                <a:lnTo>
                  <a:pt x="18669" y="161162"/>
                </a:lnTo>
                <a:lnTo>
                  <a:pt x="18669" y="157861"/>
                </a:lnTo>
                <a:lnTo>
                  <a:pt x="18796" y="154177"/>
                </a:lnTo>
                <a:lnTo>
                  <a:pt x="18796" y="150113"/>
                </a:lnTo>
                <a:lnTo>
                  <a:pt x="18796" y="145923"/>
                </a:lnTo>
                <a:lnTo>
                  <a:pt x="18923" y="141477"/>
                </a:lnTo>
                <a:lnTo>
                  <a:pt x="18923" y="136525"/>
                </a:lnTo>
                <a:lnTo>
                  <a:pt x="18923" y="35687"/>
                </a:lnTo>
                <a:lnTo>
                  <a:pt x="18923" y="31495"/>
                </a:lnTo>
                <a:lnTo>
                  <a:pt x="18796" y="27686"/>
                </a:lnTo>
                <a:lnTo>
                  <a:pt x="18796" y="24256"/>
                </a:lnTo>
                <a:lnTo>
                  <a:pt x="18796" y="20827"/>
                </a:lnTo>
                <a:lnTo>
                  <a:pt x="18669" y="17779"/>
                </a:lnTo>
                <a:lnTo>
                  <a:pt x="18669" y="15112"/>
                </a:lnTo>
                <a:lnTo>
                  <a:pt x="18542" y="12953"/>
                </a:lnTo>
                <a:lnTo>
                  <a:pt x="17525" y="11556"/>
                </a:lnTo>
                <a:lnTo>
                  <a:pt x="15621" y="10794"/>
                </a:lnTo>
                <a:lnTo>
                  <a:pt x="253" y="5968"/>
                </a:lnTo>
                <a:lnTo>
                  <a:pt x="0" y="635"/>
                </a:lnTo>
                <a:lnTo>
                  <a:pt x="12838" y="981"/>
                </a:lnTo>
                <a:lnTo>
                  <a:pt x="25478" y="1128"/>
                </a:lnTo>
                <a:lnTo>
                  <a:pt x="33274" y="1142"/>
                </a:lnTo>
                <a:lnTo>
                  <a:pt x="35813" y="1015"/>
                </a:lnTo>
                <a:lnTo>
                  <a:pt x="38988" y="1015"/>
                </a:lnTo>
                <a:lnTo>
                  <a:pt x="42036" y="888"/>
                </a:lnTo>
                <a:lnTo>
                  <a:pt x="45847" y="635"/>
                </a:lnTo>
                <a:lnTo>
                  <a:pt x="50292" y="507"/>
                </a:lnTo>
                <a:lnTo>
                  <a:pt x="54736" y="380"/>
                </a:lnTo>
                <a:lnTo>
                  <a:pt x="58547" y="253"/>
                </a:lnTo>
                <a:lnTo>
                  <a:pt x="61595" y="126"/>
                </a:lnTo>
                <a:lnTo>
                  <a:pt x="64643" y="126"/>
                </a:lnTo>
                <a:lnTo>
                  <a:pt x="66928" y="0"/>
                </a:lnTo>
                <a:lnTo>
                  <a:pt x="6870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73340" y="3046348"/>
            <a:ext cx="29844" cy="29463"/>
          </a:xfrm>
          <a:custGeom>
            <a:avLst/>
            <a:gdLst/>
            <a:ahLst/>
            <a:cxnLst/>
            <a:rect l="l" t="t" r="r" b="b"/>
            <a:pathLst>
              <a:path w="29844" h="29463">
                <a:moveTo>
                  <a:pt x="19303" y="0"/>
                </a:moveTo>
                <a:lnTo>
                  <a:pt x="10413" y="0"/>
                </a:lnTo>
                <a:lnTo>
                  <a:pt x="6857" y="1270"/>
                </a:lnTo>
                <a:lnTo>
                  <a:pt x="4063" y="3937"/>
                </a:lnTo>
                <a:lnTo>
                  <a:pt x="1396" y="6730"/>
                </a:lnTo>
                <a:lnTo>
                  <a:pt x="0" y="10160"/>
                </a:lnTo>
                <a:lnTo>
                  <a:pt x="0" y="19050"/>
                </a:lnTo>
                <a:lnTo>
                  <a:pt x="1396" y="22605"/>
                </a:lnTo>
                <a:lnTo>
                  <a:pt x="4063" y="25400"/>
                </a:lnTo>
                <a:lnTo>
                  <a:pt x="6857" y="28066"/>
                </a:lnTo>
                <a:lnTo>
                  <a:pt x="10413" y="29463"/>
                </a:lnTo>
                <a:lnTo>
                  <a:pt x="19303" y="29463"/>
                </a:lnTo>
                <a:lnTo>
                  <a:pt x="22859" y="28066"/>
                </a:lnTo>
                <a:lnTo>
                  <a:pt x="25653" y="25400"/>
                </a:lnTo>
                <a:lnTo>
                  <a:pt x="28448" y="22605"/>
                </a:lnTo>
                <a:lnTo>
                  <a:pt x="29844" y="19050"/>
                </a:lnTo>
                <a:lnTo>
                  <a:pt x="29844" y="10160"/>
                </a:lnTo>
                <a:lnTo>
                  <a:pt x="28448" y="6730"/>
                </a:lnTo>
                <a:lnTo>
                  <a:pt x="25653" y="3937"/>
                </a:lnTo>
                <a:lnTo>
                  <a:pt x="22859" y="1270"/>
                </a:lnTo>
                <a:lnTo>
                  <a:pt x="193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673340" y="3046348"/>
            <a:ext cx="29844" cy="29463"/>
          </a:xfrm>
          <a:custGeom>
            <a:avLst/>
            <a:gdLst/>
            <a:ahLst/>
            <a:cxnLst/>
            <a:rect l="l" t="t" r="r" b="b"/>
            <a:pathLst>
              <a:path w="29844" h="29463">
                <a:moveTo>
                  <a:pt x="14985" y="0"/>
                </a:moveTo>
                <a:lnTo>
                  <a:pt x="19303" y="0"/>
                </a:lnTo>
                <a:lnTo>
                  <a:pt x="22859" y="1270"/>
                </a:lnTo>
                <a:lnTo>
                  <a:pt x="25653" y="3937"/>
                </a:lnTo>
                <a:lnTo>
                  <a:pt x="28448" y="6730"/>
                </a:lnTo>
                <a:lnTo>
                  <a:pt x="29844" y="10160"/>
                </a:lnTo>
                <a:lnTo>
                  <a:pt x="29844" y="14604"/>
                </a:lnTo>
                <a:lnTo>
                  <a:pt x="29844" y="19050"/>
                </a:lnTo>
                <a:lnTo>
                  <a:pt x="28448" y="22605"/>
                </a:lnTo>
                <a:lnTo>
                  <a:pt x="25653" y="25400"/>
                </a:lnTo>
                <a:lnTo>
                  <a:pt x="22859" y="28066"/>
                </a:lnTo>
                <a:lnTo>
                  <a:pt x="19303" y="29463"/>
                </a:lnTo>
                <a:lnTo>
                  <a:pt x="14985" y="29463"/>
                </a:lnTo>
                <a:lnTo>
                  <a:pt x="10413" y="29463"/>
                </a:lnTo>
                <a:lnTo>
                  <a:pt x="6857" y="28066"/>
                </a:lnTo>
                <a:lnTo>
                  <a:pt x="4063" y="25400"/>
                </a:lnTo>
                <a:lnTo>
                  <a:pt x="1396" y="22605"/>
                </a:lnTo>
                <a:lnTo>
                  <a:pt x="0" y="19050"/>
                </a:lnTo>
                <a:lnTo>
                  <a:pt x="0" y="14604"/>
                </a:lnTo>
                <a:lnTo>
                  <a:pt x="0" y="10160"/>
                </a:lnTo>
                <a:lnTo>
                  <a:pt x="1396" y="6730"/>
                </a:lnTo>
                <a:lnTo>
                  <a:pt x="4063" y="3937"/>
                </a:lnTo>
                <a:lnTo>
                  <a:pt x="6857" y="1270"/>
                </a:lnTo>
                <a:lnTo>
                  <a:pt x="10413" y="0"/>
                </a:lnTo>
                <a:lnTo>
                  <a:pt x="14985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853171" y="2882010"/>
            <a:ext cx="457707" cy="228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41629" y="3997071"/>
            <a:ext cx="154622" cy="114935"/>
          </a:xfrm>
          <a:custGeom>
            <a:avLst/>
            <a:gdLst/>
            <a:ahLst/>
            <a:cxnLst/>
            <a:rect l="l" t="t" r="r" b="b"/>
            <a:pathLst>
              <a:path w="154622" h="114935">
                <a:moveTo>
                  <a:pt x="144703" y="86994"/>
                </a:moveTo>
                <a:lnTo>
                  <a:pt x="136321" y="86994"/>
                </a:lnTo>
                <a:lnTo>
                  <a:pt x="132867" y="88264"/>
                </a:lnTo>
                <a:lnTo>
                  <a:pt x="127698" y="93344"/>
                </a:lnTo>
                <a:lnTo>
                  <a:pt x="126403" y="96646"/>
                </a:lnTo>
                <a:lnTo>
                  <a:pt x="126403" y="105028"/>
                </a:lnTo>
                <a:lnTo>
                  <a:pt x="127698" y="108330"/>
                </a:lnTo>
                <a:lnTo>
                  <a:pt x="132867" y="113664"/>
                </a:lnTo>
                <a:lnTo>
                  <a:pt x="136321" y="114934"/>
                </a:lnTo>
                <a:lnTo>
                  <a:pt x="144703" y="114934"/>
                </a:lnTo>
                <a:lnTo>
                  <a:pt x="148056" y="113664"/>
                </a:lnTo>
                <a:lnTo>
                  <a:pt x="153301" y="108330"/>
                </a:lnTo>
                <a:lnTo>
                  <a:pt x="154622" y="105028"/>
                </a:lnTo>
                <a:lnTo>
                  <a:pt x="154622" y="96646"/>
                </a:lnTo>
                <a:lnTo>
                  <a:pt x="153301" y="93344"/>
                </a:lnTo>
                <a:lnTo>
                  <a:pt x="148056" y="88264"/>
                </a:lnTo>
                <a:lnTo>
                  <a:pt x="144703" y="86994"/>
                </a:lnTo>
                <a:close/>
              </a:path>
              <a:path w="154622" h="114935">
                <a:moveTo>
                  <a:pt x="96154" y="111655"/>
                </a:moveTo>
                <a:lnTo>
                  <a:pt x="58129" y="111655"/>
                </a:lnTo>
                <a:lnTo>
                  <a:pt x="95821" y="112013"/>
                </a:lnTo>
                <a:lnTo>
                  <a:pt x="96154" y="111655"/>
                </a:lnTo>
                <a:close/>
              </a:path>
              <a:path w="154622" h="114935">
                <a:moveTo>
                  <a:pt x="81041" y="15366"/>
                </a:moveTo>
                <a:lnTo>
                  <a:pt x="42176" y="15366"/>
                </a:lnTo>
                <a:lnTo>
                  <a:pt x="48602" y="17398"/>
                </a:lnTo>
                <a:lnTo>
                  <a:pt x="53847" y="21716"/>
                </a:lnTo>
                <a:lnTo>
                  <a:pt x="59105" y="25907"/>
                </a:lnTo>
                <a:lnTo>
                  <a:pt x="61721" y="31622"/>
                </a:lnTo>
                <a:lnTo>
                  <a:pt x="61721" y="42417"/>
                </a:lnTo>
                <a:lnTo>
                  <a:pt x="39471" y="74167"/>
                </a:lnTo>
                <a:lnTo>
                  <a:pt x="35153" y="77596"/>
                </a:lnTo>
                <a:lnTo>
                  <a:pt x="30848" y="81152"/>
                </a:lnTo>
                <a:lnTo>
                  <a:pt x="25755" y="84962"/>
                </a:lnTo>
                <a:lnTo>
                  <a:pt x="13995" y="93090"/>
                </a:lnTo>
                <a:lnTo>
                  <a:pt x="7365" y="97535"/>
                </a:lnTo>
                <a:lnTo>
                  <a:pt x="0" y="102361"/>
                </a:lnTo>
                <a:lnTo>
                  <a:pt x="5538" y="111932"/>
                </a:lnTo>
                <a:lnTo>
                  <a:pt x="96154" y="111655"/>
                </a:lnTo>
                <a:lnTo>
                  <a:pt x="96647" y="111124"/>
                </a:lnTo>
                <a:lnTo>
                  <a:pt x="97730" y="93725"/>
                </a:lnTo>
                <a:lnTo>
                  <a:pt x="26225" y="93725"/>
                </a:lnTo>
                <a:lnTo>
                  <a:pt x="30381" y="90619"/>
                </a:lnTo>
                <a:lnTo>
                  <a:pt x="64985" y="67055"/>
                </a:lnTo>
                <a:lnTo>
                  <a:pt x="81711" y="46989"/>
                </a:lnTo>
                <a:lnTo>
                  <a:pt x="84378" y="41909"/>
                </a:lnTo>
                <a:lnTo>
                  <a:pt x="85712" y="36321"/>
                </a:lnTo>
                <a:lnTo>
                  <a:pt x="85636" y="28051"/>
                </a:lnTo>
                <a:lnTo>
                  <a:pt x="82079" y="16423"/>
                </a:lnTo>
                <a:lnTo>
                  <a:pt x="81041" y="15366"/>
                </a:lnTo>
                <a:close/>
              </a:path>
              <a:path w="154622" h="114935">
                <a:moveTo>
                  <a:pt x="98996" y="73405"/>
                </a:moveTo>
                <a:lnTo>
                  <a:pt x="93827" y="74421"/>
                </a:lnTo>
                <a:lnTo>
                  <a:pt x="84658" y="93725"/>
                </a:lnTo>
                <a:lnTo>
                  <a:pt x="97730" y="93725"/>
                </a:lnTo>
                <a:lnTo>
                  <a:pt x="98996" y="73405"/>
                </a:lnTo>
                <a:close/>
              </a:path>
              <a:path w="154622" h="114935">
                <a:moveTo>
                  <a:pt x="47142" y="0"/>
                </a:moveTo>
                <a:lnTo>
                  <a:pt x="39147" y="486"/>
                </a:lnTo>
                <a:lnTo>
                  <a:pt x="27101" y="3062"/>
                </a:lnTo>
                <a:lnTo>
                  <a:pt x="15072" y="7853"/>
                </a:lnTo>
                <a:lnTo>
                  <a:pt x="3060" y="14858"/>
                </a:lnTo>
                <a:lnTo>
                  <a:pt x="10050" y="21328"/>
                </a:lnTo>
                <a:lnTo>
                  <a:pt x="22353" y="16857"/>
                </a:lnTo>
                <a:lnTo>
                  <a:pt x="34569" y="15366"/>
                </a:lnTo>
                <a:lnTo>
                  <a:pt x="81041" y="15366"/>
                </a:lnTo>
                <a:lnTo>
                  <a:pt x="72106" y="6262"/>
                </a:lnTo>
                <a:lnTo>
                  <a:pt x="60721" y="1565"/>
                </a:lnTo>
                <a:lnTo>
                  <a:pt x="4714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68032" y="4084065"/>
            <a:ext cx="28219" cy="27939"/>
          </a:xfrm>
          <a:custGeom>
            <a:avLst/>
            <a:gdLst/>
            <a:ahLst/>
            <a:cxnLst/>
            <a:rect l="l" t="t" r="r" b="b"/>
            <a:pathLst>
              <a:path w="28219" h="27939">
                <a:moveTo>
                  <a:pt x="14223" y="0"/>
                </a:moveTo>
                <a:lnTo>
                  <a:pt x="18300" y="0"/>
                </a:lnTo>
                <a:lnTo>
                  <a:pt x="21653" y="1269"/>
                </a:lnTo>
                <a:lnTo>
                  <a:pt x="24282" y="3809"/>
                </a:lnTo>
                <a:lnTo>
                  <a:pt x="26898" y="6349"/>
                </a:lnTo>
                <a:lnTo>
                  <a:pt x="28219" y="9651"/>
                </a:lnTo>
                <a:lnTo>
                  <a:pt x="28219" y="13842"/>
                </a:lnTo>
                <a:lnTo>
                  <a:pt x="28219" y="18033"/>
                </a:lnTo>
                <a:lnTo>
                  <a:pt x="26898" y="21335"/>
                </a:lnTo>
                <a:lnTo>
                  <a:pt x="24282" y="24002"/>
                </a:lnTo>
                <a:lnTo>
                  <a:pt x="21653" y="26669"/>
                </a:lnTo>
                <a:lnTo>
                  <a:pt x="18300" y="27939"/>
                </a:lnTo>
                <a:lnTo>
                  <a:pt x="14223" y="27939"/>
                </a:lnTo>
                <a:lnTo>
                  <a:pt x="9918" y="27939"/>
                </a:lnTo>
                <a:lnTo>
                  <a:pt x="6464" y="26669"/>
                </a:lnTo>
                <a:lnTo>
                  <a:pt x="3873" y="24002"/>
                </a:lnTo>
                <a:lnTo>
                  <a:pt x="1295" y="21335"/>
                </a:lnTo>
                <a:lnTo>
                  <a:pt x="0" y="18033"/>
                </a:lnTo>
                <a:lnTo>
                  <a:pt x="0" y="13842"/>
                </a:lnTo>
                <a:lnTo>
                  <a:pt x="0" y="9651"/>
                </a:lnTo>
                <a:lnTo>
                  <a:pt x="1295" y="6349"/>
                </a:lnTo>
                <a:lnTo>
                  <a:pt x="3873" y="3809"/>
                </a:lnTo>
                <a:lnTo>
                  <a:pt x="6464" y="1269"/>
                </a:lnTo>
                <a:lnTo>
                  <a:pt x="9918" y="0"/>
                </a:lnTo>
                <a:lnTo>
                  <a:pt x="1422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41629" y="3997071"/>
            <a:ext cx="98996" cy="112014"/>
          </a:xfrm>
          <a:custGeom>
            <a:avLst/>
            <a:gdLst/>
            <a:ahLst/>
            <a:cxnLst/>
            <a:rect l="l" t="t" r="r" b="b"/>
            <a:pathLst>
              <a:path w="98996" h="112014">
                <a:moveTo>
                  <a:pt x="47142" y="0"/>
                </a:moveTo>
                <a:lnTo>
                  <a:pt x="82079" y="16423"/>
                </a:lnTo>
                <a:lnTo>
                  <a:pt x="85712" y="36321"/>
                </a:lnTo>
                <a:lnTo>
                  <a:pt x="84378" y="41909"/>
                </a:lnTo>
                <a:lnTo>
                  <a:pt x="81711" y="46989"/>
                </a:lnTo>
                <a:lnTo>
                  <a:pt x="79044" y="52196"/>
                </a:lnTo>
                <a:lnTo>
                  <a:pt x="41453" y="83688"/>
                </a:lnTo>
                <a:lnTo>
                  <a:pt x="30381" y="90619"/>
                </a:lnTo>
                <a:lnTo>
                  <a:pt x="26225" y="93725"/>
                </a:lnTo>
                <a:lnTo>
                  <a:pt x="84658" y="93725"/>
                </a:lnTo>
                <a:lnTo>
                  <a:pt x="93827" y="74421"/>
                </a:lnTo>
                <a:lnTo>
                  <a:pt x="98996" y="73405"/>
                </a:lnTo>
                <a:lnTo>
                  <a:pt x="96647" y="111124"/>
                </a:lnTo>
                <a:lnTo>
                  <a:pt x="95821" y="112013"/>
                </a:lnTo>
                <a:lnTo>
                  <a:pt x="83543" y="111845"/>
                </a:lnTo>
                <a:lnTo>
                  <a:pt x="70979" y="111726"/>
                </a:lnTo>
                <a:lnTo>
                  <a:pt x="58129" y="111655"/>
                </a:lnTo>
                <a:lnTo>
                  <a:pt x="40920" y="111662"/>
                </a:lnTo>
                <a:lnTo>
                  <a:pt x="26964" y="111711"/>
                </a:lnTo>
                <a:lnTo>
                  <a:pt x="15443" y="111802"/>
                </a:lnTo>
                <a:lnTo>
                  <a:pt x="5538" y="111932"/>
                </a:lnTo>
                <a:lnTo>
                  <a:pt x="0" y="102361"/>
                </a:lnTo>
                <a:lnTo>
                  <a:pt x="35153" y="77596"/>
                </a:lnTo>
                <a:lnTo>
                  <a:pt x="39471" y="74167"/>
                </a:lnTo>
                <a:lnTo>
                  <a:pt x="61721" y="42417"/>
                </a:lnTo>
                <a:lnTo>
                  <a:pt x="61721" y="38861"/>
                </a:lnTo>
                <a:lnTo>
                  <a:pt x="61721" y="31622"/>
                </a:lnTo>
                <a:lnTo>
                  <a:pt x="59105" y="25907"/>
                </a:lnTo>
                <a:lnTo>
                  <a:pt x="53847" y="21716"/>
                </a:lnTo>
                <a:lnTo>
                  <a:pt x="48602" y="17398"/>
                </a:lnTo>
                <a:lnTo>
                  <a:pt x="42176" y="15366"/>
                </a:lnTo>
                <a:lnTo>
                  <a:pt x="34569" y="15366"/>
                </a:lnTo>
                <a:lnTo>
                  <a:pt x="22353" y="16857"/>
                </a:lnTo>
                <a:lnTo>
                  <a:pt x="10050" y="21328"/>
                </a:lnTo>
                <a:lnTo>
                  <a:pt x="3060" y="14858"/>
                </a:lnTo>
                <a:lnTo>
                  <a:pt x="15072" y="7853"/>
                </a:lnTo>
                <a:lnTo>
                  <a:pt x="27101" y="3062"/>
                </a:lnTo>
                <a:lnTo>
                  <a:pt x="39147" y="486"/>
                </a:lnTo>
                <a:lnTo>
                  <a:pt x="47142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57643" y="3918330"/>
            <a:ext cx="1329956" cy="501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482595" y="3918330"/>
            <a:ext cx="1175639" cy="196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887596" y="3929888"/>
            <a:ext cx="1691004" cy="2423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799328" y="3928871"/>
            <a:ext cx="927608" cy="243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963664" y="3928871"/>
            <a:ext cx="664464" cy="1862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853171" y="3918330"/>
            <a:ext cx="457707" cy="2280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384475" y="4234688"/>
            <a:ext cx="1444320" cy="2165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903598" y="4240021"/>
            <a:ext cx="542798" cy="232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34581" y="5033390"/>
            <a:ext cx="154050" cy="165424"/>
          </a:xfrm>
          <a:custGeom>
            <a:avLst/>
            <a:gdLst/>
            <a:ahLst/>
            <a:cxnLst/>
            <a:rect l="l" t="t" r="r" b="b"/>
            <a:pathLst>
              <a:path w="154050" h="165424">
                <a:moveTo>
                  <a:pt x="144132" y="86994"/>
                </a:moveTo>
                <a:lnTo>
                  <a:pt x="135750" y="86994"/>
                </a:lnTo>
                <a:lnTo>
                  <a:pt x="132295" y="88264"/>
                </a:lnTo>
                <a:lnTo>
                  <a:pt x="127126" y="93344"/>
                </a:lnTo>
                <a:lnTo>
                  <a:pt x="125831" y="96646"/>
                </a:lnTo>
                <a:lnTo>
                  <a:pt x="125831" y="105028"/>
                </a:lnTo>
                <a:lnTo>
                  <a:pt x="127126" y="108330"/>
                </a:lnTo>
                <a:lnTo>
                  <a:pt x="132295" y="113664"/>
                </a:lnTo>
                <a:lnTo>
                  <a:pt x="135750" y="114934"/>
                </a:lnTo>
                <a:lnTo>
                  <a:pt x="144132" y="114934"/>
                </a:lnTo>
                <a:lnTo>
                  <a:pt x="147485" y="113664"/>
                </a:lnTo>
                <a:lnTo>
                  <a:pt x="152730" y="108330"/>
                </a:lnTo>
                <a:lnTo>
                  <a:pt x="154050" y="105028"/>
                </a:lnTo>
                <a:lnTo>
                  <a:pt x="154050" y="96646"/>
                </a:lnTo>
                <a:lnTo>
                  <a:pt x="152730" y="93344"/>
                </a:lnTo>
                <a:lnTo>
                  <a:pt x="147485" y="88264"/>
                </a:lnTo>
                <a:lnTo>
                  <a:pt x="144132" y="86994"/>
                </a:lnTo>
                <a:close/>
              </a:path>
              <a:path w="154050" h="165424">
                <a:moveTo>
                  <a:pt x="85111" y="79755"/>
                </a:moveTo>
                <a:lnTo>
                  <a:pt x="34759" y="79755"/>
                </a:lnTo>
                <a:lnTo>
                  <a:pt x="46196" y="80108"/>
                </a:lnTo>
                <a:lnTo>
                  <a:pt x="58377" y="83224"/>
                </a:lnTo>
                <a:lnTo>
                  <a:pt x="69363" y="90223"/>
                </a:lnTo>
                <a:lnTo>
                  <a:pt x="75140" y="100139"/>
                </a:lnTo>
                <a:lnTo>
                  <a:pt x="76879" y="115082"/>
                </a:lnTo>
                <a:lnTo>
                  <a:pt x="73509" y="125387"/>
                </a:lnTo>
                <a:lnTo>
                  <a:pt x="41382" y="149707"/>
                </a:lnTo>
                <a:lnTo>
                  <a:pt x="0" y="156971"/>
                </a:lnTo>
                <a:lnTo>
                  <a:pt x="7998" y="165424"/>
                </a:lnTo>
                <a:lnTo>
                  <a:pt x="47580" y="159369"/>
                </a:lnTo>
                <a:lnTo>
                  <a:pt x="89813" y="136661"/>
                </a:lnTo>
                <a:lnTo>
                  <a:pt x="100558" y="99006"/>
                </a:lnTo>
                <a:lnTo>
                  <a:pt x="94738" y="88766"/>
                </a:lnTo>
                <a:lnTo>
                  <a:pt x="85111" y="79755"/>
                </a:lnTo>
                <a:close/>
              </a:path>
              <a:path w="154050" h="165424">
                <a:moveTo>
                  <a:pt x="86749" y="14223"/>
                </a:moveTo>
                <a:lnTo>
                  <a:pt x="49136" y="14223"/>
                </a:lnTo>
                <a:lnTo>
                  <a:pt x="56133" y="16509"/>
                </a:lnTo>
                <a:lnTo>
                  <a:pt x="62287" y="21633"/>
                </a:lnTo>
                <a:lnTo>
                  <a:pt x="67904" y="30390"/>
                </a:lnTo>
                <a:lnTo>
                  <a:pt x="69024" y="45842"/>
                </a:lnTo>
                <a:lnTo>
                  <a:pt x="63051" y="55532"/>
                </a:lnTo>
                <a:lnTo>
                  <a:pt x="49373" y="66094"/>
                </a:lnTo>
                <a:lnTo>
                  <a:pt x="37512" y="70182"/>
                </a:lnTo>
                <a:lnTo>
                  <a:pt x="23507" y="72643"/>
                </a:lnTo>
                <a:lnTo>
                  <a:pt x="24333" y="81152"/>
                </a:lnTo>
                <a:lnTo>
                  <a:pt x="29743" y="80263"/>
                </a:lnTo>
                <a:lnTo>
                  <a:pt x="34759" y="79755"/>
                </a:lnTo>
                <a:lnTo>
                  <a:pt x="85111" y="79755"/>
                </a:lnTo>
                <a:lnTo>
                  <a:pt x="82341" y="77163"/>
                </a:lnTo>
                <a:lnTo>
                  <a:pt x="70517" y="72997"/>
                </a:lnTo>
                <a:lnTo>
                  <a:pt x="56083" y="71246"/>
                </a:lnTo>
                <a:lnTo>
                  <a:pt x="66809" y="66519"/>
                </a:lnTo>
                <a:lnTo>
                  <a:pt x="78953" y="59302"/>
                </a:lnTo>
                <a:lnTo>
                  <a:pt x="87550" y="50307"/>
                </a:lnTo>
                <a:lnTo>
                  <a:pt x="92560" y="39195"/>
                </a:lnTo>
                <a:lnTo>
                  <a:pt x="93943" y="25631"/>
                </a:lnTo>
                <a:lnTo>
                  <a:pt x="88410" y="15556"/>
                </a:lnTo>
                <a:lnTo>
                  <a:pt x="86749" y="14223"/>
                </a:lnTo>
                <a:close/>
              </a:path>
              <a:path w="154050" h="165424">
                <a:moveTo>
                  <a:pt x="50203" y="0"/>
                </a:moveTo>
                <a:lnTo>
                  <a:pt x="38415" y="887"/>
                </a:lnTo>
                <a:lnTo>
                  <a:pt x="26227" y="3722"/>
                </a:lnTo>
                <a:lnTo>
                  <a:pt x="14205" y="8506"/>
                </a:lnTo>
                <a:lnTo>
                  <a:pt x="2349" y="15239"/>
                </a:lnTo>
                <a:lnTo>
                  <a:pt x="16174" y="18935"/>
                </a:lnTo>
                <a:lnTo>
                  <a:pt x="28475" y="15401"/>
                </a:lnTo>
                <a:lnTo>
                  <a:pt x="40678" y="14223"/>
                </a:lnTo>
                <a:lnTo>
                  <a:pt x="86749" y="14223"/>
                </a:lnTo>
                <a:lnTo>
                  <a:pt x="75562" y="5241"/>
                </a:lnTo>
                <a:lnTo>
                  <a:pt x="63661" y="1295"/>
                </a:lnTo>
                <a:lnTo>
                  <a:pt x="50203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60412" y="5120385"/>
            <a:ext cx="28219" cy="27939"/>
          </a:xfrm>
          <a:custGeom>
            <a:avLst/>
            <a:gdLst/>
            <a:ahLst/>
            <a:cxnLst/>
            <a:rect l="l" t="t" r="r" b="b"/>
            <a:pathLst>
              <a:path w="28219" h="27939">
                <a:moveTo>
                  <a:pt x="14224" y="0"/>
                </a:moveTo>
                <a:lnTo>
                  <a:pt x="18300" y="0"/>
                </a:lnTo>
                <a:lnTo>
                  <a:pt x="21653" y="1269"/>
                </a:lnTo>
                <a:lnTo>
                  <a:pt x="24282" y="3809"/>
                </a:lnTo>
                <a:lnTo>
                  <a:pt x="26898" y="6350"/>
                </a:lnTo>
                <a:lnTo>
                  <a:pt x="28219" y="9651"/>
                </a:lnTo>
                <a:lnTo>
                  <a:pt x="28219" y="13843"/>
                </a:lnTo>
                <a:lnTo>
                  <a:pt x="28219" y="18033"/>
                </a:lnTo>
                <a:lnTo>
                  <a:pt x="26898" y="21336"/>
                </a:lnTo>
                <a:lnTo>
                  <a:pt x="24282" y="24002"/>
                </a:lnTo>
                <a:lnTo>
                  <a:pt x="21653" y="26669"/>
                </a:lnTo>
                <a:lnTo>
                  <a:pt x="18300" y="27939"/>
                </a:lnTo>
                <a:lnTo>
                  <a:pt x="14224" y="27939"/>
                </a:lnTo>
                <a:lnTo>
                  <a:pt x="9918" y="27939"/>
                </a:lnTo>
                <a:lnTo>
                  <a:pt x="6464" y="26669"/>
                </a:lnTo>
                <a:lnTo>
                  <a:pt x="3873" y="24002"/>
                </a:lnTo>
                <a:lnTo>
                  <a:pt x="1295" y="21336"/>
                </a:lnTo>
                <a:lnTo>
                  <a:pt x="0" y="18033"/>
                </a:lnTo>
                <a:lnTo>
                  <a:pt x="0" y="13843"/>
                </a:lnTo>
                <a:lnTo>
                  <a:pt x="0" y="9651"/>
                </a:lnTo>
                <a:lnTo>
                  <a:pt x="1295" y="6350"/>
                </a:lnTo>
                <a:lnTo>
                  <a:pt x="3873" y="3809"/>
                </a:lnTo>
                <a:lnTo>
                  <a:pt x="6464" y="1269"/>
                </a:lnTo>
                <a:lnTo>
                  <a:pt x="9918" y="0"/>
                </a:lnTo>
                <a:lnTo>
                  <a:pt x="14224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34581" y="5033390"/>
            <a:ext cx="100558" cy="165424"/>
          </a:xfrm>
          <a:custGeom>
            <a:avLst/>
            <a:gdLst/>
            <a:ahLst/>
            <a:cxnLst/>
            <a:rect l="l" t="t" r="r" b="b"/>
            <a:pathLst>
              <a:path w="100558" h="165424">
                <a:moveTo>
                  <a:pt x="50203" y="0"/>
                </a:moveTo>
                <a:lnTo>
                  <a:pt x="63661" y="1295"/>
                </a:lnTo>
                <a:lnTo>
                  <a:pt x="75562" y="5241"/>
                </a:lnTo>
                <a:lnTo>
                  <a:pt x="88410" y="15556"/>
                </a:lnTo>
                <a:lnTo>
                  <a:pt x="93943" y="25631"/>
                </a:lnTo>
                <a:lnTo>
                  <a:pt x="92560" y="39195"/>
                </a:lnTo>
                <a:lnTo>
                  <a:pt x="87550" y="50307"/>
                </a:lnTo>
                <a:lnTo>
                  <a:pt x="78953" y="59302"/>
                </a:lnTo>
                <a:lnTo>
                  <a:pt x="66809" y="66519"/>
                </a:lnTo>
                <a:lnTo>
                  <a:pt x="56083" y="71246"/>
                </a:lnTo>
                <a:lnTo>
                  <a:pt x="70517" y="72997"/>
                </a:lnTo>
                <a:lnTo>
                  <a:pt x="82341" y="77163"/>
                </a:lnTo>
                <a:lnTo>
                  <a:pt x="94738" y="88766"/>
                </a:lnTo>
                <a:lnTo>
                  <a:pt x="100558" y="99006"/>
                </a:lnTo>
                <a:lnTo>
                  <a:pt x="99904" y="114282"/>
                </a:lnTo>
                <a:lnTo>
                  <a:pt x="70122" y="150819"/>
                </a:lnTo>
                <a:lnTo>
                  <a:pt x="22100" y="164212"/>
                </a:lnTo>
                <a:lnTo>
                  <a:pt x="7998" y="165424"/>
                </a:lnTo>
                <a:lnTo>
                  <a:pt x="0" y="156971"/>
                </a:lnTo>
                <a:lnTo>
                  <a:pt x="15547" y="155458"/>
                </a:lnTo>
                <a:lnTo>
                  <a:pt x="29341" y="153032"/>
                </a:lnTo>
                <a:lnTo>
                  <a:pt x="65428" y="135337"/>
                </a:lnTo>
                <a:lnTo>
                  <a:pt x="76879" y="115082"/>
                </a:lnTo>
                <a:lnTo>
                  <a:pt x="75140" y="100139"/>
                </a:lnTo>
                <a:lnTo>
                  <a:pt x="69363" y="90223"/>
                </a:lnTo>
                <a:lnTo>
                  <a:pt x="58377" y="83224"/>
                </a:lnTo>
                <a:lnTo>
                  <a:pt x="46196" y="80108"/>
                </a:lnTo>
                <a:lnTo>
                  <a:pt x="34759" y="79755"/>
                </a:lnTo>
                <a:lnTo>
                  <a:pt x="29743" y="80263"/>
                </a:lnTo>
                <a:lnTo>
                  <a:pt x="24333" y="81152"/>
                </a:lnTo>
                <a:lnTo>
                  <a:pt x="23507" y="72643"/>
                </a:lnTo>
                <a:lnTo>
                  <a:pt x="37512" y="70182"/>
                </a:lnTo>
                <a:lnTo>
                  <a:pt x="49373" y="66094"/>
                </a:lnTo>
                <a:lnTo>
                  <a:pt x="63051" y="55532"/>
                </a:lnTo>
                <a:lnTo>
                  <a:pt x="69024" y="45842"/>
                </a:lnTo>
                <a:lnTo>
                  <a:pt x="67904" y="30390"/>
                </a:lnTo>
                <a:lnTo>
                  <a:pt x="62287" y="21633"/>
                </a:lnTo>
                <a:lnTo>
                  <a:pt x="56133" y="16509"/>
                </a:lnTo>
                <a:lnTo>
                  <a:pt x="49136" y="14223"/>
                </a:lnTo>
                <a:lnTo>
                  <a:pt x="40678" y="14223"/>
                </a:lnTo>
                <a:lnTo>
                  <a:pt x="28475" y="15401"/>
                </a:lnTo>
                <a:lnTo>
                  <a:pt x="16174" y="18935"/>
                </a:lnTo>
                <a:lnTo>
                  <a:pt x="2349" y="15239"/>
                </a:lnTo>
                <a:lnTo>
                  <a:pt x="14205" y="8506"/>
                </a:lnTo>
                <a:lnTo>
                  <a:pt x="26227" y="3722"/>
                </a:lnTo>
                <a:lnTo>
                  <a:pt x="38415" y="887"/>
                </a:lnTo>
                <a:lnTo>
                  <a:pt x="5020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54531" y="4966208"/>
            <a:ext cx="2160092" cy="5213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001264" y="4954651"/>
            <a:ext cx="1435608" cy="2280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626864" y="4966208"/>
            <a:ext cx="1503934" cy="243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300101" y="4957698"/>
            <a:ext cx="401561" cy="190719"/>
          </a:xfrm>
          <a:custGeom>
            <a:avLst/>
            <a:gdLst/>
            <a:ahLst/>
            <a:cxnLst/>
            <a:rect l="l" t="t" r="r" b="b"/>
            <a:pathLst>
              <a:path w="401561" h="190719">
                <a:moveTo>
                  <a:pt x="100507" y="178307"/>
                </a:moveTo>
                <a:lnTo>
                  <a:pt x="71869" y="178307"/>
                </a:lnTo>
                <a:lnTo>
                  <a:pt x="74790" y="186562"/>
                </a:lnTo>
                <a:lnTo>
                  <a:pt x="80378" y="190626"/>
                </a:lnTo>
                <a:lnTo>
                  <a:pt x="90411" y="190626"/>
                </a:lnTo>
                <a:lnTo>
                  <a:pt x="93840" y="189992"/>
                </a:lnTo>
                <a:lnTo>
                  <a:pt x="104127" y="187198"/>
                </a:lnTo>
                <a:lnTo>
                  <a:pt x="108572" y="185800"/>
                </a:lnTo>
                <a:lnTo>
                  <a:pt x="112128" y="184403"/>
                </a:lnTo>
                <a:lnTo>
                  <a:pt x="111493" y="179450"/>
                </a:lnTo>
                <a:lnTo>
                  <a:pt x="107429" y="179450"/>
                </a:lnTo>
                <a:lnTo>
                  <a:pt x="104127" y="179069"/>
                </a:lnTo>
                <a:lnTo>
                  <a:pt x="100507" y="178307"/>
                </a:lnTo>
                <a:close/>
              </a:path>
              <a:path w="401561" h="190719">
                <a:moveTo>
                  <a:pt x="86394" y="83946"/>
                </a:moveTo>
                <a:lnTo>
                  <a:pt x="51549" y="83946"/>
                </a:lnTo>
                <a:lnTo>
                  <a:pt x="58915" y="86106"/>
                </a:lnTo>
                <a:lnTo>
                  <a:pt x="63741" y="90677"/>
                </a:lnTo>
                <a:lnTo>
                  <a:pt x="68567" y="95123"/>
                </a:lnTo>
                <a:lnTo>
                  <a:pt x="70853" y="101981"/>
                </a:lnTo>
                <a:lnTo>
                  <a:pt x="70853" y="111251"/>
                </a:lnTo>
                <a:lnTo>
                  <a:pt x="57406" y="121274"/>
                </a:lnTo>
                <a:lnTo>
                  <a:pt x="44509" y="122637"/>
                </a:lnTo>
                <a:lnTo>
                  <a:pt x="32487" y="125253"/>
                </a:lnTo>
                <a:lnTo>
                  <a:pt x="20972" y="129384"/>
                </a:lnTo>
                <a:lnTo>
                  <a:pt x="9595" y="135288"/>
                </a:lnTo>
                <a:lnTo>
                  <a:pt x="2392" y="145632"/>
                </a:lnTo>
                <a:lnTo>
                  <a:pt x="0" y="159318"/>
                </a:lnTo>
                <a:lnTo>
                  <a:pt x="2848" y="172472"/>
                </a:lnTo>
                <a:lnTo>
                  <a:pt x="10696" y="182278"/>
                </a:lnTo>
                <a:lnTo>
                  <a:pt x="18807" y="186968"/>
                </a:lnTo>
                <a:lnTo>
                  <a:pt x="30470" y="189524"/>
                </a:lnTo>
                <a:lnTo>
                  <a:pt x="47626" y="189752"/>
                </a:lnTo>
                <a:lnTo>
                  <a:pt x="59453" y="185616"/>
                </a:lnTo>
                <a:lnTo>
                  <a:pt x="71869" y="178307"/>
                </a:lnTo>
                <a:lnTo>
                  <a:pt x="100507" y="178307"/>
                </a:lnTo>
                <a:lnTo>
                  <a:pt x="99301" y="178053"/>
                </a:lnTo>
                <a:lnTo>
                  <a:pt x="97523" y="177037"/>
                </a:lnTo>
                <a:lnTo>
                  <a:pt x="96603" y="176021"/>
                </a:lnTo>
                <a:lnTo>
                  <a:pt x="41770" y="176021"/>
                </a:lnTo>
                <a:lnTo>
                  <a:pt x="36055" y="174370"/>
                </a:lnTo>
                <a:lnTo>
                  <a:pt x="27546" y="167894"/>
                </a:lnTo>
                <a:lnTo>
                  <a:pt x="25514" y="162306"/>
                </a:lnTo>
                <a:lnTo>
                  <a:pt x="25533" y="153319"/>
                </a:lnTo>
                <a:lnTo>
                  <a:pt x="29121" y="142780"/>
                </a:lnTo>
                <a:lnTo>
                  <a:pt x="42145" y="133707"/>
                </a:lnTo>
                <a:lnTo>
                  <a:pt x="54389" y="131724"/>
                </a:lnTo>
                <a:lnTo>
                  <a:pt x="70726" y="131063"/>
                </a:lnTo>
                <a:lnTo>
                  <a:pt x="93649" y="131063"/>
                </a:lnTo>
                <a:lnTo>
                  <a:pt x="93425" y="97564"/>
                </a:lnTo>
                <a:lnTo>
                  <a:pt x="88628" y="86362"/>
                </a:lnTo>
                <a:lnTo>
                  <a:pt x="86394" y="83946"/>
                </a:lnTo>
                <a:close/>
              </a:path>
              <a:path w="401561" h="190719">
                <a:moveTo>
                  <a:pt x="93649" y="131063"/>
                </a:moveTo>
                <a:lnTo>
                  <a:pt x="70726" y="131063"/>
                </a:lnTo>
                <a:lnTo>
                  <a:pt x="70472" y="171703"/>
                </a:lnTo>
                <a:lnTo>
                  <a:pt x="64376" y="174625"/>
                </a:lnTo>
                <a:lnTo>
                  <a:pt x="57137" y="176021"/>
                </a:lnTo>
                <a:lnTo>
                  <a:pt x="96603" y="176021"/>
                </a:lnTo>
                <a:lnTo>
                  <a:pt x="95110" y="174370"/>
                </a:lnTo>
                <a:lnTo>
                  <a:pt x="94398" y="172472"/>
                </a:lnTo>
                <a:lnTo>
                  <a:pt x="94284" y="171703"/>
                </a:lnTo>
                <a:lnTo>
                  <a:pt x="93903" y="167894"/>
                </a:lnTo>
                <a:lnTo>
                  <a:pt x="93649" y="131063"/>
                </a:lnTo>
                <a:close/>
              </a:path>
              <a:path w="401561" h="190719">
                <a:moveTo>
                  <a:pt x="53327" y="69214"/>
                </a:moveTo>
                <a:lnTo>
                  <a:pt x="48041" y="69420"/>
                </a:lnTo>
                <a:lnTo>
                  <a:pt x="36404" y="71148"/>
                </a:lnTo>
                <a:lnTo>
                  <a:pt x="23851" y="74636"/>
                </a:lnTo>
                <a:lnTo>
                  <a:pt x="10401" y="79882"/>
                </a:lnTo>
                <a:lnTo>
                  <a:pt x="17074" y="87245"/>
                </a:lnTo>
                <a:lnTo>
                  <a:pt x="30441" y="84771"/>
                </a:lnTo>
                <a:lnTo>
                  <a:pt x="41643" y="83946"/>
                </a:lnTo>
                <a:lnTo>
                  <a:pt x="86394" y="83946"/>
                </a:lnTo>
                <a:lnTo>
                  <a:pt x="78701" y="75629"/>
                </a:lnTo>
                <a:lnTo>
                  <a:pt x="67296" y="70810"/>
                </a:lnTo>
                <a:lnTo>
                  <a:pt x="53327" y="69214"/>
                </a:lnTo>
                <a:close/>
              </a:path>
              <a:path w="401561" h="190719">
                <a:moveTo>
                  <a:pt x="332954" y="70000"/>
                </a:moveTo>
                <a:lnTo>
                  <a:pt x="286812" y="91377"/>
                </a:lnTo>
                <a:lnTo>
                  <a:pt x="273584" y="142237"/>
                </a:lnTo>
                <a:lnTo>
                  <a:pt x="276154" y="154364"/>
                </a:lnTo>
                <a:lnTo>
                  <a:pt x="299290" y="184784"/>
                </a:lnTo>
                <a:lnTo>
                  <a:pt x="325496" y="190719"/>
                </a:lnTo>
                <a:lnTo>
                  <a:pt x="337155" y="188857"/>
                </a:lnTo>
                <a:lnTo>
                  <a:pt x="349064" y="184135"/>
                </a:lnTo>
                <a:lnTo>
                  <a:pt x="361175" y="176530"/>
                </a:lnTo>
                <a:lnTo>
                  <a:pt x="386817" y="176530"/>
                </a:lnTo>
                <a:lnTo>
                  <a:pt x="386194" y="175768"/>
                </a:lnTo>
                <a:lnTo>
                  <a:pt x="385558" y="175061"/>
                </a:lnTo>
                <a:lnTo>
                  <a:pt x="327810" y="175061"/>
                </a:lnTo>
                <a:lnTo>
                  <a:pt x="316511" y="170202"/>
                </a:lnTo>
                <a:lnTo>
                  <a:pt x="306343" y="160106"/>
                </a:lnTo>
                <a:lnTo>
                  <a:pt x="302128" y="150743"/>
                </a:lnTo>
                <a:lnTo>
                  <a:pt x="299665" y="138215"/>
                </a:lnTo>
                <a:lnTo>
                  <a:pt x="299027" y="121295"/>
                </a:lnTo>
                <a:lnTo>
                  <a:pt x="301438" y="109304"/>
                </a:lnTo>
                <a:lnTo>
                  <a:pt x="306880" y="98090"/>
                </a:lnTo>
                <a:lnTo>
                  <a:pt x="316182" y="86924"/>
                </a:lnTo>
                <a:lnTo>
                  <a:pt x="327641" y="81929"/>
                </a:lnTo>
                <a:lnTo>
                  <a:pt x="341871" y="80263"/>
                </a:lnTo>
                <a:lnTo>
                  <a:pt x="383539" y="80263"/>
                </a:lnTo>
                <a:lnTo>
                  <a:pt x="383527" y="71130"/>
                </a:lnTo>
                <a:lnTo>
                  <a:pt x="358860" y="71130"/>
                </a:lnTo>
                <a:lnTo>
                  <a:pt x="348836" y="70054"/>
                </a:lnTo>
                <a:lnTo>
                  <a:pt x="332954" y="70000"/>
                </a:lnTo>
                <a:close/>
              </a:path>
              <a:path w="401561" h="190719">
                <a:moveTo>
                  <a:pt x="386817" y="176530"/>
                </a:moveTo>
                <a:lnTo>
                  <a:pt x="361175" y="176530"/>
                </a:lnTo>
                <a:lnTo>
                  <a:pt x="364096" y="185927"/>
                </a:lnTo>
                <a:lnTo>
                  <a:pt x="369684" y="190626"/>
                </a:lnTo>
                <a:lnTo>
                  <a:pt x="379971" y="190626"/>
                </a:lnTo>
                <a:lnTo>
                  <a:pt x="383400" y="189992"/>
                </a:lnTo>
                <a:lnTo>
                  <a:pt x="393560" y="187198"/>
                </a:lnTo>
                <a:lnTo>
                  <a:pt x="397878" y="185800"/>
                </a:lnTo>
                <a:lnTo>
                  <a:pt x="401561" y="184403"/>
                </a:lnTo>
                <a:lnTo>
                  <a:pt x="400926" y="179450"/>
                </a:lnTo>
                <a:lnTo>
                  <a:pt x="396862" y="179450"/>
                </a:lnTo>
                <a:lnTo>
                  <a:pt x="393560" y="179069"/>
                </a:lnTo>
                <a:lnTo>
                  <a:pt x="391274" y="178562"/>
                </a:lnTo>
                <a:lnTo>
                  <a:pt x="389115" y="178181"/>
                </a:lnTo>
                <a:lnTo>
                  <a:pt x="387337" y="177164"/>
                </a:lnTo>
                <a:lnTo>
                  <a:pt x="386817" y="176530"/>
                </a:lnTo>
                <a:close/>
              </a:path>
              <a:path w="401561" h="190719">
                <a:moveTo>
                  <a:pt x="383539" y="80263"/>
                </a:moveTo>
                <a:lnTo>
                  <a:pt x="348729" y="80263"/>
                </a:lnTo>
                <a:lnTo>
                  <a:pt x="354825" y="81152"/>
                </a:lnTo>
                <a:lnTo>
                  <a:pt x="360286" y="82931"/>
                </a:lnTo>
                <a:lnTo>
                  <a:pt x="354331" y="172112"/>
                </a:lnTo>
                <a:lnTo>
                  <a:pt x="343200" y="174755"/>
                </a:lnTo>
                <a:lnTo>
                  <a:pt x="327810" y="175061"/>
                </a:lnTo>
                <a:lnTo>
                  <a:pt x="385558" y="175061"/>
                </a:lnTo>
                <a:lnTo>
                  <a:pt x="385051" y="174498"/>
                </a:lnTo>
                <a:lnTo>
                  <a:pt x="384289" y="172465"/>
                </a:lnTo>
                <a:lnTo>
                  <a:pt x="384035" y="169925"/>
                </a:lnTo>
                <a:lnTo>
                  <a:pt x="383654" y="167386"/>
                </a:lnTo>
                <a:lnTo>
                  <a:pt x="383539" y="80263"/>
                </a:lnTo>
                <a:close/>
              </a:path>
              <a:path w="401561" h="190719">
                <a:moveTo>
                  <a:pt x="383019" y="0"/>
                </a:moveTo>
                <a:lnTo>
                  <a:pt x="379884" y="796"/>
                </a:lnTo>
                <a:lnTo>
                  <a:pt x="368091" y="3601"/>
                </a:lnTo>
                <a:lnTo>
                  <a:pt x="355604" y="6292"/>
                </a:lnTo>
                <a:lnTo>
                  <a:pt x="342379" y="8889"/>
                </a:lnTo>
                <a:lnTo>
                  <a:pt x="343014" y="12953"/>
                </a:lnTo>
                <a:lnTo>
                  <a:pt x="359829" y="20318"/>
                </a:lnTo>
                <a:lnTo>
                  <a:pt x="359904" y="25473"/>
                </a:lnTo>
                <a:lnTo>
                  <a:pt x="359981" y="45506"/>
                </a:lnTo>
                <a:lnTo>
                  <a:pt x="359632" y="58268"/>
                </a:lnTo>
                <a:lnTo>
                  <a:pt x="358860" y="71130"/>
                </a:lnTo>
                <a:lnTo>
                  <a:pt x="383527" y="71130"/>
                </a:lnTo>
                <a:lnTo>
                  <a:pt x="383635" y="25473"/>
                </a:lnTo>
                <a:lnTo>
                  <a:pt x="383861" y="13056"/>
                </a:lnTo>
                <a:lnTo>
                  <a:pt x="384162" y="1015"/>
                </a:lnTo>
                <a:lnTo>
                  <a:pt x="383019" y="0"/>
                </a:lnTo>
                <a:close/>
              </a:path>
              <a:path w="401561" h="190719">
                <a:moveTo>
                  <a:pt x="180184" y="187390"/>
                </a:moveTo>
                <a:lnTo>
                  <a:pt x="142133" y="187390"/>
                </a:lnTo>
                <a:lnTo>
                  <a:pt x="166698" y="187436"/>
                </a:lnTo>
                <a:lnTo>
                  <a:pt x="180200" y="187706"/>
                </a:lnTo>
                <a:lnTo>
                  <a:pt x="180184" y="187390"/>
                </a:lnTo>
                <a:close/>
              </a:path>
              <a:path w="401561" h="190719">
                <a:moveTo>
                  <a:pt x="259305" y="187394"/>
                </a:moveTo>
                <a:lnTo>
                  <a:pt x="220349" y="187394"/>
                </a:lnTo>
                <a:lnTo>
                  <a:pt x="245587" y="187442"/>
                </a:lnTo>
                <a:lnTo>
                  <a:pt x="259321" y="187706"/>
                </a:lnTo>
                <a:lnTo>
                  <a:pt x="259305" y="187394"/>
                </a:lnTo>
                <a:close/>
              </a:path>
              <a:path w="401561" h="190719">
                <a:moveTo>
                  <a:pt x="199714" y="69424"/>
                </a:moveTo>
                <a:lnTo>
                  <a:pt x="188279" y="71830"/>
                </a:lnTo>
                <a:lnTo>
                  <a:pt x="176326" y="76896"/>
                </a:lnTo>
                <a:lnTo>
                  <a:pt x="163817" y="84581"/>
                </a:lnTo>
                <a:lnTo>
                  <a:pt x="199377" y="84581"/>
                </a:lnTo>
                <a:lnTo>
                  <a:pt x="206489" y="86740"/>
                </a:lnTo>
                <a:lnTo>
                  <a:pt x="211442" y="91186"/>
                </a:lnTo>
                <a:lnTo>
                  <a:pt x="216268" y="95631"/>
                </a:lnTo>
                <a:lnTo>
                  <a:pt x="218681" y="102996"/>
                </a:lnTo>
                <a:lnTo>
                  <a:pt x="218681" y="173989"/>
                </a:lnTo>
                <a:lnTo>
                  <a:pt x="218427" y="177037"/>
                </a:lnTo>
                <a:lnTo>
                  <a:pt x="217411" y="178307"/>
                </a:lnTo>
                <a:lnTo>
                  <a:pt x="215506" y="178943"/>
                </a:lnTo>
                <a:lnTo>
                  <a:pt x="203060" y="182625"/>
                </a:lnTo>
                <a:lnTo>
                  <a:pt x="208026" y="187599"/>
                </a:lnTo>
                <a:lnTo>
                  <a:pt x="220349" y="187394"/>
                </a:lnTo>
                <a:lnTo>
                  <a:pt x="259305" y="187394"/>
                </a:lnTo>
                <a:lnTo>
                  <a:pt x="259067" y="182625"/>
                </a:lnTo>
                <a:lnTo>
                  <a:pt x="241795" y="151002"/>
                </a:lnTo>
                <a:lnTo>
                  <a:pt x="240824" y="97249"/>
                </a:lnTo>
                <a:lnTo>
                  <a:pt x="236192" y="86059"/>
                </a:lnTo>
                <a:lnTo>
                  <a:pt x="226385" y="74876"/>
                </a:lnTo>
                <a:lnTo>
                  <a:pt x="215321" y="70680"/>
                </a:lnTo>
                <a:lnTo>
                  <a:pt x="199714" y="69424"/>
                </a:lnTo>
                <a:close/>
              </a:path>
              <a:path w="401561" h="190719">
                <a:moveTo>
                  <a:pt x="162547" y="69214"/>
                </a:moveTo>
                <a:lnTo>
                  <a:pt x="160492" y="69740"/>
                </a:lnTo>
                <a:lnTo>
                  <a:pt x="148511" y="72637"/>
                </a:lnTo>
                <a:lnTo>
                  <a:pt x="136056" y="75383"/>
                </a:lnTo>
                <a:lnTo>
                  <a:pt x="123177" y="77977"/>
                </a:lnTo>
                <a:lnTo>
                  <a:pt x="123812" y="82168"/>
                </a:lnTo>
                <a:lnTo>
                  <a:pt x="140442" y="91125"/>
                </a:lnTo>
                <a:lnTo>
                  <a:pt x="140714" y="103589"/>
                </a:lnTo>
                <a:lnTo>
                  <a:pt x="140830" y="164083"/>
                </a:lnTo>
                <a:lnTo>
                  <a:pt x="140703" y="169163"/>
                </a:lnTo>
                <a:lnTo>
                  <a:pt x="140576" y="176402"/>
                </a:lnTo>
                <a:lnTo>
                  <a:pt x="139687" y="177673"/>
                </a:lnTo>
                <a:lnTo>
                  <a:pt x="137782" y="178434"/>
                </a:lnTo>
                <a:lnTo>
                  <a:pt x="123177" y="182625"/>
                </a:lnTo>
                <a:lnTo>
                  <a:pt x="129437" y="187582"/>
                </a:lnTo>
                <a:lnTo>
                  <a:pt x="142133" y="187390"/>
                </a:lnTo>
                <a:lnTo>
                  <a:pt x="180184" y="187390"/>
                </a:lnTo>
                <a:lnTo>
                  <a:pt x="179946" y="182625"/>
                </a:lnTo>
                <a:lnTo>
                  <a:pt x="166992" y="178688"/>
                </a:lnTo>
                <a:lnTo>
                  <a:pt x="165214" y="178181"/>
                </a:lnTo>
                <a:lnTo>
                  <a:pt x="164198" y="176783"/>
                </a:lnTo>
                <a:lnTo>
                  <a:pt x="164028" y="164083"/>
                </a:lnTo>
                <a:lnTo>
                  <a:pt x="163944" y="146050"/>
                </a:lnTo>
                <a:lnTo>
                  <a:pt x="165429" y="91036"/>
                </a:lnTo>
                <a:lnTo>
                  <a:pt x="177810" y="86195"/>
                </a:lnTo>
                <a:lnTo>
                  <a:pt x="189852" y="84581"/>
                </a:lnTo>
                <a:lnTo>
                  <a:pt x="163817" y="84581"/>
                </a:lnTo>
                <a:lnTo>
                  <a:pt x="163817" y="70103"/>
                </a:lnTo>
                <a:lnTo>
                  <a:pt x="162547" y="692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325615" y="5088763"/>
            <a:ext cx="45212" cy="44957"/>
          </a:xfrm>
          <a:custGeom>
            <a:avLst/>
            <a:gdLst/>
            <a:ahLst/>
            <a:cxnLst/>
            <a:rect l="l" t="t" r="r" b="b"/>
            <a:pathLst>
              <a:path w="45212" h="44957">
                <a:moveTo>
                  <a:pt x="45212" y="0"/>
                </a:moveTo>
                <a:lnTo>
                  <a:pt x="3607" y="11716"/>
                </a:lnTo>
                <a:lnTo>
                  <a:pt x="0" y="31242"/>
                </a:lnTo>
                <a:lnTo>
                  <a:pt x="2032" y="36830"/>
                </a:lnTo>
                <a:lnTo>
                  <a:pt x="6223" y="40005"/>
                </a:lnTo>
                <a:lnTo>
                  <a:pt x="10541" y="43306"/>
                </a:lnTo>
                <a:lnTo>
                  <a:pt x="16256" y="44957"/>
                </a:lnTo>
                <a:lnTo>
                  <a:pt x="23495" y="44957"/>
                </a:lnTo>
                <a:lnTo>
                  <a:pt x="31623" y="44957"/>
                </a:lnTo>
                <a:lnTo>
                  <a:pt x="38862" y="43561"/>
                </a:lnTo>
                <a:lnTo>
                  <a:pt x="44958" y="40639"/>
                </a:lnTo>
                <a:lnTo>
                  <a:pt x="45212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599128" y="5037963"/>
            <a:ext cx="61258" cy="94797"/>
          </a:xfrm>
          <a:custGeom>
            <a:avLst/>
            <a:gdLst/>
            <a:ahLst/>
            <a:cxnLst/>
            <a:rect l="l" t="t" r="r" b="b"/>
            <a:pathLst>
              <a:path w="61258" h="94797">
                <a:moveTo>
                  <a:pt x="42843" y="0"/>
                </a:moveTo>
                <a:lnTo>
                  <a:pt x="7852" y="17826"/>
                </a:lnTo>
                <a:lnTo>
                  <a:pt x="0" y="41031"/>
                </a:lnTo>
                <a:lnTo>
                  <a:pt x="638" y="57951"/>
                </a:lnTo>
                <a:lnTo>
                  <a:pt x="3101" y="70479"/>
                </a:lnTo>
                <a:lnTo>
                  <a:pt x="7316" y="79842"/>
                </a:lnTo>
                <a:lnTo>
                  <a:pt x="17484" y="89938"/>
                </a:lnTo>
                <a:lnTo>
                  <a:pt x="28783" y="94797"/>
                </a:lnTo>
                <a:lnTo>
                  <a:pt x="44173" y="94491"/>
                </a:lnTo>
                <a:lnTo>
                  <a:pt x="55303" y="91848"/>
                </a:lnTo>
                <a:lnTo>
                  <a:pt x="61258" y="2667"/>
                </a:lnTo>
                <a:lnTo>
                  <a:pt x="55797" y="888"/>
                </a:lnTo>
                <a:lnTo>
                  <a:pt x="49701" y="0"/>
                </a:lnTo>
                <a:lnTo>
                  <a:pt x="4284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423278" y="5026914"/>
            <a:ext cx="136144" cy="118491"/>
          </a:xfrm>
          <a:custGeom>
            <a:avLst/>
            <a:gdLst/>
            <a:ahLst/>
            <a:cxnLst/>
            <a:rect l="l" t="t" r="r" b="b"/>
            <a:pathLst>
              <a:path w="136144" h="118491">
                <a:moveTo>
                  <a:pt x="39370" y="0"/>
                </a:moveTo>
                <a:lnTo>
                  <a:pt x="40640" y="888"/>
                </a:lnTo>
                <a:lnTo>
                  <a:pt x="40640" y="15367"/>
                </a:lnTo>
                <a:lnTo>
                  <a:pt x="53149" y="7681"/>
                </a:lnTo>
                <a:lnTo>
                  <a:pt x="65102" y="2615"/>
                </a:lnTo>
                <a:lnTo>
                  <a:pt x="76537" y="209"/>
                </a:lnTo>
                <a:lnTo>
                  <a:pt x="92144" y="1465"/>
                </a:lnTo>
                <a:lnTo>
                  <a:pt x="103208" y="5661"/>
                </a:lnTo>
                <a:lnTo>
                  <a:pt x="113015" y="16844"/>
                </a:lnTo>
                <a:lnTo>
                  <a:pt x="117647" y="28034"/>
                </a:lnTo>
                <a:lnTo>
                  <a:pt x="118618" y="81787"/>
                </a:lnTo>
                <a:lnTo>
                  <a:pt x="118618" y="92202"/>
                </a:lnTo>
                <a:lnTo>
                  <a:pt x="118745" y="99822"/>
                </a:lnTo>
                <a:lnTo>
                  <a:pt x="135890" y="113411"/>
                </a:lnTo>
                <a:lnTo>
                  <a:pt x="136144" y="118491"/>
                </a:lnTo>
                <a:lnTo>
                  <a:pt x="122410" y="118227"/>
                </a:lnTo>
                <a:lnTo>
                  <a:pt x="110332" y="118114"/>
                </a:lnTo>
                <a:lnTo>
                  <a:pt x="97172" y="118179"/>
                </a:lnTo>
                <a:lnTo>
                  <a:pt x="84849" y="118384"/>
                </a:lnTo>
                <a:lnTo>
                  <a:pt x="79882" y="113411"/>
                </a:lnTo>
                <a:lnTo>
                  <a:pt x="92328" y="109728"/>
                </a:lnTo>
                <a:lnTo>
                  <a:pt x="94234" y="109093"/>
                </a:lnTo>
                <a:lnTo>
                  <a:pt x="95250" y="107823"/>
                </a:lnTo>
                <a:lnTo>
                  <a:pt x="95376" y="105918"/>
                </a:lnTo>
                <a:lnTo>
                  <a:pt x="95503" y="104775"/>
                </a:lnTo>
                <a:lnTo>
                  <a:pt x="95503" y="102108"/>
                </a:lnTo>
                <a:lnTo>
                  <a:pt x="95503" y="98043"/>
                </a:lnTo>
                <a:lnTo>
                  <a:pt x="95503" y="43942"/>
                </a:lnTo>
                <a:lnTo>
                  <a:pt x="95503" y="33781"/>
                </a:lnTo>
                <a:lnTo>
                  <a:pt x="93091" y="26416"/>
                </a:lnTo>
                <a:lnTo>
                  <a:pt x="88265" y="21971"/>
                </a:lnTo>
                <a:lnTo>
                  <a:pt x="83312" y="17525"/>
                </a:lnTo>
                <a:lnTo>
                  <a:pt x="76200" y="15367"/>
                </a:lnTo>
                <a:lnTo>
                  <a:pt x="66675" y="15367"/>
                </a:lnTo>
                <a:lnTo>
                  <a:pt x="54633" y="16980"/>
                </a:lnTo>
                <a:lnTo>
                  <a:pt x="42252" y="21821"/>
                </a:lnTo>
                <a:lnTo>
                  <a:pt x="40767" y="76835"/>
                </a:lnTo>
                <a:lnTo>
                  <a:pt x="40789" y="90196"/>
                </a:lnTo>
                <a:lnTo>
                  <a:pt x="40947" y="102479"/>
                </a:lnTo>
                <a:lnTo>
                  <a:pt x="41021" y="107568"/>
                </a:lnTo>
                <a:lnTo>
                  <a:pt x="42037" y="108966"/>
                </a:lnTo>
                <a:lnTo>
                  <a:pt x="43815" y="109474"/>
                </a:lnTo>
                <a:lnTo>
                  <a:pt x="56769" y="113411"/>
                </a:lnTo>
                <a:lnTo>
                  <a:pt x="57023" y="118491"/>
                </a:lnTo>
                <a:lnTo>
                  <a:pt x="43521" y="118221"/>
                </a:lnTo>
                <a:lnTo>
                  <a:pt x="31375" y="118112"/>
                </a:lnTo>
                <a:lnTo>
                  <a:pt x="18956" y="118175"/>
                </a:lnTo>
                <a:lnTo>
                  <a:pt x="6260" y="118367"/>
                </a:lnTo>
                <a:lnTo>
                  <a:pt x="0" y="113411"/>
                </a:lnTo>
                <a:lnTo>
                  <a:pt x="14605" y="109219"/>
                </a:lnTo>
                <a:lnTo>
                  <a:pt x="16510" y="108458"/>
                </a:lnTo>
                <a:lnTo>
                  <a:pt x="17399" y="107187"/>
                </a:lnTo>
                <a:lnTo>
                  <a:pt x="17525" y="105283"/>
                </a:lnTo>
                <a:lnTo>
                  <a:pt x="17525" y="99949"/>
                </a:lnTo>
                <a:lnTo>
                  <a:pt x="17653" y="94868"/>
                </a:lnTo>
                <a:lnTo>
                  <a:pt x="17653" y="90043"/>
                </a:lnTo>
                <a:lnTo>
                  <a:pt x="17653" y="47625"/>
                </a:lnTo>
                <a:lnTo>
                  <a:pt x="17537" y="34374"/>
                </a:lnTo>
                <a:lnTo>
                  <a:pt x="17265" y="21910"/>
                </a:lnTo>
                <a:lnTo>
                  <a:pt x="635" y="12954"/>
                </a:lnTo>
                <a:lnTo>
                  <a:pt x="0" y="8762"/>
                </a:lnTo>
                <a:lnTo>
                  <a:pt x="12879" y="6168"/>
                </a:lnTo>
                <a:lnTo>
                  <a:pt x="25333" y="3422"/>
                </a:lnTo>
                <a:lnTo>
                  <a:pt x="37315" y="525"/>
                </a:lnTo>
                <a:lnTo>
                  <a:pt x="39370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300101" y="5026914"/>
            <a:ext cx="112128" cy="121412"/>
          </a:xfrm>
          <a:custGeom>
            <a:avLst/>
            <a:gdLst/>
            <a:ahLst/>
            <a:cxnLst/>
            <a:rect l="l" t="t" r="r" b="b"/>
            <a:pathLst>
              <a:path w="112128" h="121412">
                <a:moveTo>
                  <a:pt x="53327" y="0"/>
                </a:moveTo>
                <a:lnTo>
                  <a:pt x="88628" y="17147"/>
                </a:lnTo>
                <a:lnTo>
                  <a:pt x="93840" y="90424"/>
                </a:lnTo>
                <a:lnTo>
                  <a:pt x="93713" y="94615"/>
                </a:lnTo>
                <a:lnTo>
                  <a:pt x="93840" y="98043"/>
                </a:lnTo>
                <a:lnTo>
                  <a:pt x="94094" y="100584"/>
                </a:lnTo>
                <a:lnTo>
                  <a:pt x="94348" y="103124"/>
                </a:lnTo>
                <a:lnTo>
                  <a:pt x="95110" y="105156"/>
                </a:lnTo>
                <a:lnTo>
                  <a:pt x="96380" y="106553"/>
                </a:lnTo>
                <a:lnTo>
                  <a:pt x="97523" y="107823"/>
                </a:lnTo>
                <a:lnTo>
                  <a:pt x="99301" y="108838"/>
                </a:lnTo>
                <a:lnTo>
                  <a:pt x="101714" y="109347"/>
                </a:lnTo>
                <a:lnTo>
                  <a:pt x="104127" y="109855"/>
                </a:lnTo>
                <a:lnTo>
                  <a:pt x="107429" y="110236"/>
                </a:lnTo>
                <a:lnTo>
                  <a:pt x="111493" y="110236"/>
                </a:lnTo>
                <a:lnTo>
                  <a:pt x="112128" y="115188"/>
                </a:lnTo>
                <a:lnTo>
                  <a:pt x="90411" y="121412"/>
                </a:lnTo>
                <a:lnTo>
                  <a:pt x="88506" y="121412"/>
                </a:lnTo>
                <a:lnTo>
                  <a:pt x="80378" y="121412"/>
                </a:lnTo>
                <a:lnTo>
                  <a:pt x="74790" y="117348"/>
                </a:lnTo>
                <a:lnTo>
                  <a:pt x="71869" y="109093"/>
                </a:lnTo>
                <a:lnTo>
                  <a:pt x="59453" y="116401"/>
                </a:lnTo>
                <a:lnTo>
                  <a:pt x="47626" y="120537"/>
                </a:lnTo>
                <a:lnTo>
                  <a:pt x="30470" y="120309"/>
                </a:lnTo>
                <a:lnTo>
                  <a:pt x="18807" y="117753"/>
                </a:lnTo>
                <a:lnTo>
                  <a:pt x="10696" y="113063"/>
                </a:lnTo>
                <a:lnTo>
                  <a:pt x="2848" y="103257"/>
                </a:lnTo>
                <a:lnTo>
                  <a:pt x="0" y="90103"/>
                </a:lnTo>
                <a:lnTo>
                  <a:pt x="2392" y="76417"/>
                </a:lnTo>
                <a:lnTo>
                  <a:pt x="44509" y="53422"/>
                </a:lnTo>
                <a:lnTo>
                  <a:pt x="57406" y="52059"/>
                </a:lnTo>
                <a:lnTo>
                  <a:pt x="70853" y="42037"/>
                </a:lnTo>
                <a:lnTo>
                  <a:pt x="70853" y="32766"/>
                </a:lnTo>
                <a:lnTo>
                  <a:pt x="68567" y="25908"/>
                </a:lnTo>
                <a:lnTo>
                  <a:pt x="63741" y="21462"/>
                </a:lnTo>
                <a:lnTo>
                  <a:pt x="58915" y="16891"/>
                </a:lnTo>
                <a:lnTo>
                  <a:pt x="51549" y="14731"/>
                </a:lnTo>
                <a:lnTo>
                  <a:pt x="41643" y="14731"/>
                </a:lnTo>
                <a:lnTo>
                  <a:pt x="30441" y="15556"/>
                </a:lnTo>
                <a:lnTo>
                  <a:pt x="17074" y="18030"/>
                </a:lnTo>
                <a:lnTo>
                  <a:pt x="10401" y="10668"/>
                </a:lnTo>
                <a:lnTo>
                  <a:pt x="23851" y="5421"/>
                </a:lnTo>
                <a:lnTo>
                  <a:pt x="36404" y="1933"/>
                </a:lnTo>
                <a:lnTo>
                  <a:pt x="48041" y="205"/>
                </a:lnTo>
                <a:lnTo>
                  <a:pt x="53327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573685" y="4957698"/>
            <a:ext cx="127977" cy="190719"/>
          </a:xfrm>
          <a:custGeom>
            <a:avLst/>
            <a:gdLst/>
            <a:ahLst/>
            <a:cxnLst/>
            <a:rect l="l" t="t" r="r" b="b"/>
            <a:pathLst>
              <a:path w="127977" h="190719">
                <a:moveTo>
                  <a:pt x="109435" y="0"/>
                </a:moveTo>
                <a:lnTo>
                  <a:pt x="110578" y="1015"/>
                </a:lnTo>
                <a:lnTo>
                  <a:pt x="110277" y="13056"/>
                </a:lnTo>
                <a:lnTo>
                  <a:pt x="110051" y="25473"/>
                </a:lnTo>
                <a:lnTo>
                  <a:pt x="109900" y="38265"/>
                </a:lnTo>
                <a:lnTo>
                  <a:pt x="109825" y="51434"/>
                </a:lnTo>
                <a:lnTo>
                  <a:pt x="109816" y="125856"/>
                </a:lnTo>
                <a:lnTo>
                  <a:pt x="109856" y="138646"/>
                </a:lnTo>
                <a:lnTo>
                  <a:pt x="109923" y="151328"/>
                </a:lnTo>
                <a:lnTo>
                  <a:pt x="109943" y="163956"/>
                </a:lnTo>
                <a:lnTo>
                  <a:pt x="110070" y="167386"/>
                </a:lnTo>
                <a:lnTo>
                  <a:pt x="110451" y="169925"/>
                </a:lnTo>
                <a:lnTo>
                  <a:pt x="110705" y="172465"/>
                </a:lnTo>
                <a:lnTo>
                  <a:pt x="111467" y="174498"/>
                </a:lnTo>
                <a:lnTo>
                  <a:pt x="112610" y="175768"/>
                </a:lnTo>
                <a:lnTo>
                  <a:pt x="113753" y="177164"/>
                </a:lnTo>
                <a:lnTo>
                  <a:pt x="115531" y="178181"/>
                </a:lnTo>
                <a:lnTo>
                  <a:pt x="117690" y="178562"/>
                </a:lnTo>
                <a:lnTo>
                  <a:pt x="119976" y="179069"/>
                </a:lnTo>
                <a:lnTo>
                  <a:pt x="123278" y="179450"/>
                </a:lnTo>
                <a:lnTo>
                  <a:pt x="127342" y="179450"/>
                </a:lnTo>
                <a:lnTo>
                  <a:pt x="127977" y="184403"/>
                </a:lnTo>
                <a:lnTo>
                  <a:pt x="124294" y="185800"/>
                </a:lnTo>
                <a:lnTo>
                  <a:pt x="119976" y="187198"/>
                </a:lnTo>
                <a:lnTo>
                  <a:pt x="114896" y="188594"/>
                </a:lnTo>
                <a:lnTo>
                  <a:pt x="109816" y="189992"/>
                </a:lnTo>
                <a:lnTo>
                  <a:pt x="106387" y="190626"/>
                </a:lnTo>
                <a:lnTo>
                  <a:pt x="104482" y="190626"/>
                </a:lnTo>
                <a:lnTo>
                  <a:pt x="96100" y="190626"/>
                </a:lnTo>
                <a:lnTo>
                  <a:pt x="90512" y="185927"/>
                </a:lnTo>
                <a:lnTo>
                  <a:pt x="87591" y="176530"/>
                </a:lnTo>
                <a:lnTo>
                  <a:pt x="75480" y="184135"/>
                </a:lnTo>
                <a:lnTo>
                  <a:pt x="63571" y="188857"/>
                </a:lnTo>
                <a:lnTo>
                  <a:pt x="51912" y="190719"/>
                </a:lnTo>
                <a:lnTo>
                  <a:pt x="37596" y="189257"/>
                </a:lnTo>
                <a:lnTo>
                  <a:pt x="2570" y="154364"/>
                </a:lnTo>
                <a:lnTo>
                  <a:pt x="0" y="142237"/>
                </a:lnTo>
                <a:lnTo>
                  <a:pt x="635" y="125420"/>
                </a:lnTo>
                <a:lnTo>
                  <a:pt x="24021" y="82497"/>
                </a:lnTo>
                <a:lnTo>
                  <a:pt x="59370" y="70000"/>
                </a:lnTo>
                <a:lnTo>
                  <a:pt x="75252" y="70054"/>
                </a:lnTo>
                <a:lnTo>
                  <a:pt x="85275" y="71130"/>
                </a:lnTo>
                <a:lnTo>
                  <a:pt x="86048" y="58268"/>
                </a:lnTo>
                <a:lnTo>
                  <a:pt x="86397" y="45506"/>
                </a:lnTo>
                <a:lnTo>
                  <a:pt x="86427" y="32853"/>
                </a:lnTo>
                <a:lnTo>
                  <a:pt x="86245" y="20318"/>
                </a:lnTo>
                <a:lnTo>
                  <a:pt x="69430" y="12953"/>
                </a:lnTo>
                <a:lnTo>
                  <a:pt x="68795" y="8889"/>
                </a:lnTo>
                <a:lnTo>
                  <a:pt x="82020" y="6292"/>
                </a:lnTo>
                <a:lnTo>
                  <a:pt x="94507" y="3601"/>
                </a:lnTo>
                <a:lnTo>
                  <a:pt x="106300" y="796"/>
                </a:lnTo>
                <a:lnTo>
                  <a:pt x="109435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866128" y="4954651"/>
            <a:ext cx="1450340" cy="25387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292475" y="5273675"/>
            <a:ext cx="542798" cy="2356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38695" y="6069647"/>
            <a:ext cx="168224" cy="161785"/>
          </a:xfrm>
          <a:custGeom>
            <a:avLst/>
            <a:gdLst/>
            <a:ahLst/>
            <a:cxnLst/>
            <a:rect l="l" t="t" r="r" b="b"/>
            <a:pathLst>
              <a:path w="168224" h="161785">
                <a:moveTo>
                  <a:pt x="158305" y="87007"/>
                </a:moveTo>
                <a:lnTo>
                  <a:pt x="149923" y="87007"/>
                </a:lnTo>
                <a:lnTo>
                  <a:pt x="146469" y="88277"/>
                </a:lnTo>
                <a:lnTo>
                  <a:pt x="141300" y="93370"/>
                </a:lnTo>
                <a:lnTo>
                  <a:pt x="140004" y="96723"/>
                </a:lnTo>
                <a:lnTo>
                  <a:pt x="140004" y="105028"/>
                </a:lnTo>
                <a:lnTo>
                  <a:pt x="141300" y="108419"/>
                </a:lnTo>
                <a:lnTo>
                  <a:pt x="146469" y="113677"/>
                </a:lnTo>
                <a:lnTo>
                  <a:pt x="149923" y="114985"/>
                </a:lnTo>
                <a:lnTo>
                  <a:pt x="158305" y="114985"/>
                </a:lnTo>
                <a:lnTo>
                  <a:pt x="161658" y="113677"/>
                </a:lnTo>
                <a:lnTo>
                  <a:pt x="166903" y="108419"/>
                </a:lnTo>
                <a:lnTo>
                  <a:pt x="168224" y="105028"/>
                </a:lnTo>
                <a:lnTo>
                  <a:pt x="168224" y="96723"/>
                </a:lnTo>
                <a:lnTo>
                  <a:pt x="166903" y="93370"/>
                </a:lnTo>
                <a:lnTo>
                  <a:pt x="161658" y="88277"/>
                </a:lnTo>
                <a:lnTo>
                  <a:pt x="158305" y="87007"/>
                </a:lnTo>
                <a:close/>
              </a:path>
              <a:path w="168224" h="161785">
                <a:moveTo>
                  <a:pt x="118375" y="105816"/>
                </a:moveTo>
                <a:lnTo>
                  <a:pt x="69240" y="105816"/>
                </a:lnTo>
                <a:lnTo>
                  <a:pt x="69124" y="150785"/>
                </a:lnTo>
                <a:lnTo>
                  <a:pt x="69011" y="160845"/>
                </a:lnTo>
                <a:lnTo>
                  <a:pt x="70192" y="161785"/>
                </a:lnTo>
                <a:lnTo>
                  <a:pt x="76923" y="160527"/>
                </a:lnTo>
                <a:lnTo>
                  <a:pt x="84061" y="159511"/>
                </a:lnTo>
                <a:lnTo>
                  <a:pt x="91339" y="150785"/>
                </a:lnTo>
                <a:lnTo>
                  <a:pt x="91082" y="138067"/>
                </a:lnTo>
                <a:lnTo>
                  <a:pt x="90995" y="125450"/>
                </a:lnTo>
                <a:lnTo>
                  <a:pt x="93094" y="105818"/>
                </a:lnTo>
                <a:lnTo>
                  <a:pt x="118375" y="105818"/>
                </a:lnTo>
                <a:close/>
              </a:path>
              <a:path w="168224" h="161785">
                <a:moveTo>
                  <a:pt x="118375" y="105818"/>
                </a:moveTo>
                <a:lnTo>
                  <a:pt x="93094" y="105818"/>
                </a:lnTo>
                <a:lnTo>
                  <a:pt x="106069" y="105917"/>
                </a:lnTo>
                <a:lnTo>
                  <a:pt x="118389" y="106171"/>
                </a:lnTo>
                <a:lnTo>
                  <a:pt x="118375" y="105818"/>
                </a:lnTo>
                <a:close/>
              </a:path>
              <a:path w="168224" h="161785">
                <a:moveTo>
                  <a:pt x="91706" y="0"/>
                </a:moveTo>
                <a:lnTo>
                  <a:pt x="57935" y="24482"/>
                </a:lnTo>
                <a:lnTo>
                  <a:pt x="31063" y="57514"/>
                </a:lnTo>
                <a:lnTo>
                  <a:pt x="7626" y="87560"/>
                </a:lnTo>
                <a:lnTo>
                  <a:pt x="0" y="97586"/>
                </a:lnTo>
                <a:lnTo>
                  <a:pt x="2050" y="106152"/>
                </a:lnTo>
                <a:lnTo>
                  <a:pt x="16152" y="105964"/>
                </a:lnTo>
                <a:lnTo>
                  <a:pt x="118375" y="105816"/>
                </a:lnTo>
                <a:lnTo>
                  <a:pt x="117919" y="94183"/>
                </a:lnTo>
                <a:lnTo>
                  <a:pt x="69240" y="94183"/>
                </a:lnTo>
                <a:lnTo>
                  <a:pt x="21374" y="87230"/>
                </a:lnTo>
                <a:lnTo>
                  <a:pt x="44817" y="56481"/>
                </a:lnTo>
                <a:lnTo>
                  <a:pt x="69240" y="27393"/>
                </a:lnTo>
                <a:lnTo>
                  <a:pt x="91151" y="27393"/>
                </a:lnTo>
                <a:lnTo>
                  <a:pt x="91388" y="13375"/>
                </a:lnTo>
                <a:lnTo>
                  <a:pt x="91706" y="0"/>
                </a:lnTo>
                <a:close/>
              </a:path>
              <a:path w="168224" h="161785">
                <a:moveTo>
                  <a:pt x="91151" y="27393"/>
                </a:moveTo>
                <a:lnTo>
                  <a:pt x="69240" y="27393"/>
                </a:lnTo>
                <a:lnTo>
                  <a:pt x="69240" y="94183"/>
                </a:lnTo>
                <a:lnTo>
                  <a:pt x="90995" y="94183"/>
                </a:lnTo>
                <a:lnTo>
                  <a:pt x="91078" y="34264"/>
                </a:lnTo>
                <a:lnTo>
                  <a:pt x="91151" y="27393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78700" y="6156655"/>
            <a:ext cx="28219" cy="27978"/>
          </a:xfrm>
          <a:custGeom>
            <a:avLst/>
            <a:gdLst/>
            <a:ahLst/>
            <a:cxnLst/>
            <a:rect l="l" t="t" r="r" b="b"/>
            <a:pathLst>
              <a:path w="28219" h="27978">
                <a:moveTo>
                  <a:pt x="14223" y="0"/>
                </a:moveTo>
                <a:lnTo>
                  <a:pt x="18300" y="0"/>
                </a:lnTo>
                <a:lnTo>
                  <a:pt x="21653" y="1269"/>
                </a:lnTo>
                <a:lnTo>
                  <a:pt x="24282" y="3822"/>
                </a:lnTo>
                <a:lnTo>
                  <a:pt x="26898" y="6362"/>
                </a:lnTo>
                <a:lnTo>
                  <a:pt x="28219" y="9715"/>
                </a:lnTo>
                <a:lnTo>
                  <a:pt x="28219" y="13868"/>
                </a:lnTo>
                <a:lnTo>
                  <a:pt x="28219" y="18021"/>
                </a:lnTo>
                <a:lnTo>
                  <a:pt x="26898" y="21412"/>
                </a:lnTo>
                <a:lnTo>
                  <a:pt x="24282" y="24041"/>
                </a:lnTo>
                <a:lnTo>
                  <a:pt x="21653" y="26669"/>
                </a:lnTo>
                <a:lnTo>
                  <a:pt x="18300" y="27978"/>
                </a:lnTo>
                <a:lnTo>
                  <a:pt x="14223" y="27978"/>
                </a:lnTo>
                <a:lnTo>
                  <a:pt x="9918" y="27978"/>
                </a:lnTo>
                <a:lnTo>
                  <a:pt x="6464" y="26669"/>
                </a:lnTo>
                <a:lnTo>
                  <a:pt x="3873" y="24041"/>
                </a:lnTo>
                <a:lnTo>
                  <a:pt x="1295" y="21412"/>
                </a:lnTo>
                <a:lnTo>
                  <a:pt x="0" y="18021"/>
                </a:lnTo>
                <a:lnTo>
                  <a:pt x="0" y="13868"/>
                </a:lnTo>
                <a:lnTo>
                  <a:pt x="0" y="9715"/>
                </a:lnTo>
                <a:lnTo>
                  <a:pt x="1295" y="6362"/>
                </a:lnTo>
                <a:lnTo>
                  <a:pt x="3873" y="3822"/>
                </a:lnTo>
                <a:lnTo>
                  <a:pt x="6464" y="1269"/>
                </a:lnTo>
                <a:lnTo>
                  <a:pt x="9918" y="0"/>
                </a:lnTo>
                <a:lnTo>
                  <a:pt x="14223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0070" y="6097041"/>
            <a:ext cx="47865" cy="66789"/>
          </a:xfrm>
          <a:custGeom>
            <a:avLst/>
            <a:gdLst/>
            <a:ahLst/>
            <a:cxnLst/>
            <a:rect l="l" t="t" r="r" b="b"/>
            <a:pathLst>
              <a:path w="47865" h="66789">
                <a:moveTo>
                  <a:pt x="47865" y="0"/>
                </a:moveTo>
                <a:lnTo>
                  <a:pt x="14957" y="39957"/>
                </a:lnTo>
                <a:lnTo>
                  <a:pt x="0" y="59836"/>
                </a:lnTo>
                <a:lnTo>
                  <a:pt x="47865" y="66789"/>
                </a:lnTo>
                <a:lnTo>
                  <a:pt x="47865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38695" y="6069647"/>
            <a:ext cx="118389" cy="161785"/>
          </a:xfrm>
          <a:custGeom>
            <a:avLst/>
            <a:gdLst/>
            <a:ahLst/>
            <a:cxnLst/>
            <a:rect l="l" t="t" r="r" b="b"/>
            <a:pathLst>
              <a:path w="118389" h="161785">
                <a:moveTo>
                  <a:pt x="91706" y="0"/>
                </a:moveTo>
                <a:lnTo>
                  <a:pt x="91388" y="13375"/>
                </a:lnTo>
                <a:lnTo>
                  <a:pt x="91163" y="26277"/>
                </a:lnTo>
                <a:lnTo>
                  <a:pt x="91031" y="38708"/>
                </a:lnTo>
                <a:lnTo>
                  <a:pt x="90995" y="94183"/>
                </a:lnTo>
                <a:lnTo>
                  <a:pt x="117919" y="94183"/>
                </a:lnTo>
                <a:lnTo>
                  <a:pt x="118389" y="106171"/>
                </a:lnTo>
                <a:lnTo>
                  <a:pt x="106069" y="105917"/>
                </a:lnTo>
                <a:lnTo>
                  <a:pt x="93094" y="105818"/>
                </a:lnTo>
                <a:lnTo>
                  <a:pt x="90995" y="125450"/>
                </a:lnTo>
                <a:lnTo>
                  <a:pt x="91082" y="138067"/>
                </a:lnTo>
                <a:lnTo>
                  <a:pt x="91339" y="150785"/>
                </a:lnTo>
                <a:lnTo>
                  <a:pt x="84061" y="159511"/>
                </a:lnTo>
                <a:lnTo>
                  <a:pt x="76923" y="160527"/>
                </a:lnTo>
                <a:lnTo>
                  <a:pt x="70192" y="161785"/>
                </a:lnTo>
                <a:lnTo>
                  <a:pt x="69011" y="160845"/>
                </a:lnTo>
                <a:lnTo>
                  <a:pt x="69152" y="148285"/>
                </a:lnTo>
                <a:lnTo>
                  <a:pt x="69226" y="135553"/>
                </a:lnTo>
                <a:lnTo>
                  <a:pt x="69240" y="105816"/>
                </a:lnTo>
                <a:lnTo>
                  <a:pt x="39966" y="105816"/>
                </a:lnTo>
                <a:lnTo>
                  <a:pt x="28791" y="105852"/>
                </a:lnTo>
                <a:lnTo>
                  <a:pt x="16152" y="105964"/>
                </a:lnTo>
                <a:lnTo>
                  <a:pt x="2050" y="106152"/>
                </a:lnTo>
                <a:lnTo>
                  <a:pt x="0" y="97586"/>
                </a:lnTo>
                <a:lnTo>
                  <a:pt x="31063" y="57514"/>
                </a:lnTo>
                <a:lnTo>
                  <a:pt x="57935" y="24482"/>
                </a:lnTo>
                <a:lnTo>
                  <a:pt x="72465" y="7213"/>
                </a:lnTo>
                <a:lnTo>
                  <a:pt x="91706" y="0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57643" y="5991021"/>
            <a:ext cx="1175651" cy="1968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475738" y="6001461"/>
            <a:ext cx="3177921" cy="5224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529071" y="5991021"/>
            <a:ext cx="459739" cy="1968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243573" y="6002578"/>
            <a:ext cx="565276" cy="1852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111240" y="5991021"/>
            <a:ext cx="2199640" cy="56007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37259" y="6295821"/>
            <a:ext cx="998931" cy="2464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44" y="979932"/>
            <a:ext cx="7435596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647697"/>
            <a:ext cx="7742555" cy="4742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42240" marR="412750" indent="-129539">
              <a:lnSpc>
                <a:spcPct val="100000"/>
              </a:lnSpc>
              <a:buClr>
                <a:srgbClr val="FFFFFF"/>
              </a:buClr>
              <a:buSzPct val="85714"/>
              <a:buFont typeface="Constantia"/>
              <a:buChar char="•"/>
              <a:tabLst>
                <a:tab pos="142240" algn="l"/>
              </a:tabLst>
            </a:pPr>
            <a:r>
              <a:rPr dirty="0" smtClean="0" sz="2100" b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5" b="1" u="heavy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-4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ee</a:t>
            </a:r>
            <a:r>
              <a:rPr dirty="0" smtClean="0" sz="2100" spc="-5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100" spc="-10" b="1" u="heavy">
                <a:solidFill>
                  <a:srgbClr val="FFFFFF"/>
                </a:solidFill>
                <a:latin typeface="Constantia"/>
                <a:cs typeface="Constantia"/>
              </a:rPr>
              <a:t>asic</a:t>
            </a:r>
            <a:r>
              <a:rPr dirty="0" smtClean="0" sz="2100" spc="-9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 b="1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5" b="1" u="heavy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4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ac</a:t>
            </a:r>
            <a:r>
              <a:rPr dirty="0" smtClean="0" sz="2100" spc="-45" b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0" b="1" u="heavy">
                <a:solidFill>
                  <a:srgbClr val="FFFFFF"/>
                </a:solidFill>
                <a:latin typeface="Constantia"/>
                <a:cs typeface="Constantia"/>
              </a:rPr>
              <a:t>erist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 b="1" u="heavy">
                <a:solidFill>
                  <a:srgbClr val="FFFFFF"/>
                </a:solidFill>
                <a:latin typeface="Constantia"/>
                <a:cs typeface="Constantia"/>
              </a:rPr>
              <a:t>cs</a:t>
            </a:r>
            <a:r>
              <a:rPr dirty="0" smtClean="0" sz="2100" spc="-8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 b="1" u="heavy">
                <a:solidFill>
                  <a:srgbClr val="FFFFFF"/>
                </a:solidFill>
                <a:latin typeface="Constantia"/>
                <a:cs typeface="Constantia"/>
              </a:rPr>
              <a:t>diff</a:t>
            </a:r>
            <a:r>
              <a:rPr dirty="0" smtClean="0" sz="2100" spc="-25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4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entia</a:t>
            </a:r>
            <a:r>
              <a:rPr dirty="0" smtClean="0" sz="2100" spc="-50" b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5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 b="1" u="heavy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100" spc="-4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 b="1" u="heavy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100" spc="-3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30" b="1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0" b="1" u="heavy">
                <a:solidFill>
                  <a:srgbClr val="FFFFFF"/>
                </a:solidFill>
                <a:latin typeface="Constantia"/>
                <a:cs typeface="Constantia"/>
              </a:rPr>
              <a:t>essors: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7"/>
              </a:spcBef>
            </a:pPr>
            <a:endParaRPr sz="1000"/>
          </a:p>
          <a:p>
            <a:pPr algn="just" marL="527685" marR="17145" indent="-515620">
              <a:lnSpc>
                <a:spcPct val="80000"/>
              </a:lnSpc>
              <a:buClr>
                <a:srgbClr val="0AD0D9"/>
              </a:buClr>
              <a:buSzPct val="95238"/>
              <a:buFont typeface="Constantia"/>
              <a:buAutoNum type="arabicPeriod"/>
              <a:tabLst>
                <a:tab pos="594995" algn="l"/>
              </a:tabLst>
            </a:pPr>
            <a:r>
              <a:rPr dirty="0" smtClean="0" sz="2100" spc="-15" b="1">
                <a:solidFill>
                  <a:srgbClr val="FFFFFF"/>
                </a:solidFill>
                <a:latin typeface="Constantia"/>
                <a:cs typeface="Constantia"/>
              </a:rPr>
              <a:t>Ins</a:t>
            </a:r>
            <a:r>
              <a:rPr dirty="0" smtClean="0" sz="21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 b="1">
                <a:solidFill>
                  <a:srgbClr val="FFFFFF"/>
                </a:solidFill>
                <a:latin typeface="Constantia"/>
                <a:cs typeface="Constantia"/>
              </a:rPr>
              <a:t>ru</a:t>
            </a:r>
            <a:r>
              <a:rPr dirty="0" smtClean="0" sz="2100" spc="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 b="1">
                <a:solidFill>
                  <a:srgbClr val="FFFFFF"/>
                </a:solidFill>
                <a:latin typeface="Constantia"/>
                <a:cs typeface="Constantia"/>
              </a:rPr>
              <a:t>tion</a:t>
            </a:r>
            <a:r>
              <a:rPr dirty="0" smtClean="0" sz="2100" spc="-15" b="1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100" spc="114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set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100" spc="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   </a:t>
            </a:r>
            <a:r>
              <a:rPr dirty="0" smtClean="0" sz="21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set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1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1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str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ns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1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1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ec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e.</a:t>
            </a:r>
            <a:endParaRPr sz="2100">
              <a:latin typeface="Constantia"/>
              <a:cs typeface="Constantia"/>
            </a:endParaRPr>
          </a:p>
          <a:p>
            <a:pPr algn="just" marL="527685" marR="17780" indent="-515620">
              <a:lnSpc>
                <a:spcPts val="2020"/>
              </a:lnSpc>
              <a:spcBef>
                <a:spcPts val="484"/>
              </a:spcBef>
              <a:buClr>
                <a:srgbClr val="0AD0D9"/>
              </a:buClr>
              <a:buSzPct val="95238"/>
              <a:buFont typeface="Constantia"/>
              <a:buAutoNum type="arabicPeriod"/>
              <a:tabLst>
                <a:tab pos="594995" algn="l"/>
              </a:tabLst>
            </a:pPr>
            <a:r>
              <a:rPr dirty="0" smtClean="0" sz="2100" spc="-15" b="1">
                <a:solidFill>
                  <a:srgbClr val="FFFFFF"/>
                </a:solidFill>
                <a:latin typeface="Constantia"/>
                <a:cs typeface="Constantia"/>
              </a:rPr>
              <a:t>Ban</a:t>
            </a:r>
            <a:r>
              <a:rPr dirty="0" smtClean="0" sz="2100" spc="-35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100" spc="-15" b="1">
                <a:solidFill>
                  <a:srgbClr val="FFFFFF"/>
                </a:solidFill>
                <a:latin typeface="Constantia"/>
                <a:cs typeface="Constantia"/>
              </a:rPr>
              <a:t>wi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1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num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er  </a:t>
            </a:r>
            <a:r>
              <a:rPr dirty="0" smtClean="0" sz="2100" spc="-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1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1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1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d  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dirty="0" smtClean="0" sz="21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1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sin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str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n.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algn="just" marL="527685" marR="15240" indent="-515620">
              <a:lnSpc>
                <a:spcPct val="80000"/>
              </a:lnSpc>
              <a:tabLst>
                <a:tab pos="527685" algn="l"/>
              </a:tabLst>
            </a:pPr>
            <a:r>
              <a:rPr dirty="0" smtClean="0" sz="2000" spc="-10" b="1">
                <a:solidFill>
                  <a:srgbClr val="0AD0D9"/>
                </a:solidFill>
                <a:latin typeface="Constantia"/>
                <a:cs typeface="Constantia"/>
              </a:rPr>
              <a:t>3.</a:t>
            </a:r>
            <a:r>
              <a:rPr dirty="0" smtClean="0" sz="2000" spc="-10" b="1">
                <a:solidFill>
                  <a:srgbClr val="0AD0D9"/>
                </a:solidFill>
                <a:latin typeface="Constantia"/>
                <a:cs typeface="Constantia"/>
              </a:rPr>
              <a:t>	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0" b="1">
                <a:solidFill>
                  <a:srgbClr val="FFFFFF"/>
                </a:solidFill>
                <a:latin typeface="Constantia"/>
                <a:cs typeface="Constantia"/>
              </a:rPr>
              <a:t>lo</a:t>
            </a:r>
            <a:r>
              <a:rPr dirty="0" smtClean="0" sz="2100" spc="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0" b="1">
                <a:solidFill>
                  <a:srgbClr val="FFFFFF"/>
                </a:solidFill>
                <a:latin typeface="Constantia"/>
                <a:cs typeface="Constantia"/>
              </a:rPr>
              <a:t>k </a:t>
            </a:r>
            <a:r>
              <a:rPr dirty="0" smtClean="0" sz="21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 b="1">
                <a:solidFill>
                  <a:srgbClr val="FFFFFF"/>
                </a:solidFill>
                <a:latin typeface="Constantia"/>
                <a:cs typeface="Constantia"/>
              </a:rPr>
              <a:t>spe</a:t>
            </a:r>
            <a:r>
              <a:rPr dirty="0" smtClean="0" sz="21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10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: </a:t>
            </a:r>
            <a:r>
              <a:rPr dirty="0" smtClean="0" sz="21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1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en </a:t>
            </a:r>
            <a:r>
              <a:rPr dirty="0" smtClean="0" sz="21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in  megahertz 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(M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z),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mtClean="0" sz="21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clock 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speed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 de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ermi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-5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1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1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str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ns</a:t>
            </a:r>
            <a:r>
              <a:rPr dirty="0" smtClean="0" sz="21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dirty="0" smtClean="0" sz="2100" spc="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ond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1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 can</a:t>
            </a:r>
            <a:r>
              <a:rPr dirty="0" smtClean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ec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e.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algn="just" marL="12700" marR="16510">
              <a:lnSpc>
                <a:spcPct val="80000"/>
              </a:lnSpc>
            </a:pPr>
            <a:r>
              <a:rPr dirty="0" smtClean="0" sz="2100" spc="-15" b="1" u="heavy">
                <a:latin typeface="Constantia"/>
                <a:cs typeface="Constantia"/>
              </a:rPr>
              <a:t>Mic</a:t>
            </a:r>
            <a:r>
              <a:rPr dirty="0" smtClean="0" sz="2100" spc="-40" b="1" u="heavy">
                <a:latin typeface="Constantia"/>
                <a:cs typeface="Constantia"/>
              </a:rPr>
              <a:t>r</a:t>
            </a:r>
            <a:r>
              <a:rPr dirty="0" smtClean="0" sz="2100" spc="0" b="1" u="heavy">
                <a:latin typeface="Constantia"/>
                <a:cs typeface="Constantia"/>
              </a:rPr>
              <a:t>o</a:t>
            </a:r>
            <a:r>
              <a:rPr dirty="0" smtClean="0" sz="2100" spc="-30" b="1" u="heavy">
                <a:latin typeface="Constantia"/>
                <a:cs typeface="Constantia"/>
              </a:rPr>
              <a:t>c</a:t>
            </a:r>
            <a:r>
              <a:rPr dirty="0" smtClean="0" sz="2100" spc="-15" b="1" u="heavy">
                <a:latin typeface="Constantia"/>
                <a:cs typeface="Constantia"/>
              </a:rPr>
              <a:t>ont</a:t>
            </a:r>
            <a:r>
              <a:rPr dirty="0" smtClean="0" sz="2100" spc="-45" b="1" u="heavy">
                <a:latin typeface="Constantia"/>
                <a:cs typeface="Constantia"/>
              </a:rPr>
              <a:t>r</a:t>
            </a:r>
            <a:r>
              <a:rPr dirty="0" smtClean="0" sz="2100" spc="-10" b="1" u="heavy">
                <a:latin typeface="Constantia"/>
                <a:cs typeface="Constantia"/>
              </a:rPr>
              <a:t>ol</a:t>
            </a:r>
            <a:r>
              <a:rPr dirty="0" smtClean="0" sz="2100" spc="-10" b="1" u="heavy">
                <a:latin typeface="Constantia"/>
                <a:cs typeface="Constantia"/>
              </a:rPr>
              <a:t>le</a:t>
            </a:r>
            <a:r>
              <a:rPr dirty="0" smtClean="0" sz="2100" spc="0" b="1" u="heavy">
                <a:latin typeface="Constantia"/>
                <a:cs typeface="Constantia"/>
              </a:rPr>
              <a:t>r</a:t>
            </a:r>
            <a:r>
              <a:rPr dirty="0" smtClean="0" sz="21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1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1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hi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100" spc="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eg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100" spc="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chip</a:t>
            </a:r>
            <a:r>
              <a:rPr dirty="0" smtClean="0" sz="21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mtClean="0" sz="21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1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1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100" spc="-13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1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orm</a:t>
            </a:r>
            <a:r>
              <a:rPr dirty="0" smtClean="0" sz="21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1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7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OM,</a:t>
            </a:r>
            <a:r>
              <a:rPr dirty="0" smtClean="0" sz="21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I/O</a:t>
            </a:r>
            <a:r>
              <a:rPr dirty="0" smtClean="0" sz="21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port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1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1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1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1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oller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designed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1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1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spec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1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task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ont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ol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partic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lar</a:t>
            </a:r>
            <a:r>
              <a:rPr dirty="0" smtClean="0" sz="21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em.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just" marL="12700" marR="12700">
              <a:lnSpc>
                <a:spcPts val="2020"/>
              </a:lnSpc>
            </a:pPr>
            <a:r>
              <a:rPr dirty="0" smtClean="0" sz="21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1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oller</a:t>
            </a:r>
            <a:r>
              <a:rPr dirty="0" smtClean="0" sz="21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dif</a:t>
            </a:r>
            <a:r>
              <a:rPr dirty="0" smtClean="0" sz="21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1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7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hich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ene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purp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1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chip</a:t>
            </a:r>
            <a:r>
              <a:rPr dirty="0" smtClean="0" sz="21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mtClean="0" sz="21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1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used </a:t>
            </a:r>
            <a:r>
              <a:rPr dirty="0" smtClean="0" sz="2100" spc="-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1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lt</a:t>
            </a:r>
            <a:r>
              <a:rPr dirty="0" smtClean="0" sz="2100" spc="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-fun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100" spc="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pu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1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dev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eq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ltiple</a:t>
            </a:r>
            <a:r>
              <a:rPr dirty="0" smtClean="0" sz="21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chips</a:t>
            </a:r>
            <a:r>
              <a:rPr dirty="0" smtClean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5">
                <a:solidFill>
                  <a:srgbClr val="FFFFFF"/>
                </a:solidFill>
                <a:latin typeface="Constantia"/>
                <a:cs typeface="Constantia"/>
              </a:rPr>
              <a:t>hand</a:t>
            </a:r>
            <a:r>
              <a:rPr dirty="0" smtClean="0" sz="21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3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ari</a:t>
            </a:r>
            <a:r>
              <a:rPr dirty="0" smtClean="0" sz="21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100" spc="0">
                <a:solidFill>
                  <a:srgbClr val="FFFFFF"/>
                </a:solidFill>
                <a:latin typeface="Constantia"/>
                <a:cs typeface="Constantia"/>
              </a:rPr>
              <a:t>us</a:t>
            </a:r>
            <a:r>
              <a:rPr dirty="0" smtClean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tas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100" spc="-4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1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5830" y="6530644"/>
            <a:ext cx="15494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D1EAED"/>
                </a:solidFill>
                <a:latin typeface="Constantia"/>
                <a:cs typeface="Constantia"/>
              </a:rPr>
              <a:t>10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620268"/>
            <a:ext cx="7162800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4144" y="5881319"/>
            <a:ext cx="756856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FFFFFF"/>
                </a:solidFill>
                <a:latin typeface="Times New Roman"/>
                <a:cs typeface="Times New Roman"/>
              </a:rPr>
              <a:t>Fig</a:t>
            </a:r>
            <a:r>
              <a:rPr dirty="0" smtClean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:The</a:t>
            </a:r>
            <a:r>
              <a:rPr dirty="0" smtClean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dirty="0" smtClean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dia</a:t>
            </a:r>
            <a:r>
              <a:rPr dirty="0" smtClean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r>
              <a:rPr dirty="0" smtClean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a m</a:t>
            </a:r>
            <a:r>
              <a:rPr dirty="0" smtClean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ocesso</a:t>
            </a:r>
            <a:r>
              <a:rPr dirty="0" smtClean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dirty="0" smtClean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computer</a:t>
            </a:r>
            <a:r>
              <a:rPr dirty="0" smtClean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752600"/>
            <a:ext cx="7620000" cy="406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80" y="827532"/>
            <a:ext cx="683818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676400"/>
            <a:ext cx="80772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3616" y="777240"/>
            <a:ext cx="2860548" cy="43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558290"/>
            <a:ext cx="7818755" cy="4688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55600" algn="l"/>
                <a:tab pos="1097915" algn="l"/>
                <a:tab pos="1875155" algn="l"/>
                <a:tab pos="2562860" algn="l"/>
                <a:tab pos="3448050" algn="l"/>
                <a:tab pos="5219065" algn="l"/>
                <a:tab pos="5924550" algn="l"/>
                <a:tab pos="6702425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user	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nter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inst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uctions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ta	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ory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thr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devic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oard</a:t>
            </a:r>
            <a:r>
              <a:rPr dirty="0" smtClean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ple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swi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che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1"/>
              </a:spcBef>
            </a:pPr>
            <a:endParaRPr sz="1300"/>
          </a:p>
          <a:p>
            <a:pPr algn="just" marL="355600" marR="12700" indent="-34290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55600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mtClean="0" sz="26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6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lled</a:t>
            </a:r>
            <a:r>
              <a:rPr dirty="0" smtClean="0" sz="26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input</a:t>
            </a:r>
            <a:r>
              <a:rPr dirty="0" smtClean="0" sz="2600" spc="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vice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simi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mtClean="0" sz="2600" spc="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eyes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bod</a:t>
            </a:r>
            <a:r>
              <a:rPr dirty="0" smtClean="0" sz="2600" spc="-16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icr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proce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sor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ds</a:t>
            </a:r>
            <a:r>
              <a:rPr dirty="0" smtClean="0" sz="2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instr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ctio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dirty="0" smtClean="0" sz="2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mtClean="0" sz="2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mtClean="0" sz="2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ory </a:t>
            </a:r>
            <a:r>
              <a:rPr dirty="0" smtClean="0" sz="2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mtClean="0" sz="2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oces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dirty="0" smtClean="0" sz="2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mtClean="0" sz="2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accor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2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 th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inst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uctions.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"/>
            </a:pPr>
            <a:endParaRPr sz="1000"/>
          </a:p>
          <a:p>
            <a:pPr>
              <a:lnSpc>
                <a:spcPts val="1300"/>
              </a:lnSpc>
              <a:spcBef>
                <a:spcPts val="68"/>
              </a:spcBef>
              <a:buClr>
                <a:srgbClr val="0AD0D9"/>
              </a:buClr>
              <a:buFont typeface="Wingdings"/>
              <a:buChar char=""/>
            </a:pPr>
            <a:endParaRPr sz="1300"/>
          </a:p>
          <a:p>
            <a:pPr algn="just" marL="355600" marR="12700" indent="-34290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55600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sult</a:t>
            </a:r>
            <a:r>
              <a:rPr dirty="0" smtClean="0" sz="26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dis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yed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6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vice</a:t>
            </a:r>
            <a:r>
              <a:rPr dirty="0" smtClean="0" sz="26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segment</a:t>
            </a:r>
            <a:r>
              <a:rPr dirty="0" smtClean="0" sz="26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LEDs</a:t>
            </a:r>
            <a:r>
              <a:rPr dirty="0" smtClean="0" sz="26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Lig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tting</a:t>
            </a:r>
            <a:r>
              <a:rPr dirty="0" smtClean="0" sz="26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6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printed</a:t>
            </a:r>
            <a:r>
              <a:rPr dirty="0" smtClean="0" sz="26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6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rinte</a:t>
            </a:r>
            <a:r>
              <a:rPr dirty="0" smtClean="0" sz="2600" spc="-15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tp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401958" y="0"/>
            <a:ext cx="4742040" cy="59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98803" y="783336"/>
            <a:ext cx="6691883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0700" y="1598929"/>
            <a:ext cx="6457950" cy="775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indent="-457834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8085 (from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l)</a:t>
            </a:r>
            <a:r>
              <a:rPr dirty="0" smtClean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an 8-bit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oc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-1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mtClean="0" sz="2250" spc="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600" y="5989015"/>
            <a:ext cx="47859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as 3</a:t>
            </a:r>
            <a:r>
              <a:rPr dirty="0" smtClean="0" sz="2400" spc="-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600" y="2001646"/>
            <a:ext cx="622236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72465" algn="l"/>
                <a:tab pos="1468120" algn="l"/>
                <a:tab pos="2179955" algn="l"/>
                <a:tab pos="2501900" algn="l"/>
                <a:tab pos="3228340" algn="l"/>
                <a:tab pos="3667760" algn="l"/>
                <a:tab pos="4311015" algn="l"/>
                <a:tab pos="4819650" algn="l"/>
                <a:tab pos="5970270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8085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uses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a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tot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of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246	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it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pat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erns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5857" y="2001646"/>
            <a:ext cx="109283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89305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form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600" y="2330830"/>
            <a:ext cx="181991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dirty="0" smtClean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set.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700" y="2733166"/>
            <a:ext cx="545655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1278890" algn="l"/>
                <a:tab pos="1929764" algn="l"/>
                <a:tab pos="3089910" algn="l"/>
                <a:tab pos="4401820" algn="l"/>
                <a:tab pos="5138420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246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patt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rns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represent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ly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74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6672" y="2733166"/>
            <a:ext cx="219138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05610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inst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uction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600" y="3062351"/>
            <a:ext cx="657733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14094" algn="l"/>
                <a:tab pos="1572895" algn="l"/>
                <a:tab pos="2150745" algn="l"/>
                <a:tab pos="3583940" algn="l"/>
                <a:tab pos="3992245" algn="l"/>
                <a:tab pos="4652010" algn="l"/>
                <a:tab pos="5497830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on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for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fer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nce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is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(actu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9238" y="3062351"/>
            <a:ext cx="71755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ost)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700" y="3391534"/>
            <a:ext cx="7817484" cy="26454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ins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ruc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r>
              <a:rPr dirty="0" smtClean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ult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ple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mtClean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erent</a:t>
            </a:r>
            <a:r>
              <a:rPr dirty="0" smtClean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ts val="2590"/>
              </a:lnSpc>
              <a:buClr>
                <a:srgbClr val="0AD0D9"/>
              </a:buClr>
              <a:buSzPct val="93750"/>
              <a:buFont typeface="Wingdings"/>
              <a:buChar char=""/>
              <a:tabLst>
                <a:tab pos="355600" algn="l"/>
              </a:tabLst>
            </a:pP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Bec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mtClean="0" sz="24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dirty="0" smtClean="0" sz="2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mtClean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fi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4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dirty="0" smtClean="0" sz="2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4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tt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rns</a:t>
            </a:r>
            <a:r>
              <a:rPr dirty="0" smtClean="0" sz="24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corre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tl</a:t>
            </a:r>
            <a:r>
              <a:rPr dirty="0" smtClean="0" sz="2400" spc="-16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 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ey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usua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dirty="0" smtClean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hexade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ins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ead</a:t>
            </a:r>
            <a:r>
              <a:rPr dirty="0" smtClean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of b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dirty="0" smtClean="0" sz="2400" spc="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-16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ts val="2590"/>
              </a:lnSpc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913130" algn="l"/>
                <a:tab pos="1042669" algn="l"/>
                <a:tab pos="2152015" algn="l"/>
                <a:tab pos="2606675" algn="l"/>
                <a:tab pos="3192145" algn="l"/>
                <a:tab pos="4313555" algn="l"/>
                <a:tab pos="4333240" algn="l"/>
                <a:tab pos="4783455" algn="l"/>
                <a:tab pos="5043805" algn="l"/>
                <a:tab pos="5368290" algn="l"/>
                <a:tab pos="5777230" algn="l"/>
                <a:tab pos="6493510" algn="l"/>
                <a:tab pos="6653530" algn="l"/>
                <a:tab pos="7432675" algn="l"/>
              </a:tabLst>
            </a:pP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For	</a:t>
            </a:r>
            <a:r>
              <a:rPr dirty="0" smtClean="0" sz="2400">
                <a:solidFill>
                  <a:srgbClr val="FFFFFF"/>
                </a:solidFill>
                <a:latin typeface="Times New Roman"/>
                <a:cs typeface="Times New Roman"/>
              </a:rPr>
              <a:t>exa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e,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dirty="0" smtClean="0" sz="24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95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bina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ion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400" spc="-1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1	</a:t>
            </a:r>
            <a:r>
              <a:rPr dirty="0" smtClean="0" sz="2400" spc="-8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100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ch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 into		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cre</a:t>
            </a:r>
            <a:r>
              <a:rPr dirty="0" smtClean="0" sz="2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ent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ber	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in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regi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ter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d	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132" y="876300"/>
            <a:ext cx="5227320" cy="6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671065"/>
            <a:ext cx="7818120" cy="4252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b="1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dirty="0" smtClean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dirty="0" smtClean="0" sz="26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mtClean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-6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r>
              <a:rPr dirty="0" smtClean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befo</a:t>
            </a:r>
            <a:r>
              <a:rPr dirty="0" smtClean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-9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600" spc="-9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600" spc="-9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nsla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 he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adec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(OP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INR</a:t>
            </a:r>
            <a:r>
              <a:rPr dirty="0" smtClean="0" sz="26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965200" algn="l"/>
                <a:tab pos="1922145" algn="l"/>
                <a:tab pos="2440305" algn="l"/>
                <a:tab pos="4037965" algn="l"/>
                <a:tab pos="5307330" algn="l"/>
                <a:tab pos="5916930" algn="l"/>
                <a:tab pos="6624955" algn="l"/>
                <a:tab pos="7418705" algn="l"/>
              </a:tabLst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INR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for	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incr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ent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regi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”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and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short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ula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-14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6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mtClean="0" sz="26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ex</a:t>
            </a:r>
            <a:r>
              <a:rPr dirty="0" smtClean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mple</a:t>
            </a:r>
            <a:r>
              <a:rPr dirty="0" smtClean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000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nsla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 he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adec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mtClean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mtClean="0" sz="2450" spc="5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Add r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gister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 the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ulat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 ke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ult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5872175"/>
            <a:ext cx="2372995" cy="407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ulato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15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851916"/>
            <a:ext cx="4750308" cy="5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644141"/>
            <a:ext cx="7825105" cy="4520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>
              <a:lnSpc>
                <a:spcPct val="100000"/>
              </a:lnSpc>
            </a:pPr>
            <a:r>
              <a:rPr dirty="0" smtClean="0" sz="2050" spc="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200" spc="-7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does</a:t>
            </a:r>
            <a:r>
              <a:rPr dirty="0" smtClean="0" sz="2200" spc="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3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200" spc="-4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dirty="0" smtClean="0" sz="2200" spc="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ansla</a:t>
            </a:r>
            <a:r>
              <a:rPr dirty="0" smtClean="0" sz="22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200" spc="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mach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endParaRPr sz="2200">
              <a:latin typeface="Constantia"/>
              <a:cs typeface="Constantia"/>
            </a:endParaRPr>
          </a:p>
          <a:p>
            <a:pPr algn="just" marL="12700" marR="6493510">
              <a:lnSpc>
                <a:spcPts val="2110"/>
              </a:lnSpc>
            </a:pP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?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475605">
              <a:lnSpc>
                <a:spcPct val="100000"/>
              </a:lnSpc>
            </a:pP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algn="just" marL="527685" marR="12700" indent="-515620">
              <a:lnSpc>
                <a:spcPct val="80000"/>
              </a:lnSpc>
              <a:buClr>
                <a:srgbClr val="0AD0D9"/>
              </a:buClr>
              <a:buSzPct val="93181"/>
              <a:buFont typeface="Constantia"/>
              <a:buAutoNum type="alphaLcParenR"/>
              <a:tabLst>
                <a:tab pos="527685" algn="l"/>
              </a:tabLst>
            </a:pP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1s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hand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emb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320">
                <a:solidFill>
                  <a:srgbClr val="FFFFFF"/>
                </a:solidFill>
                <a:latin typeface="Constantia"/>
                <a:cs typeface="Constantia"/>
              </a:rPr>
              <a:t>”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mer</a:t>
            </a:r>
            <a:r>
              <a:rPr dirty="0" smtClean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nsla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ass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mb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angu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ns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ru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its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equ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nt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he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adecimal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ode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ac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ine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gu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2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he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cimal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ode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24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500"/>
              </a:lnSpc>
              <a:spcBef>
                <a:spcPts val="11"/>
              </a:spcBef>
              <a:buClr>
                <a:srgbClr val="0AD0D9"/>
              </a:buClr>
              <a:buFont typeface="Constantia"/>
              <a:buAutoNum type="alphaLcParenR"/>
            </a:pPr>
            <a:endParaRPr sz="500"/>
          </a:p>
          <a:p>
            <a:pPr algn="just" marL="527685" marR="20320" indent="-515620">
              <a:lnSpc>
                <a:spcPts val="2110"/>
              </a:lnSpc>
              <a:buClr>
                <a:srgbClr val="0AD0D9"/>
              </a:buClr>
              <a:buSzPct val="93181"/>
              <a:buFont typeface="Constantia"/>
              <a:buAutoNum type="alphaLcParenR"/>
              <a:tabLst>
                <a:tab pos="527685" algn="l"/>
              </a:tabLst>
            </a:pP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ot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ossibility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led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asse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320">
                <a:solidFill>
                  <a:srgbClr val="FFFFFF"/>
                </a:solidFill>
                <a:latin typeface="Constantia"/>
                <a:cs typeface="Constantia"/>
              </a:rPr>
              <a:t>”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hich</a:t>
            </a:r>
            <a:r>
              <a:rPr dirty="0" smtClean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does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sla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au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tica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5"/>
              </a:spcBef>
            </a:pPr>
            <a:endParaRPr sz="1100"/>
          </a:p>
          <a:p>
            <a:pPr algn="just" marL="12700" marR="14604">
              <a:lnSpc>
                <a:spcPct val="80000"/>
              </a:lnSpc>
            </a:pPr>
            <a:r>
              <a:rPr dirty="0" smtClean="0" sz="2200" spc="-7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dirty="0" smtClean="0" sz="22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1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mber</a:t>
            </a:r>
            <a:r>
              <a:rPr dirty="0" smtClean="0" sz="2200" spc="1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mtClean="0" sz="2200" spc="1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1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chine</a:t>
            </a:r>
            <a:r>
              <a:rPr dirty="0" smtClean="0" sz="22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its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ocia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200" spc="-3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langua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65" b="1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angua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es)a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200" spc="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3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3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mach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t.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5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3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5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not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4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ab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4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2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200" spc="-5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5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200" spc="-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dirty="0" smtClean="0" sz="2200" spc="-2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20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6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6070803"/>
            <a:ext cx="601345" cy="361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5" b="1">
                <a:solidFill>
                  <a:srgbClr val="FFFFFF"/>
                </a:solidFill>
                <a:latin typeface="Constantia"/>
                <a:cs typeface="Constantia"/>
              </a:rPr>
              <a:t>one.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775716"/>
            <a:ext cx="5300472" cy="5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786381"/>
            <a:ext cx="7823834" cy="4271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80000"/>
              </a:lnSpc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ing </a:t>
            </a:r>
            <a:r>
              <a:rPr dirty="0" smtClean="0" sz="2400" spc="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ngua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 </a:t>
            </a:r>
            <a:r>
              <a:rPr dirty="0" smtClean="0" sz="24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dirty="0" smtClean="0" sz="2400" spc="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they </a:t>
            </a:r>
            <a:r>
              <a:rPr dirty="0" smtClean="0" sz="2400" spc="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 </a:t>
            </a:r>
            <a:r>
              <a:rPr dirty="0" smtClean="0" sz="24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dirty="0" smtClean="0" sz="24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machin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-indepen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nt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cal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2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70" b="1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langu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5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inclu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dirty="0" smtClean="0" sz="24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lan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ASIC,</a:t>
            </a:r>
            <a:r>
              <a:rPr dirty="0" smtClean="0" sz="24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ASCAL,</a:t>
            </a:r>
            <a:r>
              <a:rPr dirty="0" smtClean="0" sz="24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++,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a,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all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hich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erta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rule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 d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sym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ols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entions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>
              <a:lnSpc>
                <a:spcPct val="100000"/>
              </a:lnSpc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Instructi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ons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wri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 </a:t>
            </a:r>
            <a:r>
              <a:rPr dirty="0" smtClean="0" sz="2400" spc="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mtClean="0" sz="24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ngua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kn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endParaRPr sz="2400">
              <a:latin typeface="Constantia"/>
              <a:cs typeface="Constantia"/>
            </a:endParaRPr>
          </a:p>
          <a:p>
            <a:pPr algn="just" marL="12700" marR="2974975">
              <a:lnSpc>
                <a:spcPts val="2305"/>
              </a:lnSpc>
            </a:pP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st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nts</a:t>
            </a:r>
            <a:r>
              <a:rPr dirty="0" smtClean="0" sz="2400" spc="-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than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5240">
              <a:lnSpc>
                <a:spcPct val="100000"/>
              </a:lnSpc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eq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spa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beca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  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inst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ucti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algn="just" marL="12700" marR="380365">
              <a:lnSpc>
                <a:spcPts val="2305"/>
              </a:lnSpc>
            </a:pP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equ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hine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ansla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bina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54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00000"/>
              </a:lnSpc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prim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dirty="0" smtClean="0" sz="24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anta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5957011"/>
            <a:ext cx="536702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oub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eshoot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ugg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5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17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4955" y="946403"/>
            <a:ext cx="4288536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863089"/>
            <a:ext cx="7820025" cy="4252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000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26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260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dirty="0" smtClean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dwa</a:t>
            </a:r>
            <a:r>
              <a:rPr dirty="0" smtClean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2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2600" spc="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soft</a:t>
            </a:r>
            <a:r>
              <a:rPr dirty="0" smtClean="0" sz="2600" spc="-2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dirty="0" smtClean="0" sz="26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aged </a:t>
            </a:r>
            <a:r>
              <a:rPr dirty="0" smtClean="0" sz="26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smtClean="0" sz="26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mtClean="0" sz="26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dirty="0" smtClean="0" sz="26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dirty="0" smtClean="0" sz="26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og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dirty="0" smtClean="0" sz="26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dirty="0" smtClean="0" sz="26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dirty="0" smtClean="0" sz="26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006FC0"/>
                </a:solidFill>
                <a:latin typeface="Times New Roman"/>
                <a:cs typeface="Times New Roman"/>
              </a:rPr>
              <a:t>opera</a:t>
            </a:r>
            <a:r>
              <a:rPr dirty="0" smtClean="0" sz="2600" spc="-15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006FC0"/>
                </a:solidFill>
                <a:latin typeface="Times New Roman"/>
                <a:cs typeface="Times New Roman"/>
              </a:rPr>
              <a:t>ing</a:t>
            </a:r>
            <a:r>
              <a:rPr dirty="0" smtClean="0" sz="2600" spc="0">
                <a:solidFill>
                  <a:srgbClr val="006FC0"/>
                </a:solidFill>
                <a:latin typeface="Times New Roman"/>
                <a:cs typeface="Times New Roman"/>
              </a:rPr>
              <a:t> sys</a:t>
            </a:r>
            <a:r>
              <a:rPr dirty="0" smtClean="0" sz="2600" spc="-1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dirty="0" smtClean="0" sz="2600" spc="1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r;</a:t>
            </a:r>
            <a:r>
              <a:rPr dirty="0" smtClean="0" sz="2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co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7"/>
              </a:spcBef>
            </a:pPr>
            <a:endParaRPr sz="1000"/>
          </a:p>
          <a:p>
            <a:pPr algn="just" marL="12700" marR="12700">
              <a:lnSpc>
                <a:spcPts val="281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nsfe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infor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ion </a:t>
            </a:r>
            <a:r>
              <a:rPr dirty="0" smtClean="0" sz="2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nstant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smtClean="0" sz="2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bet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ory</a:t>
            </a:r>
            <a:r>
              <a:rPr dirty="0" smtClean="0" sz="26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var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riph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prin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eo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ores pr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gra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disk.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just" marL="12700" marR="12700">
              <a:lnSpc>
                <a:spcPts val="281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nction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ship</a:t>
            </a:r>
            <a:r>
              <a:rPr dirty="0" smtClean="0" sz="2600" spc="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bet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oper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mtClean="0" sz="26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 sho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Fig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3 (a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4955" y="717804"/>
            <a:ext cx="4288536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0719" y="5633923"/>
            <a:ext cx="7502525" cy="570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70430" marR="12700" indent="-2158365">
              <a:lnSpc>
                <a:spcPts val="2160"/>
              </a:lnSpc>
            </a:pPr>
            <a:r>
              <a:rPr dirty="0" smtClean="0" sz="2000" spc="-2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igu</a:t>
            </a:r>
            <a:r>
              <a:rPr dirty="0" smtClean="0" sz="20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0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0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000" spc="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Ope</a:t>
            </a:r>
            <a:r>
              <a:rPr dirty="0" smtClean="0" sz="2000" spc="-5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0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ng </a:t>
            </a:r>
            <a:r>
              <a:rPr dirty="0" smtClean="0" sz="2000" spc="-5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000" spc="-2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000" spc="-4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000" spc="-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nd</a:t>
            </a:r>
            <a:r>
              <a:rPr dirty="0" smtClean="0" sz="20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5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000" spc="-65" b="1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000" spc="-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40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unct</a:t>
            </a:r>
            <a:r>
              <a:rPr dirty="0" smtClean="0" sz="20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onal</a:t>
            </a:r>
            <a:r>
              <a:rPr dirty="0" smtClean="0" sz="20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elat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ons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ip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 w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000" spc="-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130" b="1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0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-1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ous </a:t>
            </a:r>
            <a:r>
              <a:rPr dirty="0" smtClean="0" sz="20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3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000" spc="0" b="1">
                <a:solidFill>
                  <a:srgbClr val="FFFFFF"/>
                </a:solidFill>
                <a:latin typeface="Constantia"/>
                <a:cs typeface="Constantia"/>
              </a:rPr>
              <a:t>omponents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600200"/>
            <a:ext cx="7848600" cy="397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19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3635" y="775716"/>
            <a:ext cx="2537460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789429"/>
            <a:ext cx="7747000" cy="4491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1434465" algn="l"/>
                <a:tab pos="1781810" algn="l"/>
                <a:tab pos="2715260" algn="l"/>
                <a:tab pos="4003040" algn="l"/>
                <a:tab pos="4478020" algn="l"/>
                <a:tab pos="4826000" algn="l"/>
              </a:tabLst>
            </a:pP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ock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diag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am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-b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sed</a:t>
            </a:r>
            <a:endParaRPr sz="2400">
              <a:latin typeface="Constantia"/>
              <a:cs typeface="Constantia"/>
            </a:endParaRPr>
          </a:p>
          <a:p>
            <a:pPr marL="527685">
              <a:lnSpc>
                <a:spcPts val="2305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plain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functions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527685" marR="17780" indent="-515620">
              <a:lnSpc>
                <a:spcPct val="80000"/>
              </a:lnSpc>
              <a:buClr>
                <a:srgbClr val="0AD0D9"/>
              </a:buClr>
              <a:buSzPct val="93750"/>
              <a:buFont typeface="Constantia"/>
              <a:buAutoNum type="arabicPeriod" startAt="2"/>
              <a:tabLst>
                <a:tab pos="52768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ine</a:t>
            </a:r>
            <a:r>
              <a:rPr dirty="0" smtClean="0" sz="24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ms</a:t>
            </a:r>
            <a:r>
              <a:rPr dirty="0" smtClean="0" sz="24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bit,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d,</a:t>
            </a:r>
            <a:r>
              <a:rPr dirty="0" smtClean="0" sz="24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inst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ucti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soft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and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0AD0D9"/>
              </a:buClr>
              <a:buFont typeface="Constantia"/>
              <a:buAutoNum type="arabicPeriod" startAt="2"/>
            </a:pPr>
            <a:endParaRPr sz="1400"/>
          </a:p>
          <a:p>
            <a:pPr marL="527685" marR="17145" indent="-515620">
              <a:lnSpc>
                <a:spcPts val="2300"/>
              </a:lnSpc>
              <a:buClr>
                <a:srgbClr val="0AD0D9"/>
              </a:buClr>
              <a:buSzPct val="93750"/>
              <a:buFont typeface="Constantia"/>
              <a:buAutoNum type="arabicPeriod" startAt="2"/>
              <a:tabLst>
                <a:tab pos="527685" algn="l"/>
              </a:tabLst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pl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dif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bet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machine</a:t>
            </a:r>
            <a:r>
              <a:rPr dirty="0" smtClean="0" sz="24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lan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and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assemb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49"/>
              </a:spcBef>
              <a:buClr>
                <a:srgbClr val="0AD0D9"/>
              </a:buClr>
              <a:buFont typeface="Constantia"/>
              <a:buAutoNum type="arabicPeriod" startAt="2"/>
            </a:pPr>
            <a:endParaRPr sz="85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Constantia"/>
              <a:buAutoNum type="arabicPeriod" startAt="2"/>
              <a:tabLst>
                <a:tab pos="527685" algn="l"/>
              </a:tabLst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plain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erms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-le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 hi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-le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 startAt="2"/>
            </a:pP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  <a:buClr>
                <a:srgbClr val="0AD0D9"/>
              </a:buClr>
              <a:buFont typeface="Constantia"/>
              <a:buAutoNum type="arabicPeriod" startAt="2"/>
            </a:pPr>
            <a:endParaRPr sz="1400"/>
          </a:p>
          <a:p>
            <a:pPr marL="527685" marR="12700" indent="-515620">
              <a:lnSpc>
                <a:spcPct val="80000"/>
              </a:lnSpc>
              <a:buClr>
                <a:srgbClr val="0AD0D9"/>
              </a:buClr>
              <a:buSzPct val="93750"/>
              <a:buFont typeface="Constantia"/>
              <a:buAutoNum type="arabicPeriod" startAt="2"/>
              <a:tabLst>
                <a:tab pos="527685" algn="l"/>
              </a:tabLst>
            </a:pP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pl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anta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4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emb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lan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572" y="1063752"/>
            <a:ext cx="5833872" cy="53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91054"/>
            <a:ext cx="7817484" cy="3766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Fi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mtClean="0" sz="28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8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ows</a:t>
            </a:r>
            <a:r>
              <a:rPr dirty="0" smtClean="0" sz="28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relations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ip</a:t>
            </a:r>
            <a:r>
              <a:rPr dirty="0" smtClean="0" sz="28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8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erarchy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  <a:r>
              <a:rPr dirty="0" smtClean="0" sz="28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har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syste</a:t>
            </a:r>
            <a:r>
              <a:rPr dirty="0" smtClean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lev</a:t>
            </a:r>
            <a:r>
              <a:rPr dirty="0" smtClean="0" sz="2800" spc="-3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lan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uages,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app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ication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8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5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335">
              <a:lnSpc>
                <a:spcPct val="100000"/>
              </a:lnSpc>
            </a:pP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syst</a:t>
            </a:r>
            <a:r>
              <a:rPr dirty="0" smtClean="0" sz="2800" spc="-3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close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har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ware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app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icatio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dirty="0" smtClean="0" sz="28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fart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est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har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82395">
              <a:lnSpc>
                <a:spcPct val="100000"/>
              </a:lnSpc>
            </a:pP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800" spc="-2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dirty="0" smtClean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r>
              <a:rPr dirty="0" smtClean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dirty="0" smtClean="0" sz="2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erating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800" spc="-15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dirty="0" smtClean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9921" y="6530644"/>
            <a:ext cx="18034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>
                <a:solidFill>
                  <a:srgbClr val="D1EAED"/>
                </a:solidFill>
                <a:latin typeface="Constantia"/>
                <a:cs typeface="Constantia"/>
              </a:rPr>
              <a:t>20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344" y="466344"/>
            <a:ext cx="4931663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4519" y="5898083"/>
            <a:ext cx="7871459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64310" algn="l"/>
              </a:tabLst>
            </a:pPr>
            <a:r>
              <a:rPr dirty="0" smtClean="0" sz="20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igu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0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5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(b)	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Hie</a:t>
            </a:r>
            <a:r>
              <a:rPr dirty="0" smtClean="0" sz="20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chal</a:t>
            </a:r>
            <a:r>
              <a:rPr dirty="0" smtClean="0" sz="20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elati</a:t>
            </a:r>
            <a:r>
              <a:rPr dirty="0" smtClean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nship</a:t>
            </a:r>
            <a:r>
              <a:rPr dirty="0" smtClean="0" sz="20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2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0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000" spc="-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0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-2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0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and Soft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219200"/>
            <a:ext cx="80772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060" y="554736"/>
            <a:ext cx="5804916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295653"/>
            <a:ext cx="8046720" cy="5182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039360">
              <a:lnSpc>
                <a:spcPct val="120000"/>
              </a:lnSpc>
            </a:pP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Bi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bin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-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dig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it,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1800" spc="-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dirty="0" smtClean="0" sz="1800" spc="-40" b="1" u="sng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5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oup</a:t>
            </a:r>
            <a:r>
              <a:rPr dirty="0" smtClean="0" sz="1800" spc="-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ht</a:t>
            </a:r>
            <a:r>
              <a:rPr dirty="0" smtClean="0" sz="18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bi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ib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5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oup</a:t>
            </a:r>
            <a:r>
              <a:rPr dirty="0" smtClean="0" sz="1800" spc="-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our</a:t>
            </a:r>
            <a:r>
              <a:rPr dirty="0" smtClean="0" sz="18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 marR="15240">
              <a:lnSpc>
                <a:spcPct val="110000"/>
              </a:lnSpc>
              <a:spcBef>
                <a:spcPts val="219"/>
              </a:spcBef>
              <a:tabLst>
                <a:tab pos="1390015" algn="l"/>
                <a:tab pos="1651000" algn="l"/>
                <a:tab pos="3181350" algn="l"/>
                <a:tab pos="3550285" algn="l"/>
                <a:tab pos="4382135" algn="l"/>
                <a:tab pos="4745355" algn="l"/>
                <a:tab pos="5691505" algn="l"/>
                <a:tab pos="6189980" algn="l"/>
                <a:tab pos="7394575" algn="l"/>
                <a:tab pos="7762875" algn="l"/>
              </a:tabLst>
            </a:pPr>
            <a:r>
              <a:rPr dirty="0" smtClean="0" sz="1800" spc="-155" b="1" u="sng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35" b="1" u="sng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oup</a:t>
            </a:r>
            <a:r>
              <a:rPr dirty="0" smtClean="0" sz="1800" spc="-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bi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-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ogn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1800" spc="-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Mnemoni</a:t>
            </a:r>
            <a:r>
              <a:rPr dirty="0" smtClean="0" sz="1800" spc="-5" b="1" u="sng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ina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ion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ug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1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ion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ins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ructio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algn="just" marL="12700" marR="14604">
              <a:lnSpc>
                <a:spcPct val="100000"/>
              </a:lnSpc>
              <a:spcBef>
                <a:spcPts val="430"/>
              </a:spcBef>
              <a:tabLst>
                <a:tab pos="2418715" algn="l"/>
                <a:tab pos="2704465" algn="l"/>
                <a:tab pos="3780154" algn="l"/>
                <a:tab pos="4171950" algn="l"/>
                <a:tab pos="6054090" algn="l"/>
                <a:tab pos="6663055" algn="l"/>
                <a:tab pos="7007225" algn="l"/>
              </a:tabLst>
            </a:pPr>
            <a:r>
              <a:rPr dirty="0" smtClean="0" sz="1800" spc="1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50" b="1" u="sng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5" b="1" u="sng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1800" spc="-70" b="1" u="sng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1800" spc="40" b="1" u="sng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30" b="1" u="sng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1800" spc="-50" b="1" u="sng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: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dium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uni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ion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hat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nt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1800" spc="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pe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4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1800" spc="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1800" spc="5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pu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6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1800" spc="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1800" spc="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chine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nd</a:t>
            </a:r>
            <a:r>
              <a:rPr dirty="0" smtClean="0" sz="1800" spc="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ngua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5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onsi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d 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1800" spc="-70" b="1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mtClean="0" sz="1800" spc="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ams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ri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1800" spc="-2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204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ngua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dif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m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 marR="15240">
              <a:lnSpc>
                <a:spcPct val="100000"/>
              </a:lnSpc>
              <a:spcBef>
                <a:spcPts val="430"/>
              </a:spcBef>
            </a:pP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25" b="1" u="sng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5" b="1" u="sng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 </a:t>
            </a:r>
            <a:r>
              <a:rPr dirty="0" smtClean="0" sz="1800" spc="12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hat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1800" spc="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gua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mne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oni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bin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2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ine</a:t>
            </a:r>
            <a:r>
              <a:rPr dirty="0" smtClean="0" sz="1800" spc="-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ode</a:t>
            </a:r>
            <a:r>
              <a:rPr dirty="0" smtClean="0" sz="1800" spc="-10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5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algn="just" marL="12700" marR="12700">
              <a:lnSpc>
                <a:spcPct val="100000"/>
              </a:lnSpc>
              <a:spcBef>
                <a:spcPts val="434"/>
              </a:spcBef>
            </a:pP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anu</a:t>
            </a: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105" b="1" u="sng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 u="sng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15" b="1" u="sng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1800" spc="-30" b="1" u="sng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1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1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looking</a:t>
            </a:r>
            <a:r>
              <a:rPr dirty="0" smtClean="0" sz="1800" spc="1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r>
              <a:rPr dirty="0" smtClean="0" sz="1800" spc="6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1800" spc="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ua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 f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204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ins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ruction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2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1800" spc="-1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20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ering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1800" spc="-1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9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1800" spc="-5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3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ou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45" b="1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eybo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1800" spc="-3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d.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mtClean="0" sz="1800" spc="-20" b="1" u="sng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0" b="1" u="sng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1800" spc="-105" b="1" u="sng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1800" spc="-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Que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ions</a:t>
            </a:r>
            <a:r>
              <a:rPr dirty="0" smtClean="0" sz="1800" spc="-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1800" spc="-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ob</a:t>
            </a:r>
            <a:r>
              <a:rPr dirty="0" smtClean="0" sz="1800" spc="-20" b="1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ems</a:t>
            </a:r>
            <a:r>
              <a:rPr dirty="0" smtClean="0" sz="1800" spc="-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1800" spc="5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1800" spc="-15" b="1">
                <a:solidFill>
                  <a:srgbClr val="FFFFFF"/>
                </a:solidFill>
                <a:latin typeface="Constantia"/>
                <a:cs typeface="Constantia"/>
              </a:rPr>
              <a:t>ap</a:t>
            </a:r>
            <a:r>
              <a:rPr dirty="0" smtClean="0" sz="1800" spc="-4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1800" spc="-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onstantia"/>
                <a:cs typeface="Constantia"/>
              </a:rPr>
              <a:t>1.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9" y="853439"/>
            <a:ext cx="2171700" cy="42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742185"/>
            <a:ext cx="7827645" cy="430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devi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e.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ta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nd</a:t>
            </a:r>
            <a:r>
              <a:rPr dirty="0" smtClean="0" sz="24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esult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595"/>
              </a:lnSpc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kind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1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memorie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s;</a:t>
            </a:r>
            <a:r>
              <a:rPr dirty="0" smtClean="0" sz="24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duc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590"/>
              </a:lnSpc>
            </a:pP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&amp;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magnetic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memorie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527685" marR="13335" indent="-515620">
              <a:lnSpc>
                <a:spcPct val="9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4531360" algn="l"/>
                <a:tab pos="5120005" algn="l"/>
                <a:tab pos="6095365" algn="l"/>
                <a:tab pos="7305675" algn="l"/>
              </a:tabLst>
            </a:pPr>
            <a:r>
              <a:rPr dirty="0" smtClean="0" sz="2400" spc="-20" b="1" u="heavy">
                <a:solidFill>
                  <a:srgbClr val="FFFFFF"/>
                </a:solidFill>
                <a:latin typeface="Constantia"/>
                <a:cs typeface="Constantia"/>
              </a:rPr>
              <a:t>Sem</a:t>
            </a:r>
            <a:r>
              <a:rPr dirty="0" smtClean="0" sz="2400" spc="-20" b="1" u="heavy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50" b="1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onduc</a:t>
            </a:r>
            <a:r>
              <a:rPr dirty="0" smtClean="0" sz="2400" spc="-45" b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7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25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mories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fas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9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mal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9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li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 </a:t>
            </a:r>
            <a:r>
              <a:rPr dirty="0" smtClean="0" sz="24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onsume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400" spc="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mtClean="0" sz="2400" spc="-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used </a:t>
            </a:r>
            <a:r>
              <a:rPr dirty="0" smtClean="0" sz="2400" spc="-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main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700"/>
              </a:lnSpc>
              <a:spcBef>
                <a:spcPts val="44"/>
              </a:spcBef>
              <a:buClr>
                <a:srgbClr val="0AD0D9"/>
              </a:buClr>
              <a:buFont typeface="Constantia"/>
              <a:buAutoNum type="arabicPeriod"/>
            </a:pPr>
            <a:endParaRPr sz="7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 algn="just" marL="527685" marR="12700" indent="-515620">
              <a:lnSpc>
                <a:spcPct val="9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3614420" algn="l"/>
                <a:tab pos="4164329" algn="l"/>
                <a:tab pos="4903470" algn="l"/>
                <a:tab pos="5499735" algn="l"/>
                <a:tab pos="6221730" algn="l"/>
                <a:tab pos="6771005" algn="l"/>
              </a:tabLst>
            </a:pP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agnetic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memories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sl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but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	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cheaper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than </a:t>
            </a:r>
            <a:r>
              <a:rPr dirty="0" smtClean="0" sz="2400" spc="-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semi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onduc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orie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They  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used 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400" spc="-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se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memorie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  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 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s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ormat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491" y="1107947"/>
            <a:ext cx="6376416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88007"/>
            <a:ext cx="7825740" cy="4264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If</a:t>
            </a:r>
            <a:r>
              <a:rPr dirty="0" smtClean="0" sz="26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ormati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being</a:t>
            </a:r>
            <a:r>
              <a:rPr dirty="0" smtClean="0" sz="26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bit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6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N*m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254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r>
              <a:rPr dirty="0" smtClean="0" sz="2600" spc="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means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ntai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bit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orma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ion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(called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bble).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algn="just" marL="12700" marR="13335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•"/>
              <a:tabLst>
                <a:tab pos="204470" algn="l"/>
              </a:tabLst>
            </a:pP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ocati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clea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den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ied</a:t>
            </a:r>
            <a:r>
              <a:rPr dirty="0" smtClean="0" sz="26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ula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dirty="0" smtClean="0" sz="26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  </a:t>
            </a:r>
            <a:r>
              <a:rPr dirty="0" smtClean="0" sz="26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ombi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ail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ble 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  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wi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kn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just" marL="12700" marR="13335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-229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ide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dirty="0" smtClean="0" sz="2600" spc="7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r>
              <a:rPr dirty="0" smtClean="0" sz="2600" spc="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locati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ns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ui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dirty="0" smtClean="0" sz="2600" spc="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li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desig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0.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491" y="879347"/>
            <a:ext cx="6376416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853945"/>
            <a:ext cx="7826375" cy="4269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000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mtClean="0" sz="26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acity </a:t>
            </a:r>
            <a:r>
              <a:rPr dirty="0" smtClean="0" sz="26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dirty="0" smtClean="0" sz="26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mtClean="0" sz="2600" spc="-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600" spc="2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600" spc="-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peci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ied </a:t>
            </a:r>
            <a:r>
              <a:rPr dirty="0" smtClean="0" sz="2600" spc="-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erms </a:t>
            </a:r>
            <a:r>
              <a:rPr dirty="0" smtClean="0" sz="2600" spc="-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dirty="0" smtClean="0" sz="26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max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mum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mber</a:t>
            </a:r>
            <a:r>
              <a:rPr dirty="0" smtClean="0" sz="26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al.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6"/>
              </a:spcBef>
            </a:pPr>
            <a:endParaRPr sz="1000"/>
          </a:p>
          <a:p>
            <a:pPr algn="just" marL="12700" marR="15875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•"/>
              <a:tabLst>
                <a:tab pos="204470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If</a:t>
            </a:r>
            <a:r>
              <a:rPr dirty="0" smtClean="0" sz="26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dirty="0" smtClean="0" sz="26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bit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6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dirty="0" smtClean="0" sz="26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leng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m,</a:t>
            </a:r>
            <a:r>
              <a:rPr dirty="0" smtClean="0" sz="26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then</a:t>
            </a:r>
            <a:r>
              <a:rPr dirty="0" smtClean="0" sz="2600" spc="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city</a:t>
            </a:r>
            <a:r>
              <a:rPr dirty="0" smtClean="0" sz="26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*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bit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4"/>
              </a:spcBef>
            </a:pPr>
            <a:endParaRPr sz="1000"/>
          </a:p>
          <a:p>
            <a:pPr algn="just" marL="12700" marR="15240">
              <a:lnSpc>
                <a:spcPct val="9000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Thu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bit </a:t>
            </a:r>
            <a:r>
              <a:rPr dirty="0" smtClean="0" sz="26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dirty="0" smtClean="0" sz="26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vid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mtClean="0" sz="26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max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 </a:t>
            </a:r>
            <a:r>
              <a:rPr dirty="0" smtClean="0" sz="26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216 </a:t>
            </a:r>
            <a:r>
              <a:rPr dirty="0" smtClean="0" sz="26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 </a:t>
            </a:r>
            <a:r>
              <a:rPr dirty="0" smtClean="0" sz="2600" spc="-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6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K </a:t>
            </a:r>
            <a:r>
              <a:rPr dirty="0" smtClean="0" sz="26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6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esses </a:t>
            </a:r>
            <a:r>
              <a:rPr dirty="0" smtClean="0" sz="26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anging </a:t>
            </a:r>
            <a:r>
              <a:rPr dirty="0" smtClean="0" sz="2600" spc="-1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 </a:t>
            </a:r>
            <a:r>
              <a:rPr dirty="0" smtClean="0" sz="26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00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0 </a:t>
            </a:r>
            <a:r>
              <a:rPr dirty="0" smtClean="0" sz="26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FFFF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827" y="955547"/>
            <a:ext cx="5571744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853945"/>
            <a:ext cx="7827009" cy="4191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000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im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cha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ac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tic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ther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ol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tile </a:t>
            </a:r>
            <a:r>
              <a:rPr dirty="0" smtClean="0" sz="26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 </a:t>
            </a:r>
            <a:r>
              <a:rPr dirty="0" smtClean="0" sz="26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mtClean="0" sz="26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ol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tile. </a:t>
            </a:r>
            <a:r>
              <a:rPr dirty="0" smtClean="0" sz="26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6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dirty="0" smtClean="0" sz="2600" spc="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memo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6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6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 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 </a:t>
            </a:r>
            <a:r>
              <a:rPr dirty="0" smtClean="0" sz="26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turned </a:t>
            </a:r>
            <a:r>
              <a:rPr dirty="0" smtClean="0" sz="26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other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d,</a:t>
            </a:r>
            <a:r>
              <a:rPr dirty="0" smtClean="0" sz="26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ol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tile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6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etains</a:t>
            </a:r>
            <a:r>
              <a:rPr dirty="0" smtClean="0" sz="26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ents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af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swi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ched</a:t>
            </a:r>
            <a:r>
              <a:rPr dirty="0" smtClean="0" sz="26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netic</a:t>
            </a:r>
            <a:r>
              <a:rPr dirty="0" smtClean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e).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algn="just" marL="12700" marR="12700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oad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sense,  a 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μ</a:t>
            </a:r>
            <a:r>
              <a:rPr dirty="0" smtClean="0" sz="2600" spc="2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 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log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cal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vided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ee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oup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 algn="just" marL="12700" marR="15875">
              <a:lnSpc>
                <a:spcPct val="90000"/>
              </a:lnSpc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1)</a:t>
            </a:r>
            <a:r>
              <a:rPr dirty="0" smtClean="0" sz="26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1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2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600" spc="2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600" spc="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dirty="0" smtClean="0" sz="26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dirty="0" smtClean="0" sz="2600" spc="-3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μP</a:t>
            </a:r>
            <a:r>
              <a:rPr dirty="0" smtClean="0" sz="2600" spc="2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egis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These  </a:t>
            </a:r>
            <a:r>
              <a:rPr dirty="0" smtClean="0" sz="26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gis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ers  </a:t>
            </a:r>
            <a:r>
              <a:rPr dirty="0" smtClean="0" sz="2600" spc="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old   </a:t>
            </a:r>
            <a:r>
              <a:rPr dirty="0" smtClean="0" sz="2600" spc="-3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dirty="0" smtClean="0" sz="2600" spc="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esu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ts  </a:t>
            </a:r>
            <a:r>
              <a:rPr dirty="0" smtClean="0" sz="2600" spc="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hen  </a:t>
            </a:r>
            <a:r>
              <a:rPr dirty="0" smtClean="0" sz="26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827" y="650748"/>
            <a:ext cx="5571744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397761"/>
            <a:ext cx="7824470" cy="4857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buClr>
                <a:srgbClr val="FFFFFF"/>
              </a:buClr>
              <a:buFont typeface="Constantia"/>
              <a:buAutoNum type="arabicParenR" startAt="2"/>
              <a:tabLst>
                <a:tab pos="381000" algn="l"/>
              </a:tabLst>
            </a:pP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Prima</a:t>
            </a:r>
            <a:r>
              <a:rPr dirty="0" smtClean="0" sz="2400" spc="2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6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19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10" b="1" u="heavy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2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 b="1" u="heavy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2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5" b="1" u="heavy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4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ex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nal</a:t>
            </a:r>
            <a:r>
              <a:rPr dirty="0" smtClean="0" sz="24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ta.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 marL="12700" marR="12700">
              <a:lnSpc>
                <a:spcPct val="100000"/>
              </a:lnSpc>
              <a:buClr>
                <a:srgbClr val="FFFFFF"/>
              </a:buClr>
              <a:buFont typeface="Constantia"/>
              <a:buAutoNum type="arabicParenR" startAt="3"/>
              <a:tabLst>
                <a:tab pos="451484" algn="l"/>
                <a:tab pos="3597275" algn="l"/>
                <a:tab pos="4518025" algn="l"/>
                <a:tab pos="4966335" algn="l"/>
                <a:tab pos="5577205" algn="l"/>
                <a:tab pos="6703695" algn="l"/>
              </a:tabLst>
            </a:pP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-50" b="1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onda</a:t>
            </a:r>
            <a:r>
              <a:rPr dirty="0" smtClean="0" sz="2400" spc="2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6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 b="1" u="heavy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400" spc="-5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3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medium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ing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sl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disks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8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loppie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250" spc="25">
                <a:solidFill>
                  <a:srgbClr val="0AD0D9"/>
                </a:solidFill>
                <a:latin typeface="Wingdings"/>
                <a:cs typeface="Wingdings"/>
              </a:rPr>
              <a:t>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st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fac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ors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1856739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ost: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ood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impli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ost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0AD0D9"/>
              </a:buClr>
              <a:buFont typeface="Constantia"/>
              <a:buAutoNum type="arabicPeriod"/>
            </a:pPr>
            <a:endParaRPr sz="550"/>
          </a:p>
          <a:p>
            <a:pPr marL="527685" marR="19050" indent="-515620">
              <a:lnSpc>
                <a:spcPct val="10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speed:</a:t>
            </a:r>
            <a:r>
              <a:rPr dirty="0" smtClean="0" sz="2400" spc="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mtClean="0" sz="2400" spc="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hich</a:t>
            </a:r>
            <a:r>
              <a:rPr dirty="0" smtClean="0" sz="2400" spc="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orma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ion</a:t>
            </a:r>
            <a:r>
              <a:rPr dirty="0" smtClean="0" sz="2400" spc="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400" spc="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in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out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550"/>
              </a:lnSpc>
              <a:spcBef>
                <a:spcPts val="29"/>
              </a:spcBef>
              <a:buClr>
                <a:srgbClr val="0AD0D9"/>
              </a:buClr>
              <a:buFont typeface="Constantia"/>
              <a:buAutoNum type="arabicPeriod"/>
            </a:pPr>
            <a:endParaRPr sz="550"/>
          </a:p>
          <a:p>
            <a:pPr algn="just" marL="527685" marR="12700" indent="-515620">
              <a:lnSpc>
                <a:spcPct val="10000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ner  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  </a:t>
            </a:r>
            <a:r>
              <a:rPr dirty="0" smtClean="0" sz="24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hich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in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orma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   </a:t>
            </a:r>
            <a:r>
              <a:rPr dirty="0" smtClean="0" sz="2400" spc="-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   </a:t>
            </a:r>
            <a:r>
              <a:rPr dirty="0" smtClean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 </a:t>
            </a:r>
            <a:r>
              <a:rPr dirty="0" smtClean="0" sz="2400" spc="-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sed   </a:t>
            </a:r>
            <a:r>
              <a:rPr dirty="0" smtClean="0" sz="24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sequent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726948"/>
            <a:ext cx="5265420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244346"/>
            <a:ext cx="7825740" cy="1614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•"/>
              <a:tabLst>
                <a:tab pos="204470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600" spc="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6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duc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mor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clar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ied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6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oups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mtClean="0" sz="2600" spc="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memor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(RAM)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and </a:t>
            </a:r>
            <a:r>
              <a:rPr dirty="0" smtClean="0" sz="26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ue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tial </a:t>
            </a:r>
            <a:r>
              <a:rPr dirty="0" smtClean="0" sz="26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3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mor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 </a:t>
            </a:r>
            <a:r>
              <a:rPr dirty="0" smtClean="0" sz="2600" spc="-3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mtClean="0" sz="26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RAM </a:t>
            </a:r>
            <a:r>
              <a:rPr dirty="0" smtClean="0" sz="26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3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classi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ied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ee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oups</a:t>
            </a:r>
            <a:r>
              <a:rPr dirty="0" smtClean="0" sz="26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6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sh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bel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971800"/>
            <a:ext cx="78486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1107947"/>
            <a:ext cx="5265420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82927"/>
            <a:ext cx="7826375" cy="36753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spc="-7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 u="heavy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700"/>
              </a:lnSpc>
              <a:spcBef>
                <a:spcPts val="4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oc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endParaRPr sz="2600">
              <a:latin typeface="Constantia"/>
              <a:cs typeface="Constantia"/>
            </a:endParaRPr>
          </a:p>
          <a:p>
            <a:pPr marL="527685">
              <a:lnSpc>
                <a:spcPct val="100000"/>
              </a:lnSpc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wri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marR="12700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 startAt="2"/>
              <a:tabLst>
                <a:tab pos="527685" algn="l"/>
                <a:tab pos="1321435" algn="l"/>
                <a:tab pos="2791460" algn="l"/>
                <a:tab pos="3327400" algn="l"/>
                <a:tab pos="3920490" algn="l"/>
                <a:tab pos="5243830" algn="l"/>
                <a:tab pos="6647815" algn="l"/>
                <a:tab pos="7327265" algn="l"/>
              </a:tabLst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The	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	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	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loc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tion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dest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het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-18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 startAt="2"/>
              <a:tabLst>
                <a:tab pos="527685" algn="l"/>
                <a:tab pos="876935" algn="l"/>
                <a:tab pos="1233170" algn="l"/>
                <a:tab pos="2231390" algn="l"/>
                <a:tab pos="3356610" algn="l"/>
                <a:tab pos="4507230" algn="l"/>
                <a:tab pos="4931410" algn="l"/>
              </a:tabLst>
            </a:pP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	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use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ul	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dirty="0" smtClean="0" sz="2600" spc="-3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	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3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ating</a:t>
            </a:r>
            <a:endParaRPr sz="2600">
              <a:latin typeface="Constantia"/>
              <a:cs typeface="Constantia"/>
            </a:endParaRPr>
          </a:p>
          <a:p>
            <a:pPr marL="527685">
              <a:lnSpc>
                <a:spcPct val="100000"/>
              </a:lnSpc>
              <a:tabLst>
                <a:tab pos="1890395" algn="l"/>
                <a:tab pos="3258820" algn="l"/>
                <a:tab pos="4696460" algn="l"/>
                <a:tab pos="6459855" algn="l"/>
              </a:tabLst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	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ua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ams</a:t>
            </a:r>
            <a:endParaRPr sz="2600">
              <a:latin typeface="Constantia"/>
              <a:cs typeface="Constantia"/>
            </a:endParaRPr>
          </a:p>
          <a:p>
            <a:pPr marL="527685">
              <a:lnSpc>
                <a:spcPct val="100000"/>
              </a:lnSpc>
            </a:pP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dedica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pl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catio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60" y="1031747"/>
            <a:ext cx="7007352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89530"/>
            <a:ext cx="7827009" cy="4273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2300"/>
              </a:lnSpc>
              <a:tabLst>
                <a:tab pos="1509395" algn="l"/>
                <a:tab pos="1882775" algn="l"/>
                <a:tab pos="4331970" algn="l"/>
                <a:tab pos="4707255" algn="l"/>
                <a:tab pos="5198110" algn="l"/>
                <a:tab pos="6671945" algn="l"/>
              </a:tabLst>
            </a:pPr>
            <a:r>
              <a:rPr dirty="0" smtClean="0" sz="2250" spc="2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qu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estion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omes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dirty="0" smtClean="0" sz="24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mind  </a:t>
            </a:r>
            <a:r>
              <a:rPr dirty="0" smtClean="0" sz="24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"What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esso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?</a:t>
            </a:r>
            <a:r>
              <a:rPr dirty="0" smtClean="0" sz="2400" spc="-320">
                <a:solidFill>
                  <a:srgbClr val="FFFFFF"/>
                </a:solidFill>
                <a:latin typeface="Constantia"/>
                <a:cs typeface="Constantia"/>
              </a:rPr>
              <a:t>”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dirty="0" smtClean="0" sz="24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</a:t>
            </a:r>
            <a:r>
              <a:rPr dirty="0" smtClean="0" sz="24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sta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2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fa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iliar</a:t>
            </a:r>
            <a:r>
              <a:rPr dirty="0" smtClean="0" sz="2400" spc="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	</a:t>
            </a:r>
            <a:r>
              <a:rPr dirty="0" smtClean="0" sz="2400" spc="-10" u="heavy">
                <a:solidFill>
                  <a:srgbClr val="FFFFFF"/>
                </a:solidFill>
                <a:latin typeface="Constantia"/>
                <a:cs typeface="Constantia"/>
              </a:rPr>
              <a:t>dig</a:t>
            </a:r>
            <a:r>
              <a:rPr dirty="0" smtClean="0" sz="2400" spc="5" u="heavy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 u="heavy">
                <a:solidFill>
                  <a:srgbClr val="FFFFFF"/>
                </a:solidFill>
                <a:latin typeface="Constantia"/>
                <a:cs typeface="Constantia"/>
              </a:rPr>
              <a:t>tal</a:t>
            </a:r>
            <a:r>
              <a:rPr dirty="0" smtClean="0" sz="2400" spc="-10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45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0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 u="heavy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 u="heavy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an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elect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chine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capab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quick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wide</a:t>
            </a:r>
            <a:r>
              <a:rPr dirty="0" smtClean="0" sz="24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ety</a:t>
            </a:r>
            <a:r>
              <a:rPr dirty="0" smtClean="0" sz="24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task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can </a:t>
            </a:r>
            <a:r>
              <a:rPr dirty="0" smtClean="0" sz="24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-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 </a:t>
            </a:r>
            <a:r>
              <a:rPr dirty="0" smtClean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ompile,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sor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-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ta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ell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orm</a:t>
            </a:r>
            <a:r>
              <a:rPr dirty="0" smtClean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culatio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7"/>
              </a:spcBef>
            </a:pPr>
            <a:endParaRPr sz="1400"/>
          </a:p>
          <a:p>
            <a:pPr algn="just" marL="12700" marR="15240">
              <a:lnSpc>
                <a:spcPct val="80000"/>
              </a:lnSpc>
            </a:pPr>
            <a:r>
              <a:rPr dirty="0" smtClean="0" sz="2250" spc="2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unic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bina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num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0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mtClean="0" sz="2400" spc="-25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bi</a:t>
            </a:r>
            <a:r>
              <a:rPr dirty="0" smtClean="0" sz="2400" spc="-5" b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0" b="1" u="heavy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ab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ation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erm</a:t>
            </a:r>
            <a:r>
              <a:rPr dirty="0" smtClean="0" sz="2400" spc="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bina</a:t>
            </a:r>
            <a:r>
              <a:rPr dirty="0" smtClean="0" sz="2400" spc="1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21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dig</a:t>
            </a:r>
            <a:r>
              <a:rPr dirty="0" smtClean="0" sz="2400" spc="-1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bit</a:t>
            </a:r>
            <a:r>
              <a:rPr dirty="0" smtClean="0" sz="24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   </a:t>
            </a:r>
            <a:r>
              <a:rPr dirty="0" smtClean="0" sz="24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the   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number   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4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bit   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hich   </a:t>
            </a:r>
            <a:r>
              <a:rPr dirty="0" smtClean="0" sz="24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can   </a:t>
            </a:r>
            <a:r>
              <a:rPr dirty="0" smtClean="0" sz="24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 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simult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aneous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  </a:t>
            </a:r>
            <a:r>
              <a:rPr dirty="0" smtClean="0" sz="2400" spc="-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  </a:t>
            </a:r>
            <a:r>
              <a:rPr dirty="0" smtClean="0" sz="24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4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    </a:t>
            </a:r>
            <a:r>
              <a:rPr dirty="0" smtClean="0" sz="2400" spc="-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ci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cuit    </a:t>
            </a:r>
            <a:r>
              <a:rPr dirty="0" smtClean="0" sz="24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sso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number</a:t>
            </a:r>
            <a:r>
              <a:rPr dirty="0" smtClean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bits</a:t>
            </a:r>
            <a:r>
              <a:rPr dirty="0" smtClean="0" sz="24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4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oup</a:t>
            </a:r>
            <a:r>
              <a:rPr dirty="0" smtClean="0" sz="2400" spc="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ner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cal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60" b="1" u="heavy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5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8425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726948"/>
            <a:ext cx="5265420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472946"/>
            <a:ext cx="7827009" cy="4943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b="1" u="heavy">
                <a:solidFill>
                  <a:srgbClr val="FFFFFF"/>
                </a:solidFill>
                <a:latin typeface="Constantia"/>
                <a:cs typeface="Constantia"/>
              </a:rPr>
              <a:t>MASK</a:t>
            </a:r>
            <a:r>
              <a:rPr dirty="0" smtClean="0" sz="2600" spc="-4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 u="heavy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0" u="heavy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ammed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ufacturing</a:t>
            </a:r>
            <a:r>
              <a:rPr dirty="0" smtClean="0" sz="26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marR="15240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9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 be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chan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use</a:t>
            </a:r>
            <a:r>
              <a:rPr dirty="0" smtClean="0" sz="2600" spc="-229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  <a:tab pos="1469390" algn="l"/>
                <a:tab pos="1972310" algn="l"/>
                <a:tab pos="3317240" algn="l"/>
                <a:tab pos="5266690" algn="l"/>
                <a:tab pos="5770880" algn="l"/>
                <a:tab pos="7065009" algn="l"/>
              </a:tabLst>
            </a:pP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sed	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	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ers	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	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tain	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527685">
              <a:lnSpc>
                <a:spcPct val="100000"/>
              </a:lnSpc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ati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2600" spc="-55" b="1" u="heavy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7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ble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ead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26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algn="just" marL="527685" marR="12700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ser  </a:t>
            </a:r>
            <a:r>
              <a:rPr dirty="0" smtClean="0" sz="2600" spc="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   </a:t>
            </a:r>
            <a:r>
              <a:rPr dirty="0" smtClean="0" sz="2600" spc="-3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   </a:t>
            </a:r>
            <a:r>
              <a:rPr dirty="0" smtClean="0" sz="2600" spc="-3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  </a:t>
            </a:r>
            <a:r>
              <a:rPr dirty="0" smtClean="0" sz="2600" spc="3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-o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e.   </a:t>
            </a:r>
            <a:r>
              <a:rPr dirty="0" smtClean="0" sz="26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ead   </a:t>
            </a:r>
            <a:r>
              <a:rPr dirty="0" smtClean="0" sz="2600" spc="-2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ormati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ut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mtClean="0" sz="26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wis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6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6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wri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aga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2969" y="6530644"/>
            <a:ext cx="17843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30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803148"/>
            <a:ext cx="5265420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625346"/>
            <a:ext cx="7827009" cy="4467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0" b="1" u="heavy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7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 b="1" u="heavy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527685" marR="12700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asable</a:t>
            </a:r>
            <a:r>
              <a:rPr dirty="0" smtClean="0" sz="26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uti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mista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og</a:t>
            </a: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ammi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ents</a:t>
            </a:r>
            <a:r>
              <a:rPr dirty="0" smtClean="0" sz="26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ased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ul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violet</a:t>
            </a:r>
            <a:r>
              <a:rPr dirty="0" smtClean="0" sz="26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marR="15875" indent="-515620">
              <a:lnSpc>
                <a:spcPts val="312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ead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dirty="0" smtClean="0" sz="26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600" b="1" u="heavy">
                <a:solidFill>
                  <a:srgbClr val="FFFFFF"/>
                </a:solidFill>
                <a:latin typeface="Constantia"/>
                <a:cs typeface="Constantia"/>
              </a:rPr>
              <a:t>RMM</a:t>
            </a:r>
            <a:r>
              <a:rPr dirty="0" smtClean="0" sz="260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-6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ead most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mem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26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27685" marR="20955" indent="-515620">
              <a:lnSpc>
                <a:spcPct val="100000"/>
              </a:lnSpc>
              <a:buClr>
                <a:srgbClr val="0AD0D9"/>
              </a:buClr>
              <a:buSzPct val="9423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sua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6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ation</a:t>
            </a:r>
            <a:r>
              <a:rPr dirty="0" smtClean="0" sz="2600" spc="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1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eading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ather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than,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sorti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per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orme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32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3624" y="905255"/>
            <a:ext cx="5788152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665985"/>
            <a:ext cx="7825105" cy="4637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dirty="0" smtClean="0" sz="2400" spc="-70" b="1" u="heavy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7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5" b="1" u="heavy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ts val="2595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elect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ical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asable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527685" marR="12700" indent="-515620">
              <a:lnSpc>
                <a:spcPts val="2590"/>
              </a:lnSpc>
              <a:spcBef>
                <a:spcPts val="40"/>
              </a:spcBef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1176655" algn="l"/>
                <a:tab pos="2147570" algn="l"/>
                <a:tab pos="3874770" algn="l"/>
                <a:tab pos="4481195" algn="l"/>
                <a:tab pos="4937125" algn="l"/>
                <a:tab pos="5932170" algn="l"/>
                <a:tab pos="6383655" algn="l"/>
                <a:tab pos="7665720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ormat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can	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ased	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pp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ing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hi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olta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about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21</a:t>
            </a:r>
            <a:r>
              <a:rPr dirty="0" smtClean="0" sz="2400" spc="-27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ts val="2555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  <a:tab pos="2834005" algn="l"/>
                <a:tab pos="3234690" algn="l"/>
                <a:tab pos="3792220" algn="l"/>
                <a:tab pos="5126355" algn="l"/>
                <a:tab pos="5464810" algn="l"/>
                <a:tab pos="5857875" algn="l"/>
                <a:tab pos="6415405" algn="l"/>
                <a:tab pos="7663815" algn="l"/>
              </a:tabLst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One 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appli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OM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in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tuner </a:t>
            </a:r>
            <a:r>
              <a:rPr dirty="0" smtClean="0" sz="2400" spc="-2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527685">
              <a:lnSpc>
                <a:spcPts val="259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dern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6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set.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400" spc="-11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5" b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rmal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kn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Ran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emo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4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tile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4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600"/>
              </a:lnSpc>
              <a:spcBef>
                <a:spcPts val="19"/>
              </a:spcBef>
              <a:buClr>
                <a:srgbClr val="0AD0D9"/>
              </a:buClr>
              <a:buFont typeface="Constantia"/>
              <a:buAutoNum type="arabicPeriod"/>
            </a:pPr>
            <a:endParaRPr sz="600"/>
          </a:p>
          <a:p>
            <a:pPr algn="just" marL="527685" marR="13335" indent="-515620">
              <a:lnSpc>
                <a:spcPts val="2590"/>
              </a:lnSpc>
              <a:buClr>
                <a:srgbClr val="0AD0D9"/>
              </a:buClr>
              <a:buSzPct val="93750"/>
              <a:buFont typeface="Constantia"/>
              <a:buAutoNum type="arabicPeriod"/>
              <a:tabLst>
                <a:tab pos="527685" algn="l"/>
              </a:tabLst>
            </a:pP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4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wri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ents/da</a:t>
            </a:r>
            <a:r>
              <a:rPr dirty="0" smtClean="0" sz="2400" spc="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of/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  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  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cati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in   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 </a:t>
            </a:r>
            <a:r>
              <a:rPr dirty="0" smtClean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/WRITE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ope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32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3624" y="981455"/>
            <a:ext cx="5788152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823973"/>
            <a:ext cx="7825740" cy="4520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9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7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ene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types</a:t>
            </a:r>
            <a:r>
              <a:rPr dirty="0" smtClean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RAM,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 b="1" i="1" u="heavy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65" b="1" i="1" u="heavy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0" b="1" i="1" u="heavy">
                <a:solidFill>
                  <a:srgbClr val="FFFFFF"/>
                </a:solidFill>
                <a:latin typeface="Constantia"/>
                <a:cs typeface="Constantia"/>
              </a:rPr>
              <a:t>atic</a:t>
            </a:r>
            <a:r>
              <a:rPr dirty="0" smtClean="0" sz="220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 b="1" i="1" u="heavy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20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 b="1" i="1" u="heavy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25" b="1" i="1" u="heavy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5" b="1" i="1" u="heavy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dirty="0" smtClean="0" sz="2200" spc="-30" b="1" i="1" u="heavy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0" b="1" i="1" u="heavy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algn="just" marL="469900" marR="25400" indent="-457834">
              <a:lnSpc>
                <a:spcPts val="2380"/>
              </a:lnSpc>
              <a:buClr>
                <a:srgbClr val="0AD0D9"/>
              </a:buClr>
              <a:buSzPct val="93181"/>
              <a:buFont typeface="Constantia"/>
              <a:buAutoNum type="arabicPeriod"/>
              <a:tabLst>
                <a:tab pos="469900" algn="l"/>
              </a:tabLst>
            </a:pP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Static</a:t>
            </a:r>
            <a:r>
              <a:rPr dirty="0" smtClean="0" sz="22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RAM</a:t>
            </a:r>
            <a:r>
              <a:rPr dirty="0" smtClean="0" sz="2200" spc="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ons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sts</a:t>
            </a:r>
            <a:r>
              <a:rPr dirty="0" smtClean="0" sz="22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200" spc="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200" spc="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200" spc="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16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16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lo</a:t>
            </a:r>
            <a:r>
              <a:rPr dirty="0" smtClean="0" sz="2200" spc="-9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2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ecial</a:t>
            </a:r>
            <a:r>
              <a:rPr dirty="0" smtClean="0" sz="22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case</a:t>
            </a:r>
            <a:r>
              <a:rPr dirty="0" smtClean="0" sz="22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sta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RAM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no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olatile</a:t>
            </a:r>
            <a:r>
              <a:rPr dirty="0" smtClean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RAM,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us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ba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23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400"/>
              </a:lnSpc>
              <a:spcBef>
                <a:spcPts val="30"/>
              </a:spcBef>
              <a:buClr>
                <a:srgbClr val="0AD0D9"/>
              </a:buClr>
              <a:buFont typeface="Constantia"/>
              <a:buAutoNum type="arabicPeriod"/>
            </a:pPr>
            <a:endParaRPr sz="1400"/>
          </a:p>
          <a:p>
            <a:pPr algn="just" marL="469900" marR="15240" indent="-457834">
              <a:lnSpc>
                <a:spcPts val="2380"/>
              </a:lnSpc>
              <a:buClr>
                <a:srgbClr val="0AD0D9"/>
              </a:buClr>
              <a:buSzPct val="93181"/>
              <a:buFont typeface="Constantia"/>
              <a:buAutoNum type="arabicPeriod"/>
              <a:tabLst>
                <a:tab pos="469900" algn="l"/>
              </a:tabLst>
            </a:pP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DRAM</a:t>
            </a:r>
            <a:r>
              <a:rPr dirty="0" smtClean="0" sz="22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equi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2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capaci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9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2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DRAM</a:t>
            </a:r>
            <a:r>
              <a:rPr dirty="0" smtClean="0" sz="2200" spc="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den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ity</a:t>
            </a:r>
            <a:r>
              <a:rPr dirty="0" smtClean="0" sz="2200" spc="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dirty="0" smtClean="0" sz="22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2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hi</a:t>
            </a:r>
            <a:r>
              <a:rPr dirty="0" smtClean="0" sz="2200" spc="-4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SRAM.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300"/>
              </a:lnSpc>
              <a:spcBef>
                <a:spcPts val="93"/>
              </a:spcBef>
              <a:buClr>
                <a:srgbClr val="0AD0D9"/>
              </a:buClr>
              <a:buFont typeface="Constantia"/>
              <a:buAutoNum type="arabicPeriod"/>
            </a:pPr>
            <a:endParaRPr sz="1300"/>
          </a:p>
          <a:p>
            <a:pPr algn="just" marL="469900" marR="12700" indent="-457834">
              <a:lnSpc>
                <a:spcPct val="90100"/>
              </a:lnSpc>
              <a:buClr>
                <a:srgbClr val="0AD0D9"/>
              </a:buClr>
              <a:buSzPct val="93181"/>
              <a:buFont typeface="Constantia"/>
              <a:buAutoNum type="arabicPeriod"/>
              <a:tabLst>
                <a:tab pos="469900" algn="l"/>
              </a:tabLst>
            </a:pP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DRAM</a:t>
            </a:r>
            <a:r>
              <a:rPr dirty="0" smtClean="0" sz="22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cha</a:t>
            </a:r>
            <a:r>
              <a:rPr dirty="0" smtClean="0" sz="2200" spc="-6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200" spc="-3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aci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200" spc="-204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2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less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ommon</a:t>
            </a:r>
            <a:r>
              <a:rPr dirty="0" smtClean="0" sz="22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200" spc="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edded</a:t>
            </a:r>
            <a:r>
              <a:rPr dirty="0" smtClean="0" sz="2200" spc="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esign</a:t>
            </a:r>
            <a:r>
              <a:rPr dirty="0" smtClean="0" sz="22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Static</a:t>
            </a:r>
            <a:r>
              <a:rPr dirty="0" smtClean="0" sz="22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RAM</a:t>
            </a:r>
            <a:r>
              <a:rPr dirty="0" smtClean="0" sz="22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nd</a:t>
            </a:r>
            <a:r>
              <a:rPr dirty="0" smtClean="0" sz="2200" spc="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typi</a:t>
            </a:r>
            <a:r>
              <a:rPr dirty="0" smtClean="0" sz="2200" spc="-2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2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used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lot</a:t>
            </a:r>
            <a:r>
              <a:rPr dirty="0" smtClean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2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2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ede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Constantia"/>
              <a:buAutoNum type="arabicPeriod"/>
            </a:pPr>
            <a:endParaRPr sz="1000"/>
          </a:p>
          <a:p>
            <a:pPr>
              <a:lnSpc>
                <a:spcPts val="1100"/>
              </a:lnSpc>
              <a:spcBef>
                <a:spcPts val="67"/>
              </a:spcBef>
              <a:buClr>
                <a:srgbClr val="0AD0D9"/>
              </a:buClr>
              <a:buFont typeface="Constantia"/>
              <a:buAutoNum type="arabicPeriod"/>
            </a:pPr>
            <a:endParaRPr sz="1100"/>
          </a:p>
          <a:p>
            <a:pPr marL="469900" indent="-457834">
              <a:lnSpc>
                <a:spcPct val="100000"/>
              </a:lnSpc>
              <a:buClr>
                <a:srgbClr val="0AD0D9"/>
              </a:buClr>
              <a:buSzPct val="93181"/>
              <a:buFont typeface="Constantia"/>
              <a:buAutoNum type="arabicPeriod"/>
              <a:tabLst>
                <a:tab pos="469900" algn="l"/>
              </a:tabLst>
            </a:pP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DRAM</a:t>
            </a:r>
            <a:r>
              <a:rPr dirty="0" smtClean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dirty="0" smtClean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half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mtClean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lines</a:t>
            </a:r>
            <a:r>
              <a:rPr dirty="0" smtClean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200" spc="-15">
                <a:solidFill>
                  <a:srgbClr val="FFFFFF"/>
                </a:solidFill>
                <a:latin typeface="Constantia"/>
                <a:cs typeface="Constantia"/>
              </a:rPr>
              <a:t>ede</a:t>
            </a:r>
            <a:r>
              <a:rPr dirty="0" smtClean="0" sz="22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32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948" y="859536"/>
            <a:ext cx="4398263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738121"/>
            <a:ext cx="7827009" cy="4389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16375">
              <a:lnSpc>
                <a:spcPct val="10000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DRAM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must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esh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algn="just" marL="12700" marR="12700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aci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6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los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quick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-25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typ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algn="just" marL="12700" marR="15240">
              <a:lnSpc>
                <a:spcPct val="100000"/>
              </a:lnSpc>
              <a:spcBef>
                <a:spcPts val="270"/>
              </a:spcBef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esh</a:t>
            </a:r>
            <a:r>
              <a:rPr dirty="0" smtClean="0" sz="26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hed</a:t>
            </a:r>
            <a:r>
              <a:rPr dirty="0" smtClean="0" sz="26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essing</a:t>
            </a:r>
            <a:r>
              <a:rPr dirty="0" smtClean="0" sz="26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dirty="0" smtClean="0" sz="26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  <a:p>
            <a:pPr algn="just" marL="12700" marR="6750684">
              <a:lnSpc>
                <a:spcPts val="2810"/>
              </a:lnSpc>
            </a:pPr>
            <a:r>
              <a:rPr dirty="0" smtClean="0" sz="2600">
                <a:solidFill>
                  <a:srgbClr val="FFFFFF"/>
                </a:solidFill>
                <a:latin typeface="Constantia"/>
                <a:cs typeface="Constantia"/>
              </a:rPr>
              <a:t>DRA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algn="just" marL="12700" marR="20955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What </a:t>
            </a:r>
            <a:r>
              <a:rPr dirty="0" smtClean="0" sz="2600" spc="-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-2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pp</a:t>
            </a:r>
            <a:r>
              <a:rPr dirty="0" smtClean="0" sz="2600" spc="-15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mtClean="0" sz="26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if </a:t>
            </a:r>
            <a:r>
              <a:rPr dirty="0" smtClean="0" sz="2600" spc="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600" spc="-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DRAM </a:t>
            </a:r>
            <a:r>
              <a:rPr dirty="0" smtClean="0" sz="2600" spc="-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s </a:t>
            </a:r>
            <a:r>
              <a:rPr dirty="0" smtClean="0" sz="2600" spc="-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mtClean="0" sz="26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mtClean="0" sz="2600" spc="-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middle </a:t>
            </a:r>
            <a:r>
              <a:rPr dirty="0" smtClean="0" sz="2600" spc="-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dirty="0" smtClean="0" sz="2600" spc="-4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eshi</a:t>
            </a:r>
            <a:r>
              <a:rPr dirty="0" smtClean="0" sz="2600" spc="-10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600" spc="13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13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6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ssor</a:t>
            </a:r>
            <a:r>
              <a:rPr dirty="0" smtClean="0" sz="2600" spc="4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15" b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dirty="0" smtClean="0" sz="2600" spc="7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6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sta</a:t>
            </a:r>
            <a:r>
              <a:rPr dirty="0" smtClean="0" sz="2600" spc="-1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8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-10" b="1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15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65" b="1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 b="1">
                <a:solidFill>
                  <a:srgbClr val="FFFFFF"/>
                </a:solidFill>
                <a:latin typeface="Constantia"/>
                <a:cs typeface="Constantia"/>
              </a:rPr>
              <a:t>cle?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algn="just" marL="12700" marR="15875">
              <a:lnSpc>
                <a:spcPts val="2810"/>
              </a:lnSpc>
            </a:pPr>
            <a:r>
              <a:rPr dirty="0" smtClean="0" sz="2450" spc="-5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6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2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-6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6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han</a:t>
            </a:r>
            <a:r>
              <a:rPr dirty="0" smtClean="0" sz="26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6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6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600" spc="18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lict</a:t>
            </a:r>
            <a:r>
              <a:rPr dirty="0" smtClean="0" sz="26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mtClean="0" sz="2600" spc="-1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een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 p</a:t>
            </a:r>
            <a:r>
              <a:rPr dirty="0" smtClean="0" sz="26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6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essors</a:t>
            </a:r>
            <a:r>
              <a:rPr dirty="0" smtClean="0" sz="26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6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dirty="0" smtClean="0" sz="26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esh</a:t>
            </a:r>
            <a:r>
              <a:rPr dirty="0" smtClean="0" sz="26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600" spc="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600" spc="-7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cle</a:t>
            </a:r>
            <a:r>
              <a:rPr dirty="0" smtClean="0" sz="26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401958" y="0"/>
            <a:ext cx="4742040" cy="59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250948" y="935736"/>
            <a:ext cx="4398263" cy="388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0700" y="1787540"/>
            <a:ext cx="7819390" cy="110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99"/>
              </a:lnSpc>
              <a:tabLst>
                <a:tab pos="469900" algn="l"/>
              </a:tabLst>
            </a:pPr>
            <a:r>
              <a:rPr dirty="0" smtClean="0" sz="2250" spc="5" b="1">
                <a:solidFill>
                  <a:srgbClr val="0AD0D9"/>
                </a:solidFill>
                <a:latin typeface="Times New Roman"/>
                <a:cs typeface="Times New Roman"/>
              </a:rPr>
              <a:t>1</a:t>
            </a:r>
            <a:r>
              <a:rPr dirty="0" smtClean="0" sz="2250" spc="5" b="1">
                <a:solidFill>
                  <a:srgbClr val="0AD0D9"/>
                </a:solidFill>
                <a:latin typeface="Times New Roman"/>
                <a:cs typeface="Times New Roman"/>
              </a:rPr>
              <a:t>.</a:t>
            </a:r>
            <a:r>
              <a:rPr dirty="0" smtClean="0" sz="2250" spc="5" b="1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dirty="0" smtClean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mtClean="0" sz="2400" spc="3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0" b="1" u="heavy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ait</a:t>
            </a:r>
            <a:r>
              <a:rPr dirty="0" smtClean="0" sz="2400" spc="3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2400" spc="-10" b="1" u="heavy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4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 synchronize</a:t>
            </a:r>
            <a:r>
              <a:rPr dirty="0" smtClean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refresh</a:t>
            </a:r>
            <a:r>
              <a:rPr dirty="0" smtClean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cesso</a:t>
            </a:r>
            <a:r>
              <a:rPr dirty="0" smtClean="0" sz="2400" spc="-9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 which</a:t>
            </a:r>
            <a:r>
              <a:rPr dirty="0" smtClean="0" sz="24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24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4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dirty="0" smtClean="0" sz="24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mtClean="0" sz="24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mtClean="0" sz="24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cles</a:t>
            </a:r>
            <a:r>
              <a:rPr dirty="0" smtClean="0" sz="24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mtClean="0" sz="24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mtClean="0" sz="24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mtClean="0" sz="2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Times New Roman"/>
                <a:cs typeface="Times New Roman"/>
              </a:rPr>
              <a:t>DRA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700" y="3402710"/>
            <a:ext cx="7820659" cy="2548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rabicPeriod" startAt="2"/>
              <a:tabLst>
                <a:tab pos="469900" algn="l"/>
                <a:tab pos="2324735" algn="l"/>
                <a:tab pos="2914650" algn="l"/>
                <a:tab pos="3356610" algn="l"/>
                <a:tab pos="4092575" algn="l"/>
                <a:tab pos="4608195" algn="l"/>
                <a:tab pos="5653405" algn="l"/>
                <a:tab pos="6115050" algn="l"/>
                <a:tab pos="7402195" algn="l"/>
              </a:tabLst>
            </a:pP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7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DM</a:t>
            </a:r>
            <a:r>
              <a:rPr dirty="0" smtClean="0" sz="2400" spc="-15" b="1" u="heavy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mtClean="0" sz="2400" spc="-2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	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be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ed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sh	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y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ow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ng	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gic</a:t>
            </a:r>
            <a:r>
              <a:rPr dirty="0" smtClean="0" sz="2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requ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dirty="0" smtClean="0" sz="26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2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cycle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w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dges</a:t>
            </a:r>
            <a:r>
              <a:rPr dirty="0" smtClean="0" sz="2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reques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Times New Roman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Times New Roman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Times New Roman"/>
              <a:buAutoNum type="arabicPeriod" startAt="2"/>
            </a:pPr>
            <a:endParaRPr sz="1000"/>
          </a:p>
          <a:p>
            <a:pPr>
              <a:lnSpc>
                <a:spcPts val="1300"/>
              </a:lnSpc>
              <a:spcBef>
                <a:spcPts val="70"/>
              </a:spcBef>
              <a:buClr>
                <a:srgbClr val="0AD0D9"/>
              </a:buClr>
              <a:buFont typeface="Times New Roman"/>
              <a:buAutoNum type="arabicPeriod" startAt="2"/>
            </a:pPr>
            <a:endParaRPr sz="1300"/>
          </a:p>
          <a:p>
            <a:pPr algn="just" marL="469900" marR="15875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rabicPeriod" startAt="2"/>
              <a:tabLst>
                <a:tab pos="469900" algn="l"/>
                <a:tab pos="3431540" algn="l"/>
                <a:tab pos="4620260" algn="l"/>
                <a:tab pos="5480050" algn="l"/>
                <a:tab pos="6888480" algn="l"/>
              </a:tabLst>
            </a:pPr>
            <a:r>
              <a:rPr dirty="0" smtClean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mtClean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built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 b="1" u="heavy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50" b="1" u="heavy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ef</a:t>
            </a:r>
            <a:r>
              <a:rPr dirty="0" smtClean="0" sz="2400" spc="-40" b="1" u="heavy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400" spc="0" b="1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Inte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l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tim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 request</a:t>
            </a:r>
            <a:r>
              <a:rPr dirty="0" smtClean="0" sz="2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regular</a:t>
            </a:r>
            <a:r>
              <a:rPr dirty="0" smtClean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inte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dirty="0" smtClean="0" sz="26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1080770"/>
            <a:ext cx="6494145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Intel</a:t>
            </a:r>
            <a:r>
              <a:rPr dirty="0" smtClean="0" sz="48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>
                <a:solidFill>
                  <a:srgbClr val="04607A"/>
                </a:solidFill>
                <a:latin typeface="Times New Roman"/>
                <a:cs typeface="Times New Roman"/>
              </a:rPr>
              <a:t>8085 Microproce</a:t>
            </a:r>
            <a:r>
              <a:rPr dirty="0" smtClean="0" sz="48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48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4204" y="2726435"/>
            <a:ext cx="4356100" cy="280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625" y="757682"/>
            <a:ext cx="6494145" cy="728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740"/>
              </a:lnSpc>
            </a:pP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Intel</a:t>
            </a:r>
            <a:r>
              <a:rPr dirty="0" smtClean="0" sz="48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4800" spc="0">
                <a:solidFill>
                  <a:srgbClr val="04607A"/>
                </a:solidFill>
                <a:latin typeface="Times New Roman"/>
                <a:cs typeface="Times New Roman"/>
              </a:rPr>
              <a:t>8085 Microproce</a:t>
            </a:r>
            <a:r>
              <a:rPr dirty="0" smtClean="0" sz="48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48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0785"/>
            <a:ext cx="8074659" cy="1462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  <a:tab pos="909955" algn="l"/>
                <a:tab pos="1496695" algn="l"/>
                <a:tab pos="2757805" algn="l"/>
                <a:tab pos="2937510" algn="l"/>
                <a:tab pos="3223895" algn="l"/>
                <a:tab pos="3574415" algn="l"/>
                <a:tab pos="7046595" algn="l"/>
                <a:tab pos="7822565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	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rocessor	</a:t>
            </a:r>
            <a:r>
              <a:rPr dirty="0" smtClean="0" sz="2400" spc="0">
                <a:latin typeface="Times New Roman"/>
                <a:cs typeface="Times New Roman"/>
              </a:rPr>
              <a:t>is	</a:t>
            </a:r>
            <a:r>
              <a:rPr dirty="0" smtClean="0" sz="2400" spc="-90">
                <a:latin typeface="Times New Roman"/>
                <a:cs typeface="Times New Roman"/>
              </a:rPr>
              <a:t> </a:t>
            </a:r>
            <a:r>
              <a:rPr dirty="0" smtClean="0" sz="2400" spc="-90">
                <a:latin typeface="Times New Roman"/>
                <a:cs typeface="Times New Roman"/>
              </a:rPr>
              <a:t>a	</a:t>
            </a:r>
            <a:r>
              <a:rPr dirty="0" smtClean="0" sz="2400" spc="-90" u="heavy">
                <a:solidFill>
                  <a:srgbClr val="800000"/>
                </a:solidFill>
                <a:latin typeface="Times New Roman"/>
                <a:cs typeface="Times New Roman"/>
              </a:rPr>
              <a:t>prog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ab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5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de</a:t>
            </a:r>
            <a:r>
              <a:rPr dirty="0" smtClean="0" sz="2400" spc="-15" u="heavy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ice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5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	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ta</a:t>
            </a:r>
            <a:r>
              <a:rPr dirty="0" smtClean="0" sz="2400" spc="-10">
                <a:solidFill>
                  <a:srgbClr val="800000"/>
                </a:solidFill>
                <a:latin typeface="Times New Roman"/>
                <a:cs typeface="Times New Roman"/>
              </a:rPr>
              <a:t>k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es	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nu</a:t>
            </a:r>
            <a:r>
              <a:rPr dirty="0" smtClean="0" sz="2400" spc="-2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ber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perfor</a:t>
            </a:r>
            <a:r>
              <a:rPr dirty="0" smtClean="0" sz="2400" spc="-25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s	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on	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the</a:t>
            </a:r>
            <a:r>
              <a:rPr dirty="0" smtClean="0" sz="2400" spc="-20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75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arith</a:t>
            </a:r>
            <a:r>
              <a:rPr dirty="0" smtClean="0" sz="2400" spc="-15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et</a:t>
            </a:r>
            <a:r>
              <a:rPr dirty="0" smtClean="0" sz="2400" spc="-15" u="heavy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75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or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6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lo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g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ic</a:t>
            </a:r>
            <a:r>
              <a:rPr dirty="0" smtClean="0" sz="2400" spc="-15" u="heavy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75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-15" u="heavy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era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ns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accor</a:t>
            </a:r>
            <a:r>
              <a:rPr dirty="0" smtClean="0" sz="2400" spc="-15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ing</a:t>
            </a:r>
            <a:r>
              <a:rPr dirty="0" smtClean="0" sz="2400" spc="1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</a:t>
            </a:r>
            <a:r>
              <a:rPr dirty="0" smtClean="0" sz="2400" spc="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 u="heavy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g</a:t>
            </a:r>
            <a:r>
              <a:rPr dirty="0" smtClean="0" sz="2400" spc="5" u="heavy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-10" u="heavy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14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sto</a:t>
            </a:r>
            <a:r>
              <a:rPr dirty="0" smtClean="0" sz="2400" spc="5" u="heavy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ed</a:t>
            </a:r>
            <a:r>
              <a:rPr dirty="0" smtClean="0" sz="2400" spc="16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150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10" u="heavy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2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800000"/>
                </a:solidFill>
                <a:latin typeface="Times New Roman"/>
                <a:cs typeface="Times New Roman"/>
              </a:rPr>
              <a:t>ory</a:t>
            </a:r>
            <a:r>
              <a:rPr dirty="0" smtClean="0" sz="2400" spc="175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en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prod</a:t>
            </a:r>
            <a:r>
              <a:rPr dirty="0" smtClean="0" sz="2400" spc="-10">
                <a:solidFill>
                  <a:srgbClr val="800000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-1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other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nu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bers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as a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ul</a:t>
            </a:r>
            <a:r>
              <a:rPr dirty="0" smtClean="0" sz="2400" spc="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3657600"/>
            <a:ext cx="3505200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373" y="757682"/>
            <a:ext cx="4428490" cy="728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740"/>
              </a:lnSpc>
              <a:tabLst>
                <a:tab pos="2670810" algn="l"/>
              </a:tabLst>
            </a:pP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Definition	</a:t>
            </a: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(Cont.)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152" y="3184398"/>
            <a:ext cx="3115056" cy="0"/>
          </a:xfrm>
          <a:custGeom>
            <a:avLst/>
            <a:gdLst/>
            <a:ahLst/>
            <a:cxnLst/>
            <a:rect l="l" t="t" r="r" b="b"/>
            <a:pathLst>
              <a:path w="3115056" h="0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33273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50208" y="3184398"/>
            <a:ext cx="227075" cy="0"/>
          </a:xfrm>
          <a:custGeom>
            <a:avLst/>
            <a:gdLst/>
            <a:ahLst/>
            <a:cxnLst/>
            <a:rect l="l" t="t" r="r" b="b"/>
            <a:pathLst>
              <a:path w="227075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332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930146"/>
            <a:ext cx="8074025" cy="429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·"/>
              <a:tabLst>
                <a:tab pos="287020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Lets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-1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x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and</a:t>
            </a:r>
            <a:r>
              <a:rPr dirty="0" smtClean="0" sz="2600" spc="-3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ch</a:t>
            </a:r>
            <a:r>
              <a:rPr dirty="0" smtClean="0" sz="2600" spc="-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of the</a:t>
            </a:r>
            <a:r>
              <a:rPr dirty="0" smtClean="0" sz="2600" spc="-2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u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der</a:t>
            </a:r>
            <a:r>
              <a:rPr dirty="0" smtClean="0" sz="2600" spc="-10">
                <a:latin typeface="Times New Roman"/>
                <a:cs typeface="Times New Roman"/>
              </a:rPr>
              <a:t>l</a:t>
            </a:r>
            <a:r>
              <a:rPr dirty="0" smtClean="0" sz="2600" spc="0">
                <a:latin typeface="Times New Roman"/>
                <a:cs typeface="Times New Roman"/>
              </a:rPr>
              <a:t>ined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w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rds: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8"/>
              </a:spcBef>
            </a:pPr>
            <a:endParaRPr sz="1000"/>
          </a:p>
          <a:p>
            <a:pPr algn="just" marL="299085" marR="12700" indent="-287020">
              <a:lnSpc>
                <a:spcPct val="90000"/>
              </a:lnSpc>
            </a:pPr>
            <a:r>
              <a:rPr dirty="0" smtClean="0" sz="2450" spc="50">
                <a:solidFill>
                  <a:srgbClr val="0AD0D9"/>
                </a:solidFill>
                <a:latin typeface="Wingdings"/>
                <a:cs typeface="Wingdings"/>
              </a:rPr>
              <a:t>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-45" b="1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og</a:t>
            </a:r>
            <a:r>
              <a:rPr dirty="0" smtClean="0" sz="2600" spc="-20" b="1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15" b="1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mable</a:t>
            </a:r>
            <a:r>
              <a:rPr dirty="0" smtClean="0" sz="2600" spc="265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600" spc="-15" b="1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 b="1">
                <a:solidFill>
                  <a:srgbClr val="800000"/>
                </a:solidFill>
                <a:latin typeface="Times New Roman"/>
                <a:cs typeface="Times New Roman"/>
              </a:rPr>
              <a:t>vi</a:t>
            </a:r>
            <a:r>
              <a:rPr dirty="0" smtClean="0" sz="2600" spc="-15" b="1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5" b="1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 b="1">
                <a:latin typeface="Times New Roman"/>
                <a:cs typeface="Times New Roman"/>
              </a:rPr>
              <a:t>:</a:t>
            </a:r>
            <a:r>
              <a:rPr dirty="0" smtClean="0" sz="2600" spc="270" b="1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265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ropro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sor</a:t>
            </a:r>
            <a:r>
              <a:rPr dirty="0" smtClean="0" sz="2600" spc="26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ca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27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per</a:t>
            </a:r>
            <a:r>
              <a:rPr dirty="0" smtClean="0" sz="2600" spc="-20">
                <a:latin typeface="Times New Roman"/>
                <a:cs typeface="Times New Roman"/>
              </a:rPr>
              <a:t>f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 di</a:t>
            </a:r>
            <a:r>
              <a:rPr dirty="0" smtClean="0" sz="2600" spc="-50">
                <a:latin typeface="Times New Roman"/>
                <a:cs typeface="Times New Roman"/>
              </a:rPr>
              <a:t>f</a:t>
            </a:r>
            <a:r>
              <a:rPr dirty="0" smtClean="0" sz="2600" spc="0">
                <a:latin typeface="Times New Roman"/>
                <a:cs typeface="Times New Roman"/>
              </a:rPr>
              <a:t>fe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nt  </a:t>
            </a:r>
            <a:r>
              <a:rPr dirty="0" smtClean="0" sz="2600" spc="-4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ts  </a:t>
            </a:r>
            <a:r>
              <a:rPr dirty="0" smtClean="0" sz="2600" spc="-5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  </a:t>
            </a:r>
            <a:r>
              <a:rPr dirty="0" smtClean="0" sz="2600" spc="-4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oper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s  </a:t>
            </a:r>
            <a:r>
              <a:rPr dirty="0" smtClean="0" sz="2600" spc="-45">
                <a:latin typeface="Times New Roman"/>
                <a:cs typeface="Times New Roman"/>
              </a:rPr>
              <a:t> </a:t>
            </a:r>
            <a:r>
              <a:rPr dirty="0" smtClean="0" sz="2600" spc="-10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  </a:t>
            </a:r>
            <a:r>
              <a:rPr dirty="0" smtClean="0" sz="2600" spc="-4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  </a:t>
            </a:r>
            <a:r>
              <a:rPr dirty="0" smtClean="0" sz="2600" spc="-6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data  </a:t>
            </a:r>
            <a:r>
              <a:rPr dirty="0" smtClean="0" sz="2600" spc="-5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t  </a:t>
            </a:r>
            <a:r>
              <a:rPr dirty="0" smtClean="0" sz="2600" spc="-5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ei</a:t>
            </a:r>
            <a:r>
              <a:rPr dirty="0" smtClean="0" sz="2600" spc="5">
                <a:latin typeface="Times New Roman"/>
                <a:cs typeface="Times New Roman"/>
              </a:rPr>
              <a:t>v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 d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pendi</a:t>
            </a:r>
            <a:r>
              <a:rPr dirty="0" smtClean="0" sz="2600" spc="-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g</a:t>
            </a:r>
            <a:r>
              <a:rPr dirty="0" smtClean="0" sz="2600" spc="18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8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q</a:t>
            </a:r>
            <a:r>
              <a:rPr dirty="0" smtClean="0" sz="2600" spc="-15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ence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0" u="heavy">
                <a:solidFill>
                  <a:srgbClr val="800000"/>
                </a:solidFill>
                <a:latin typeface="Times New Roman"/>
                <a:cs typeface="Times New Roman"/>
              </a:rPr>
              <a:t>ins</a:t>
            </a:r>
            <a:r>
              <a:rPr dirty="0" smtClean="0" sz="2600" spc="-15" u="heavy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 u="heavy">
                <a:solidFill>
                  <a:srgbClr val="800000"/>
                </a:solidFill>
                <a:latin typeface="Times New Roman"/>
                <a:cs typeface="Times New Roman"/>
              </a:rPr>
              <a:t>ructi</a:t>
            </a:r>
            <a:r>
              <a:rPr dirty="0" smtClean="0" sz="2600" spc="5" u="heavy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5" u="heavy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 u="heavy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155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sup</a:t>
            </a:r>
            <a:r>
              <a:rPr dirty="0" smtClean="0" sz="2600" spc="10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l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ed</a:t>
            </a:r>
            <a:r>
              <a:rPr dirty="0" smtClean="0" sz="2600" spc="18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8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 gi</a:t>
            </a:r>
            <a:r>
              <a:rPr dirty="0" smtClean="0" sz="2600" spc="5">
                <a:latin typeface="Times New Roman"/>
                <a:cs typeface="Times New Roman"/>
              </a:rPr>
              <a:t>v</a:t>
            </a:r>
            <a:r>
              <a:rPr dirty="0" smtClean="0" sz="2600" spc="0">
                <a:latin typeface="Times New Roman"/>
                <a:cs typeface="Times New Roman"/>
              </a:rPr>
              <a:t>en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gra</a:t>
            </a:r>
            <a:r>
              <a:rPr dirty="0" smtClean="0" sz="2600" spc="-10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algn="just" marL="299085" marR="12700" indent="-287020">
              <a:lnSpc>
                <a:spcPct val="90000"/>
              </a:lnSpc>
            </a:pPr>
            <a:r>
              <a:rPr dirty="0" smtClean="0" sz="2450" spc="50">
                <a:solidFill>
                  <a:srgbClr val="0AD0D9"/>
                </a:solidFill>
                <a:latin typeface="Wingdings"/>
                <a:cs typeface="Wingdings"/>
              </a:rPr>
              <a:t></a:t>
            </a:r>
            <a:r>
              <a:rPr dirty="0" smtClean="0" sz="2600" spc="0" b="1" u="heavy">
                <a:solidFill>
                  <a:srgbClr val="800000"/>
                </a:solidFill>
                <a:latin typeface="Times New Roman"/>
                <a:cs typeface="Times New Roman"/>
              </a:rPr>
              <a:t>Ins</a:t>
            </a:r>
            <a:r>
              <a:rPr dirty="0" smtClean="0" sz="2600" spc="-10" b="1" u="heavy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 b="1" u="heavy">
                <a:solidFill>
                  <a:srgbClr val="800000"/>
                </a:solidFill>
                <a:latin typeface="Times New Roman"/>
                <a:cs typeface="Times New Roman"/>
              </a:rPr>
              <a:t>ruct</a:t>
            </a:r>
            <a:r>
              <a:rPr dirty="0" smtClean="0" sz="26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 b="1" u="heavy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5" b="1" u="heavy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-5" b="1" u="heavy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:</a:t>
            </a:r>
            <a:r>
              <a:rPr dirty="0" smtClean="0" sz="2600" spc="15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Each</a:t>
            </a:r>
            <a:r>
              <a:rPr dirty="0" smtClean="0" sz="2600" spc="155">
                <a:latin typeface="Times New Roman"/>
                <a:cs typeface="Times New Roman"/>
              </a:rPr>
              <a:t> </a:t>
            </a:r>
            <a:r>
              <a:rPr dirty="0" smtClean="0" sz="2600" spc="-2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ro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-20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oces</a:t>
            </a:r>
            <a:r>
              <a:rPr dirty="0" smtClean="0" sz="2600" spc="-2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or</a:t>
            </a:r>
            <a:r>
              <a:rPr dirty="0" smtClean="0" sz="2600" spc="16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14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desi</a:t>
            </a:r>
            <a:r>
              <a:rPr dirty="0" smtClean="0" sz="2600" spc="-1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16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60">
                <a:latin typeface="Times New Roman"/>
                <a:cs typeface="Times New Roman"/>
              </a:rPr>
              <a:t> 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xe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ute</a:t>
            </a:r>
            <a:r>
              <a:rPr dirty="0" smtClean="0" sz="2600" spc="0">
                <a:latin typeface="Times New Roman"/>
                <a:cs typeface="Times New Roman"/>
              </a:rPr>
              <a:t> a</a:t>
            </a:r>
            <a:r>
              <a:rPr dirty="0" smtClean="0" sz="2600" spc="9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spec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fic</a:t>
            </a:r>
            <a:r>
              <a:rPr dirty="0" smtClean="0" sz="2600" spc="8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gr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up</a:t>
            </a:r>
            <a:r>
              <a:rPr dirty="0" smtClean="0" sz="2600" spc="10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</a:t>
            </a:r>
            <a:r>
              <a:rPr dirty="0" smtClean="0" sz="2600" spc="9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op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ra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r>
              <a:rPr dirty="0" smtClean="0" sz="2600" spc="9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10">
                <a:latin typeface="Times New Roman"/>
                <a:cs typeface="Times New Roman"/>
              </a:rPr>
              <a:t>h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8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gr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up</a:t>
            </a:r>
            <a:r>
              <a:rPr dirty="0" smtClean="0" sz="2600" spc="9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</a:t>
            </a:r>
            <a:r>
              <a:rPr dirty="0" smtClean="0" sz="2600" spc="9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oper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9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is</a:t>
            </a:r>
            <a:r>
              <a:rPr dirty="0" smtClean="0" sz="2600" spc="-5">
                <a:latin typeface="Times New Roman"/>
                <a:cs typeface="Times New Roman"/>
              </a:rPr>
              <a:t> calle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18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inst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uction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set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is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in</a:t>
            </a:r>
            <a:r>
              <a:rPr dirty="0" smtClean="0" sz="2600" spc="-20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truc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ion</a:t>
            </a:r>
            <a:r>
              <a:rPr dirty="0" smtClean="0" sz="2600" spc="19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se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16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defi</a:t>
            </a:r>
            <a:r>
              <a:rPr dirty="0" smtClean="0" sz="2600" spc="-1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es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-10">
                <a:latin typeface="Times New Roman"/>
                <a:cs typeface="Times New Roman"/>
              </a:rPr>
              <a:t>w</a:t>
            </a:r>
            <a:r>
              <a:rPr dirty="0" smtClean="0" sz="2600" spc="0">
                <a:latin typeface="Times New Roman"/>
                <a:cs typeface="Times New Roman"/>
              </a:rPr>
              <a:t>hat</a:t>
            </a:r>
            <a:r>
              <a:rPr dirty="0" smtClean="0" sz="2600" spc="0">
                <a:latin typeface="Times New Roman"/>
                <a:cs typeface="Times New Roman"/>
              </a:rPr>
              <a:t> the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ro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roce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sor</a:t>
            </a:r>
            <a:r>
              <a:rPr dirty="0" smtClean="0" sz="2600" spc="-2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ca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and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c</a:t>
            </a:r>
            <a:r>
              <a:rPr dirty="0" smtClean="0" sz="2600" spc="-10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ot</a:t>
            </a:r>
            <a:r>
              <a:rPr dirty="0" smtClean="0" sz="2600" spc="-2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do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1529" y="814070"/>
            <a:ext cx="4978400" cy="832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002915" algn="l"/>
              </a:tabLst>
            </a:pPr>
            <a:r>
              <a:rPr dirty="0" smtClean="0" sz="5400">
                <a:solidFill>
                  <a:srgbClr val="04607A"/>
                </a:solidFill>
                <a:latin typeface="Times New Roman"/>
                <a:cs typeface="Times New Roman"/>
              </a:rPr>
              <a:t>Definition	</a:t>
            </a:r>
            <a:r>
              <a:rPr dirty="0" smtClean="0" sz="5400">
                <a:solidFill>
                  <a:srgbClr val="04607A"/>
                </a:solidFill>
                <a:latin typeface="Times New Roman"/>
                <a:cs typeface="Times New Roman"/>
              </a:rPr>
              <a:t>(Cont.)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39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9134"/>
            <a:ext cx="5093335" cy="8648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marR="1270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·"/>
              <a:tabLst>
                <a:tab pos="287020" algn="l"/>
                <a:tab pos="2013585" algn="l"/>
                <a:tab pos="2890520" algn="l"/>
              </a:tabLst>
            </a:pPr>
            <a:r>
              <a:rPr dirty="0" smtClean="0" sz="2800" spc="-25" u="heavy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-5" u="heavy">
                <a:solidFill>
                  <a:srgbClr val="800000"/>
                </a:solidFill>
                <a:latin typeface="Times New Roman"/>
                <a:cs typeface="Times New Roman"/>
              </a:rPr>
              <a:t>u</a:t>
            </a:r>
            <a:r>
              <a:rPr dirty="0" smtClean="0" sz="2800" spc="-40" u="heavy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800" spc="-15" u="heavy">
                <a:solidFill>
                  <a:srgbClr val="800000"/>
                </a:solidFill>
                <a:latin typeface="Times New Roman"/>
                <a:cs typeface="Times New Roman"/>
              </a:rPr>
              <a:t>ber</a:t>
            </a:r>
            <a:r>
              <a:rPr dirty="0" smtClean="0" sz="2800" spc="-5" u="heavy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: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micro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ssor</a:t>
            </a:r>
            <a:r>
              <a:rPr dirty="0" smtClean="0" sz="2800" spc="-15">
                <a:latin typeface="Times New Roman"/>
                <a:cs typeface="Times New Roman"/>
              </a:rPr>
              <a:t> b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nary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ber</a:t>
            </a:r>
            <a:r>
              <a:rPr dirty="0" smtClean="0" sz="2800" spc="0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8740" y="1969134"/>
            <a:ext cx="65786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4289" y="1969134"/>
            <a:ext cx="1723389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der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d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19982"/>
            <a:ext cx="8053070" cy="273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354965" algn="l"/>
                <a:tab pos="779145" algn="l"/>
                <a:tab pos="1876425" algn="l"/>
                <a:tab pos="2716530" algn="l"/>
                <a:tab pos="3140075" algn="l"/>
                <a:tab pos="4173220" algn="l"/>
                <a:tab pos="4518025" algn="l"/>
                <a:tab pos="5078730" algn="l"/>
                <a:tab pos="6252210" algn="l"/>
                <a:tab pos="7345680" algn="l"/>
              </a:tabLst>
            </a:pPr>
            <a:r>
              <a:rPr dirty="0" smtClean="0" sz="2800" spc="-25">
                <a:latin typeface="Times New Roman"/>
                <a:cs typeface="Times New Roman"/>
              </a:rPr>
              <a:t>A</a:t>
            </a:r>
            <a:r>
              <a:rPr dirty="0" smtClean="0" sz="2800" spc="-2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bi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ary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digit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35">
                <a:latin typeface="Times New Roman"/>
                <a:cs typeface="Times New Roman"/>
              </a:rPr>
              <a:t>c</a:t>
            </a:r>
            <a:r>
              <a:rPr dirty="0" smtClean="0" sz="2800" spc="-10">
                <a:latin typeface="Times New Roman"/>
                <a:cs typeface="Times New Roman"/>
              </a:rPr>
              <a:t>all</a:t>
            </a:r>
            <a:r>
              <a:rPr dirty="0" smtClean="0" sz="2800" spc="-2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b</a:t>
            </a:r>
            <a:r>
              <a:rPr dirty="0" smtClean="0" sz="2800" spc="-2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(which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co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fr</a:t>
            </a:r>
            <a:r>
              <a:rPr dirty="0" smtClean="0" sz="2800" spc="5">
                <a:latin typeface="Times New Roman"/>
                <a:cs typeface="Times New Roman"/>
              </a:rPr>
              <a:t>o</a:t>
            </a:r>
            <a:r>
              <a:rPr dirty="0" smtClean="0" sz="2800" spc="-25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5" b="1" u="heavy">
                <a:latin typeface="Times New Roman"/>
                <a:cs typeface="Times New Roman"/>
              </a:rPr>
              <a:t>b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ary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g</a:t>
            </a:r>
            <a:r>
              <a:rPr dirty="0" smtClean="0" sz="2800" spc="-10" b="1" u="heavy">
                <a:latin typeface="Times New Roman"/>
                <a:cs typeface="Times New Roman"/>
              </a:rPr>
              <a:t>i</a:t>
            </a:r>
            <a:r>
              <a:rPr dirty="0" smtClean="0" sz="2800" spc="-5" b="1" u="heavy">
                <a:latin typeface="Times New Roman"/>
                <a:cs typeface="Times New Roman"/>
              </a:rPr>
              <a:t>t</a:t>
            </a:r>
            <a:r>
              <a:rPr dirty="0" smtClean="0" sz="2800" spc="-5">
                <a:latin typeface="Times New Roman"/>
                <a:cs typeface="Times New Roman"/>
              </a:rPr>
              <a:t>)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35496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40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icr</a:t>
            </a:r>
            <a:r>
              <a:rPr dirty="0" smtClean="0" sz="2800" spc="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ocess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recog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izes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3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ocesses</a:t>
            </a:r>
            <a:r>
              <a:rPr dirty="0" smtClean="0" sz="2800" spc="4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oup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bi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to</a:t>
            </a:r>
            <a:r>
              <a:rPr dirty="0" smtClean="0" sz="2800" spc="-10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ethe</a:t>
            </a:r>
            <a:r>
              <a:rPr dirty="0" smtClean="0" sz="2800" spc="-16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r>
              <a:rPr dirty="0" smtClean="0" sz="2800" spc="-7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This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group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of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bi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is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lled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“</a:t>
            </a:r>
            <a:r>
              <a:rPr dirty="0" smtClean="0" sz="2800" spc="-15" u="heavy">
                <a:latin typeface="Times New Roman"/>
                <a:cs typeface="Times New Roman"/>
              </a:rPr>
              <a:t>wor</a:t>
            </a:r>
            <a:r>
              <a:rPr dirty="0" smtClean="0" sz="2800" spc="-10" u="heavy">
                <a:latin typeface="Times New Roman"/>
                <a:cs typeface="Times New Roman"/>
              </a:rPr>
              <a:t>d</a:t>
            </a:r>
            <a:r>
              <a:rPr dirty="0" smtClean="0" sz="2800" spc="-25">
                <a:latin typeface="Times New Roman"/>
                <a:cs typeface="Times New Roman"/>
              </a:rPr>
              <a:t>”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4"/>
              </a:spcBef>
            </a:pPr>
            <a:endParaRPr sz="800"/>
          </a:p>
          <a:p>
            <a:pPr marL="355600" marR="12700" indent="-342900">
              <a:lnSpc>
                <a:spcPts val="33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35496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254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5">
                <a:latin typeface="Times New Roman"/>
                <a:cs typeface="Times New Roman"/>
              </a:rPr>
              <a:t>u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ber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ts</a:t>
            </a:r>
            <a:r>
              <a:rPr dirty="0" smtClean="0" sz="2800" spc="27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25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Micr</a:t>
            </a:r>
            <a:r>
              <a:rPr dirty="0" smtClean="0" sz="2800" spc="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ocesso</a:t>
            </a:r>
            <a:r>
              <a:rPr dirty="0" smtClean="0" sz="2800" spc="105">
                <a:latin typeface="Times New Roman"/>
                <a:cs typeface="Times New Roman"/>
              </a:rPr>
              <a:t>r</a:t>
            </a:r>
            <a:r>
              <a:rPr dirty="0" smtClean="0" sz="2800" spc="-165">
                <a:latin typeface="Times New Roman"/>
                <a:cs typeface="Times New Roman"/>
              </a:rPr>
              <a:t>’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26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wo</a:t>
            </a:r>
            <a:r>
              <a:rPr dirty="0" smtClean="0" sz="2800" spc="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d</a:t>
            </a:r>
            <a:r>
              <a:rPr dirty="0" smtClean="0" sz="2800" spc="-10">
                <a:latin typeface="Times New Roman"/>
                <a:cs typeface="Times New Roman"/>
              </a:rPr>
              <a:t>,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is</a:t>
            </a:r>
            <a:r>
              <a:rPr dirty="0" smtClean="0" sz="2800" spc="26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eas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re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its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“</a:t>
            </a:r>
            <a:r>
              <a:rPr dirty="0" smtClean="0" sz="2800" spc="-15" u="heavy">
                <a:latin typeface="Times New Roman"/>
                <a:cs typeface="Times New Roman"/>
              </a:rPr>
              <a:t>abil</a:t>
            </a:r>
            <a:r>
              <a:rPr dirty="0" smtClean="0" sz="2800" spc="-5" u="heavy">
                <a:latin typeface="Times New Roman"/>
                <a:cs typeface="Times New Roman"/>
              </a:rPr>
              <a:t>i</a:t>
            </a:r>
            <a:r>
              <a:rPr dirty="0" smtClean="0" sz="2800" spc="-10" u="heavy">
                <a:latin typeface="Times New Roman"/>
                <a:cs typeface="Times New Roman"/>
              </a:rPr>
              <a:t>ti</a:t>
            </a:r>
            <a:r>
              <a:rPr dirty="0" smtClean="0" sz="2800" spc="-30" u="heavy">
                <a:latin typeface="Times New Roman"/>
                <a:cs typeface="Times New Roman"/>
              </a:rPr>
              <a:t>e</a:t>
            </a:r>
            <a:r>
              <a:rPr dirty="0" smtClean="0" sz="2800" spc="-10" u="heavy">
                <a:latin typeface="Times New Roman"/>
                <a:cs typeface="Times New Roman"/>
              </a:rPr>
              <a:t>s</a:t>
            </a:r>
            <a:r>
              <a:rPr dirty="0" smtClean="0" sz="2800" spc="-25">
                <a:latin typeface="Times New Roman"/>
                <a:cs typeface="Times New Roman"/>
              </a:rPr>
              <a:t>”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827532"/>
            <a:ext cx="7874508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961" y="1905761"/>
            <a:ext cx="4495800" cy="4724400"/>
          </a:xfrm>
          <a:custGeom>
            <a:avLst/>
            <a:gdLst/>
            <a:ahLst/>
            <a:cxnLst/>
            <a:rect l="l" t="t" r="r" b="b"/>
            <a:pathLst>
              <a:path w="4495800" h="4724400">
                <a:moveTo>
                  <a:pt x="0" y="4724400"/>
                </a:moveTo>
                <a:lnTo>
                  <a:pt x="4495800" y="4724400"/>
                </a:lnTo>
                <a:lnTo>
                  <a:pt x="44958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6961" y="1905761"/>
            <a:ext cx="4495800" cy="4724400"/>
          </a:xfrm>
          <a:custGeom>
            <a:avLst/>
            <a:gdLst/>
            <a:ahLst/>
            <a:cxnLst/>
            <a:rect l="l" t="t" r="r" b="b"/>
            <a:pathLst>
              <a:path w="4495800" h="4724400">
                <a:moveTo>
                  <a:pt x="0" y="4724400"/>
                </a:moveTo>
                <a:lnTo>
                  <a:pt x="4495800" y="4724400"/>
                </a:lnTo>
                <a:lnTo>
                  <a:pt x="44958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25908">
            <a:solidFill>
              <a:srgbClr val="0AD0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500" y="2002993"/>
            <a:ext cx="4459605" cy="927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99"/>
              </a:lnSpc>
            </a:pPr>
            <a:r>
              <a:rPr dirty="0" smtClean="0" sz="2000" b="1">
                <a:latin typeface="Times New Roman"/>
                <a:cs typeface="Times New Roman"/>
              </a:rPr>
              <a:t>A    </a:t>
            </a:r>
            <a:r>
              <a:rPr dirty="0" smtClean="0" sz="2000" spc="-160" b="1">
                <a:latin typeface="Times New Roman"/>
                <a:cs typeface="Times New Roman"/>
              </a:rPr>
              <a:t> 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-10" b="1">
                <a:latin typeface="Times New Roman"/>
                <a:cs typeface="Times New Roman"/>
              </a:rPr>
              <a:t>m</a:t>
            </a:r>
            <a:r>
              <a:rPr dirty="0" smtClean="0" sz="2000" spc="0" b="1">
                <a:latin typeface="Times New Roman"/>
                <a:cs typeface="Times New Roman"/>
              </a:rPr>
              <a:t>p</a:t>
            </a:r>
            <a:r>
              <a:rPr dirty="0" smtClean="0" sz="2000" spc="-15" b="1">
                <a:latin typeface="Times New Roman"/>
                <a:cs typeface="Times New Roman"/>
              </a:rPr>
              <a:t>u</a:t>
            </a:r>
            <a:r>
              <a:rPr dirty="0" smtClean="0" sz="2000" spc="0" b="1">
                <a:latin typeface="Times New Roman"/>
                <a:cs typeface="Times New Roman"/>
              </a:rPr>
              <a:t>t</a:t>
            </a:r>
            <a:r>
              <a:rPr dirty="0" smtClean="0" sz="2000" spc="-1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r    </a:t>
            </a:r>
            <a:r>
              <a:rPr dirty="0" smtClean="0" sz="2000" spc="-90" b="1">
                <a:latin typeface="Times New Roman"/>
                <a:cs typeface="Times New Roman"/>
              </a:rPr>
              <a:t> 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s    </a:t>
            </a:r>
            <a:r>
              <a:rPr dirty="0" smtClean="0" sz="2000" spc="-8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    </a:t>
            </a:r>
            <a:r>
              <a:rPr dirty="0" smtClean="0" sz="2000" spc="-60" b="1">
                <a:latin typeface="Times New Roman"/>
                <a:cs typeface="Times New Roman"/>
              </a:rPr>
              <a:t> </a:t>
            </a:r>
            <a:r>
              <a:rPr dirty="0" smtClean="0" sz="2000" spc="-15" b="1"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g</a:t>
            </a:r>
            <a:r>
              <a:rPr dirty="0" smtClean="0" sz="2000" spc="-15" b="1">
                <a:latin typeface="Times New Roman"/>
                <a:cs typeface="Times New Roman"/>
              </a:rPr>
              <a:t>r</a:t>
            </a:r>
            <a:r>
              <a:rPr dirty="0" smtClean="0" sz="2000" spc="-10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m</a:t>
            </a:r>
            <a:r>
              <a:rPr dirty="0" smtClean="0" sz="2000" spc="-15" b="1">
                <a:latin typeface="Times New Roman"/>
                <a:cs typeface="Times New Roman"/>
              </a:rPr>
              <a:t>m</a:t>
            </a:r>
            <a:r>
              <a:rPr dirty="0" smtClean="0" sz="2000" spc="0" b="1">
                <a:latin typeface="Times New Roman"/>
                <a:cs typeface="Times New Roman"/>
              </a:rPr>
              <a:t>able</a:t>
            </a:r>
            <a:r>
              <a:rPr dirty="0" smtClean="0" sz="2000" spc="0" b="1">
                <a:latin typeface="Times New Roman"/>
                <a:cs typeface="Times New Roman"/>
              </a:rPr>
              <a:t> mac</a:t>
            </a:r>
            <a:r>
              <a:rPr dirty="0" smtClean="0" sz="2000" spc="-10" b="1">
                <a:latin typeface="Times New Roman"/>
                <a:cs typeface="Times New Roman"/>
              </a:rPr>
              <a:t>h</a:t>
            </a:r>
            <a:r>
              <a:rPr dirty="0" smtClean="0" sz="2000" spc="0" b="1">
                <a:latin typeface="Times New Roman"/>
                <a:cs typeface="Times New Roman"/>
              </a:rPr>
              <a:t>in</a:t>
            </a:r>
            <a:r>
              <a:rPr dirty="0" smtClean="0" sz="2000" spc="-5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.        </a:t>
            </a:r>
            <a:r>
              <a:rPr dirty="0" smtClean="0" sz="2000" spc="-19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        </a:t>
            </a:r>
            <a:r>
              <a:rPr dirty="0" smtClean="0" sz="2000" spc="-18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two        </a:t>
            </a:r>
            <a:r>
              <a:rPr dirty="0" smtClean="0" sz="2000" spc="-17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princ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-10" b="1">
                <a:latin typeface="Times New Roman"/>
                <a:cs typeface="Times New Roman"/>
              </a:rPr>
              <a:t>p</a:t>
            </a:r>
            <a:r>
              <a:rPr dirty="0" smtClean="0" sz="2000" spc="0" b="1">
                <a:latin typeface="Times New Roman"/>
                <a:cs typeface="Times New Roman"/>
              </a:rPr>
              <a:t>al</a:t>
            </a:r>
            <a:r>
              <a:rPr dirty="0" smtClean="0" sz="2000" spc="0" b="1">
                <a:latin typeface="Times New Roman"/>
                <a:cs typeface="Times New Roman"/>
              </a:rPr>
              <a:t> char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cteris</a:t>
            </a:r>
            <a:r>
              <a:rPr dirty="0" smtClean="0" sz="2000" spc="-1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i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f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computer</a:t>
            </a:r>
            <a:r>
              <a:rPr dirty="0" smtClean="0" sz="2000" spc="-6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-5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" y="3344798"/>
            <a:ext cx="1833245" cy="926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200">
              <a:lnSpc>
                <a:spcPct val="100000"/>
              </a:lnSpc>
              <a:tabLst>
                <a:tab pos="469265" algn="l"/>
              </a:tabLst>
            </a:pPr>
            <a:r>
              <a:rPr dirty="0" smtClean="0" sz="1900" spc="-10" b="1">
                <a:solidFill>
                  <a:srgbClr val="0AD0D9"/>
                </a:solidFill>
                <a:latin typeface="Times New Roman"/>
                <a:cs typeface="Times New Roman"/>
              </a:rPr>
              <a:t>1.</a:t>
            </a:r>
            <a:r>
              <a:rPr dirty="0" smtClean="0" sz="1900" spc="-10" b="1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dirty="0" smtClean="0" sz="2000" spc="-5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t  </a:t>
            </a:r>
            <a:r>
              <a:rPr dirty="0" smtClean="0" sz="2000" spc="35" b="1">
                <a:latin typeface="Times New Roman"/>
                <a:cs typeface="Times New Roman"/>
              </a:rPr>
              <a:t> 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es</a:t>
            </a:r>
            <a:r>
              <a:rPr dirty="0" smtClean="0" sz="2000" spc="-10" b="1">
                <a:latin typeface="Times New Roman"/>
                <a:cs typeface="Times New Roman"/>
              </a:rPr>
              <a:t>p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-10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ds</a:t>
            </a:r>
            <a:r>
              <a:rPr dirty="0" smtClean="0" sz="2000" spc="0" b="1">
                <a:latin typeface="Times New Roman"/>
                <a:cs typeface="Times New Roman"/>
              </a:rPr>
              <a:t> in</a:t>
            </a:r>
            <a:r>
              <a:rPr dirty="0" smtClean="0" sz="2000" spc="-15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tru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t</a:t>
            </a:r>
            <a:r>
              <a:rPr dirty="0" smtClean="0" sz="2000" spc="-15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 manne</a:t>
            </a:r>
            <a:r>
              <a:rPr dirty="0" smtClean="0" sz="2000" spc="-18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4766" y="3344798"/>
            <a:ext cx="155956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  <a:tab pos="743585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to	</a:t>
            </a:r>
            <a:r>
              <a:rPr dirty="0" smtClean="0" sz="2000" b="1">
                <a:latin typeface="Times New Roman"/>
                <a:cs typeface="Times New Roman"/>
              </a:rPr>
              <a:t>a	</a:t>
            </a:r>
            <a:r>
              <a:rPr dirty="0" smtClean="0" sz="2000" spc="-15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pec</a:t>
            </a:r>
            <a:r>
              <a:rPr dirty="0" smtClean="0" sz="2000" spc="-25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fic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3363" y="3344798"/>
            <a:ext cx="72961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02920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s</a:t>
            </a:r>
            <a:r>
              <a:rPr dirty="0" smtClean="0" sz="2000" spc="-2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t	</a:t>
            </a:r>
            <a:r>
              <a:rPr dirty="0" smtClean="0" sz="2000" spc="0" b="1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7061" y="3649853"/>
            <a:ext cx="237617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67055" algn="l"/>
                <a:tab pos="1038225" algn="l"/>
              </a:tabLst>
            </a:pP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n	</a:t>
            </a:r>
            <a:r>
              <a:rPr dirty="0" smtClean="0" sz="2000" spc="0" b="1">
                <a:latin typeface="Times New Roman"/>
                <a:cs typeface="Times New Roman"/>
              </a:rPr>
              <a:t>a	</a:t>
            </a:r>
            <a:r>
              <a:rPr dirty="0" smtClean="0" sz="2000" spc="-10" b="1">
                <a:latin typeface="Times New Roman"/>
                <a:cs typeface="Times New Roman"/>
              </a:rPr>
              <a:t>w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10" b="1">
                <a:latin typeface="Times New Roman"/>
                <a:cs typeface="Times New Roman"/>
              </a:rPr>
              <a:t>l</a:t>
            </a:r>
            <a:r>
              <a:rPr dirty="0" smtClean="0" sz="2000" spc="-10" b="1">
                <a:latin typeface="Times New Roman"/>
                <a:cs typeface="Times New Roman"/>
              </a:rPr>
              <a:t>l</a:t>
            </a:r>
            <a:r>
              <a:rPr dirty="0" smtClean="0" sz="2000" spc="0" b="1">
                <a:latin typeface="Times New Roman"/>
                <a:cs typeface="Times New Roman"/>
              </a:rPr>
              <a:t>-</a:t>
            </a:r>
            <a:r>
              <a:rPr dirty="0" smtClean="0" sz="2000" spc="-10" b="1">
                <a:latin typeface="Times New Roman"/>
                <a:cs typeface="Times New Roman"/>
              </a:rPr>
              <a:t>d</a:t>
            </a:r>
            <a:r>
              <a:rPr dirty="0" smtClean="0" sz="2000" spc="0" b="1">
                <a:latin typeface="Times New Roman"/>
                <a:cs typeface="Times New Roman"/>
              </a:rPr>
              <a:t>ef</a:t>
            </a:r>
            <a:r>
              <a:rPr dirty="0" smtClean="0" sz="2000" spc="-15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ned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" y="4320413"/>
            <a:ext cx="4458335" cy="1292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3970" indent="-457200">
              <a:lnSpc>
                <a:spcPct val="100000"/>
              </a:lnSpc>
              <a:tabLst>
                <a:tab pos="469265" algn="l"/>
              </a:tabLst>
            </a:pPr>
            <a:r>
              <a:rPr dirty="0" smtClean="0" sz="1900" spc="-10" b="1">
                <a:solidFill>
                  <a:srgbClr val="0AD0D9"/>
                </a:solidFill>
                <a:latin typeface="Times New Roman"/>
                <a:cs typeface="Times New Roman"/>
              </a:rPr>
              <a:t>2.</a:t>
            </a:r>
            <a:r>
              <a:rPr dirty="0" smtClean="0" sz="1900" spc="-10" b="1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dirty="0" smtClean="0" sz="2000" spc="-10" b="1">
                <a:latin typeface="Times New Roman"/>
                <a:cs typeface="Times New Roman"/>
              </a:rPr>
              <a:t>It </a:t>
            </a:r>
            <a:r>
              <a:rPr dirty="0" smtClean="0" sz="2000" spc="-195" b="1">
                <a:latin typeface="Times New Roman"/>
                <a:cs typeface="Times New Roman"/>
              </a:rPr>
              <a:t> </a:t>
            </a:r>
            <a:r>
              <a:rPr dirty="0" smtClean="0" sz="2000" spc="-15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an </a:t>
            </a:r>
            <a:r>
              <a:rPr dirty="0" smtClean="0" sz="2000" spc="-19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exe</a:t>
            </a:r>
            <a:r>
              <a:rPr dirty="0" smtClean="0" sz="2000" spc="-15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ute </a:t>
            </a:r>
            <a:r>
              <a:rPr dirty="0" smtClean="0" sz="2000" spc="-19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 </a:t>
            </a:r>
            <a:r>
              <a:rPr dirty="0" smtClean="0" sz="2000" spc="-19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-15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co</a:t>
            </a:r>
            <a:r>
              <a:rPr dirty="0" smtClean="0" sz="2000" spc="-10" b="1">
                <a:latin typeface="Times New Roman"/>
                <a:cs typeface="Times New Roman"/>
              </a:rPr>
              <a:t>r</a:t>
            </a:r>
            <a:r>
              <a:rPr dirty="0" smtClean="0" sz="2000" spc="-10" b="1">
                <a:latin typeface="Times New Roman"/>
                <a:cs typeface="Times New Roman"/>
              </a:rPr>
              <a:t>d</a:t>
            </a:r>
            <a:r>
              <a:rPr dirty="0" smtClean="0" sz="2000" spc="0" b="1">
                <a:latin typeface="Times New Roman"/>
                <a:cs typeface="Times New Roman"/>
              </a:rPr>
              <a:t>ed </a:t>
            </a:r>
            <a:r>
              <a:rPr dirty="0" smtClean="0" sz="2000" spc="-18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l</a:t>
            </a:r>
            <a:r>
              <a:rPr dirty="0" smtClean="0" sz="2000" spc="-25" b="1">
                <a:latin typeface="Times New Roman"/>
                <a:cs typeface="Times New Roman"/>
              </a:rPr>
              <a:t>i</a:t>
            </a:r>
            <a:r>
              <a:rPr dirty="0" smtClean="0" sz="2000" spc="-15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t </a:t>
            </a:r>
            <a:r>
              <a:rPr dirty="0" smtClean="0" sz="2000" spc="-195" b="1">
                <a:latin typeface="Times New Roman"/>
                <a:cs typeface="Times New Roman"/>
              </a:rPr>
              <a:t> </a:t>
            </a:r>
            <a:r>
              <a:rPr dirty="0" smtClean="0" sz="2000" spc="-10" b="1">
                <a:latin typeface="Times New Roman"/>
                <a:cs typeface="Times New Roman"/>
              </a:rPr>
              <a:t>of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instructi</a:t>
            </a:r>
            <a:r>
              <a:rPr dirty="0" smtClean="0" sz="2000" spc="-10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ns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(a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10" b="1">
                <a:latin typeface="Times New Roman"/>
                <a:cs typeface="Times New Roman"/>
              </a:rPr>
              <a:t>g</a:t>
            </a:r>
            <a:r>
              <a:rPr dirty="0" smtClean="0" sz="2000" spc="0" b="1">
                <a:latin typeface="Times New Roman"/>
                <a:cs typeface="Times New Roman"/>
              </a:rPr>
              <a:t>ram</a:t>
            </a:r>
            <a:r>
              <a:rPr dirty="0" smtClean="0" sz="2000" spc="-4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040130" algn="l"/>
                <a:tab pos="2332355" algn="l"/>
                <a:tab pos="2832100" algn="l"/>
                <a:tab pos="4034790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Mod</a:t>
            </a:r>
            <a:r>
              <a:rPr dirty="0" smtClean="0" sz="2000" spc="-1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rn	</a:t>
            </a:r>
            <a:r>
              <a:rPr dirty="0" smtClean="0" sz="2000" spc="0" b="1">
                <a:latin typeface="Times New Roman"/>
                <a:cs typeface="Times New Roman"/>
              </a:rPr>
              <a:t>c</a:t>
            </a:r>
            <a:r>
              <a:rPr dirty="0" smtClean="0" sz="2000" spc="-10" b="1">
                <a:latin typeface="Times New Roman"/>
                <a:cs typeface="Times New Roman"/>
              </a:rPr>
              <a:t>o</a:t>
            </a:r>
            <a:r>
              <a:rPr dirty="0" smtClean="0" sz="2000" spc="-20" b="1">
                <a:latin typeface="Times New Roman"/>
                <a:cs typeface="Times New Roman"/>
              </a:rPr>
              <a:t>m</a:t>
            </a:r>
            <a:r>
              <a:rPr dirty="0" smtClean="0" sz="2000" spc="0" b="1">
                <a:latin typeface="Times New Roman"/>
                <a:cs typeface="Times New Roman"/>
              </a:rPr>
              <a:t>pute</a:t>
            </a:r>
            <a:r>
              <a:rPr dirty="0" smtClean="0" sz="2000" spc="-1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s	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	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20" b="1">
                <a:latin typeface="Times New Roman"/>
                <a:cs typeface="Times New Roman"/>
              </a:rPr>
              <a:t>l</a:t>
            </a:r>
            <a:r>
              <a:rPr dirty="0" smtClean="0" sz="2000" spc="0" b="1">
                <a:latin typeface="Times New Roman"/>
                <a:cs typeface="Times New Roman"/>
              </a:rPr>
              <a:t>ect</a:t>
            </a:r>
            <a:r>
              <a:rPr dirty="0" smtClean="0" sz="2000" spc="-45" b="1">
                <a:latin typeface="Times New Roman"/>
                <a:cs typeface="Times New Roman"/>
              </a:rPr>
              <a:t>r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nic	</a:t>
            </a:r>
            <a:r>
              <a:rPr dirty="0" smtClean="0" sz="2000" spc="-10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dig</a:t>
            </a:r>
            <a:r>
              <a:rPr dirty="0" smtClean="0" sz="2000" spc="-15" b="1">
                <a:latin typeface="Times New Roman"/>
                <a:cs typeface="Times New Roman"/>
              </a:rPr>
              <a:t>i</a:t>
            </a:r>
            <a:r>
              <a:rPr dirty="0" smtClean="0" sz="2000" spc="-1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al.</a:t>
            </a:r>
            <a:r>
              <a:rPr dirty="0" smtClean="0" sz="2000" spc="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 a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tual</a:t>
            </a:r>
            <a:r>
              <a:rPr dirty="0" smtClean="0" sz="2000" spc="10" b="1">
                <a:latin typeface="Times New Roman"/>
                <a:cs typeface="Times New Roman"/>
              </a:rPr>
              <a:t> </a:t>
            </a:r>
            <a:r>
              <a:rPr dirty="0" smtClean="0" sz="2000" spc="-10" b="1">
                <a:latin typeface="Times New Roman"/>
                <a:cs typeface="Times New Roman"/>
              </a:rPr>
              <a:t>w</a:t>
            </a:r>
            <a:r>
              <a:rPr dirty="0" smtClean="0" sz="2000" spc="0" b="1">
                <a:latin typeface="Times New Roman"/>
                <a:cs typeface="Times New Roman"/>
              </a:rPr>
              <a:t>i</a:t>
            </a:r>
            <a:r>
              <a:rPr dirty="0" smtClean="0" sz="2000" spc="-4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es, transi</a:t>
            </a:r>
            <a:r>
              <a:rPr dirty="0" smtClean="0" sz="2000" spc="-20" b="1">
                <a:latin typeface="Times New Roman"/>
                <a:cs typeface="Times New Roman"/>
              </a:rPr>
              <a:t>s</a:t>
            </a:r>
            <a:r>
              <a:rPr dirty="0" smtClean="0" sz="2000" spc="-1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or</a:t>
            </a:r>
            <a:r>
              <a:rPr dirty="0" smtClean="0" sz="2000" spc="-10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,</a:t>
            </a:r>
            <a:r>
              <a:rPr dirty="0" smtClean="0" sz="2000" spc="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" y="5600903"/>
            <a:ext cx="1313180" cy="926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c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cu</a:t>
            </a:r>
            <a:r>
              <a:rPr dirty="0" smtClean="0" sz="2000" spc="-2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ts    </a:t>
            </a:r>
            <a:r>
              <a:rPr dirty="0" smtClean="0" sz="2000" spc="50" b="1">
                <a:latin typeface="Times New Roman"/>
                <a:cs typeface="Times New Roman"/>
              </a:rPr>
              <a:t> </a:t>
            </a:r>
            <a:r>
              <a:rPr dirty="0" smtClean="0" sz="2000" spc="-20" b="1">
                <a:latin typeface="Times New Roman"/>
                <a:cs typeface="Times New Roman"/>
              </a:rPr>
              <a:t>is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in</a:t>
            </a:r>
            <a:r>
              <a:rPr dirty="0" smtClean="0" sz="2000" spc="-15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tru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t</a:t>
            </a:r>
            <a:r>
              <a:rPr dirty="0" smtClean="0" sz="2000" spc="-15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 sof</a:t>
            </a:r>
            <a:r>
              <a:rPr dirty="0" smtClean="0" sz="2000" spc="5" b="1">
                <a:latin typeface="Times New Roman"/>
                <a:cs typeface="Times New Roman"/>
              </a:rPr>
              <a:t>t</a:t>
            </a:r>
            <a:r>
              <a:rPr dirty="0" smtClean="0" sz="2000" spc="-10" b="1">
                <a:latin typeface="Times New Roman"/>
                <a:cs typeface="Times New Roman"/>
              </a:rPr>
              <a:t>w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5477" y="5600903"/>
            <a:ext cx="2108835" cy="621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8890">
              <a:lnSpc>
                <a:spcPct val="100000"/>
              </a:lnSpc>
              <a:tabLst>
                <a:tab pos="742315" algn="l"/>
                <a:tab pos="978535" algn="l"/>
                <a:tab pos="1541145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call</a:t>
            </a:r>
            <a:r>
              <a:rPr dirty="0" smtClean="0" sz="2000" spc="-2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d		</a:t>
            </a:r>
            <a:r>
              <a:rPr dirty="0" smtClean="0" sz="2000" spc="-10" b="1">
                <a:latin typeface="Times New Roman"/>
                <a:cs typeface="Times New Roman"/>
              </a:rPr>
              <a:t>h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1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dwa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e.</a:t>
            </a:r>
            <a:r>
              <a:rPr dirty="0" smtClean="0" sz="2000" spc="0" b="1">
                <a:latin typeface="Times New Roman"/>
                <a:cs typeface="Times New Roman"/>
              </a:rPr>
              <a:t> a</a:t>
            </a:r>
            <a:r>
              <a:rPr dirty="0" smtClean="0" sz="2000" spc="5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d	</a:t>
            </a:r>
            <a:r>
              <a:rPr dirty="0" smtClean="0" sz="2000" spc="0" b="1">
                <a:latin typeface="Times New Roman"/>
                <a:cs typeface="Times New Roman"/>
              </a:rPr>
              <a:t>da</a:t>
            </a:r>
            <a:r>
              <a:rPr dirty="0" smtClean="0" sz="2000" spc="-1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a	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3466" y="5600903"/>
            <a:ext cx="657860" cy="621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08279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T</a:t>
            </a:r>
            <a:r>
              <a:rPr dirty="0" smtClean="0" sz="2000" spc="-15" b="1">
                <a:latin typeface="Times New Roman"/>
                <a:cs typeface="Times New Roman"/>
              </a:rPr>
              <a:t>h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 </a:t>
            </a:r>
            <a:r>
              <a:rPr dirty="0" smtClean="0" sz="2000" spc="-15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all</a:t>
            </a:r>
            <a:r>
              <a:rPr dirty="0" smtClean="0" sz="2000" spc="-20" b="1"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8200" y="6530644"/>
            <a:ext cx="4495800" cy="190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455295">
              <a:lnSpc>
                <a:spcPct val="100000"/>
              </a:lnSpc>
            </a:pPr>
            <a:r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48200" y="1905000"/>
            <a:ext cx="4495799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373" y="757682"/>
            <a:ext cx="4428490" cy="728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740"/>
              </a:lnSpc>
              <a:tabLst>
                <a:tab pos="2670810" algn="l"/>
              </a:tabLst>
            </a:pP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Definition	</a:t>
            </a: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(Cont.)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302" y="6530644"/>
            <a:ext cx="1885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045C75"/>
                </a:solidFill>
                <a:latin typeface="Constantia"/>
                <a:cs typeface="Constantia"/>
              </a:rPr>
              <a:t>40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83409"/>
            <a:ext cx="8072755" cy="3191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50">
                <a:solidFill>
                  <a:srgbClr val="0AD0D9"/>
                </a:solidFill>
                <a:latin typeface="Wingdings"/>
                <a:cs typeface="Wingdings"/>
              </a:rPr>
              <a:t></a:t>
            </a:r>
            <a:r>
              <a:rPr dirty="0" smtClean="0" sz="2650" spc="-34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Arit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h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metic</a:t>
            </a:r>
            <a:r>
              <a:rPr dirty="0" smtClean="0" sz="2800" spc="-10" b="1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and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Logic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20" b="1" u="heavy">
                <a:solidFill>
                  <a:srgbClr val="800000"/>
                </a:solidFill>
                <a:latin typeface="Times New Roman"/>
                <a:cs typeface="Times New Roman"/>
              </a:rPr>
              <a:t>Ope</a:t>
            </a:r>
            <a:r>
              <a:rPr dirty="0" smtClean="0" sz="2800" spc="-30" b="1" u="heavy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800" spc="-5" b="1" u="heavy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io</a:t>
            </a:r>
            <a:r>
              <a:rPr dirty="0" smtClean="0" sz="2800" spc="-15" b="1" u="heavy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dirty="0" smtClean="0" sz="2800" spc="-5" b="1" u="heavy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marL="355600" marR="13335" indent="-342900">
              <a:lnSpc>
                <a:spcPct val="80000"/>
              </a:lnSpc>
              <a:buClr>
                <a:srgbClr val="0AD0D9"/>
              </a:buClr>
              <a:buSzPct val="93181"/>
              <a:buFont typeface="Wingdings"/>
              <a:buChar char=""/>
              <a:tabLst>
                <a:tab pos="354965" algn="l"/>
                <a:tab pos="1161415" algn="l"/>
                <a:tab pos="3020060" algn="l"/>
                <a:tab pos="3528695" algn="l"/>
                <a:tab pos="4798695" algn="l"/>
                <a:tab pos="6099810" algn="l"/>
                <a:tab pos="6748145" algn="l"/>
                <a:tab pos="7117080" algn="l"/>
                <a:tab pos="7658100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ery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roprocessor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has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arit</a:t>
            </a:r>
            <a:r>
              <a:rPr dirty="0" smtClean="0" sz="2200" spc="0">
                <a:latin typeface="Times New Roman"/>
                <a:cs typeface="Times New Roman"/>
              </a:rPr>
              <a:t>h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etic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5">
                <a:latin typeface="Times New Roman"/>
                <a:cs typeface="Times New Roman"/>
              </a:rPr>
              <a:t>u</a:t>
            </a:r>
            <a:r>
              <a:rPr dirty="0" smtClean="0" sz="2200" spc="-15">
                <a:latin typeface="Times New Roman"/>
                <a:cs typeface="Times New Roman"/>
              </a:rPr>
              <a:t>ch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add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3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nd</a:t>
            </a:r>
            <a:r>
              <a:rPr dirty="0" smtClean="0" sz="2200" spc="-10">
                <a:latin typeface="Times New Roman"/>
                <a:cs typeface="Times New Roman"/>
              </a:rPr>
              <a:t> s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b</a:t>
            </a:r>
            <a:r>
              <a:rPr dirty="0" smtClean="0" sz="2200" spc="-10">
                <a:latin typeface="Times New Roman"/>
                <a:cs typeface="Times New Roman"/>
              </a:rPr>
              <a:t>tract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part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se</a:t>
            </a:r>
            <a:r>
              <a:rPr dirty="0" smtClean="0" sz="2200" spc="-10">
                <a:latin typeface="Times New Roman"/>
                <a:cs typeface="Times New Roman"/>
              </a:rPr>
              <a:t>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0AD0D9"/>
              </a:buClr>
              <a:buFont typeface="Wingdings"/>
              <a:buChar char=""/>
            </a:pPr>
            <a:endParaRPr sz="500"/>
          </a:p>
          <a:p>
            <a:pPr marL="355600" marR="12700" indent="-342900">
              <a:lnSpc>
                <a:spcPct val="80000"/>
              </a:lnSpc>
              <a:buClr>
                <a:srgbClr val="0AD0D9"/>
              </a:buClr>
              <a:buSzPct val="93181"/>
              <a:buFont typeface="Wingdings"/>
              <a:buChar char=""/>
              <a:tabLst>
                <a:tab pos="425450" algn="l"/>
                <a:tab pos="3082290" algn="l"/>
                <a:tab pos="5588000" algn="l"/>
                <a:tab pos="6226810" algn="l"/>
                <a:tab pos="7658100" algn="l"/>
              </a:tabLst>
            </a:pP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st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icr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processors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will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ha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such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2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ly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d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Clr>
                <a:srgbClr val="0AD0D9"/>
              </a:buClr>
              <a:buSzPct val="93181"/>
              <a:buFont typeface="Wingdings"/>
              <a:buChar char=""/>
              <a:tabLst>
                <a:tab pos="354965" algn="l"/>
                <a:tab pos="1137285" algn="l"/>
                <a:tab pos="1517015" algn="l"/>
                <a:tab pos="2005964" algn="l"/>
                <a:tab pos="2834005" algn="l"/>
                <a:tab pos="3493770" algn="l"/>
                <a:tab pos="4074160" algn="l"/>
                <a:tab pos="4748530" algn="l"/>
                <a:tab pos="5855970" algn="l"/>
                <a:tab pos="7168515" algn="l"/>
                <a:tab pos="7825740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of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new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es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will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have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5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plex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ations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such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as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q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roo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355600" marR="13335" indent="-342900">
              <a:lnSpc>
                <a:spcPts val="2110"/>
              </a:lnSpc>
            </a:pPr>
            <a:r>
              <a:rPr dirty="0" smtClean="0" sz="2050" spc="10">
                <a:solidFill>
                  <a:srgbClr val="0AD0D9"/>
                </a:solidFill>
                <a:latin typeface="Courier New"/>
                <a:cs typeface="Courier New"/>
              </a:rPr>
              <a:t>o</a:t>
            </a:r>
            <a:r>
              <a:rPr dirty="0" smtClean="0" sz="2050" spc="215">
                <a:solidFill>
                  <a:srgbClr val="0AD0D9"/>
                </a:solidFill>
                <a:latin typeface="Courier New"/>
                <a:cs typeface="Courier New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ad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iti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n,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microproce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ors</a:t>
            </a:r>
            <a:r>
              <a:rPr dirty="0" smtClean="0" sz="2200" spc="1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ha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log</a:t>
            </a:r>
            <a:r>
              <a:rPr dirty="0" smtClean="0" sz="2200" spc="-2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well.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5">
                <a:latin typeface="Times New Roman"/>
                <a:cs typeface="Times New Roman"/>
              </a:rPr>
              <a:t>ch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as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AND,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OR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XOR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ift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left,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shift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ri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ht,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et</a:t>
            </a: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30165"/>
            <a:ext cx="3693160" cy="816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2900">
              <a:lnSpc>
                <a:spcPct val="80000"/>
              </a:lnSpc>
              <a:tabLst>
                <a:tab pos="1399540" algn="l"/>
                <a:tab pos="2030095" algn="l"/>
                <a:tab pos="2486660" algn="l"/>
                <a:tab pos="3173730" algn="l"/>
              </a:tabLst>
            </a:pPr>
            <a:r>
              <a:rPr dirty="0" smtClean="0" sz="2100" spc="-15">
                <a:solidFill>
                  <a:srgbClr val="0AD0D9"/>
                </a:solidFill>
                <a:latin typeface="Courier New"/>
                <a:cs typeface="Courier New"/>
              </a:rPr>
              <a:t>o</a:t>
            </a:r>
            <a:r>
              <a:rPr dirty="0" smtClean="0" sz="2100" spc="185">
                <a:solidFill>
                  <a:srgbClr val="0AD0D9"/>
                </a:solidFill>
                <a:latin typeface="Courier New"/>
                <a:cs typeface="Courier New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Aga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n,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ber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nd</a:t>
            </a:r>
            <a:r>
              <a:rPr dirty="0" smtClean="0" sz="2200" spc="-10">
                <a:latin typeface="Times New Roman"/>
                <a:cs typeface="Times New Roman"/>
              </a:rPr>
              <a:t> micr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ces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55">
                <a:latin typeface="Times New Roman"/>
                <a:cs typeface="Times New Roman"/>
              </a:rPr>
              <a:t>r</a:t>
            </a:r>
            <a:r>
              <a:rPr dirty="0" smtClean="0" sz="2200" spc="-120">
                <a:latin typeface="Times New Roman"/>
                <a:cs typeface="Times New Roman"/>
              </a:rPr>
              <a:t>’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instruction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icr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cesso</a:t>
            </a:r>
            <a:r>
              <a:rPr dirty="0" smtClean="0" sz="2200" spc="-15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3819" y="5063108"/>
            <a:ext cx="4214495" cy="615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595"/>
              </a:lnSpc>
              <a:tabLst>
                <a:tab pos="890269" algn="l"/>
                <a:tab pos="1414780" algn="l"/>
                <a:tab pos="2870200" algn="l"/>
                <a:tab pos="3858260" algn="l"/>
              </a:tabLst>
            </a:pP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of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define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33655">
              <a:lnSpc>
                <a:spcPts val="2160"/>
              </a:lnSpc>
              <a:tabLst>
                <a:tab pos="553085" algn="l"/>
                <a:tab pos="1166495" algn="l"/>
                <a:tab pos="2292350" algn="l"/>
                <a:tab pos="2781935" algn="l"/>
                <a:tab pos="3333750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se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5">
                <a:latin typeface="Times New Roman"/>
                <a:cs typeface="Times New Roman"/>
              </a:rPr>
              <a:t>en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2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specific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373" y="833882"/>
            <a:ext cx="4428490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670810" algn="l"/>
              </a:tabLst>
            </a:pP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Definition	</a:t>
            </a:r>
            <a:r>
              <a:rPr dirty="0" smtClean="0" sz="4800">
                <a:solidFill>
                  <a:srgbClr val="04607A"/>
                </a:solidFill>
                <a:latin typeface="Times New Roman"/>
                <a:cs typeface="Times New Roman"/>
              </a:rPr>
              <a:t>(Cont.)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35479"/>
            <a:ext cx="822960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3177" y="665734"/>
            <a:ext cx="4518025" cy="744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855"/>
              </a:lnSpc>
            </a:pPr>
            <a:r>
              <a:rPr dirty="0" smtClean="0" sz="4900" spc="-20">
                <a:solidFill>
                  <a:srgbClr val="04607A"/>
                </a:solidFill>
                <a:latin typeface="Times New Roman"/>
                <a:cs typeface="Times New Roman"/>
              </a:rPr>
              <a:t>Definit</a:t>
            </a:r>
            <a:r>
              <a:rPr dirty="0" smtClean="0" sz="4900" spc="-30">
                <a:solidFill>
                  <a:srgbClr val="04607A"/>
                </a:solidFill>
                <a:latin typeface="Times New Roman"/>
                <a:cs typeface="Times New Roman"/>
              </a:rPr>
              <a:t>i</a:t>
            </a:r>
            <a:r>
              <a:rPr dirty="0" smtClean="0" sz="4900" spc="-25">
                <a:solidFill>
                  <a:srgbClr val="04607A"/>
                </a:solidFill>
                <a:latin typeface="Times New Roman"/>
                <a:cs typeface="Times New Roman"/>
              </a:rPr>
              <a:t>on</a:t>
            </a:r>
            <a:r>
              <a:rPr dirty="0" smtClean="0" sz="4900" spc="2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4900" spc="-20">
                <a:solidFill>
                  <a:srgbClr val="04607A"/>
                </a:solidFill>
                <a:latin typeface="Times New Roman"/>
                <a:cs typeface="Times New Roman"/>
              </a:rPr>
              <a:t>(Cont.)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152" y="2133600"/>
            <a:ext cx="2196084" cy="0"/>
          </a:xfrm>
          <a:custGeom>
            <a:avLst/>
            <a:gdLst/>
            <a:ahLst/>
            <a:cxnLst/>
            <a:rect l="l" t="t" r="r" b="b"/>
            <a:pathLst>
              <a:path w="2196084" h="0">
                <a:moveTo>
                  <a:pt x="0" y="0"/>
                </a:moveTo>
                <a:lnTo>
                  <a:pt x="2196084" y="0"/>
                </a:lnTo>
              </a:path>
            </a:pathLst>
          </a:custGeom>
          <a:ln w="16510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31235" y="2133600"/>
            <a:ext cx="85343" cy="0"/>
          </a:xfrm>
          <a:custGeom>
            <a:avLst/>
            <a:gdLst/>
            <a:ahLst/>
            <a:cxnLst/>
            <a:rect l="l" t="t" r="r" b="b"/>
            <a:pathLst>
              <a:path w="85343" h="0">
                <a:moveTo>
                  <a:pt x="0" y="0"/>
                </a:moveTo>
                <a:lnTo>
                  <a:pt x="85343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787905"/>
            <a:ext cx="8074025" cy="439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299085" algn="l"/>
              </a:tabLst>
            </a:pPr>
            <a:r>
              <a:rPr dirty="0" smtClean="0" sz="2400">
                <a:solidFill>
                  <a:srgbClr val="800000"/>
                </a:solidFill>
                <a:latin typeface="Times New Roman"/>
                <a:cs typeface="Times New Roman"/>
              </a:rPr>
              <a:t>Stored</a:t>
            </a:r>
            <a:r>
              <a:rPr dirty="0" smtClean="0" sz="2400" spc="-1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-15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5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20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800000"/>
                </a:solidFill>
                <a:latin typeface="Times New Roman"/>
                <a:cs typeface="Times New Roman"/>
              </a:rPr>
              <a:t>ory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0AD0D9"/>
              </a:buClr>
              <a:buFont typeface="Wingdings"/>
              <a:buChar char=""/>
            </a:pPr>
            <a:endParaRPr sz="550"/>
          </a:p>
          <a:p>
            <a:pPr algn="just" marL="299085" marR="12700" indent="-2870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299085" algn="l"/>
              </a:tabLst>
            </a:pPr>
            <a:r>
              <a:rPr dirty="0" smtClean="0" sz="2400" spc="-10">
                <a:latin typeface="Times New Roman"/>
                <a:cs typeface="Times New Roman"/>
              </a:rPr>
              <a:t>W</a:t>
            </a:r>
            <a:r>
              <a:rPr dirty="0" smtClean="0" sz="2400" spc="0">
                <a:latin typeface="Times New Roman"/>
                <a:cs typeface="Times New Roman"/>
              </a:rPr>
              <a:t>hen </a:t>
            </a:r>
            <a:r>
              <a:rPr dirty="0" smtClean="0" sz="2400" spc="-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</a:t>
            </a:r>
            <a:r>
              <a:rPr dirty="0" smtClean="0" sz="2400" spc="-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program </a:t>
            </a:r>
            <a:r>
              <a:rPr dirty="0" smtClean="0" sz="2400" spc="-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-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entered </a:t>
            </a:r>
            <a:r>
              <a:rPr dirty="0" smtClean="0" sz="2400" spc="-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to </a:t>
            </a:r>
            <a:r>
              <a:rPr dirty="0" smtClean="0" sz="2400" spc="-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</a:t>
            </a:r>
            <a:r>
              <a:rPr dirty="0" smtClean="0" sz="2400" spc="-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pute</a:t>
            </a:r>
            <a:r>
              <a:rPr dirty="0" smtClean="0" sz="2400" spc="-8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, </a:t>
            </a:r>
            <a:r>
              <a:rPr dirty="0" smtClean="0" sz="2400" spc="-7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 </a:t>
            </a:r>
            <a:r>
              <a:rPr dirty="0" smtClean="0" sz="2400" spc="-60">
                <a:latin typeface="Times New Roman"/>
                <a:cs typeface="Times New Roman"/>
              </a:rPr>
              <a:t> 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s </a:t>
            </a:r>
            <a:r>
              <a:rPr dirty="0" smtClean="0" sz="2400" spc="-6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tored </a:t>
            </a:r>
            <a:r>
              <a:rPr dirty="0" smtClean="0" sz="2400" spc="-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1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</a:t>
            </a:r>
            <a:r>
              <a:rPr dirty="0" smtClean="0" sz="2400" spc="-155">
                <a:latin typeface="Times New Roman"/>
                <a:cs typeface="Times New Roman"/>
              </a:rPr>
              <a:t>y</a:t>
            </a:r>
            <a:r>
              <a:rPr dirty="0" smtClean="0" sz="2400" spc="0">
                <a:latin typeface="Times New Roman"/>
                <a:cs typeface="Times New Roman"/>
              </a:rPr>
              <a:t>. </a:t>
            </a:r>
            <a:r>
              <a:rPr dirty="0" smtClean="0" sz="2400" spc="155">
                <a:latin typeface="Times New Roman"/>
                <a:cs typeface="Times New Roman"/>
              </a:rPr>
              <a:t> 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hen </a:t>
            </a:r>
            <a:r>
              <a:rPr dirty="0" smtClean="0" sz="2400" spc="1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as </a:t>
            </a:r>
            <a:r>
              <a:rPr dirty="0" smtClean="0" sz="2400" spc="1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 </a:t>
            </a:r>
            <a:r>
              <a:rPr dirty="0" smtClean="0" sz="2400" spc="14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oproc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ssor 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st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rts </a:t>
            </a:r>
            <a:r>
              <a:rPr dirty="0" smtClean="0" sz="2400" spc="1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</a:t>
            </a:r>
            <a:r>
              <a:rPr dirty="0" smtClean="0" sz="2400" spc="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execute 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 instruc</a:t>
            </a:r>
            <a:r>
              <a:rPr dirty="0" smtClean="0" sz="2400" spc="-1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ions, </a:t>
            </a:r>
            <a:r>
              <a:rPr dirty="0" smtClean="0" sz="2400" spc="-21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 </a:t>
            </a:r>
            <a:r>
              <a:rPr dirty="0" smtClean="0" sz="2400" spc="-2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brings </a:t>
            </a:r>
            <a:r>
              <a:rPr dirty="0" smtClean="0" sz="2400" spc="-20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 </a:t>
            </a:r>
            <a:r>
              <a:rPr dirty="0" smtClean="0" sz="2400" spc="-20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instr</a:t>
            </a:r>
            <a:r>
              <a:rPr dirty="0" smtClean="0" sz="2400" spc="-10">
                <a:latin typeface="Times New Roman"/>
                <a:cs typeface="Times New Roman"/>
              </a:rPr>
              <a:t>u</a:t>
            </a:r>
            <a:r>
              <a:rPr dirty="0" smtClean="0" sz="2400" spc="0">
                <a:latin typeface="Times New Roman"/>
                <a:cs typeface="Times New Roman"/>
              </a:rPr>
              <a:t>cti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ns </a:t>
            </a:r>
            <a:r>
              <a:rPr dirty="0" smtClean="0" sz="2400" spc="-2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fr</a:t>
            </a:r>
            <a:r>
              <a:rPr dirty="0" smtClean="0" sz="2400" spc="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m </a:t>
            </a:r>
            <a:r>
              <a:rPr dirty="0" smtClean="0" sz="2400" spc="-21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1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 </a:t>
            </a:r>
            <a:r>
              <a:rPr dirty="0" smtClean="0" sz="2400" spc="-19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one </a:t>
            </a:r>
            <a:r>
              <a:rPr dirty="0" smtClean="0" sz="2400" spc="-20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at </a:t>
            </a:r>
            <a:r>
              <a:rPr dirty="0" smtClean="0" sz="2400" spc="-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 ti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29908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Me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al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used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hold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</a:t>
            </a:r>
            <a:r>
              <a:rPr dirty="0" smtClean="0" sz="2400" spc="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spcBef>
                <a:spcPts val="60"/>
              </a:spcBef>
              <a:buClr>
                <a:srgbClr val="0AD0D9"/>
              </a:buClr>
              <a:buFont typeface="Wingdings"/>
              <a:buChar char=""/>
            </a:pPr>
            <a:endParaRPr sz="1000"/>
          </a:p>
          <a:p>
            <a:pPr algn="just" marL="299085" marR="13970" indent="-287020">
              <a:lnSpc>
                <a:spcPct val="99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299085" algn="l"/>
                <a:tab pos="109029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The </a:t>
            </a:r>
            <a:r>
              <a:rPr dirty="0" smtClean="0" sz="2400" spc="-135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rocessor </a:t>
            </a:r>
            <a:r>
              <a:rPr dirty="0" smtClean="0" sz="2400" spc="-13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ds </a:t>
            </a:r>
            <a:r>
              <a:rPr dirty="0" smtClean="0" sz="2400" spc="-1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(brings </a:t>
            </a:r>
            <a:r>
              <a:rPr dirty="0" smtClean="0" sz="2400" spc="-14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n) </a:t>
            </a:r>
            <a:r>
              <a:rPr dirty="0" smtClean="0" sz="2400" spc="-1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</a:t>
            </a:r>
            <a:r>
              <a:rPr dirty="0" smtClean="0" sz="2400" spc="-1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ta </a:t>
            </a:r>
            <a:r>
              <a:rPr dirty="0" smtClean="0" sz="2400" spc="-15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m </a:t>
            </a:r>
            <a:r>
              <a:rPr dirty="0" smtClean="0" sz="2400" spc="-150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10">
                <a:latin typeface="Times New Roman"/>
                <a:cs typeface="Times New Roman"/>
              </a:rPr>
              <a:t>e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ry</a:t>
            </a:r>
            <a:r>
              <a:rPr dirty="0" smtClean="0" sz="2400" spc="0">
                <a:latin typeface="Times New Roman"/>
                <a:cs typeface="Times New Roman"/>
              </a:rPr>
              <a:t> when	</a:t>
            </a:r>
            <a:r>
              <a:rPr dirty="0" smtClean="0" sz="2400" spc="0">
                <a:latin typeface="Times New Roman"/>
                <a:cs typeface="Times New Roman"/>
              </a:rPr>
              <a:t>it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ds </a:t>
            </a:r>
            <a:r>
              <a:rPr dirty="0" smtClean="0" sz="2400" spc="-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 </a:t>
            </a:r>
            <a:r>
              <a:rPr dirty="0" smtClean="0" sz="2400" spc="-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wr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tes </a:t>
            </a:r>
            <a:r>
              <a:rPr dirty="0" smtClean="0" sz="2400" spc="-1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(store</a:t>
            </a:r>
            <a:r>
              <a:rPr dirty="0" smtClean="0" sz="2400" spc="-1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)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resu</a:t>
            </a:r>
            <a:r>
              <a:rPr dirty="0" smtClean="0" sz="2400" spc="-10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ts </a:t>
            </a:r>
            <a:r>
              <a:rPr dirty="0" smtClean="0" sz="2400" spc="-1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o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ry</a:t>
            </a:r>
            <a:r>
              <a:rPr dirty="0" smtClean="0" sz="2400" spc="0">
                <a:latin typeface="Times New Roman"/>
                <a:cs typeface="Times New Roman"/>
              </a:rPr>
              <a:t> when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done.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30146"/>
            <a:ext cx="8075295" cy="4086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5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450" spc="-12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C</a:t>
            </a:r>
            <a:r>
              <a:rPr dirty="0" smtClean="0" sz="2600" spc="10" b="1">
                <a:latin typeface="Times New Roman"/>
                <a:cs typeface="Times New Roman"/>
              </a:rPr>
              <a:t>o</a:t>
            </a:r>
            <a:r>
              <a:rPr dirty="0" smtClean="0" sz="2600" spc="0" b="1">
                <a:latin typeface="Times New Roman"/>
                <a:cs typeface="Times New Roman"/>
              </a:rPr>
              <a:t>m</a:t>
            </a:r>
            <a:r>
              <a:rPr dirty="0" smtClean="0" sz="2600" spc="5" b="1">
                <a:latin typeface="Times New Roman"/>
                <a:cs typeface="Times New Roman"/>
              </a:rPr>
              <a:t>p</a:t>
            </a:r>
            <a:r>
              <a:rPr dirty="0" smtClean="0" sz="2600" spc="0" b="1">
                <a:latin typeface="Times New Roman"/>
                <a:cs typeface="Times New Roman"/>
              </a:rPr>
              <a:t>uter</a:t>
            </a:r>
            <a:r>
              <a:rPr dirty="0" smtClean="0" sz="2600" spc="-105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sys</a:t>
            </a:r>
            <a:r>
              <a:rPr dirty="0" smtClean="0" sz="2600" spc="-15" b="1">
                <a:latin typeface="Times New Roman"/>
                <a:cs typeface="Times New Roman"/>
              </a:rPr>
              <a:t>t</a:t>
            </a:r>
            <a:r>
              <a:rPr dirty="0" smtClean="0" sz="2600" spc="0" b="1">
                <a:latin typeface="Times New Roman"/>
                <a:cs typeface="Times New Roman"/>
              </a:rPr>
              <a:t>em</a:t>
            </a:r>
            <a:r>
              <a:rPr dirty="0" smtClean="0" sz="2600" spc="-2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cons</a:t>
            </a:r>
            <a:r>
              <a:rPr dirty="0" smtClean="0" sz="2600" spc="-10" b="1">
                <a:latin typeface="Times New Roman"/>
                <a:cs typeface="Times New Roman"/>
              </a:rPr>
              <a:t>i</a:t>
            </a:r>
            <a:r>
              <a:rPr dirty="0" smtClean="0" sz="2600" spc="0" b="1">
                <a:latin typeface="Times New Roman"/>
                <a:cs typeface="Times New Roman"/>
              </a:rPr>
              <a:t>st primary</a:t>
            </a:r>
            <a:r>
              <a:rPr dirty="0" smtClean="0" sz="2600" spc="-3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of</a:t>
            </a:r>
            <a:r>
              <a:rPr dirty="0" smtClean="0" sz="2600" spc="-20" b="1">
                <a:latin typeface="Times New Roman"/>
                <a:cs typeface="Times New Roman"/>
              </a:rPr>
              <a:t> </a:t>
            </a:r>
            <a:r>
              <a:rPr dirty="0" smtClean="0" sz="2600" spc="-5" b="1">
                <a:latin typeface="Times New Roman"/>
                <a:cs typeface="Times New Roman"/>
              </a:rPr>
              <a:t>:</a:t>
            </a:r>
            <a:r>
              <a:rPr dirty="0" smtClean="0" sz="2600" spc="0" b="1">
                <a:latin typeface="Times New Roman"/>
                <a:cs typeface="Times New Roman"/>
              </a:rPr>
              <a:t>-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15"/>
              </a:spcBef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Micr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rocesso</a:t>
            </a:r>
            <a:r>
              <a:rPr dirty="0" smtClean="0" sz="2600" spc="-16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10"/>
              </a:spcBef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Memor</a:t>
            </a:r>
            <a:r>
              <a:rPr dirty="0" smtClean="0" sz="2600" spc="-175">
                <a:latin typeface="Times New Roman"/>
                <a:cs typeface="Times New Roman"/>
              </a:rPr>
              <a:t>y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10"/>
              </a:spcBef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In</a:t>
            </a:r>
            <a:r>
              <a:rPr dirty="0" smtClean="0" sz="2600" spc="10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u</a:t>
            </a:r>
            <a:r>
              <a:rPr dirty="0" smtClean="0" sz="2600" spc="-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10"/>
              </a:spcBef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tp</a:t>
            </a:r>
            <a:r>
              <a:rPr dirty="0" smtClean="0" sz="2600" spc="10">
                <a:latin typeface="Times New Roman"/>
                <a:cs typeface="Times New Roman"/>
              </a:rPr>
              <a:t>u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algn="just" marL="355600" marR="12700" indent="-342900">
              <a:lnSpc>
                <a:spcPts val="2810"/>
              </a:lnSpc>
            </a:pPr>
            <a:r>
              <a:rPr dirty="0" smtClean="0" sz="245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450" spc="-114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inte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l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lo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ic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desi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85">
                <a:latin typeface="Times New Roman"/>
                <a:cs typeface="Times New Roman"/>
              </a:rPr>
              <a:t> </a:t>
            </a:r>
            <a:r>
              <a:rPr dirty="0" smtClean="0" sz="2600" spc="-10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</a:t>
            </a:r>
            <a:r>
              <a:rPr dirty="0" smtClean="0" sz="2600" spc="17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175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ro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ro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or</a:t>
            </a:r>
            <a:r>
              <a:rPr dirty="0" smtClean="0" sz="2600" spc="18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19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its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"</a:t>
            </a:r>
            <a:r>
              <a:rPr dirty="0" smtClean="0" sz="2600" spc="0">
                <a:latin typeface="Times New Roman"/>
                <a:cs typeface="Times New Roman"/>
              </a:rPr>
              <a:t>ar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itec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5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re",   </a:t>
            </a:r>
            <a:r>
              <a:rPr dirty="0" smtClean="0" sz="2600" spc="23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dete</a:t>
            </a:r>
            <a:r>
              <a:rPr dirty="0" smtClean="0" sz="2600" spc="-25">
                <a:latin typeface="Times New Roman"/>
                <a:cs typeface="Times New Roman"/>
              </a:rPr>
              <a:t>r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ine   </a:t>
            </a:r>
            <a:r>
              <a:rPr dirty="0" smtClean="0" sz="2600" spc="25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ho</a:t>
            </a:r>
            <a:r>
              <a:rPr dirty="0" smtClean="0" sz="2600" spc="0">
                <a:latin typeface="Times New Roman"/>
                <a:cs typeface="Times New Roman"/>
              </a:rPr>
              <a:t>w   </a:t>
            </a:r>
            <a:r>
              <a:rPr dirty="0" smtClean="0" sz="2600" spc="26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d   </a:t>
            </a:r>
            <a:r>
              <a:rPr dirty="0" smtClean="0" sz="2600" spc="26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what   </a:t>
            </a:r>
            <a:r>
              <a:rPr dirty="0" smtClean="0" sz="2600" spc="24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various</a:t>
            </a:r>
            <a:r>
              <a:rPr dirty="0" smtClean="0" sz="2600" spc="0">
                <a:latin typeface="Times New Roman"/>
                <a:cs typeface="Times New Roman"/>
              </a:rPr>
              <a:t> o</a:t>
            </a:r>
            <a:r>
              <a:rPr dirty="0" smtClean="0" sz="2600" spc="10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era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5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per</a:t>
            </a:r>
            <a:r>
              <a:rPr dirty="0" smtClean="0" sz="2600" spc="-10">
                <a:latin typeface="Times New Roman"/>
                <a:cs typeface="Times New Roman"/>
              </a:rPr>
              <a:t>f</a:t>
            </a:r>
            <a:r>
              <a:rPr dirty="0" smtClean="0" sz="2600" spc="0">
                <a:latin typeface="Times New Roman"/>
                <a:cs typeface="Times New Roman"/>
              </a:rPr>
              <a:t>or</a:t>
            </a:r>
            <a:r>
              <a:rPr dirty="0" smtClean="0" sz="2600" spc="-10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ed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by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"µ</a:t>
            </a: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5">
                <a:latin typeface="Times New Roman"/>
                <a:cs typeface="Times New Roman"/>
              </a:rPr>
              <a:t>"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355600" marR="14604" indent="-342900">
              <a:lnSpc>
                <a:spcPts val="2750"/>
              </a:lnSpc>
              <a:tabLst>
                <a:tab pos="1166495" algn="l"/>
                <a:tab pos="3496945" algn="l"/>
                <a:tab pos="4015104" algn="l"/>
                <a:tab pos="6238875" algn="l"/>
                <a:tab pos="7197725" algn="l"/>
              </a:tabLst>
            </a:pPr>
            <a:r>
              <a:rPr dirty="0" smtClean="0" sz="245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450" spc="-114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	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0">
                <a:latin typeface="Times New Roman"/>
                <a:cs typeface="Times New Roman"/>
              </a:rPr>
              <a:t>c</a:t>
            </a:r>
            <a:r>
              <a:rPr dirty="0" smtClean="0" sz="2600" spc="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p</a:t>
            </a:r>
            <a:r>
              <a:rPr dirty="0" smtClean="0" sz="2600" spc="-20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oces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or	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0">
                <a:latin typeface="Times New Roman"/>
                <a:cs typeface="Times New Roman"/>
              </a:rPr>
              <a:t>pr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g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able	</a:t>
            </a:r>
            <a:r>
              <a:rPr dirty="0" smtClean="0" sz="2600" spc="0">
                <a:latin typeface="Times New Roman"/>
                <a:cs typeface="Times New Roman"/>
              </a:rPr>
              <a:t>lo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ic	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vice</a:t>
            </a:r>
            <a:r>
              <a:rPr dirty="0" smtClean="0" sz="2600" spc="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esig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ed</a:t>
            </a:r>
            <a:r>
              <a:rPr dirty="0" smtClean="0" sz="2600" spc="-3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with 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regi</a:t>
            </a:r>
            <a:r>
              <a:rPr dirty="0" smtClean="0" sz="2600" spc="-15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10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dirty="0" smtClean="0" sz="2600" spc="-5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5" u="heavy">
                <a:solidFill>
                  <a:srgbClr val="FF0000"/>
                </a:solidFill>
                <a:latin typeface="Times New Roman"/>
                <a:cs typeface="Times New Roman"/>
              </a:rPr>
              <a:t>fli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600" spc="-5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flops</a:t>
            </a:r>
            <a:r>
              <a:rPr dirty="0" smtClean="0" sz="2600" spc="-5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mtClean="0" sz="26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10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15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r>
              <a:rPr dirty="0" smtClean="0" sz="2600" spc="15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0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15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dirty="0" smtClean="0" sz="2600" spc="-10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 u="heavy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9134"/>
            <a:ext cx="8073390" cy="4283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</a:pPr>
            <a:r>
              <a:rPr dirty="0" smtClean="0" sz="265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650" spc="-34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All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400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f</a:t>
            </a:r>
            <a:r>
              <a:rPr dirty="0" smtClean="0" sz="2800" spc="-10" u="heavy">
                <a:latin typeface="Times New Roman"/>
                <a:cs typeface="Times New Roman"/>
              </a:rPr>
              <a:t>u</a:t>
            </a:r>
            <a:r>
              <a:rPr dirty="0" smtClean="0" sz="2800" spc="-15" u="heavy">
                <a:latin typeface="Times New Roman"/>
                <a:cs typeface="Times New Roman"/>
              </a:rPr>
              <a:t>nctions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395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p</a:t>
            </a:r>
            <a:r>
              <a:rPr dirty="0" smtClean="0" sz="2800" spc="-15" u="heavy">
                <a:latin typeface="Times New Roman"/>
                <a:cs typeface="Times New Roman"/>
              </a:rPr>
              <a:t>er</a:t>
            </a:r>
            <a:r>
              <a:rPr dirty="0" smtClean="0" sz="2800" spc="-5" u="heavy">
                <a:latin typeface="Times New Roman"/>
                <a:cs typeface="Times New Roman"/>
              </a:rPr>
              <a:t>f</a:t>
            </a:r>
            <a:r>
              <a:rPr dirty="0" smtClean="0" sz="2800" spc="-10" u="heavy">
                <a:latin typeface="Times New Roman"/>
                <a:cs typeface="Times New Roman"/>
              </a:rPr>
              <a:t>o</a:t>
            </a:r>
            <a:r>
              <a:rPr dirty="0" smtClean="0" sz="2800" spc="-20" u="heavy">
                <a:latin typeface="Times New Roman"/>
                <a:cs typeface="Times New Roman"/>
              </a:rPr>
              <a:t>rm</a:t>
            </a:r>
            <a:r>
              <a:rPr dirty="0" smtClean="0" sz="2800" spc="-25" u="heavy">
                <a:latin typeface="Times New Roman"/>
                <a:cs typeface="Times New Roman"/>
              </a:rPr>
              <a:t>e</a:t>
            </a:r>
            <a:r>
              <a:rPr dirty="0" smtClean="0" sz="2800" spc="-15" u="heavy">
                <a:latin typeface="Times New Roman"/>
                <a:cs typeface="Times New Roman"/>
              </a:rPr>
              <a:t>d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395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by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405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a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385" u="heavy">
                <a:latin typeface="Times New Roman"/>
                <a:cs typeface="Times New Roman"/>
              </a:rPr>
              <a:t> </a:t>
            </a:r>
            <a:r>
              <a:rPr dirty="0" smtClean="0" sz="2800" spc="-40" u="heavy">
                <a:latin typeface="Times New Roman"/>
                <a:cs typeface="Times New Roman"/>
              </a:rPr>
              <a:t>m</a:t>
            </a:r>
            <a:r>
              <a:rPr dirty="0" smtClean="0" sz="2800" spc="-15" u="heavy">
                <a:latin typeface="Times New Roman"/>
                <a:cs typeface="Times New Roman"/>
              </a:rPr>
              <a:t>icro</a:t>
            </a:r>
            <a:r>
              <a:rPr dirty="0" smtClean="0" sz="2800" spc="-5" u="heavy">
                <a:latin typeface="Times New Roman"/>
                <a:cs typeface="Times New Roman"/>
              </a:rPr>
              <a:t>p</a:t>
            </a:r>
            <a:r>
              <a:rPr dirty="0" smtClean="0" sz="2800" spc="-10" u="heavy">
                <a:latin typeface="Times New Roman"/>
                <a:cs typeface="Times New Roman"/>
              </a:rPr>
              <a:t>r</a:t>
            </a:r>
            <a:r>
              <a:rPr dirty="0" smtClean="0" sz="2800" spc="-10" u="heavy">
                <a:latin typeface="Times New Roman"/>
                <a:cs typeface="Times New Roman"/>
              </a:rPr>
              <a:t>o</a:t>
            </a:r>
            <a:r>
              <a:rPr dirty="0" smtClean="0" sz="2800" spc="-15" u="heavy">
                <a:latin typeface="Times New Roman"/>
                <a:cs typeface="Times New Roman"/>
              </a:rPr>
              <a:t>c</a:t>
            </a:r>
            <a:r>
              <a:rPr dirty="0" smtClean="0" sz="2800" spc="-30" u="heavy">
                <a:latin typeface="Times New Roman"/>
                <a:cs typeface="Times New Roman"/>
              </a:rPr>
              <a:t>e</a:t>
            </a:r>
            <a:r>
              <a:rPr dirty="0" smtClean="0" sz="2800" spc="-15" u="heavy">
                <a:latin typeface="Times New Roman"/>
                <a:cs typeface="Times New Roman"/>
              </a:rPr>
              <a:t>s</a:t>
            </a:r>
            <a:r>
              <a:rPr dirty="0" smtClean="0" sz="2800" spc="-10" u="heavy">
                <a:latin typeface="Times New Roman"/>
                <a:cs typeface="Times New Roman"/>
              </a:rPr>
              <a:t>s</a:t>
            </a:r>
            <a:r>
              <a:rPr dirty="0" smtClean="0" sz="2800" spc="-15" u="heavy">
                <a:latin typeface="Times New Roman"/>
                <a:cs typeface="Times New Roman"/>
              </a:rPr>
              <a:t>or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385" u="heavy">
                <a:latin typeface="Times New Roman"/>
                <a:cs typeface="Times New Roman"/>
              </a:rPr>
              <a:t> </a:t>
            </a:r>
            <a:r>
              <a:rPr dirty="0" smtClean="0" sz="2800" spc="-25" u="heavy">
                <a:latin typeface="Times New Roman"/>
                <a:cs typeface="Times New Roman"/>
              </a:rPr>
              <a:t>can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380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by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clas</a:t>
            </a:r>
            <a:r>
              <a:rPr dirty="0" smtClean="0" sz="2800" spc="-10" u="heavy">
                <a:latin typeface="Times New Roman"/>
                <a:cs typeface="Times New Roman"/>
              </a:rPr>
              <a:t>s</a:t>
            </a:r>
            <a:r>
              <a:rPr dirty="0" smtClean="0" sz="2800" spc="-10" u="heavy">
                <a:latin typeface="Times New Roman"/>
                <a:cs typeface="Times New Roman"/>
              </a:rPr>
              <a:t>i</a:t>
            </a:r>
            <a:r>
              <a:rPr dirty="0" smtClean="0" sz="2800" spc="-5" u="heavy">
                <a:latin typeface="Times New Roman"/>
                <a:cs typeface="Times New Roman"/>
              </a:rPr>
              <a:t>f</a:t>
            </a:r>
            <a:r>
              <a:rPr dirty="0" smtClean="0" sz="2800" spc="-15" u="heavy">
                <a:latin typeface="Times New Roman"/>
                <a:cs typeface="Times New Roman"/>
              </a:rPr>
              <a:t>ied</a:t>
            </a:r>
            <a:r>
              <a:rPr dirty="0" smtClean="0" sz="2800" spc="-45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in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t</a:t>
            </a:r>
            <a:r>
              <a:rPr dirty="0" smtClean="0" sz="2800" spc="-10" u="heavy">
                <a:latin typeface="Times New Roman"/>
                <a:cs typeface="Times New Roman"/>
              </a:rPr>
              <a:t>h</a:t>
            </a:r>
            <a:r>
              <a:rPr dirty="0" smtClean="0" sz="2800" spc="-15" u="heavy">
                <a:latin typeface="Times New Roman"/>
                <a:cs typeface="Times New Roman"/>
              </a:rPr>
              <a:t>ree</a:t>
            </a:r>
            <a:r>
              <a:rPr dirty="0" smtClean="0" sz="2800" spc="-15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general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c</a:t>
            </a:r>
            <a:r>
              <a:rPr dirty="0" smtClean="0" sz="2800" spc="-30" u="heavy">
                <a:latin typeface="Times New Roman"/>
                <a:cs typeface="Times New Roman"/>
              </a:rPr>
              <a:t>a</a:t>
            </a:r>
            <a:r>
              <a:rPr dirty="0" smtClean="0" sz="2800" spc="-15" u="heavy">
                <a:latin typeface="Times New Roman"/>
                <a:cs typeface="Times New Roman"/>
              </a:rPr>
              <a:t>teg</a:t>
            </a:r>
            <a:r>
              <a:rPr dirty="0" smtClean="0" sz="2800" spc="-10" u="heavy">
                <a:latin typeface="Times New Roman"/>
                <a:cs typeface="Times New Roman"/>
              </a:rPr>
              <a:t>o</a:t>
            </a:r>
            <a:r>
              <a:rPr dirty="0" smtClean="0" sz="2800" spc="-10" u="heavy">
                <a:latin typeface="Times New Roman"/>
                <a:cs typeface="Times New Roman"/>
              </a:rPr>
              <a:t>rie</a:t>
            </a:r>
            <a:r>
              <a:rPr dirty="0" smtClean="0" sz="2800" spc="-5" u="heavy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398145" indent="-386080">
              <a:lnSpc>
                <a:spcPct val="100000"/>
              </a:lnSpc>
              <a:buFont typeface="Times New Roman"/>
              <a:buAutoNum type="arabicPlain"/>
              <a:tabLst>
                <a:tab pos="39814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Mic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cess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3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itiated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eratio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Times New Roman"/>
              <a:buAutoNum type="arabicPlain"/>
            </a:pPr>
            <a:endParaRPr sz="650"/>
          </a:p>
          <a:p>
            <a:pPr marL="398145" indent="-386080">
              <a:lnSpc>
                <a:spcPct val="100000"/>
              </a:lnSpc>
              <a:buFont typeface="Times New Roman"/>
              <a:buAutoNum type="arabicPlain"/>
              <a:tabLst>
                <a:tab pos="398145" algn="l"/>
              </a:tabLst>
            </a:pP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ter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al</a:t>
            </a:r>
            <a:r>
              <a:rPr dirty="0" smtClean="0" sz="2800" spc="-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er</a:t>
            </a:r>
            <a:r>
              <a:rPr dirty="0" smtClean="0" sz="2800" spc="-25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0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Times New Roman"/>
              <a:buAutoNum type="arabicPlain"/>
            </a:pPr>
            <a:endParaRPr sz="650"/>
          </a:p>
          <a:p>
            <a:pPr marL="398145" indent="-386080">
              <a:lnSpc>
                <a:spcPct val="100000"/>
              </a:lnSpc>
              <a:buFont typeface="Times New Roman"/>
              <a:buAutoNum type="arabicPlain"/>
              <a:tabLst>
                <a:tab pos="39814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Pe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5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eral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(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ex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er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all</a:t>
            </a:r>
            <a:r>
              <a:rPr dirty="0" smtClean="0" sz="2800" spc="-5">
                <a:latin typeface="Times New Roman"/>
                <a:cs typeface="Times New Roman"/>
              </a:rPr>
              <a:t>y</a:t>
            </a:r>
            <a:r>
              <a:rPr dirty="0" smtClean="0" sz="2800" spc="-10">
                <a:latin typeface="Times New Roman"/>
                <a:cs typeface="Times New Roman"/>
              </a:rPr>
              <a:t>)</a:t>
            </a:r>
            <a:r>
              <a:rPr dirty="0" smtClean="0" sz="2800" spc="-3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itiated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eratio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355600" marR="14604" indent="-342900">
              <a:lnSpc>
                <a:spcPct val="95000"/>
              </a:lnSpc>
            </a:pPr>
            <a:r>
              <a:rPr dirty="0" smtClean="0" sz="265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2650" spc="-34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dirty="0" smtClean="0" sz="2950" spc="-305">
                <a:latin typeface="Times New Roman"/>
                <a:cs typeface="Times New Roman"/>
              </a:rPr>
              <a:t>T</a:t>
            </a:r>
            <a:r>
              <a:rPr dirty="0" smtClean="0" sz="2950" spc="-90">
                <a:latin typeface="Times New Roman"/>
                <a:cs typeface="Times New Roman"/>
              </a:rPr>
              <a:t>o</a:t>
            </a:r>
            <a:r>
              <a:rPr dirty="0" smtClean="0" sz="2950" spc="-90">
                <a:latin typeface="Times New Roman"/>
                <a:cs typeface="Times New Roman"/>
              </a:rPr>
              <a:t> </a:t>
            </a:r>
            <a:r>
              <a:rPr dirty="0" smtClean="0" sz="2950" spc="-10">
                <a:latin typeface="Times New Roman"/>
                <a:cs typeface="Times New Roman"/>
              </a:rPr>
              <a:t> </a:t>
            </a:r>
            <a:r>
              <a:rPr dirty="0" smtClean="0" sz="2950" spc="-75">
                <a:latin typeface="Times New Roman"/>
                <a:cs typeface="Times New Roman"/>
              </a:rPr>
              <a:t>perf</a:t>
            </a:r>
            <a:r>
              <a:rPr dirty="0" smtClean="0" sz="2950" spc="-85">
                <a:latin typeface="Times New Roman"/>
                <a:cs typeface="Times New Roman"/>
              </a:rPr>
              <a:t>o</a:t>
            </a:r>
            <a:r>
              <a:rPr dirty="0" smtClean="0" sz="2950" spc="-60">
                <a:latin typeface="Times New Roman"/>
                <a:cs typeface="Times New Roman"/>
              </a:rPr>
              <a:t>r</a:t>
            </a:r>
            <a:r>
              <a:rPr dirty="0" smtClean="0" sz="2950" spc="-155">
                <a:latin typeface="Times New Roman"/>
                <a:cs typeface="Times New Roman"/>
              </a:rPr>
              <a:t>m</a:t>
            </a:r>
            <a:r>
              <a:rPr dirty="0" smtClean="0" sz="2950" spc="-85">
                <a:latin typeface="Times New Roman"/>
                <a:cs typeface="Times New Roman"/>
              </a:rPr>
              <a:t>ed</a:t>
            </a:r>
            <a:r>
              <a:rPr dirty="0" smtClean="0" sz="2950" spc="-85">
                <a:latin typeface="Times New Roman"/>
                <a:cs typeface="Times New Roman"/>
              </a:rPr>
              <a:t> </a:t>
            </a:r>
            <a:r>
              <a:rPr dirty="0" smtClean="0" sz="2950" spc="-10">
                <a:latin typeface="Times New Roman"/>
                <a:cs typeface="Times New Roman"/>
              </a:rPr>
              <a:t> </a:t>
            </a:r>
            <a:r>
              <a:rPr dirty="0" smtClean="0" sz="2950" spc="-75">
                <a:latin typeface="Times New Roman"/>
                <a:cs typeface="Times New Roman"/>
              </a:rPr>
              <a:t>these</a:t>
            </a:r>
            <a:r>
              <a:rPr dirty="0" smtClean="0" sz="2950" spc="-75">
                <a:latin typeface="Times New Roman"/>
                <a:cs typeface="Times New Roman"/>
              </a:rPr>
              <a:t> </a:t>
            </a:r>
            <a:r>
              <a:rPr dirty="0" smtClean="0" sz="2950" spc="-15">
                <a:latin typeface="Times New Roman"/>
                <a:cs typeface="Times New Roman"/>
              </a:rPr>
              <a:t> </a:t>
            </a:r>
            <a:r>
              <a:rPr dirty="0" smtClean="0" sz="2950" spc="-90">
                <a:latin typeface="Times New Roman"/>
                <a:cs typeface="Times New Roman"/>
              </a:rPr>
              <a:t>o</a:t>
            </a:r>
            <a:r>
              <a:rPr dirty="0" smtClean="0" sz="2950" spc="-85">
                <a:latin typeface="Times New Roman"/>
                <a:cs typeface="Times New Roman"/>
              </a:rPr>
              <a:t>p</a:t>
            </a:r>
            <a:r>
              <a:rPr dirty="0" smtClean="0" sz="2950" spc="-70">
                <a:latin typeface="Times New Roman"/>
                <a:cs typeface="Times New Roman"/>
              </a:rPr>
              <a:t>er</a:t>
            </a:r>
            <a:r>
              <a:rPr dirty="0" smtClean="0" sz="2950" spc="-90">
                <a:latin typeface="Times New Roman"/>
                <a:cs typeface="Times New Roman"/>
              </a:rPr>
              <a:t>a</a:t>
            </a:r>
            <a:r>
              <a:rPr dirty="0" smtClean="0" sz="2950" spc="-65">
                <a:latin typeface="Times New Roman"/>
                <a:cs typeface="Times New Roman"/>
              </a:rPr>
              <a:t>tio</a:t>
            </a:r>
            <a:r>
              <a:rPr dirty="0" smtClean="0" sz="2950" spc="-105">
                <a:latin typeface="Times New Roman"/>
                <a:cs typeface="Times New Roman"/>
              </a:rPr>
              <a:t>n</a:t>
            </a:r>
            <a:r>
              <a:rPr dirty="0" smtClean="0" sz="2950" spc="-60">
                <a:latin typeface="Times New Roman"/>
                <a:cs typeface="Times New Roman"/>
              </a:rPr>
              <a:t>s,</a:t>
            </a:r>
            <a:r>
              <a:rPr dirty="0" smtClean="0" sz="2950" spc="-60">
                <a:latin typeface="Times New Roman"/>
                <a:cs typeface="Times New Roman"/>
              </a:rPr>
              <a:t> </a:t>
            </a:r>
            <a:r>
              <a:rPr dirty="0" smtClean="0" sz="2950" spc="-5">
                <a:latin typeface="Times New Roman"/>
                <a:cs typeface="Times New Roman"/>
              </a:rPr>
              <a:t> </a:t>
            </a:r>
            <a:r>
              <a:rPr dirty="0" smtClean="0" sz="2950" spc="-75">
                <a:latin typeface="Times New Roman"/>
                <a:cs typeface="Times New Roman"/>
              </a:rPr>
              <a:t>the</a:t>
            </a:r>
            <a:r>
              <a:rPr dirty="0" smtClean="0" sz="2950" spc="-75">
                <a:latin typeface="Times New Roman"/>
                <a:cs typeface="Times New Roman"/>
              </a:rPr>
              <a:t> </a:t>
            </a:r>
            <a:r>
              <a:rPr dirty="0" smtClean="0" sz="2950" spc="-15">
                <a:latin typeface="Times New Roman"/>
                <a:cs typeface="Times New Roman"/>
              </a:rPr>
              <a:t> </a:t>
            </a:r>
            <a:r>
              <a:rPr dirty="0" smtClean="0" sz="2950" spc="-160">
                <a:latin typeface="Times New Roman"/>
                <a:cs typeface="Times New Roman"/>
              </a:rPr>
              <a:t>m</a:t>
            </a:r>
            <a:r>
              <a:rPr dirty="0" smtClean="0" sz="2950" spc="-70">
                <a:latin typeface="Times New Roman"/>
                <a:cs typeface="Times New Roman"/>
              </a:rPr>
              <a:t>icro</a:t>
            </a:r>
            <a:r>
              <a:rPr dirty="0" smtClean="0" sz="2950" spc="-85">
                <a:latin typeface="Times New Roman"/>
                <a:cs typeface="Times New Roman"/>
              </a:rPr>
              <a:t>p</a:t>
            </a:r>
            <a:r>
              <a:rPr dirty="0" smtClean="0" sz="2950" spc="-60">
                <a:latin typeface="Times New Roman"/>
                <a:cs typeface="Times New Roman"/>
              </a:rPr>
              <a:t>r</a:t>
            </a:r>
            <a:r>
              <a:rPr dirty="0" smtClean="0" sz="2950" spc="-85">
                <a:latin typeface="Times New Roman"/>
                <a:cs typeface="Times New Roman"/>
              </a:rPr>
              <a:t>o</a:t>
            </a:r>
            <a:r>
              <a:rPr dirty="0" smtClean="0" sz="2950" spc="-80">
                <a:latin typeface="Times New Roman"/>
                <a:cs typeface="Times New Roman"/>
              </a:rPr>
              <a:t>c</a:t>
            </a:r>
            <a:r>
              <a:rPr dirty="0" smtClean="0" sz="2950" spc="-95">
                <a:latin typeface="Times New Roman"/>
                <a:cs typeface="Times New Roman"/>
              </a:rPr>
              <a:t>e</a:t>
            </a:r>
            <a:r>
              <a:rPr dirty="0" smtClean="0" sz="2950" spc="-75">
                <a:latin typeface="Times New Roman"/>
                <a:cs typeface="Times New Roman"/>
              </a:rPr>
              <a:t>ssor</a:t>
            </a:r>
            <a:r>
              <a:rPr dirty="0" smtClean="0" sz="2950" spc="-65">
                <a:latin typeface="Times New Roman"/>
                <a:cs typeface="Times New Roman"/>
              </a:rPr>
              <a:t> re</a:t>
            </a:r>
            <a:r>
              <a:rPr dirty="0" smtClean="0" sz="2950" spc="-80">
                <a:latin typeface="Times New Roman"/>
                <a:cs typeface="Times New Roman"/>
              </a:rPr>
              <a:t>q</a:t>
            </a:r>
            <a:r>
              <a:rPr dirty="0" smtClean="0" sz="2950" spc="-85">
                <a:latin typeface="Times New Roman"/>
                <a:cs typeface="Times New Roman"/>
              </a:rPr>
              <a:t>u</a:t>
            </a:r>
            <a:r>
              <a:rPr dirty="0" smtClean="0" sz="2950" spc="-50">
                <a:latin typeface="Times New Roman"/>
                <a:cs typeface="Times New Roman"/>
              </a:rPr>
              <a:t>i</a:t>
            </a:r>
            <a:r>
              <a:rPr dirty="0" smtClean="0" sz="2950" spc="-55">
                <a:latin typeface="Times New Roman"/>
                <a:cs typeface="Times New Roman"/>
              </a:rPr>
              <a:t>r</a:t>
            </a:r>
            <a:r>
              <a:rPr dirty="0" smtClean="0" sz="2950" spc="-75">
                <a:latin typeface="Times New Roman"/>
                <a:cs typeface="Times New Roman"/>
              </a:rPr>
              <a:t>es</a:t>
            </a:r>
            <a:r>
              <a:rPr dirty="0" smtClean="0" sz="2950" spc="95">
                <a:latin typeface="Times New Roman"/>
                <a:cs typeface="Times New Roman"/>
              </a:rPr>
              <a:t> </a:t>
            </a:r>
            <a:r>
              <a:rPr dirty="0" smtClean="0" sz="2950" spc="-80">
                <a:latin typeface="Times New Roman"/>
                <a:cs typeface="Times New Roman"/>
              </a:rPr>
              <a:t>a</a:t>
            </a:r>
            <a:r>
              <a:rPr dirty="0" smtClean="0" sz="2950" spc="85">
                <a:latin typeface="Times New Roman"/>
                <a:cs typeface="Times New Roman"/>
              </a:rPr>
              <a:t> </a:t>
            </a:r>
            <a:r>
              <a:rPr dirty="0" smtClean="0" sz="2950" spc="-90">
                <a:latin typeface="Times New Roman"/>
                <a:cs typeface="Times New Roman"/>
              </a:rPr>
              <a:t>g</a:t>
            </a:r>
            <a:r>
              <a:rPr dirty="0" smtClean="0" sz="2950" spc="-55">
                <a:latin typeface="Times New Roman"/>
                <a:cs typeface="Times New Roman"/>
              </a:rPr>
              <a:t>r</a:t>
            </a:r>
            <a:r>
              <a:rPr dirty="0" smtClean="0" sz="2950" spc="-90">
                <a:latin typeface="Times New Roman"/>
                <a:cs typeface="Times New Roman"/>
              </a:rPr>
              <a:t>o</a:t>
            </a:r>
            <a:r>
              <a:rPr dirty="0" smtClean="0" sz="2950" spc="-85">
                <a:latin typeface="Times New Roman"/>
                <a:cs typeface="Times New Roman"/>
              </a:rPr>
              <a:t>u</a:t>
            </a:r>
            <a:r>
              <a:rPr dirty="0" smtClean="0" sz="2950" spc="-90">
                <a:latin typeface="Times New Roman"/>
                <a:cs typeface="Times New Roman"/>
              </a:rPr>
              <a:t>p</a:t>
            </a:r>
            <a:r>
              <a:rPr dirty="0" smtClean="0" sz="2950" spc="105">
                <a:latin typeface="Times New Roman"/>
                <a:cs typeface="Times New Roman"/>
              </a:rPr>
              <a:t> </a:t>
            </a:r>
            <a:r>
              <a:rPr dirty="0" smtClean="0" sz="2950" spc="-85">
                <a:latin typeface="Times New Roman"/>
                <a:cs typeface="Times New Roman"/>
              </a:rPr>
              <a:t>o</a:t>
            </a:r>
            <a:r>
              <a:rPr dirty="0" smtClean="0" sz="2950" spc="-60">
                <a:latin typeface="Times New Roman"/>
                <a:cs typeface="Times New Roman"/>
              </a:rPr>
              <a:t>f</a:t>
            </a:r>
            <a:r>
              <a:rPr dirty="0" smtClean="0" sz="2950" spc="105">
                <a:latin typeface="Times New Roman"/>
                <a:cs typeface="Times New Roman"/>
              </a:rPr>
              <a:t> </a:t>
            </a:r>
            <a:r>
              <a:rPr dirty="0" smtClean="0" sz="2950" spc="-60">
                <a:latin typeface="Times New Roman"/>
                <a:cs typeface="Times New Roman"/>
              </a:rPr>
              <a:t>l</a:t>
            </a:r>
            <a:r>
              <a:rPr dirty="0" smtClean="0" sz="2950" spc="-90">
                <a:latin typeface="Times New Roman"/>
                <a:cs typeface="Times New Roman"/>
              </a:rPr>
              <a:t>o</a:t>
            </a:r>
            <a:r>
              <a:rPr dirty="0" smtClean="0" sz="2950" spc="-85">
                <a:latin typeface="Times New Roman"/>
                <a:cs typeface="Times New Roman"/>
              </a:rPr>
              <a:t>g</a:t>
            </a:r>
            <a:r>
              <a:rPr dirty="0" smtClean="0" sz="2950" spc="-65">
                <a:latin typeface="Times New Roman"/>
                <a:cs typeface="Times New Roman"/>
              </a:rPr>
              <a:t>ic</a:t>
            </a:r>
            <a:r>
              <a:rPr dirty="0" smtClean="0" sz="2950" spc="100">
                <a:latin typeface="Times New Roman"/>
                <a:cs typeface="Times New Roman"/>
              </a:rPr>
              <a:t> </a:t>
            </a:r>
            <a:r>
              <a:rPr dirty="0" smtClean="0" sz="2950" spc="-70">
                <a:latin typeface="Times New Roman"/>
                <a:cs typeface="Times New Roman"/>
              </a:rPr>
              <a:t>circ</a:t>
            </a:r>
            <a:r>
              <a:rPr dirty="0" smtClean="0" sz="2950" spc="-100">
                <a:latin typeface="Times New Roman"/>
                <a:cs typeface="Times New Roman"/>
              </a:rPr>
              <a:t>u</a:t>
            </a:r>
            <a:r>
              <a:rPr dirty="0" smtClean="0" sz="2950" spc="-60">
                <a:latin typeface="Times New Roman"/>
                <a:cs typeface="Times New Roman"/>
              </a:rPr>
              <a:t>i</a:t>
            </a:r>
            <a:r>
              <a:rPr dirty="0" smtClean="0" sz="2950" spc="-60">
                <a:latin typeface="Times New Roman"/>
                <a:cs typeface="Times New Roman"/>
              </a:rPr>
              <a:t>ts</a:t>
            </a:r>
            <a:r>
              <a:rPr dirty="0" smtClean="0" sz="2950" spc="105">
                <a:latin typeface="Times New Roman"/>
                <a:cs typeface="Times New Roman"/>
              </a:rPr>
              <a:t> </a:t>
            </a:r>
            <a:r>
              <a:rPr dirty="0" smtClean="0" sz="2950" spc="-90">
                <a:latin typeface="Times New Roman"/>
                <a:cs typeface="Times New Roman"/>
              </a:rPr>
              <a:t>and</a:t>
            </a:r>
            <a:r>
              <a:rPr dirty="0" smtClean="0" sz="2950" spc="-90">
                <a:latin typeface="Times New Roman"/>
                <a:cs typeface="Times New Roman"/>
              </a:rPr>
              <a:t> </a:t>
            </a:r>
            <a:r>
              <a:rPr dirty="0" smtClean="0" sz="2950" spc="210">
                <a:latin typeface="Times New Roman"/>
                <a:cs typeface="Times New Roman"/>
              </a:rPr>
              <a:t> </a:t>
            </a:r>
            <a:r>
              <a:rPr dirty="0" smtClean="0" sz="2950" spc="-80">
                <a:latin typeface="Times New Roman"/>
                <a:cs typeface="Times New Roman"/>
              </a:rPr>
              <a:t>a</a:t>
            </a:r>
            <a:r>
              <a:rPr dirty="0" smtClean="0" sz="2950" spc="85">
                <a:latin typeface="Times New Roman"/>
                <a:cs typeface="Times New Roman"/>
              </a:rPr>
              <a:t> </a:t>
            </a:r>
            <a:r>
              <a:rPr dirty="0" smtClean="0" sz="2950" spc="-70">
                <a:latin typeface="Times New Roman"/>
                <a:cs typeface="Times New Roman"/>
              </a:rPr>
              <a:t>s</a:t>
            </a:r>
            <a:r>
              <a:rPr dirty="0" smtClean="0" sz="2950" spc="-95">
                <a:latin typeface="Times New Roman"/>
                <a:cs typeface="Times New Roman"/>
              </a:rPr>
              <a:t>e</a:t>
            </a:r>
            <a:r>
              <a:rPr dirty="0" smtClean="0" sz="2950" spc="-50">
                <a:latin typeface="Times New Roman"/>
                <a:cs typeface="Times New Roman"/>
              </a:rPr>
              <a:t>t</a:t>
            </a:r>
            <a:r>
              <a:rPr dirty="0" smtClean="0" sz="2950" spc="105">
                <a:latin typeface="Times New Roman"/>
                <a:cs typeface="Times New Roman"/>
              </a:rPr>
              <a:t> </a:t>
            </a:r>
            <a:r>
              <a:rPr dirty="0" smtClean="0" sz="2950" spc="-85">
                <a:latin typeface="Times New Roman"/>
                <a:cs typeface="Times New Roman"/>
              </a:rPr>
              <a:t>o</a:t>
            </a:r>
            <a:r>
              <a:rPr dirty="0" smtClean="0" sz="2950" spc="-60">
                <a:latin typeface="Times New Roman"/>
                <a:cs typeface="Times New Roman"/>
              </a:rPr>
              <a:t>f</a:t>
            </a:r>
            <a:r>
              <a:rPr dirty="0" smtClean="0" sz="2950" spc="105">
                <a:latin typeface="Times New Roman"/>
                <a:cs typeface="Times New Roman"/>
              </a:rPr>
              <a:t> </a:t>
            </a:r>
            <a:r>
              <a:rPr dirty="0" smtClean="0" sz="2950" spc="-75">
                <a:latin typeface="Times New Roman"/>
                <a:cs typeface="Times New Roman"/>
              </a:rPr>
              <a:t>sign</a:t>
            </a:r>
            <a:r>
              <a:rPr dirty="0" smtClean="0" sz="2950" spc="-95">
                <a:latin typeface="Times New Roman"/>
                <a:cs typeface="Times New Roman"/>
              </a:rPr>
              <a:t>a</a:t>
            </a:r>
            <a:r>
              <a:rPr dirty="0" smtClean="0" sz="2950" spc="-60">
                <a:latin typeface="Times New Roman"/>
                <a:cs typeface="Times New Roman"/>
              </a:rPr>
              <a:t>ls</a:t>
            </a:r>
            <a:r>
              <a:rPr dirty="0" smtClean="0" sz="2950" spc="-70">
                <a:latin typeface="Times New Roman"/>
                <a:cs typeface="Times New Roman"/>
              </a:rPr>
              <a:t> called</a:t>
            </a:r>
            <a:r>
              <a:rPr dirty="0" smtClean="0" sz="2950" spc="-45">
                <a:latin typeface="Times New Roman"/>
                <a:cs typeface="Times New Roman"/>
              </a:rPr>
              <a:t> </a:t>
            </a:r>
            <a:r>
              <a:rPr dirty="0" smtClean="0" sz="2950" spc="-90">
                <a:latin typeface="Times New Roman"/>
                <a:cs typeface="Times New Roman"/>
              </a:rPr>
              <a:t>con</a:t>
            </a:r>
            <a:r>
              <a:rPr dirty="0" smtClean="0" sz="2950" spc="-45">
                <a:latin typeface="Times New Roman"/>
                <a:cs typeface="Times New Roman"/>
              </a:rPr>
              <a:t>t</a:t>
            </a:r>
            <a:r>
              <a:rPr dirty="0" smtClean="0" sz="2950" spc="-60">
                <a:latin typeface="Times New Roman"/>
                <a:cs typeface="Times New Roman"/>
              </a:rPr>
              <a:t>r</a:t>
            </a:r>
            <a:r>
              <a:rPr dirty="0" smtClean="0" sz="2950" spc="-85">
                <a:latin typeface="Times New Roman"/>
                <a:cs typeface="Times New Roman"/>
              </a:rPr>
              <a:t>o</a:t>
            </a:r>
            <a:r>
              <a:rPr dirty="0" smtClean="0" sz="2950" spc="-50">
                <a:latin typeface="Times New Roman"/>
                <a:cs typeface="Times New Roman"/>
              </a:rPr>
              <a:t>l</a:t>
            </a:r>
            <a:r>
              <a:rPr dirty="0" smtClean="0" sz="2950" spc="-60">
                <a:latin typeface="Times New Roman"/>
                <a:cs typeface="Times New Roman"/>
              </a:rPr>
              <a:t> </a:t>
            </a:r>
            <a:r>
              <a:rPr dirty="0" smtClean="0" sz="2950" spc="-70">
                <a:latin typeface="Times New Roman"/>
                <a:cs typeface="Times New Roman"/>
              </a:rPr>
              <a:t>s</a:t>
            </a:r>
            <a:r>
              <a:rPr dirty="0" smtClean="0" sz="2950" spc="-45">
                <a:latin typeface="Times New Roman"/>
                <a:cs typeface="Times New Roman"/>
              </a:rPr>
              <a:t>i</a:t>
            </a:r>
            <a:r>
              <a:rPr dirty="0" smtClean="0" sz="2950" spc="-85">
                <a:latin typeface="Times New Roman"/>
                <a:cs typeface="Times New Roman"/>
              </a:rPr>
              <a:t>g</a:t>
            </a:r>
            <a:r>
              <a:rPr dirty="0" smtClean="0" sz="2950" spc="-85">
                <a:latin typeface="Times New Roman"/>
                <a:cs typeface="Times New Roman"/>
              </a:rPr>
              <a:t>n</a:t>
            </a:r>
            <a:r>
              <a:rPr dirty="0" smtClean="0" sz="2950" spc="-65">
                <a:latin typeface="Times New Roman"/>
                <a:cs typeface="Times New Roman"/>
              </a:rPr>
              <a:t>als.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825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705"/>
            <a:ext cx="8070215" cy="2938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1</a:t>
            </a:r>
            <a:r>
              <a:rPr dirty="0" smtClean="0" sz="2400" spc="0" b="1">
                <a:latin typeface="Times New Roman"/>
                <a:cs typeface="Times New Roman"/>
              </a:rPr>
              <a:t>-</a:t>
            </a:r>
            <a:r>
              <a:rPr dirty="0" smtClean="0" sz="2400" spc="110" b="1">
                <a:latin typeface="Times New Roman"/>
                <a:cs typeface="Times New Roman"/>
              </a:rPr>
              <a:t> </a:t>
            </a:r>
            <a:r>
              <a:rPr dirty="0" smtClean="0" sz="2400" spc="-5" b="1" u="heavy">
                <a:latin typeface="Times New Roman"/>
                <a:cs typeface="Times New Roman"/>
              </a:rPr>
              <a:t>µp</a:t>
            </a:r>
            <a:r>
              <a:rPr dirty="0" smtClean="0" sz="2400" spc="100" b="1" u="heavy">
                <a:latin typeface="Times New Roman"/>
                <a:cs typeface="Times New Roman"/>
              </a:rPr>
              <a:t> </a:t>
            </a:r>
            <a:r>
              <a:rPr dirty="0" smtClean="0" sz="2400" spc="10" b="1" u="heavy">
                <a:latin typeface="Times New Roman"/>
                <a:cs typeface="Times New Roman"/>
              </a:rPr>
              <a:t>I</a:t>
            </a:r>
            <a:r>
              <a:rPr dirty="0" smtClean="0" sz="2400" spc="0" b="1" u="heavy">
                <a:latin typeface="Times New Roman"/>
                <a:cs typeface="Times New Roman"/>
              </a:rPr>
              <a:t>nit</a:t>
            </a:r>
            <a:r>
              <a:rPr dirty="0" smtClean="0" sz="2400" spc="5" b="1" u="heavy">
                <a:latin typeface="Times New Roman"/>
                <a:cs typeface="Times New Roman"/>
              </a:rPr>
              <a:t>i</a:t>
            </a:r>
            <a:r>
              <a:rPr dirty="0" smtClean="0" sz="2400" spc="-15" b="1" u="heavy">
                <a:latin typeface="Times New Roman"/>
                <a:cs typeface="Times New Roman"/>
              </a:rPr>
              <a:t>a</a:t>
            </a:r>
            <a:r>
              <a:rPr dirty="0" smtClean="0" sz="2400" spc="0" b="1" u="heavy">
                <a:latin typeface="Times New Roman"/>
                <a:cs typeface="Times New Roman"/>
              </a:rPr>
              <a:t>ted</a:t>
            </a:r>
            <a:r>
              <a:rPr dirty="0" smtClean="0" sz="2400" spc="110" b="1" u="heavy"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latin typeface="Times New Roman"/>
                <a:cs typeface="Times New Roman"/>
              </a:rPr>
              <a:t>Oper</a:t>
            </a:r>
            <a:r>
              <a:rPr dirty="0" smtClean="0" sz="2400" spc="-15" b="1" u="heavy">
                <a:latin typeface="Times New Roman"/>
                <a:cs typeface="Times New Roman"/>
              </a:rPr>
              <a:t>a</a:t>
            </a:r>
            <a:r>
              <a:rPr dirty="0" smtClean="0" sz="2400" spc="-10" b="1" u="heavy">
                <a:latin typeface="Times New Roman"/>
                <a:cs typeface="Times New Roman"/>
              </a:rPr>
              <a:t>t</a:t>
            </a:r>
            <a:r>
              <a:rPr dirty="0" smtClean="0" sz="2400" spc="-10" b="1" u="heavy">
                <a:latin typeface="Times New Roman"/>
                <a:cs typeface="Times New Roman"/>
              </a:rPr>
              <a:t>i</a:t>
            </a:r>
            <a:r>
              <a:rPr dirty="0" smtClean="0" sz="2400" spc="0" b="1" u="heavy">
                <a:latin typeface="Times New Roman"/>
                <a:cs typeface="Times New Roman"/>
              </a:rPr>
              <a:t>on</a:t>
            </a:r>
            <a:r>
              <a:rPr dirty="0" smtClean="0" sz="2400" spc="-5" b="1" u="heavy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:-</a:t>
            </a:r>
            <a:r>
              <a:rPr dirty="0" smtClean="0" sz="2400" spc="110" b="1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Pri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arily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op</a:t>
            </a:r>
            <a:r>
              <a:rPr dirty="0" smtClean="0" sz="2400" spc="-1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ocessor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</a:t>
            </a:r>
            <a:r>
              <a:rPr dirty="0" smtClean="0" sz="2400" spc="-1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rfor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four</a:t>
            </a:r>
            <a:r>
              <a:rPr dirty="0" smtClean="0" sz="2400" spc="-45" b="1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</a:pPr>
            <a:endParaRPr sz="1000"/>
          </a:p>
          <a:p>
            <a:pPr marL="342900" indent="-330835">
              <a:lnSpc>
                <a:spcPct val="100000"/>
              </a:lnSpc>
              <a:buFont typeface="Times New Roman"/>
              <a:buAutoNum type="alphaLcParenR"/>
              <a:tabLst>
                <a:tab pos="342900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y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(Reads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from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10">
                <a:latin typeface="Times New Roman"/>
                <a:cs typeface="Times New Roman"/>
              </a:rPr>
              <a:t>)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imes New Roman"/>
              <a:buAutoNum type="alphaLcParenR"/>
            </a:pPr>
            <a:endParaRPr sz="550"/>
          </a:p>
          <a:p>
            <a:pPr marL="360045" indent="-347980">
              <a:lnSpc>
                <a:spcPct val="100000"/>
              </a:lnSpc>
              <a:buFont typeface="Times New Roman"/>
              <a:buAutoNum type="alphaLcParenR"/>
              <a:tabLst>
                <a:tab pos="360045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Me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 writes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</a:t>
            </a:r>
            <a:r>
              <a:rPr dirty="0" smtClean="0" sz="2400" spc="-114">
                <a:latin typeface="Times New Roman"/>
                <a:cs typeface="Times New Roman"/>
              </a:rPr>
              <a:t>W</a:t>
            </a:r>
            <a:r>
              <a:rPr dirty="0" smtClean="0" sz="2400" spc="0">
                <a:latin typeface="Times New Roman"/>
                <a:cs typeface="Times New Roman"/>
              </a:rPr>
              <a:t>rite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into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Times New Roman"/>
              <a:buAutoNum type="alphaLcParenR"/>
            </a:pPr>
            <a:endParaRPr sz="550"/>
          </a:p>
          <a:p>
            <a:pPr marL="325120" indent="-312420">
              <a:lnSpc>
                <a:spcPct val="100000"/>
              </a:lnSpc>
              <a:buFont typeface="Times New Roman"/>
              <a:buAutoNum type="alphaLcParenR"/>
              <a:tabLst>
                <a:tab pos="325120" algn="l"/>
              </a:tabLst>
            </a:pPr>
            <a:r>
              <a:rPr dirty="0" smtClean="0" sz="2400" spc="5">
                <a:latin typeface="Times New Roman"/>
                <a:cs typeface="Times New Roman"/>
              </a:rPr>
              <a:t>I/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(Accept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</a:t>
            </a:r>
            <a:r>
              <a:rPr dirty="0" smtClean="0" sz="2400" spc="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output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devi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10">
                <a:latin typeface="Times New Roman"/>
                <a:cs typeface="Times New Roman"/>
              </a:rPr>
              <a:t>)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imes New Roman"/>
              <a:buAutoNum type="alphaLcParenR"/>
            </a:pPr>
            <a:endParaRPr sz="550"/>
          </a:p>
          <a:p>
            <a:pPr marL="360045" indent="-347980">
              <a:lnSpc>
                <a:spcPct val="100000"/>
              </a:lnSpc>
              <a:buFont typeface="Times New Roman"/>
              <a:buAutoNum type="alphaLcParenR"/>
              <a:tabLst>
                <a:tab pos="360045" algn="l"/>
              </a:tabLst>
            </a:pPr>
            <a:r>
              <a:rPr dirty="0" smtClean="0" sz="2400" spc="5">
                <a:latin typeface="Times New Roman"/>
                <a:cs typeface="Times New Roman"/>
              </a:rPr>
              <a:t>I/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wri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(Sends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output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devi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10">
                <a:latin typeface="Times New Roman"/>
                <a:cs typeface="Times New Roman"/>
              </a:rPr>
              <a:t>)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50866"/>
            <a:ext cx="436372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355600" algn="l"/>
                <a:tab pos="960755" algn="l"/>
                <a:tab pos="1803400" algn="l"/>
                <a:tab pos="3288029" algn="l"/>
                <a:tab pos="3877945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All	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e	</a:t>
            </a:r>
            <a:r>
              <a:rPr dirty="0" smtClean="0" sz="2400" spc="0">
                <a:latin typeface="Times New Roman"/>
                <a:cs typeface="Times New Roman"/>
              </a:rPr>
              <a:t>oper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tions	</a:t>
            </a:r>
            <a:r>
              <a:rPr dirty="0" smtClean="0" sz="2400" spc="0">
                <a:latin typeface="Times New Roman"/>
                <a:cs typeface="Times New Roman"/>
              </a:rPr>
              <a:t>are	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art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540" y="5150866"/>
            <a:ext cx="238950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of	</a:t>
            </a:r>
            <a:r>
              <a:rPr dirty="0" smtClean="0" sz="2400">
                <a:latin typeface="Times New Roman"/>
                <a:cs typeface="Times New Roman"/>
              </a:rPr>
              <a:t>com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unic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1054" y="5150866"/>
            <a:ext cx="937894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Times New Roman"/>
                <a:cs typeface="Times New Roman"/>
              </a:rPr>
              <a:t>proc</a:t>
            </a:r>
            <a:r>
              <a:rPr dirty="0" smtClean="0" sz="2400" spc="-1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5516575"/>
            <a:ext cx="43395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Times New Roman"/>
                <a:cs typeface="Times New Roman"/>
              </a:rPr>
              <a:t>be</a:t>
            </a:r>
            <a:r>
              <a:rPr dirty="0" smtClean="0" sz="2400" spc="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ween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µ</a:t>
            </a:r>
            <a:r>
              <a:rPr dirty="0" smtClean="0" sz="2400" spc="0">
                <a:latin typeface="Times New Roman"/>
                <a:cs typeface="Times New Roman"/>
              </a:rPr>
              <a:t>p </a:t>
            </a:r>
            <a:r>
              <a:rPr dirty="0" smtClean="0" sz="2400" spc="0">
                <a:latin typeface="Times New Roman"/>
                <a:cs typeface="Times New Roman"/>
              </a:rPr>
              <a:t>and pe</a:t>
            </a:r>
            <a:r>
              <a:rPr dirty="0" smtClean="0" sz="2400" spc="1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he</a:t>
            </a:r>
            <a:r>
              <a:rPr dirty="0" smtClean="0" sz="2400" spc="1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al</a:t>
            </a:r>
            <a:r>
              <a:rPr dirty="0" smtClean="0" sz="2400" spc="-5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devi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0521"/>
            <a:ext cx="8072755" cy="3975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ts val="306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55600" algn="l"/>
                <a:tab pos="894715" algn="l"/>
                <a:tab pos="2867660" algn="l"/>
                <a:tab pos="3464560" algn="l"/>
                <a:tab pos="4015104" algn="l"/>
                <a:tab pos="4798695" algn="l"/>
                <a:tab pos="5671820" algn="l"/>
                <a:tab pos="6856095" algn="l"/>
                <a:tab pos="7802880" algn="l"/>
              </a:tabLst>
            </a:pPr>
            <a:r>
              <a:rPr dirty="0" smtClean="0" sz="2600" spc="-19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o	</a:t>
            </a:r>
            <a:r>
              <a:rPr dirty="0" smtClean="0" sz="2600" spc="0">
                <a:latin typeface="Times New Roman"/>
                <a:cs typeface="Times New Roman"/>
              </a:rPr>
              <a:t>co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uni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e	</a:t>
            </a:r>
            <a:r>
              <a:rPr dirty="0" smtClean="0" sz="2600" spc="0">
                <a:latin typeface="Times New Roman"/>
                <a:cs typeface="Times New Roman"/>
              </a:rPr>
              <a:t>the	</a:t>
            </a:r>
            <a:r>
              <a:rPr dirty="0" smtClean="0" sz="2600" spc="-5">
                <a:latin typeface="Times New Roman"/>
                <a:cs typeface="Times New Roman"/>
              </a:rPr>
              <a:t>µ</a:t>
            </a:r>
            <a:r>
              <a:rPr dirty="0" smtClean="0" sz="2600" spc="0">
                <a:latin typeface="Times New Roman"/>
                <a:cs typeface="Times New Roman"/>
              </a:rPr>
              <a:t>p	</a:t>
            </a:r>
            <a:r>
              <a:rPr dirty="0" smtClean="0" sz="2600" spc="0">
                <a:latin typeface="Times New Roman"/>
                <a:cs typeface="Times New Roman"/>
              </a:rPr>
              <a:t>with	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e	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vic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0">
                <a:latin typeface="Times New Roman"/>
                <a:cs typeface="Times New Roman"/>
              </a:rPr>
              <a:t>ne</a:t>
            </a:r>
            <a:r>
              <a:rPr dirty="0" smtClean="0" sz="2600" spc="-20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ds	</a:t>
            </a:r>
            <a:r>
              <a:rPr dirty="0" smtClean="0" sz="2600" spc="-5">
                <a:latin typeface="Times New Roman"/>
                <a:cs typeface="Times New Roman"/>
              </a:rPr>
              <a:t>to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ts val="2555"/>
              </a:lnSpc>
            </a:pPr>
            <a:r>
              <a:rPr dirty="0" smtClean="0" sz="2600" spc="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erform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following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ep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-5">
                <a:latin typeface="Times New Roman"/>
                <a:cs typeface="Times New Roman"/>
              </a:rPr>
              <a:t>:</a:t>
            </a:r>
            <a:r>
              <a:rPr dirty="0" smtClean="0" sz="2600" spc="0">
                <a:latin typeface="Times New Roman"/>
                <a:cs typeface="Times New Roman"/>
              </a:rPr>
              <a:t>-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287020" marR="13970" indent="-274320">
              <a:lnSpc>
                <a:spcPts val="2500"/>
              </a:lnSpc>
              <a:buFont typeface="Times New Roman"/>
              <a:buAutoNum type="arabicPlain"/>
              <a:tabLst>
                <a:tab pos="414655" algn="l"/>
                <a:tab pos="6923405" algn="l"/>
              </a:tabLst>
            </a:pP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5">
                <a:latin typeface="Times New Roman"/>
                <a:cs typeface="Times New Roman"/>
              </a:rPr>
              <a:t>d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tify </a:t>
            </a:r>
            <a:r>
              <a:rPr dirty="0" smtClean="0" sz="2600" spc="-32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 </a:t>
            </a:r>
            <a:r>
              <a:rPr dirty="0" smtClean="0" sz="2600" spc="-3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peri</a:t>
            </a:r>
            <a:r>
              <a:rPr dirty="0" smtClean="0" sz="2600" spc="-1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h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ral </a:t>
            </a:r>
            <a:r>
              <a:rPr dirty="0" smtClean="0" sz="2600" spc="-31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r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-2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he </a:t>
            </a:r>
            <a:r>
              <a:rPr dirty="0" smtClean="0" sz="2600" spc="-3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m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mory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l</a:t>
            </a:r>
            <a:r>
              <a:rPr dirty="0" smtClean="0" sz="2600" spc="-1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c</a:t>
            </a:r>
            <a:r>
              <a:rPr dirty="0" smtClean="0" sz="2600" spc="-10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on	</a:t>
            </a:r>
            <a:r>
              <a:rPr dirty="0" smtClean="0" sz="2600" spc="-20">
                <a:latin typeface="Times New Roman"/>
                <a:cs typeface="Times New Roman"/>
              </a:rPr>
              <a:t>(</a:t>
            </a:r>
            <a:r>
              <a:rPr dirty="0" smtClean="0" sz="2600" spc="0">
                <a:latin typeface="Times New Roman"/>
                <a:cs typeface="Times New Roman"/>
              </a:rPr>
              <a:t>with </a:t>
            </a:r>
            <a:r>
              <a:rPr dirty="0" smtClean="0" sz="2600" spc="-30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its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ad</a:t>
            </a:r>
            <a:r>
              <a:rPr dirty="0" smtClean="0" sz="2600" spc="5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5">
                <a:latin typeface="Times New Roman"/>
                <a:cs typeface="Times New Roman"/>
              </a:rPr>
              <a:t>)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20"/>
              </a:spcBef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-9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ransfer</a:t>
            </a:r>
            <a:r>
              <a:rPr dirty="0" smtClean="0" sz="2600" spc="-4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dat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Pr</a:t>
            </a:r>
            <a:r>
              <a:rPr dirty="0" smtClean="0" sz="2600" spc="10">
                <a:latin typeface="Times New Roman"/>
                <a:cs typeface="Times New Roman"/>
              </a:rPr>
              <a:t>o</a:t>
            </a:r>
            <a:r>
              <a:rPr dirty="0" smtClean="0" sz="2600" spc="5">
                <a:latin typeface="Times New Roman"/>
                <a:cs typeface="Times New Roman"/>
              </a:rPr>
              <a:t>v</a:t>
            </a:r>
            <a:r>
              <a:rPr dirty="0" smtClean="0" sz="2600" spc="0">
                <a:latin typeface="Times New Roman"/>
                <a:cs typeface="Times New Roman"/>
              </a:rPr>
              <a:t>ide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ing</a:t>
            </a:r>
            <a:r>
              <a:rPr dirty="0" smtClean="0" sz="2600" spc="1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r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sync</a:t>
            </a:r>
            <a:r>
              <a:rPr dirty="0" smtClean="0" sz="2600" spc="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roni</a:t>
            </a:r>
            <a:r>
              <a:rPr dirty="0" smtClean="0" sz="2600" spc="-15">
                <a:latin typeface="Times New Roman"/>
                <a:cs typeface="Times New Roman"/>
              </a:rPr>
              <a:t>z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ion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g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0">
                <a:latin typeface="Times New Roman"/>
                <a:cs typeface="Times New Roman"/>
              </a:rPr>
              <a:t>l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355600" marR="12700" indent="-342900">
              <a:lnSpc>
                <a:spcPct val="8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355600" algn="l"/>
                <a:tab pos="866140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Micropr</a:t>
            </a:r>
            <a:r>
              <a:rPr dirty="0" smtClean="0" sz="2600" spc="10">
                <a:latin typeface="Times New Roman"/>
                <a:cs typeface="Times New Roman"/>
              </a:rPr>
              <a:t>o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ssor</a:t>
            </a:r>
            <a:r>
              <a:rPr dirty="0" smtClean="0" sz="2600" spc="20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per</a:t>
            </a:r>
            <a:r>
              <a:rPr dirty="0" smtClean="0" sz="2600" spc="-20">
                <a:latin typeface="Times New Roman"/>
                <a:cs typeface="Times New Roman"/>
              </a:rPr>
              <a:t>f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2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these</a:t>
            </a:r>
            <a:r>
              <a:rPr dirty="0" smtClean="0" sz="2600" spc="2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func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2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using</a:t>
            </a:r>
            <a:r>
              <a:rPr dirty="0" smtClean="0" sz="2600" spc="23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ree</a:t>
            </a:r>
            <a:r>
              <a:rPr dirty="0" smtClean="0" sz="2600" spc="215">
                <a:latin typeface="Times New Roman"/>
                <a:cs typeface="Times New Roman"/>
              </a:rPr>
              <a:t> </a:t>
            </a:r>
            <a:r>
              <a:rPr dirty="0" smtClean="0" sz="2600" spc="-20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	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om</a:t>
            </a:r>
            <a:r>
              <a:rPr dirty="0" smtClean="0" sz="2600" spc="-20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u</a:t>
            </a:r>
            <a:r>
              <a:rPr dirty="0" smtClean="0" sz="2600" spc="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ion  </a:t>
            </a:r>
            <a:r>
              <a:rPr dirty="0" smtClean="0" sz="2600" spc="-9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l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nes  </a:t>
            </a:r>
            <a:r>
              <a:rPr dirty="0" smtClean="0" sz="2600" spc="-110">
                <a:latin typeface="Times New Roman"/>
                <a:cs typeface="Times New Roman"/>
              </a:rPr>
              <a:t> </a:t>
            </a:r>
            <a:r>
              <a:rPr dirty="0" smtClean="0" sz="2600" spc="-10"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latin typeface="Times New Roman"/>
                <a:cs typeface="Times New Roman"/>
              </a:rPr>
              <a:t>d  </a:t>
            </a:r>
            <a:r>
              <a:rPr dirty="0" smtClean="0" sz="2600" spc="-1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b</a:t>
            </a:r>
            <a:r>
              <a:rPr dirty="0" smtClean="0" sz="2600" spc="5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:  </a:t>
            </a:r>
            <a:r>
              <a:rPr dirty="0" smtClean="0" sz="2600" spc="-1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e  </a:t>
            </a:r>
            <a:r>
              <a:rPr dirty="0" smtClean="0" sz="2600" spc="-10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data  </a:t>
            </a:r>
            <a:r>
              <a:rPr dirty="0" smtClean="0" sz="2600" spc="-114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b</a:t>
            </a:r>
            <a:r>
              <a:rPr dirty="0" smtClean="0" sz="2600" spc="-20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s,</a:t>
            </a:r>
            <a:r>
              <a:rPr dirty="0" smtClean="0" sz="2600" spc="0">
                <a:latin typeface="Times New Roman"/>
                <a:cs typeface="Times New Roman"/>
              </a:rPr>
              <a:t> address</a:t>
            </a:r>
            <a:r>
              <a:rPr dirty="0" smtClean="0" sz="2600" spc="19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bus</a:t>
            </a:r>
            <a:r>
              <a:rPr dirty="0" smtClean="0" sz="2600" spc="204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d   </a:t>
            </a:r>
            <a:r>
              <a:rPr dirty="0" smtClean="0" sz="2600" spc="-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Con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rol</a:t>
            </a:r>
            <a:r>
              <a:rPr dirty="0" smtClean="0" sz="2600" spc="2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bu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r>
              <a:rPr dirty="0" smtClean="0" sz="2600" spc="2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All</a:t>
            </a:r>
            <a:r>
              <a:rPr dirty="0" smtClean="0" sz="2600" spc="19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to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her</a:t>
            </a:r>
            <a:r>
              <a:rPr dirty="0" smtClean="0" sz="2600" spc="2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20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2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sho</a:t>
            </a:r>
            <a:r>
              <a:rPr dirty="0" smtClean="0" sz="2600" spc="-15">
                <a:latin typeface="Times New Roman"/>
                <a:cs typeface="Times New Roman"/>
              </a:rPr>
              <a:t>w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22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in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fig</a:t>
            </a:r>
            <a:r>
              <a:rPr dirty="0" smtClean="0" sz="2600" spc="10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3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(</a:t>
            </a:r>
            <a:r>
              <a:rPr dirty="0" smtClean="0" sz="2600" spc="5">
                <a:latin typeface="Times New Roman"/>
                <a:cs typeface="Times New Roman"/>
              </a:rPr>
              <a:t>1</a:t>
            </a:r>
            <a:r>
              <a:rPr dirty="0" smtClean="0" sz="2600" spc="0">
                <a:latin typeface="Times New Roman"/>
                <a:cs typeface="Times New Roman"/>
              </a:rPr>
              <a:t>)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on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gr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up</a:t>
            </a:r>
            <a:r>
              <a:rPr dirty="0" smtClean="0" sz="2600" spc="-1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sys</a:t>
            </a:r>
            <a:r>
              <a:rPr dirty="0" smtClean="0" sz="2600" spc="-1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em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bu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35479"/>
            <a:ext cx="822960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35479"/>
            <a:ext cx="822960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46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7001"/>
            <a:ext cx="8073390" cy="40278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499"/>
              </a:lnSpc>
              <a:buClr>
                <a:srgbClr val="0AD0D9"/>
              </a:buClr>
              <a:buSzPct val="94642"/>
              <a:buFont typeface="Wingdings 2"/>
              <a:buChar char="·"/>
              <a:tabLst>
                <a:tab pos="287020" algn="l"/>
              </a:tabLst>
            </a:pPr>
            <a:r>
              <a:rPr dirty="0" smtClean="0" sz="2800" spc="-10" b="1">
                <a:latin typeface="Times New Roman"/>
                <a:cs typeface="Times New Roman"/>
              </a:rPr>
              <a:t>3</a:t>
            </a:r>
            <a:r>
              <a:rPr dirty="0" smtClean="0" sz="2800" spc="-10" b="1">
                <a:latin typeface="Times New Roman"/>
                <a:cs typeface="Times New Roman"/>
              </a:rPr>
              <a:t>-</a:t>
            </a:r>
            <a:r>
              <a:rPr dirty="0" smtClean="0" sz="2800" spc="-10" b="1">
                <a:latin typeface="Times New Roman"/>
                <a:cs typeface="Times New Roman"/>
              </a:rPr>
              <a:t> </a:t>
            </a:r>
            <a:r>
              <a:rPr dirty="0" smtClean="0" sz="2800" spc="-31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Cont</a:t>
            </a:r>
            <a:r>
              <a:rPr dirty="0" smtClean="0" sz="2400" spc="-50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ol</a:t>
            </a:r>
            <a:r>
              <a:rPr dirty="0" smtClean="0" sz="2400" spc="28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bu</a:t>
            </a:r>
            <a:r>
              <a:rPr dirty="0" smtClean="0" sz="2400" spc="0" b="1">
                <a:latin typeface="Times New Roman"/>
                <a:cs typeface="Times New Roman"/>
              </a:rPr>
              <a:t>s:</a:t>
            </a:r>
            <a:r>
              <a:rPr dirty="0" smtClean="0" sz="2400" spc="280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-</a:t>
            </a:r>
            <a:r>
              <a:rPr dirty="0" smtClean="0" sz="2400" spc="280" b="1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2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pr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sed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various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single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lines</a:t>
            </a:r>
            <a:r>
              <a:rPr dirty="0" smtClean="0" sz="2400" spc="2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 ca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ry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synch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oniz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tion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sign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368935" algn="l"/>
                <a:tab pos="981710" algn="l"/>
                <a:tab pos="1448435" algn="l"/>
                <a:tab pos="2112645" algn="l"/>
                <a:tab pos="2625090" algn="l"/>
                <a:tab pos="3676650" algn="l"/>
                <a:tab pos="4239260" algn="l"/>
                <a:tab pos="4615815" algn="l"/>
                <a:tab pos="5734050" algn="l"/>
                <a:tab pos="6246495" algn="l"/>
                <a:tab pos="696150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The	</a:t>
            </a:r>
            <a:r>
              <a:rPr dirty="0" smtClean="0" sz="2400" spc="-5">
                <a:latin typeface="Times New Roman"/>
                <a:cs typeface="Times New Roman"/>
              </a:rPr>
              <a:t>µ</a:t>
            </a:r>
            <a:r>
              <a:rPr dirty="0" smtClean="0" sz="2400" spc="0">
                <a:latin typeface="Times New Roman"/>
                <a:cs typeface="Times New Roman"/>
              </a:rPr>
              <a:t>p	</a:t>
            </a:r>
            <a:r>
              <a:rPr dirty="0" smtClean="0" sz="2400" spc="0">
                <a:latin typeface="Times New Roman"/>
                <a:cs typeface="Times New Roman"/>
              </a:rPr>
              <a:t>uses	</a:t>
            </a:r>
            <a:r>
              <a:rPr dirty="0" smtClean="0" sz="2400" spc="0">
                <a:latin typeface="Times New Roman"/>
                <a:cs typeface="Times New Roman"/>
              </a:rPr>
              <a:t>the	</a:t>
            </a:r>
            <a:r>
              <a:rPr dirty="0" smtClean="0" sz="2400" spc="0">
                <a:latin typeface="Times New Roman"/>
                <a:cs typeface="Times New Roman"/>
              </a:rPr>
              <a:t>ad</a:t>
            </a:r>
            <a:r>
              <a:rPr dirty="0" smtClean="0" sz="2400" spc="-15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ress	</a:t>
            </a:r>
            <a:r>
              <a:rPr dirty="0" smtClean="0" sz="2400" spc="-5">
                <a:latin typeface="Times New Roman"/>
                <a:cs typeface="Times New Roman"/>
              </a:rPr>
              <a:t>bu</a:t>
            </a:r>
            <a:r>
              <a:rPr dirty="0" smtClean="0" sz="2400" spc="0">
                <a:latin typeface="Times New Roman"/>
                <a:cs typeface="Times New Roman"/>
              </a:rPr>
              <a:t>s	</a:t>
            </a:r>
            <a:r>
              <a:rPr dirty="0" smtClean="0" sz="2400" spc="0">
                <a:latin typeface="Times New Roman"/>
                <a:cs typeface="Times New Roman"/>
              </a:rPr>
              <a:t>to	</a:t>
            </a:r>
            <a:r>
              <a:rPr dirty="0" smtClean="0" sz="2400" spc="0">
                <a:latin typeface="Times New Roman"/>
                <a:cs typeface="Times New Roman"/>
              </a:rPr>
              <a:t>perform	</a:t>
            </a:r>
            <a:r>
              <a:rPr dirty="0" smtClean="0" sz="2400" spc="0">
                <a:latin typeface="Times New Roman"/>
                <a:cs typeface="Times New Roman"/>
              </a:rPr>
              <a:t>the	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ird	</a:t>
            </a:r>
            <a:r>
              <a:rPr dirty="0" smtClean="0" sz="2400" spc="-1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unc</a:t>
            </a:r>
            <a:r>
              <a:rPr dirty="0" smtClean="0" sz="2400" spc="-1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5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mtClean="0" sz="2400">
                <a:latin typeface="Times New Roman"/>
                <a:cs typeface="Times New Roman"/>
              </a:rPr>
              <a:t>prov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ding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ing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gn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algn="just" marL="299085" marR="12700" indent="-2870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"/>
              <a:tabLst>
                <a:tab pos="29908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These</a:t>
            </a:r>
            <a:r>
              <a:rPr dirty="0" smtClean="0" sz="2400" spc="2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are</a:t>
            </a:r>
            <a:r>
              <a:rPr dirty="0" smtClean="0" sz="2400" spc="225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ot</a:t>
            </a:r>
            <a:r>
              <a:rPr dirty="0" smtClean="0" sz="2400" spc="229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groups</a:t>
            </a:r>
            <a:r>
              <a:rPr dirty="0" smtClean="0" sz="2400" spc="2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</a:t>
            </a:r>
            <a:r>
              <a:rPr dirty="0" smtClean="0" sz="2400" spc="20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lines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like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ddress</a:t>
            </a:r>
            <a:r>
              <a:rPr dirty="0" smtClean="0" sz="2400" spc="2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</a:t>
            </a:r>
            <a:r>
              <a:rPr dirty="0" smtClean="0" sz="2400" spc="2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buses,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but</a:t>
            </a:r>
            <a:r>
              <a:rPr dirty="0" smtClean="0" sz="2400" spc="0">
                <a:latin typeface="Times New Roman"/>
                <a:cs typeface="Times New Roman"/>
              </a:rPr>
              <a:t> in</a:t>
            </a:r>
            <a:r>
              <a:rPr dirty="0" smtClean="0" sz="2400" spc="-10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ivid</a:t>
            </a:r>
            <a:r>
              <a:rPr dirty="0" smtClean="0" sz="2400" spc="-10">
                <a:latin typeface="Times New Roman"/>
                <a:cs typeface="Times New Roman"/>
              </a:rPr>
              <a:t>u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  </a:t>
            </a:r>
            <a:r>
              <a:rPr dirty="0" smtClean="0" sz="2400" spc="-8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ines  </a:t>
            </a:r>
            <a:r>
              <a:rPr dirty="0" smtClean="0" sz="2400" spc="-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at  </a:t>
            </a:r>
            <a:r>
              <a:rPr dirty="0" smtClean="0" sz="2400" spc="-7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rovi</a:t>
            </a:r>
            <a:r>
              <a:rPr dirty="0" smtClean="0" sz="2400" spc="-10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e  </a:t>
            </a:r>
            <a:r>
              <a:rPr dirty="0" smtClean="0" sz="2400" spc="-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 </a:t>
            </a:r>
            <a:r>
              <a:rPr dirty="0" smtClean="0" sz="2400" spc="-7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ulse  </a:t>
            </a:r>
            <a:r>
              <a:rPr dirty="0" smtClean="0" sz="2400" spc="-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 </a:t>
            </a:r>
            <a:r>
              <a:rPr dirty="0" smtClean="0" sz="2400" spc="-9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-10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-2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te  </a:t>
            </a:r>
            <a:r>
              <a:rPr dirty="0" smtClean="0" sz="2400" spc="-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  </a:t>
            </a:r>
            <a:r>
              <a:rPr dirty="0" smtClean="0" sz="2400" spc="-75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µp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tions.</a:t>
            </a:r>
            <a:r>
              <a:rPr dirty="0" smtClean="0" sz="2400" spc="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165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µ</a:t>
            </a:r>
            <a:r>
              <a:rPr dirty="0" smtClean="0" sz="2400" spc="0">
                <a:latin typeface="Times New Roman"/>
                <a:cs typeface="Times New Roman"/>
              </a:rPr>
              <a:t>p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ge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era</a:t>
            </a:r>
            <a:r>
              <a:rPr dirty="0" smtClean="0" sz="2400" spc="-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speci</a:t>
            </a:r>
            <a:r>
              <a:rPr dirty="0" smtClean="0" sz="2400" spc="-2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17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g</a:t>
            </a:r>
            <a:r>
              <a:rPr dirty="0" smtClean="0" sz="2400" spc="0">
                <a:latin typeface="Times New Roman"/>
                <a:cs typeface="Times New Roman"/>
              </a:rPr>
              <a:t>nals</a:t>
            </a:r>
            <a:r>
              <a:rPr dirty="0" smtClean="0" sz="2400" spc="1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for</a:t>
            </a:r>
            <a:r>
              <a:rPr dirty="0" smtClean="0" sz="2400" spc="15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v</a:t>
            </a:r>
            <a:r>
              <a:rPr dirty="0" smtClean="0" sz="2400" spc="0">
                <a:latin typeface="Times New Roman"/>
                <a:cs typeface="Times New Roman"/>
              </a:rPr>
              <a:t>ery</a:t>
            </a:r>
            <a:r>
              <a:rPr dirty="0" smtClean="0" sz="2400" spc="0">
                <a:latin typeface="Times New Roman"/>
                <a:cs typeface="Times New Roman"/>
              </a:rPr>
              <a:t> operat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-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perfor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979932"/>
            <a:ext cx="7874508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83942"/>
            <a:ext cx="7827009" cy="18567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 </a:t>
            </a:r>
            <a:r>
              <a:rPr dirty="0" smtClean="0" sz="2400" spc="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ead </a:t>
            </a:r>
            <a:r>
              <a:rPr dirty="0" smtClean="0" sz="2400" spc="22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</a:t>
            </a:r>
            <a:r>
              <a:rPr dirty="0" smtClean="0" sz="2400" spc="1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uses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35" b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 b="1">
                <a:solidFill>
                  <a:srgbClr val="FFFFFF"/>
                </a:solidFill>
                <a:latin typeface="Constantia"/>
                <a:cs typeface="Constantia"/>
              </a:rPr>
              <a:t>essor</a:t>
            </a:r>
            <a:r>
              <a:rPr dirty="0" smtClean="0" sz="2400" spc="18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its</a:t>
            </a:r>
            <a:r>
              <a:rPr dirty="0" smtClean="0" sz="24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k.</a:t>
            </a:r>
            <a:r>
              <a:rPr dirty="0" smtClean="0" sz="2400" spc="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heart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rmal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mpu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9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</a:t>
            </a:r>
            <a:r>
              <a:rPr dirty="0" smtClean="0" sz="24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enti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 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 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types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essor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4425060"/>
            <a:ext cx="258572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47370" algn="l"/>
              </a:tabLst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634" y="4425060"/>
            <a:ext cx="54673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6346" y="4425060"/>
            <a:ext cx="142494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41730" algn="l"/>
              </a:tabLst>
            </a:pP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9660" y="4425060"/>
            <a:ext cx="153352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81000" algn="l"/>
                <a:tab pos="123888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50" b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20" b="1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9781" y="4425060"/>
            <a:ext cx="93726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700" y="4790820"/>
            <a:ext cx="216027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0210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essing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unit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0482" y="4790820"/>
            <a:ext cx="75882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7454" y="4790820"/>
            <a:ext cx="96075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3596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071" y="4790820"/>
            <a:ext cx="157226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44805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9113" y="4790820"/>
            <a:ext cx="172212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omputat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700" y="5156961"/>
            <a:ext cx="7826375" cy="1125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engine  </a:t>
            </a:r>
            <a:r>
              <a:rPr dirty="0" smtClean="0" sz="2400" spc="-3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3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fabrica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  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2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sin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dirty="0" smtClean="0" sz="2400" spc="-3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chi</a:t>
            </a:r>
            <a:r>
              <a:rPr dirty="0" smtClean="0" sz="2400" spc="-10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neers  </a:t>
            </a:r>
            <a:r>
              <a:rPr dirty="0" smtClean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built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cti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chips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ansis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ors</a:t>
            </a:r>
            <a:r>
              <a:rPr dirty="0" smtClean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wi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mtClean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12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49701" y="5830519"/>
            <a:ext cx="3321050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Times New Roman"/>
                <a:cs typeface="Times New Roman"/>
              </a:rPr>
              <a:t>F</a:t>
            </a:r>
            <a:r>
              <a:rPr dirty="0" smtClean="0" sz="1800" spc="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gu</a:t>
            </a:r>
            <a:r>
              <a:rPr dirty="0" smtClean="0" sz="1800" spc="-4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 (</a:t>
            </a:r>
            <a:r>
              <a:rPr dirty="0" smtClean="0" sz="1800" spc="-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1)</a:t>
            </a:r>
            <a:r>
              <a:rPr dirty="0" smtClean="0" sz="1800" spc="0">
                <a:latin typeface="Times New Roman"/>
                <a:cs typeface="Times New Roman"/>
              </a:rPr>
              <a:t>.</a:t>
            </a:r>
            <a:r>
              <a:rPr dirty="0" smtClean="0" sz="1800" spc="-3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The</a:t>
            </a:r>
            <a:r>
              <a:rPr dirty="0" smtClean="0" sz="1800" spc="-1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8085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bus stru</a:t>
            </a:r>
            <a:r>
              <a:rPr dirty="0" smtClean="0" sz="1800" spc="5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tur</a:t>
            </a:r>
            <a:r>
              <a:rPr dirty="0" smtClean="0" sz="1800" spc="5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9921" y="6530644"/>
            <a:ext cx="18161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0521"/>
            <a:ext cx="8075295" cy="4054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ts val="3005"/>
              </a:lnSpc>
              <a:buClr>
                <a:srgbClr val="0AD0D9"/>
              </a:buClr>
              <a:buSzPct val="94230"/>
              <a:buFont typeface="Wingdings 2"/>
              <a:buChar char="·"/>
              <a:tabLst>
                <a:tab pos="287020" algn="l"/>
              </a:tabLst>
            </a:pPr>
            <a:r>
              <a:rPr dirty="0" smtClean="0" sz="2600" spc="-240" b="1">
                <a:latin typeface="Times New Roman"/>
                <a:cs typeface="Times New Roman"/>
              </a:rPr>
              <a:t>T</a:t>
            </a:r>
            <a:r>
              <a:rPr dirty="0" smtClean="0" sz="2600" spc="0" b="1">
                <a:latin typeface="Times New Roman"/>
                <a:cs typeface="Times New Roman"/>
              </a:rPr>
              <a:t>o</a:t>
            </a:r>
            <a:r>
              <a:rPr dirty="0" smtClean="0" sz="2600" spc="5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c</a:t>
            </a:r>
            <a:r>
              <a:rPr dirty="0" smtClean="0" sz="2600" spc="-15" b="1">
                <a:latin typeface="Times New Roman"/>
                <a:cs typeface="Times New Roman"/>
              </a:rPr>
              <a:t>o</a:t>
            </a:r>
            <a:r>
              <a:rPr dirty="0" smtClean="0" sz="2600" spc="-15" b="1">
                <a:latin typeface="Times New Roman"/>
                <a:cs typeface="Times New Roman"/>
              </a:rPr>
              <a:t>m</a:t>
            </a:r>
            <a:r>
              <a:rPr dirty="0" smtClean="0" sz="2600" spc="0" b="1">
                <a:latin typeface="Times New Roman"/>
                <a:cs typeface="Times New Roman"/>
              </a:rPr>
              <a:t>m</a:t>
            </a:r>
            <a:r>
              <a:rPr dirty="0" smtClean="0" sz="2600" spc="-10" b="1">
                <a:latin typeface="Times New Roman"/>
                <a:cs typeface="Times New Roman"/>
              </a:rPr>
              <a:t>u</a:t>
            </a:r>
            <a:r>
              <a:rPr dirty="0" smtClean="0" sz="2600" spc="0" b="1">
                <a:latin typeface="Times New Roman"/>
                <a:cs typeface="Times New Roman"/>
              </a:rPr>
              <a:t>nicat</a:t>
            </a:r>
            <a:r>
              <a:rPr dirty="0" smtClean="0" sz="2600" spc="-15" b="1">
                <a:latin typeface="Times New Roman"/>
                <a:cs typeface="Times New Roman"/>
              </a:rPr>
              <a:t>i</a:t>
            </a:r>
            <a:r>
              <a:rPr dirty="0" smtClean="0" sz="2600" spc="0" b="1">
                <a:latin typeface="Times New Roman"/>
                <a:cs typeface="Times New Roman"/>
              </a:rPr>
              <a:t>on</a:t>
            </a:r>
            <a:r>
              <a:rPr dirty="0" smtClean="0" sz="2600" spc="55" b="1">
                <a:latin typeface="Times New Roman"/>
                <a:cs typeface="Times New Roman"/>
              </a:rPr>
              <a:t> </a:t>
            </a:r>
            <a:r>
              <a:rPr dirty="0" smtClean="0" sz="2600" spc="-15" b="1">
                <a:latin typeface="Times New Roman"/>
                <a:cs typeface="Times New Roman"/>
              </a:rPr>
              <a:t>w</a:t>
            </a:r>
            <a:r>
              <a:rPr dirty="0" smtClean="0" sz="2600" spc="0" b="1">
                <a:latin typeface="Times New Roman"/>
                <a:cs typeface="Times New Roman"/>
              </a:rPr>
              <a:t>i</a:t>
            </a:r>
            <a:r>
              <a:rPr dirty="0" smtClean="0" sz="2600" spc="-10" b="1">
                <a:latin typeface="Times New Roman"/>
                <a:cs typeface="Times New Roman"/>
              </a:rPr>
              <a:t>t</a:t>
            </a:r>
            <a:r>
              <a:rPr dirty="0" smtClean="0" sz="2600" spc="0" b="1">
                <a:latin typeface="Times New Roman"/>
                <a:cs typeface="Times New Roman"/>
              </a:rPr>
              <a:t>h</a:t>
            </a:r>
            <a:r>
              <a:rPr dirty="0" smtClean="0" sz="2600" spc="45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a</a:t>
            </a:r>
            <a:r>
              <a:rPr dirty="0" smtClean="0" sz="2600" spc="5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m</a:t>
            </a:r>
            <a:r>
              <a:rPr dirty="0" smtClean="0" sz="2600" spc="-20" b="1">
                <a:latin typeface="Times New Roman"/>
                <a:cs typeface="Times New Roman"/>
              </a:rPr>
              <a:t>e</a:t>
            </a:r>
            <a:r>
              <a:rPr dirty="0" smtClean="0" sz="2600" spc="-15" b="1">
                <a:latin typeface="Times New Roman"/>
                <a:cs typeface="Times New Roman"/>
              </a:rPr>
              <a:t>m</a:t>
            </a:r>
            <a:r>
              <a:rPr dirty="0" smtClean="0" sz="2600" spc="0" b="1">
                <a:latin typeface="Times New Roman"/>
                <a:cs typeface="Times New Roman"/>
              </a:rPr>
              <a:t>o</a:t>
            </a:r>
            <a:r>
              <a:rPr dirty="0" smtClean="0" sz="2600" spc="-15" b="1">
                <a:latin typeface="Times New Roman"/>
                <a:cs typeface="Times New Roman"/>
              </a:rPr>
              <a:t>r</a:t>
            </a:r>
            <a:r>
              <a:rPr dirty="0" smtClean="0" sz="2600" spc="-140" b="1">
                <a:latin typeface="Times New Roman"/>
                <a:cs typeface="Times New Roman"/>
              </a:rPr>
              <a:t>y</a:t>
            </a:r>
            <a:r>
              <a:rPr dirty="0" smtClean="0" sz="2600" spc="0" b="1">
                <a:latin typeface="Times New Roman"/>
                <a:cs typeface="Times New Roman"/>
              </a:rPr>
              <a:t>,</a:t>
            </a:r>
            <a:r>
              <a:rPr dirty="0" smtClean="0" sz="2600" spc="4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for</a:t>
            </a:r>
            <a:r>
              <a:rPr dirty="0" smtClean="0" sz="2600" spc="-10" b="1">
                <a:latin typeface="Times New Roman"/>
                <a:cs typeface="Times New Roman"/>
              </a:rPr>
              <a:t> </a:t>
            </a:r>
            <a:r>
              <a:rPr dirty="0" smtClean="0" sz="2600" spc="-20" b="1">
                <a:latin typeface="Times New Roman"/>
                <a:cs typeface="Times New Roman"/>
              </a:rPr>
              <a:t>e</a:t>
            </a:r>
            <a:r>
              <a:rPr dirty="0" smtClean="0" sz="2600" spc="0" b="1">
                <a:latin typeface="Times New Roman"/>
                <a:cs typeface="Times New Roman"/>
              </a:rPr>
              <a:t>x</a:t>
            </a:r>
            <a:r>
              <a:rPr dirty="0" smtClean="0" sz="2600" spc="-20" b="1">
                <a:latin typeface="Times New Roman"/>
                <a:cs typeface="Times New Roman"/>
              </a:rPr>
              <a:t>a</a:t>
            </a:r>
            <a:r>
              <a:rPr dirty="0" smtClean="0" sz="2600" spc="0" b="1">
                <a:latin typeface="Times New Roman"/>
                <a:cs typeface="Times New Roman"/>
              </a:rPr>
              <a:t>mple</a:t>
            </a:r>
            <a:r>
              <a:rPr dirty="0" smtClean="0" sz="2600" spc="45" b="1">
                <a:latin typeface="Times New Roman"/>
                <a:cs typeface="Times New Roman"/>
              </a:rPr>
              <a:t> </a:t>
            </a:r>
            <a:r>
              <a:rPr dirty="0" smtClean="0" sz="2600" spc="-5" b="1">
                <a:latin typeface="Times New Roman"/>
                <a:cs typeface="Times New Roman"/>
              </a:rPr>
              <a:t>t</a:t>
            </a:r>
            <a:r>
              <a:rPr dirty="0" smtClean="0" sz="2600" spc="0" b="1">
                <a:latin typeface="Times New Roman"/>
                <a:cs typeface="Times New Roman"/>
              </a:rPr>
              <a:t>o</a:t>
            </a:r>
            <a:r>
              <a:rPr dirty="0" smtClean="0" sz="2600" spc="50" b="1">
                <a:latin typeface="Times New Roman"/>
                <a:cs typeface="Times New Roman"/>
              </a:rPr>
              <a:t> </a:t>
            </a:r>
            <a:r>
              <a:rPr dirty="0" smtClean="0" sz="2600" spc="-55" b="1">
                <a:latin typeface="Times New Roman"/>
                <a:cs typeface="Times New Roman"/>
              </a:rPr>
              <a:t>r</a:t>
            </a:r>
            <a:r>
              <a:rPr dirty="0" smtClean="0" sz="2600" spc="-20" b="1">
                <a:latin typeface="Times New Roman"/>
                <a:cs typeface="Times New Roman"/>
              </a:rPr>
              <a:t>e</a:t>
            </a:r>
            <a:r>
              <a:rPr dirty="0" smtClean="0" sz="2600" spc="0" b="1">
                <a:latin typeface="Times New Roman"/>
                <a:cs typeface="Times New Roman"/>
              </a:rPr>
              <a:t>ad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645"/>
              </a:lnSpc>
            </a:pPr>
            <a:r>
              <a:rPr dirty="0" smtClean="0" sz="2600" b="1">
                <a:latin typeface="Times New Roman"/>
                <a:cs typeface="Times New Roman"/>
              </a:rPr>
              <a:t>ins</a:t>
            </a:r>
            <a:r>
              <a:rPr dirty="0" smtClean="0" sz="2600" spc="-10" b="1">
                <a:latin typeface="Times New Roman"/>
                <a:cs typeface="Times New Roman"/>
              </a:rPr>
              <a:t>t</a:t>
            </a:r>
            <a:r>
              <a:rPr dirty="0" smtClean="0" sz="2600" spc="0" b="1">
                <a:latin typeface="Times New Roman"/>
                <a:cs typeface="Times New Roman"/>
              </a:rPr>
              <a:t>ruct</a:t>
            </a:r>
            <a:r>
              <a:rPr dirty="0" smtClean="0" sz="2600" spc="-15" b="1">
                <a:latin typeface="Times New Roman"/>
                <a:cs typeface="Times New Roman"/>
              </a:rPr>
              <a:t>i</a:t>
            </a:r>
            <a:r>
              <a:rPr dirty="0" smtClean="0" sz="2600" spc="0" b="1">
                <a:latin typeface="Times New Roman"/>
                <a:cs typeface="Times New Roman"/>
              </a:rPr>
              <a:t>on</a:t>
            </a:r>
            <a:r>
              <a:rPr dirty="0" smtClean="0" sz="2600" spc="5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f</a:t>
            </a:r>
            <a:r>
              <a:rPr dirty="0" smtClean="0" sz="2600" spc="-55" b="1">
                <a:latin typeface="Times New Roman"/>
                <a:cs typeface="Times New Roman"/>
              </a:rPr>
              <a:t>r</a:t>
            </a:r>
            <a:r>
              <a:rPr dirty="0" smtClean="0" sz="2600" spc="0" b="1">
                <a:latin typeface="Times New Roman"/>
                <a:cs typeface="Times New Roman"/>
              </a:rPr>
              <a:t>om</a:t>
            </a:r>
            <a:r>
              <a:rPr dirty="0" smtClean="0" sz="2600" spc="-15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memory</a:t>
            </a:r>
            <a:r>
              <a:rPr dirty="0" smtClean="0" sz="2600" spc="-30" b="1">
                <a:latin typeface="Times New Roman"/>
                <a:cs typeface="Times New Roman"/>
              </a:rPr>
              <a:t> </a:t>
            </a:r>
            <a:r>
              <a:rPr dirty="0" smtClean="0" sz="2600" spc="0" b="1">
                <a:latin typeface="Times New Roman"/>
                <a:cs typeface="Times New Roman"/>
              </a:rPr>
              <a:t>locatio</a:t>
            </a:r>
            <a:r>
              <a:rPr dirty="0" smtClean="0" sz="2600" spc="5" b="1">
                <a:latin typeface="Times New Roman"/>
                <a:cs typeface="Times New Roman"/>
              </a:rPr>
              <a:t>n</a:t>
            </a:r>
            <a:r>
              <a:rPr dirty="0" smtClean="0" sz="2750" spc="-60" b="1">
                <a:latin typeface="Times New Roman"/>
                <a:cs typeface="Times New Roman"/>
              </a:rPr>
              <a:t>:</a:t>
            </a:r>
            <a:r>
              <a:rPr dirty="0" smtClean="0" sz="2750" spc="-55" b="1"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  <a:p>
            <a:pPr marL="287020" indent="-274320">
              <a:lnSpc>
                <a:spcPts val="3090"/>
              </a:lnSpc>
              <a:buFont typeface="Times New Roman"/>
              <a:buAutoNum type="arabicPlain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µp </a:t>
            </a:r>
            <a:r>
              <a:rPr dirty="0" smtClean="0" sz="2600" spc="0">
                <a:latin typeface="Times New Roman"/>
                <a:cs typeface="Times New Roman"/>
              </a:rPr>
              <a:t>plac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16</a:t>
            </a:r>
            <a:r>
              <a:rPr dirty="0" smtClean="0" sz="2600" spc="-5">
                <a:latin typeface="Times New Roman"/>
                <a:cs typeface="Times New Roman"/>
              </a:rPr>
              <a:t>-</a:t>
            </a:r>
            <a:r>
              <a:rPr dirty="0" smtClean="0" sz="2600" spc="0">
                <a:latin typeface="Times New Roman"/>
                <a:cs typeface="Times New Roman"/>
              </a:rPr>
              <a:t>bit</a:t>
            </a:r>
            <a:r>
              <a:rPr dirty="0" smtClean="0" sz="2600" spc="-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ad</a:t>
            </a:r>
            <a:r>
              <a:rPr dirty="0" smtClean="0" sz="2600" spc="5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ad</a:t>
            </a:r>
            <a:r>
              <a:rPr dirty="0" smtClean="0" sz="2600" spc="5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bu</a:t>
            </a:r>
            <a:r>
              <a:rPr dirty="0" smtClean="0" sz="2600" spc="-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14655" indent="-402590">
              <a:lnSpc>
                <a:spcPts val="3060"/>
              </a:lnSpc>
              <a:buFont typeface="Times New Roman"/>
              <a:buAutoNum type="arabicPlain"/>
              <a:tabLst>
                <a:tab pos="414655" algn="l"/>
                <a:tab pos="2626360" algn="l"/>
                <a:tab pos="5772150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The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-20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5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s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	</a:t>
            </a:r>
            <a:r>
              <a:rPr dirty="0" smtClean="0" sz="2600" spc="0">
                <a:latin typeface="Times New Roman"/>
                <a:cs typeface="Times New Roman"/>
              </a:rPr>
              <a:t>the </a:t>
            </a:r>
            <a:r>
              <a:rPr dirty="0" smtClean="0" sz="2600" spc="-32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bu</a:t>
            </a:r>
            <a:r>
              <a:rPr dirty="0" smtClean="0" sz="2600" spc="0">
                <a:latin typeface="Times New Roman"/>
                <a:cs typeface="Times New Roman"/>
              </a:rPr>
              <a:t>s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s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de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oded </a:t>
            </a:r>
            <a:r>
              <a:rPr dirty="0" smtClean="0" sz="2600" spc="-315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b</a:t>
            </a:r>
            <a:r>
              <a:rPr dirty="0" smtClean="0" sz="2600" spc="0">
                <a:latin typeface="Times New Roman"/>
                <a:cs typeface="Times New Roman"/>
              </a:rPr>
              <a:t>y	</a:t>
            </a:r>
            <a:r>
              <a:rPr dirty="0" smtClean="0" sz="2600" spc="-20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n </a:t>
            </a:r>
            <a:r>
              <a:rPr dirty="0" smtClean="0" sz="2600" spc="-3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exte</a:t>
            </a:r>
            <a:r>
              <a:rPr dirty="0" smtClean="0" sz="2600" spc="-15">
                <a:latin typeface="Times New Roman"/>
                <a:cs typeface="Times New Roman"/>
              </a:rPr>
              <a:t>r</a:t>
            </a:r>
            <a:r>
              <a:rPr dirty="0" smtClean="0" sz="2600" spc="0">
                <a:latin typeface="Times New Roman"/>
                <a:cs typeface="Times New Roman"/>
              </a:rPr>
              <a:t>nal </a:t>
            </a:r>
            <a:r>
              <a:rPr dirty="0" smtClean="0" sz="2600" spc="-30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lo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ic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555"/>
              </a:lnSpc>
            </a:pPr>
            <a:r>
              <a:rPr dirty="0" smtClean="0" sz="2600">
                <a:latin typeface="Times New Roman"/>
                <a:cs typeface="Times New Roman"/>
              </a:rPr>
              <a:t>c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r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ui</a:t>
            </a:r>
            <a:r>
              <a:rPr dirty="0" smtClean="0" sz="2600" spc="-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Font typeface="Times New Roman"/>
              <a:buAutoNum type="arabicPlain" startAt="3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10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ory</a:t>
            </a:r>
            <a:r>
              <a:rPr dirty="0" smtClean="0" sz="2600" spc="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loca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ion</a:t>
            </a:r>
            <a:r>
              <a:rPr dirty="0" smtClean="0" sz="2600" spc="-5">
                <a:latin typeface="Times New Roman"/>
                <a:cs typeface="Times New Roman"/>
              </a:rPr>
              <a:t> i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identif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Times New Roman"/>
              <a:buAutoNum type="arabicPlain" startAt="3"/>
            </a:pPr>
            <a:endParaRPr sz="600"/>
          </a:p>
          <a:p>
            <a:pPr marL="287020" marR="13335" indent="-274320">
              <a:lnSpc>
                <a:spcPct val="80000"/>
              </a:lnSpc>
              <a:buFont typeface="Times New Roman"/>
              <a:buAutoNum type="arabicPlain" startAt="3"/>
              <a:tabLst>
                <a:tab pos="454659" algn="l"/>
                <a:tab pos="1134110" algn="l"/>
                <a:tab pos="1654175" algn="l"/>
                <a:tab pos="2555240" algn="l"/>
                <a:tab pos="2867660" algn="l"/>
                <a:tab pos="3729990" algn="l"/>
                <a:tab pos="4684395" algn="l"/>
                <a:tab pos="5950585" algn="l"/>
                <a:tab pos="6685915" algn="l"/>
                <a:tab pos="7125970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The	</a:t>
            </a:r>
            <a:r>
              <a:rPr dirty="0" smtClean="0" sz="2600" spc="-15">
                <a:latin typeface="Times New Roman"/>
                <a:cs typeface="Times New Roman"/>
              </a:rPr>
              <a:t>µ</a:t>
            </a:r>
            <a:r>
              <a:rPr dirty="0" smtClean="0" sz="2600" spc="0">
                <a:latin typeface="Times New Roman"/>
                <a:cs typeface="Times New Roman"/>
              </a:rPr>
              <a:t>p	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10">
                <a:latin typeface="Times New Roman"/>
                <a:cs typeface="Times New Roman"/>
              </a:rPr>
              <a:t>d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0">
                <a:latin typeface="Times New Roman"/>
                <a:cs typeface="Times New Roman"/>
              </a:rPr>
              <a:t>a	</a:t>
            </a:r>
            <a:r>
              <a:rPr dirty="0" smtClean="0" sz="2600" spc="0">
                <a:latin typeface="Times New Roman"/>
                <a:cs typeface="Times New Roman"/>
              </a:rPr>
              <a:t>pul</a:t>
            </a:r>
            <a:r>
              <a:rPr dirty="0" smtClean="0" sz="2600" spc="-10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e	</a:t>
            </a:r>
            <a:r>
              <a:rPr dirty="0" smtClean="0" sz="2600" spc="-5">
                <a:latin typeface="Times New Roman"/>
                <a:cs typeface="Times New Roman"/>
              </a:rPr>
              <a:t>calle</a:t>
            </a:r>
            <a:r>
              <a:rPr dirty="0" smtClean="0" sz="2600" spc="0">
                <a:latin typeface="Times New Roman"/>
                <a:cs typeface="Times New Roman"/>
              </a:rPr>
              <a:t>d	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ory	</a:t>
            </a:r>
            <a:r>
              <a:rPr dirty="0" smtClean="0" sz="2600" spc="0">
                <a:latin typeface="Times New Roman"/>
                <a:cs typeface="Times New Roman"/>
              </a:rPr>
              <a:t>re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d	</a:t>
            </a:r>
            <a:r>
              <a:rPr dirty="0" smtClean="0" sz="2600" spc="-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-2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ontrol</a:t>
            </a:r>
            <a:r>
              <a:rPr dirty="0" smtClean="0" sz="2600" spc="0">
                <a:latin typeface="Times New Roman"/>
                <a:cs typeface="Times New Roman"/>
              </a:rPr>
              <a:t> s</a:t>
            </a:r>
            <a:r>
              <a:rPr dirty="0" smtClean="0" sz="2600" spc="-10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g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0">
                <a:latin typeface="Times New Roman"/>
                <a:cs typeface="Times New Roman"/>
              </a:rPr>
              <a:t>l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Font typeface="Times New Roman"/>
              <a:buAutoNum type="arabicPlain" startAt="3"/>
              <a:tabLst>
                <a:tab pos="368935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10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p</a:t>
            </a:r>
            <a:r>
              <a:rPr dirty="0" smtClean="0" sz="2600" spc="5">
                <a:latin typeface="Times New Roman"/>
                <a:cs typeface="Times New Roman"/>
              </a:rPr>
              <a:t>u</a:t>
            </a:r>
            <a:r>
              <a:rPr dirty="0" smtClean="0" sz="2600" spc="0">
                <a:latin typeface="Times New Roman"/>
                <a:cs typeface="Times New Roman"/>
              </a:rPr>
              <a:t>l</a:t>
            </a:r>
            <a:r>
              <a:rPr dirty="0" smtClean="0" sz="2600" spc="-15">
                <a:latin typeface="Times New Roman"/>
                <a:cs typeface="Times New Roman"/>
              </a:rPr>
              <a:t>s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a</a:t>
            </a:r>
            <a:r>
              <a:rPr dirty="0" smtClean="0" sz="2600" spc="-15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vat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20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ory</a:t>
            </a:r>
            <a:r>
              <a:rPr dirty="0" smtClean="0" sz="2600" spc="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chi</a:t>
            </a:r>
            <a:r>
              <a:rPr dirty="0" smtClean="0" sz="2600" spc="-5">
                <a:latin typeface="Times New Roman"/>
                <a:cs typeface="Times New Roman"/>
              </a:rPr>
              <a:t>p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7"/>
              </a:spcBef>
              <a:buFont typeface="Times New Roman"/>
              <a:buAutoNum type="arabicPlain" startAt="3"/>
            </a:pPr>
            <a:endParaRPr sz="600"/>
          </a:p>
          <a:p>
            <a:pPr marL="287020" marR="12700" indent="-274320">
              <a:lnSpc>
                <a:spcPct val="80000"/>
              </a:lnSpc>
              <a:buFont typeface="Times New Roman"/>
              <a:buAutoNum type="arabicPlain" startAt="3"/>
              <a:tabLst>
                <a:tab pos="455930" algn="l"/>
                <a:tab pos="1138555" algn="l"/>
                <a:tab pos="2408555" algn="l"/>
                <a:tab pos="2853690" algn="l"/>
                <a:tab pos="3425190" algn="l"/>
                <a:tab pos="4695190" algn="l"/>
                <a:tab pos="5926455" algn="l"/>
                <a:tab pos="6828790" algn="l"/>
                <a:tab pos="7658100" algn="l"/>
              </a:tabLst>
            </a:pP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5">
                <a:latin typeface="Times New Roman"/>
                <a:cs typeface="Times New Roman"/>
              </a:rPr>
              <a:t>h</a:t>
            </a:r>
            <a:r>
              <a:rPr dirty="0" smtClean="0" sz="2600" spc="0">
                <a:latin typeface="Times New Roman"/>
                <a:cs typeface="Times New Roman"/>
              </a:rPr>
              <a:t>e	</a:t>
            </a:r>
            <a:r>
              <a:rPr dirty="0" smtClean="0" sz="2600" spc="0">
                <a:latin typeface="Times New Roman"/>
                <a:cs typeface="Times New Roman"/>
              </a:rPr>
              <a:t>c</a:t>
            </a:r>
            <a:r>
              <a:rPr dirty="0" smtClean="0" sz="2600" spc="-1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ntents	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	</a:t>
            </a:r>
            <a:r>
              <a:rPr dirty="0" smtClean="0" sz="2600" spc="-20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he	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ory	</a:t>
            </a:r>
            <a:r>
              <a:rPr dirty="0" smtClean="0" sz="2600" spc="0">
                <a:latin typeface="Times New Roman"/>
                <a:cs typeface="Times New Roman"/>
              </a:rPr>
              <a:t>loca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i</a:t>
            </a:r>
            <a:r>
              <a:rPr dirty="0" smtClean="0" sz="2600" spc="-1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	</a:t>
            </a:r>
            <a:r>
              <a:rPr dirty="0" smtClean="0" sz="2600" spc="-5">
                <a:latin typeface="Times New Roman"/>
                <a:cs typeface="Times New Roman"/>
              </a:rPr>
              <a:t>(</a:t>
            </a:r>
            <a:r>
              <a:rPr dirty="0" smtClean="0" sz="2600" spc="5">
                <a:latin typeface="Times New Roman"/>
                <a:cs typeface="Times New Roman"/>
              </a:rPr>
              <a:t>8</a:t>
            </a:r>
            <a:r>
              <a:rPr dirty="0" smtClean="0" sz="2600" spc="-20">
                <a:latin typeface="Times New Roman"/>
                <a:cs typeface="Times New Roman"/>
              </a:rPr>
              <a:t>-</a:t>
            </a:r>
            <a:r>
              <a:rPr dirty="0" smtClean="0" sz="2600" spc="0">
                <a:latin typeface="Times New Roman"/>
                <a:cs typeface="Times New Roman"/>
              </a:rPr>
              <a:t>bit	</a:t>
            </a:r>
            <a:r>
              <a:rPr dirty="0" smtClean="0" sz="2600" spc="0">
                <a:latin typeface="Times New Roman"/>
                <a:cs typeface="Times New Roman"/>
              </a:rPr>
              <a:t>data)	</a:t>
            </a:r>
            <a:r>
              <a:rPr dirty="0" smtClean="0" sz="2600" spc="0">
                <a:latin typeface="Times New Roman"/>
                <a:cs typeface="Times New Roman"/>
              </a:rPr>
              <a:t>are</a:t>
            </a:r>
            <a:r>
              <a:rPr dirty="0" smtClean="0" sz="2600" spc="0">
                <a:latin typeface="Times New Roman"/>
                <a:cs typeface="Times New Roman"/>
              </a:rPr>
              <a:t> plac</a:t>
            </a:r>
            <a:r>
              <a:rPr dirty="0" smtClean="0" sz="2600" spc="-1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data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5">
                <a:latin typeface="Times New Roman"/>
                <a:cs typeface="Times New Roman"/>
              </a:rPr>
              <a:t>bu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s</a:t>
            </a:r>
            <a:r>
              <a:rPr dirty="0" smtClean="0" sz="2600" spc="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0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fi</a:t>
            </a:r>
            <a:r>
              <a:rPr dirty="0" smtClean="0" sz="2600" spc="5">
                <a:latin typeface="Times New Roman"/>
                <a:cs typeface="Times New Roman"/>
              </a:rPr>
              <a:t>g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-5">
                <a:latin typeface="Times New Roman"/>
                <a:cs typeface="Times New Roman"/>
              </a:rPr>
              <a:t>(</a:t>
            </a:r>
            <a:r>
              <a:rPr dirty="0" smtClean="0" sz="2600" spc="5">
                <a:latin typeface="Times New Roman"/>
                <a:cs typeface="Times New Roman"/>
              </a:rPr>
              <a:t>2</a:t>
            </a:r>
            <a:r>
              <a:rPr dirty="0" smtClean="0" sz="2600" spc="-5">
                <a:latin typeface="Times New Roman"/>
                <a:cs typeface="Times New Roman"/>
              </a:rPr>
              <a:t>)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068" y="1600200"/>
            <a:ext cx="8055864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66669" y="6211519"/>
            <a:ext cx="3267710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Times New Roman"/>
                <a:cs typeface="Times New Roman"/>
              </a:rPr>
              <a:t>F</a:t>
            </a:r>
            <a:r>
              <a:rPr dirty="0" smtClean="0" sz="1800" spc="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gu</a:t>
            </a:r>
            <a:r>
              <a:rPr dirty="0" smtClean="0" sz="1800" spc="-4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 (2)</a:t>
            </a:r>
            <a:r>
              <a:rPr dirty="0" smtClean="0" sz="1800" spc="0">
                <a:latin typeface="Times New Roman"/>
                <a:cs typeface="Times New Roman"/>
              </a:rPr>
              <a:t>.</a:t>
            </a:r>
            <a:r>
              <a:rPr dirty="0" smtClean="0" sz="1800" spc="-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Me</a:t>
            </a:r>
            <a:r>
              <a:rPr dirty="0" smtClean="0" sz="1800" spc="-10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ory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re</a:t>
            </a:r>
            <a:r>
              <a:rPr dirty="0" smtClean="0" sz="1800" spc="5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-1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opera</a:t>
            </a:r>
            <a:r>
              <a:rPr dirty="0" smtClean="0" sz="1800" spc="5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0420"/>
            <a:ext cx="8073390" cy="3304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099"/>
              </a:lnSpc>
              <a:tabLst>
                <a:tab pos="405765" algn="l"/>
                <a:tab pos="4650740" algn="l"/>
                <a:tab pos="5718810" algn="l"/>
                <a:tab pos="7293609" algn="l"/>
                <a:tab pos="7686675" algn="l"/>
              </a:tabLst>
            </a:pPr>
            <a:r>
              <a:rPr dirty="0" smtClean="0" sz="2400" spc="-5" b="1">
                <a:latin typeface="Times New Roman"/>
                <a:cs typeface="Times New Roman"/>
              </a:rPr>
              <a:t>2</a:t>
            </a:r>
            <a:r>
              <a:rPr dirty="0" smtClean="0" sz="2400" spc="0" b="1">
                <a:latin typeface="Times New Roman"/>
                <a:cs typeface="Times New Roman"/>
              </a:rPr>
              <a:t>-		</a:t>
            </a:r>
            <a:r>
              <a:rPr dirty="0" smtClean="0" sz="2400" spc="0" b="1" u="heavy">
                <a:latin typeface="Times New Roman"/>
                <a:cs typeface="Times New Roman"/>
              </a:rPr>
              <a:t>In</a:t>
            </a:r>
            <a:r>
              <a:rPr dirty="0" smtClean="0" sz="2400" spc="5" b="1" u="heavy">
                <a:latin typeface="Times New Roman"/>
                <a:cs typeface="Times New Roman"/>
              </a:rPr>
              <a:t>t</a:t>
            </a:r>
            <a:r>
              <a:rPr dirty="0" smtClean="0" sz="2400" spc="0" b="1" u="heavy">
                <a:latin typeface="Times New Roman"/>
                <a:cs typeface="Times New Roman"/>
              </a:rPr>
              <a:t>er</a:t>
            </a:r>
            <a:r>
              <a:rPr dirty="0" smtClean="0" sz="2400" spc="0" b="1" u="heavy">
                <a:latin typeface="Times New Roman"/>
                <a:cs typeface="Times New Roman"/>
              </a:rPr>
              <a:t>nal</a:t>
            </a:r>
            <a:r>
              <a:rPr dirty="0" smtClean="0" sz="2400" spc="0" b="1" u="heavy">
                <a:latin typeface="Times New Roman"/>
                <a:cs typeface="Times New Roman"/>
              </a:rPr>
              <a:t> </a:t>
            </a:r>
            <a:r>
              <a:rPr dirty="0" smtClean="0" sz="2400" spc="-130" b="1" u="heavy"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latin typeface="Times New Roman"/>
                <a:cs typeface="Times New Roman"/>
              </a:rPr>
              <a:t>D</a:t>
            </a:r>
            <a:r>
              <a:rPr dirty="0" smtClean="0" sz="2400" spc="-10" b="1" u="heavy">
                <a:latin typeface="Times New Roman"/>
                <a:cs typeface="Times New Roman"/>
              </a:rPr>
              <a:t>a</a:t>
            </a:r>
            <a:r>
              <a:rPr dirty="0" smtClean="0" sz="2400" spc="0" b="1" u="heavy">
                <a:latin typeface="Times New Roman"/>
                <a:cs typeface="Times New Roman"/>
              </a:rPr>
              <a:t>ta</a:t>
            </a:r>
            <a:r>
              <a:rPr dirty="0" smtClean="0" sz="2400" spc="0" b="1" u="heavy">
                <a:latin typeface="Times New Roman"/>
                <a:cs typeface="Times New Roman"/>
              </a:rPr>
              <a:t> </a:t>
            </a:r>
            <a:r>
              <a:rPr dirty="0" smtClean="0" sz="2400" spc="-110" b="1" u="heavy">
                <a:latin typeface="Times New Roman"/>
                <a:cs typeface="Times New Roman"/>
              </a:rPr>
              <a:t> </a:t>
            </a:r>
            <a:r>
              <a:rPr dirty="0" smtClean="0" sz="2400" spc="0" b="1" u="heavy">
                <a:latin typeface="Times New Roman"/>
                <a:cs typeface="Times New Roman"/>
              </a:rPr>
              <a:t>Op</a:t>
            </a:r>
            <a:r>
              <a:rPr dirty="0" smtClean="0" sz="2400" spc="15" b="1" u="heavy">
                <a:latin typeface="Times New Roman"/>
                <a:cs typeface="Times New Roman"/>
              </a:rPr>
              <a:t>e</a:t>
            </a:r>
            <a:r>
              <a:rPr dirty="0" smtClean="0" sz="2400" spc="0" b="1" u="heavy">
                <a:latin typeface="Times New Roman"/>
                <a:cs typeface="Times New Roman"/>
              </a:rPr>
              <a:t>ration</a:t>
            </a:r>
            <a:r>
              <a:rPr dirty="0" smtClean="0" sz="2400" spc="-10" b="1" u="heavy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:-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2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	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te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-15">
                <a:latin typeface="Times New Roman"/>
                <a:cs typeface="Times New Roman"/>
              </a:rPr>
              <a:t>n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	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rc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ite</a:t>
            </a:r>
            <a:r>
              <a:rPr dirty="0" smtClean="0" sz="2400" spc="-1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ture	</a:t>
            </a:r>
            <a:r>
              <a:rPr dirty="0" smtClean="0" sz="2400" spc="-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f	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0">
                <a:latin typeface="Times New Roman"/>
                <a:cs typeface="Times New Roman"/>
              </a:rPr>
              <a:t> 8085</a:t>
            </a:r>
            <a:r>
              <a:rPr dirty="0" smtClean="0" sz="2400" spc="19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processor</a:t>
            </a:r>
            <a:r>
              <a:rPr dirty="0" smtClean="0" sz="2400" spc="19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ter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ines</a:t>
            </a:r>
            <a:r>
              <a:rPr dirty="0" smtClean="0" sz="2400" spc="2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w</a:t>
            </a:r>
            <a:r>
              <a:rPr dirty="0" smtClean="0" sz="2400" spc="18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</a:t>
            </a:r>
            <a:r>
              <a:rPr dirty="0" smtClean="0" sz="2400" spc="19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what</a:t>
            </a:r>
            <a:r>
              <a:rPr dirty="0" smtClean="0" sz="2400" spc="1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tions</a:t>
            </a:r>
            <a:r>
              <a:rPr dirty="0" smtClean="0" sz="2400" spc="18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an</a:t>
            </a:r>
            <a:r>
              <a:rPr dirty="0" smtClean="0" sz="2400" spc="0">
                <a:latin typeface="Times New Roman"/>
                <a:cs typeface="Times New Roman"/>
              </a:rPr>
              <a:t> be perfor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ed with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r>
              <a:rPr dirty="0" smtClean="0" sz="2400" spc="-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These op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ons</a:t>
            </a:r>
            <a:r>
              <a:rPr dirty="0" smtClean="0" sz="2400" spc="-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ar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marL="469900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lphaLcParenR"/>
              <a:tabLst>
                <a:tab pos="4699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Store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8-bit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0AD0D9"/>
              </a:buClr>
              <a:buFont typeface="Times New Roman"/>
              <a:buAutoNum type="alphaLcParenR"/>
            </a:pPr>
            <a:endParaRPr sz="550"/>
          </a:p>
          <a:p>
            <a:pPr marL="469900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lphaLcParenR"/>
              <a:tabLst>
                <a:tab pos="469900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Perfor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ed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ar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th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c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 log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cal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0AD0D9"/>
              </a:buClr>
              <a:buFont typeface="Times New Roman"/>
              <a:buAutoNum type="alphaLcParenR"/>
            </a:pPr>
            <a:endParaRPr sz="550"/>
          </a:p>
          <a:p>
            <a:pPr marL="469900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lphaLcParenR"/>
              <a:tabLst>
                <a:tab pos="469900" algn="l"/>
              </a:tabLst>
            </a:pPr>
            <a:r>
              <a:rPr dirty="0" smtClean="0" sz="2400" spc="-17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est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for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condi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ion</a:t>
            </a:r>
            <a:r>
              <a:rPr dirty="0" smtClean="0" sz="2400" spc="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0AD0D9"/>
              </a:buClr>
              <a:buFont typeface="Times New Roman"/>
              <a:buAutoNum type="alphaLcParenR"/>
            </a:pPr>
            <a:endParaRPr sz="550"/>
          </a:p>
          <a:p>
            <a:pPr marL="546100" indent="-534035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lphaLcParenR"/>
              <a:tabLst>
                <a:tab pos="5461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Sequence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execut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f ins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ruct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9134"/>
            <a:ext cx="685990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38480" algn="l"/>
                <a:tab pos="1541145" algn="l"/>
                <a:tab pos="2382520" algn="l"/>
                <a:tab pos="4290695" algn="l"/>
                <a:tab pos="5469255" algn="l"/>
              </a:tabLst>
            </a:pPr>
            <a:r>
              <a:rPr dirty="0" smtClean="0" sz="2800" spc="-25" b="1">
                <a:latin typeface="Times New Roman"/>
                <a:cs typeface="Times New Roman"/>
              </a:rPr>
              <a:t>e</a:t>
            </a:r>
            <a:r>
              <a:rPr dirty="0" smtClean="0" sz="2800" spc="-10" b="1">
                <a:latin typeface="Times New Roman"/>
                <a:cs typeface="Times New Roman"/>
              </a:rPr>
              <a:t>-</a:t>
            </a:r>
            <a:r>
              <a:rPr dirty="0" smtClean="0" sz="2800" spc="-10" b="1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St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te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ra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5">
                <a:latin typeface="Times New Roman"/>
                <a:cs typeface="Times New Roman"/>
              </a:rPr>
              <a:t>l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-3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ri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exe</a:t>
            </a:r>
            <a:r>
              <a:rPr dirty="0" smtClean="0" sz="2800" spc="-4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2285" y="1969134"/>
            <a:ext cx="98615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3784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395854"/>
            <a:ext cx="7243445" cy="2998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>
              <a:lnSpc>
                <a:spcPct val="100000"/>
              </a:lnSpc>
            </a:pPr>
            <a:r>
              <a:rPr dirty="0" smtClean="0" sz="2800" spc="-15">
                <a:latin typeface="Times New Roman"/>
                <a:cs typeface="Times New Roman"/>
              </a:rPr>
              <a:t>defi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ed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R/W</a:t>
            </a:r>
            <a:r>
              <a:rPr dirty="0" smtClean="0" sz="2800" spc="-55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2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lled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stac</a:t>
            </a:r>
            <a:r>
              <a:rPr dirty="0" smtClean="0" sz="2800" spc="-10">
                <a:latin typeface="Times New Roman"/>
                <a:cs typeface="Times New Roman"/>
              </a:rPr>
              <a:t>k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·"/>
              <a:tabLst>
                <a:tab pos="287020" algn="l"/>
              </a:tabLst>
            </a:pPr>
            <a:r>
              <a:rPr dirty="0" smtClean="0" sz="2800" spc="-280" b="1">
                <a:latin typeface="Times New Roman"/>
                <a:cs typeface="Times New Roman"/>
              </a:rPr>
              <a:t>T</a:t>
            </a:r>
            <a:r>
              <a:rPr dirty="0" smtClean="0" sz="2800" spc="-15" b="1">
                <a:latin typeface="Times New Roman"/>
                <a:cs typeface="Times New Roman"/>
              </a:rPr>
              <a:t>o</a:t>
            </a:r>
            <a:r>
              <a:rPr dirty="0" smtClean="0" sz="2800" spc="-15" b="1"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latin typeface="Times New Roman"/>
                <a:cs typeface="Times New Roman"/>
              </a:rPr>
              <a:t>pe</a:t>
            </a:r>
            <a:r>
              <a:rPr dirty="0" smtClean="0" sz="2800" spc="-25" b="1">
                <a:latin typeface="Times New Roman"/>
                <a:cs typeface="Times New Roman"/>
              </a:rPr>
              <a:t>r</a:t>
            </a:r>
            <a:r>
              <a:rPr dirty="0" smtClean="0" sz="2800" spc="-10" b="1">
                <a:latin typeface="Times New Roman"/>
                <a:cs typeface="Times New Roman"/>
              </a:rPr>
              <a:t>f</a:t>
            </a:r>
            <a:r>
              <a:rPr dirty="0" smtClean="0" sz="2800" spc="-10" b="1">
                <a:latin typeface="Times New Roman"/>
                <a:cs typeface="Times New Roman"/>
              </a:rPr>
              <a:t>o</a:t>
            </a:r>
            <a:r>
              <a:rPr dirty="0" smtClean="0" sz="2800" spc="-20" b="1">
                <a:latin typeface="Times New Roman"/>
                <a:cs typeface="Times New Roman"/>
              </a:rPr>
              <a:t>rm</a:t>
            </a:r>
            <a:r>
              <a:rPr dirty="0" smtClean="0" sz="2800" spc="-20" b="1"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latin typeface="Times New Roman"/>
                <a:cs typeface="Times New Roman"/>
              </a:rPr>
              <a:t>these</a:t>
            </a:r>
            <a:r>
              <a:rPr dirty="0" smtClean="0" sz="2800" spc="5" b="1"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latin typeface="Times New Roman"/>
                <a:cs typeface="Times New Roman"/>
              </a:rPr>
              <a:t>o</a:t>
            </a:r>
            <a:r>
              <a:rPr dirty="0" smtClean="0" sz="2800" spc="-15" b="1">
                <a:latin typeface="Times New Roman"/>
                <a:cs typeface="Times New Roman"/>
              </a:rPr>
              <a:t>p</a:t>
            </a:r>
            <a:r>
              <a:rPr dirty="0" smtClean="0" sz="2800" spc="-15" b="1">
                <a:latin typeface="Times New Roman"/>
                <a:cs typeface="Times New Roman"/>
              </a:rPr>
              <a:t>e</a:t>
            </a:r>
            <a:r>
              <a:rPr dirty="0" smtClean="0" sz="2800" spc="-30" b="1">
                <a:latin typeface="Times New Roman"/>
                <a:cs typeface="Times New Roman"/>
              </a:rPr>
              <a:t>r</a:t>
            </a:r>
            <a:r>
              <a:rPr dirty="0" smtClean="0" sz="2800" spc="-15" b="1">
                <a:latin typeface="Times New Roman"/>
                <a:cs typeface="Times New Roman"/>
              </a:rPr>
              <a:t>a</a:t>
            </a:r>
            <a:r>
              <a:rPr dirty="0" smtClean="0" sz="2800" spc="-5" b="1">
                <a:latin typeface="Times New Roman"/>
                <a:cs typeface="Times New Roman"/>
              </a:rPr>
              <a:t>t</a:t>
            </a:r>
            <a:r>
              <a:rPr dirty="0" smtClean="0" sz="2800" spc="-15" b="1">
                <a:latin typeface="Times New Roman"/>
                <a:cs typeface="Times New Roman"/>
              </a:rPr>
              <a:t>io</a:t>
            </a:r>
            <a:r>
              <a:rPr dirty="0" smtClean="0" sz="2800" spc="-15" b="1">
                <a:latin typeface="Times New Roman"/>
                <a:cs typeface="Times New Roman"/>
              </a:rPr>
              <a:t>n</a:t>
            </a:r>
            <a:r>
              <a:rPr dirty="0" smtClean="0" sz="2800" spc="-15" b="1">
                <a:latin typeface="Times New Roman"/>
                <a:cs typeface="Times New Roman"/>
              </a:rPr>
              <a:t>s</a:t>
            </a:r>
            <a:r>
              <a:rPr dirty="0" smtClean="0" sz="2800" spc="-5" b="1">
                <a:latin typeface="Times New Roman"/>
                <a:cs typeface="Times New Roman"/>
              </a:rPr>
              <a:t> </a:t>
            </a:r>
            <a:r>
              <a:rPr dirty="0" smtClean="0" sz="2800" spc="-15" b="1">
                <a:latin typeface="Times New Roman"/>
                <a:cs typeface="Times New Roman"/>
              </a:rPr>
              <a:t>the</a:t>
            </a:r>
            <a:r>
              <a:rPr dirty="0" smtClean="0" sz="2800" spc="-15" b="1">
                <a:latin typeface="Times New Roman"/>
                <a:cs typeface="Times New Roman"/>
              </a:rPr>
              <a:t> </a:t>
            </a:r>
            <a:r>
              <a:rPr dirty="0" smtClean="0" sz="2800" spc="-25" b="1">
                <a:latin typeface="Times New Roman"/>
                <a:cs typeface="Times New Roman"/>
              </a:rPr>
              <a:t>µ</a:t>
            </a:r>
            <a:r>
              <a:rPr dirty="0" smtClean="0" sz="2800" spc="-20" b="1">
                <a:latin typeface="Times New Roman"/>
                <a:cs typeface="Times New Roman"/>
              </a:rPr>
              <a:t>p</a:t>
            </a:r>
            <a:r>
              <a:rPr dirty="0" smtClean="0" sz="2800" spc="10" b="1">
                <a:latin typeface="Times New Roman"/>
                <a:cs typeface="Times New Roman"/>
              </a:rPr>
              <a:t> </a:t>
            </a:r>
            <a:r>
              <a:rPr dirty="0" smtClean="0" sz="2800" spc="-70" b="1">
                <a:latin typeface="Times New Roman"/>
                <a:cs typeface="Times New Roman"/>
              </a:rPr>
              <a:t>r</a:t>
            </a:r>
            <a:r>
              <a:rPr dirty="0" smtClean="0" sz="2800" spc="-15" b="1">
                <a:latin typeface="Times New Roman"/>
                <a:cs typeface="Times New Roman"/>
              </a:rPr>
              <a:t>equi</a:t>
            </a:r>
            <a:r>
              <a:rPr dirty="0" smtClean="0" sz="2800" spc="-70" b="1">
                <a:latin typeface="Times New Roman"/>
                <a:cs typeface="Times New Roman"/>
              </a:rPr>
              <a:t>r</a:t>
            </a:r>
            <a:r>
              <a:rPr dirty="0" smtClean="0" sz="2800" spc="-15" b="1">
                <a:latin typeface="Times New Roman"/>
                <a:cs typeface="Times New Roman"/>
              </a:rPr>
              <a:t>e</a:t>
            </a:r>
            <a:r>
              <a:rPr dirty="0" smtClean="0" sz="2800" spc="-20" b="1">
                <a:latin typeface="Times New Roman"/>
                <a:cs typeface="Times New Roman"/>
              </a:rPr>
              <a:t>s</a:t>
            </a:r>
            <a:r>
              <a:rPr dirty="0" smtClean="0" sz="2800" spc="-10" b="1">
                <a:latin typeface="Times New Roman"/>
                <a:cs typeface="Times New Roman"/>
              </a:rPr>
              <a:t>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398145" indent="-386080">
              <a:lnSpc>
                <a:spcPct val="100000"/>
              </a:lnSpc>
              <a:buFont typeface="Times New Roman"/>
              <a:buAutoNum type="alphaLcParenR"/>
              <a:tabLst>
                <a:tab pos="39814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Regi</a:t>
            </a:r>
            <a:r>
              <a:rPr dirty="0" smtClean="0" sz="2800" spc="-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te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2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Times New Roman"/>
              <a:buAutoNum type="alphaLcParenR"/>
            </a:pPr>
            <a:endParaRPr sz="650"/>
          </a:p>
          <a:p>
            <a:pPr marL="419100" indent="-407034">
              <a:lnSpc>
                <a:spcPct val="100000"/>
              </a:lnSpc>
              <a:buFont typeface="Times New Roman"/>
              <a:buAutoNum type="alphaLcParenR"/>
              <a:tabLst>
                <a:tab pos="419100" algn="l"/>
              </a:tabLst>
            </a:pP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arit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etic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ic</a:t>
            </a:r>
            <a:r>
              <a:rPr dirty="0" smtClean="0" sz="2800" spc="-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it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(ALU)</a:t>
            </a:r>
            <a:r>
              <a:rPr dirty="0" smtClean="0" sz="2800" spc="30">
                <a:latin typeface="Times New Roman"/>
                <a:cs typeface="Times New Roman"/>
              </a:rPr>
              <a:t> </a:t>
            </a:r>
            <a:r>
              <a:rPr dirty="0" smtClean="0" sz="2800" spc="-25">
                <a:latin typeface="Times New Roman"/>
                <a:cs typeface="Times New Roman"/>
              </a:rPr>
              <a:t>&amp;</a:t>
            </a:r>
            <a:r>
              <a:rPr dirty="0" smtClean="0" sz="2800" spc="-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con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Times New Roman"/>
              <a:buAutoNum type="alphaLcParenR"/>
            </a:pPr>
            <a:endParaRPr sz="650"/>
          </a:p>
          <a:p>
            <a:pPr marL="378460" indent="-365760">
              <a:lnSpc>
                <a:spcPct val="100000"/>
              </a:lnSpc>
              <a:buFont typeface="Times New Roman"/>
              <a:buAutoNum type="alphaLcParenR"/>
              <a:tabLst>
                <a:tab pos="378460" algn="l"/>
              </a:tabLst>
            </a:pP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ter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al</a:t>
            </a:r>
            <a:r>
              <a:rPr dirty="0" smtClean="0" sz="2800" spc="-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ses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(</a:t>
            </a:r>
            <a:r>
              <a:rPr dirty="0" smtClean="0" sz="2800" spc="-5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aths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for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-5">
                <a:latin typeface="Times New Roman"/>
                <a:cs typeface="Times New Roman"/>
              </a:rPr>
              <a:t>f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ation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fl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w).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76400"/>
            <a:ext cx="754380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4078"/>
            <a:ext cx="8073390" cy="4062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000"/>
              <a:buFont typeface="Wingdings 2"/>
              <a:buChar char="·"/>
              <a:tabLst>
                <a:tab pos="287020" algn="l"/>
              </a:tabLst>
            </a:pPr>
            <a:r>
              <a:rPr dirty="0" smtClean="0" sz="2500" spc="-25" b="1">
                <a:latin typeface="Times New Roman"/>
                <a:cs typeface="Times New Roman"/>
              </a:rPr>
              <a:t>A</a:t>
            </a:r>
            <a:r>
              <a:rPr dirty="0" smtClean="0" sz="2500" spc="-10" b="1">
                <a:latin typeface="Times New Roman"/>
                <a:cs typeface="Times New Roman"/>
              </a:rPr>
              <a:t>)</a:t>
            </a:r>
            <a:r>
              <a:rPr dirty="0" smtClean="0" sz="2500" spc="5" b="1">
                <a:latin typeface="Times New Roman"/>
                <a:cs typeface="Times New Roman"/>
              </a:rPr>
              <a:t> </a:t>
            </a:r>
            <a:r>
              <a:rPr dirty="0" smtClean="0" sz="2500" spc="-20" b="1">
                <a:latin typeface="Times New Roman"/>
                <a:cs typeface="Times New Roman"/>
              </a:rPr>
              <a:t>R</a:t>
            </a:r>
            <a:r>
              <a:rPr dirty="0" smtClean="0" sz="2500" spc="-25" b="1">
                <a:latin typeface="Times New Roman"/>
                <a:cs typeface="Times New Roman"/>
              </a:rPr>
              <a:t>e</a:t>
            </a:r>
            <a:r>
              <a:rPr dirty="0" smtClean="0" sz="2500" spc="-10" b="1">
                <a:latin typeface="Times New Roman"/>
                <a:cs typeface="Times New Roman"/>
              </a:rPr>
              <a:t>gist</a:t>
            </a:r>
            <a:r>
              <a:rPr dirty="0" smtClean="0" sz="2500" spc="-25" b="1">
                <a:latin typeface="Times New Roman"/>
                <a:cs typeface="Times New Roman"/>
              </a:rPr>
              <a:t>e</a:t>
            </a:r>
            <a:r>
              <a:rPr dirty="0" smtClean="0" sz="2500" spc="-15" b="1">
                <a:latin typeface="Times New Roman"/>
                <a:cs typeface="Times New Roman"/>
              </a:rPr>
              <a:t>r</a:t>
            </a:r>
            <a:r>
              <a:rPr dirty="0" smtClean="0" sz="2500" spc="-15" b="1">
                <a:latin typeface="Times New Roman"/>
                <a:cs typeface="Times New Roman"/>
              </a:rPr>
              <a:t>s</a:t>
            </a:r>
            <a:r>
              <a:rPr dirty="0" smtClean="0" sz="2500" spc="-15" b="1">
                <a:latin typeface="Times New Roman"/>
                <a:cs typeface="Times New Roman"/>
              </a:rPr>
              <a:t>:</a:t>
            </a:r>
            <a:r>
              <a:rPr dirty="0" smtClean="0" sz="2500" spc="-10" b="1"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algn="just" marL="287020" marR="15875" indent="-274320">
              <a:lnSpc>
                <a:spcPct val="8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7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h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8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6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7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ge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eral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rpose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perf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8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on</a:t>
            </a:r>
            <a:r>
              <a:rPr dirty="0" smtClean="0" sz="2200" spc="-10">
                <a:latin typeface="Times New Roman"/>
                <a:cs typeface="Times New Roman"/>
              </a:rPr>
              <a:t> (store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data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ri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ram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executi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n)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these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:-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100"/>
              </a:lnSpc>
              <a:spcBef>
                <a:spcPts val="51"/>
              </a:spcBef>
              <a:buClr>
                <a:srgbClr val="0AD0D9"/>
              </a:buClr>
              <a:buFont typeface="Wingdings 2"/>
              <a:buChar char="·"/>
            </a:pPr>
            <a:endParaRPr sz="1100"/>
          </a:p>
          <a:p>
            <a:pPr algn="just" marL="287020" marR="12700" indent="-274320">
              <a:lnSpc>
                <a:spcPts val="211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0" b="1">
                <a:latin typeface="Times New Roman"/>
                <a:cs typeface="Times New Roman"/>
              </a:rPr>
              <a:t>(B,</a:t>
            </a:r>
            <a:r>
              <a:rPr dirty="0" smtClean="0" sz="2200" spc="210" b="1">
                <a:latin typeface="Times New Roman"/>
                <a:cs typeface="Times New Roman"/>
              </a:rPr>
              <a:t> </a:t>
            </a:r>
            <a:r>
              <a:rPr dirty="0" smtClean="0" sz="2200" spc="-25" b="1">
                <a:latin typeface="Times New Roman"/>
                <a:cs typeface="Times New Roman"/>
              </a:rPr>
              <a:t>C</a:t>
            </a:r>
            <a:r>
              <a:rPr dirty="0" smtClean="0" sz="2200" spc="-10" b="1">
                <a:latin typeface="Times New Roman"/>
                <a:cs typeface="Times New Roman"/>
              </a:rPr>
              <a:t>,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25" b="1">
                <a:latin typeface="Times New Roman"/>
                <a:cs typeface="Times New Roman"/>
              </a:rPr>
              <a:t>D</a:t>
            </a:r>
            <a:r>
              <a:rPr dirty="0" smtClean="0" sz="2200" spc="-10" b="1">
                <a:latin typeface="Times New Roman"/>
                <a:cs typeface="Times New Roman"/>
              </a:rPr>
              <a:t>,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20" b="1">
                <a:latin typeface="Times New Roman"/>
                <a:cs typeface="Times New Roman"/>
              </a:rPr>
              <a:t>E</a:t>
            </a:r>
            <a:r>
              <a:rPr dirty="0" smtClean="0" sz="2200" spc="-10" b="1">
                <a:latin typeface="Times New Roman"/>
                <a:cs typeface="Times New Roman"/>
              </a:rPr>
              <a:t>,</a:t>
            </a:r>
            <a:r>
              <a:rPr dirty="0" smtClean="0" sz="2200" spc="195" b="1">
                <a:latin typeface="Times New Roman"/>
                <a:cs typeface="Times New Roman"/>
              </a:rPr>
              <a:t> </a:t>
            </a:r>
            <a:r>
              <a:rPr dirty="0" smtClean="0" sz="2200" spc="-20" b="1">
                <a:latin typeface="Times New Roman"/>
                <a:cs typeface="Times New Roman"/>
              </a:rPr>
              <a:t>H</a:t>
            </a:r>
            <a:r>
              <a:rPr dirty="0" smtClean="0" sz="2200" spc="210" b="1">
                <a:latin typeface="Times New Roman"/>
                <a:cs typeface="Times New Roman"/>
              </a:rPr>
              <a:t> </a:t>
            </a:r>
            <a:r>
              <a:rPr dirty="0" smtClean="0" sz="2200" spc="-20" b="1">
                <a:latin typeface="Times New Roman"/>
                <a:cs typeface="Times New Roman"/>
              </a:rPr>
              <a:t>&amp;</a:t>
            </a:r>
            <a:r>
              <a:rPr dirty="0" smtClean="0" sz="2200" spc="200" b="1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L)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o</a:t>
            </a:r>
            <a:r>
              <a:rPr dirty="0" smtClean="0" sz="2200" spc="-10" b="1">
                <a:latin typeface="Times New Roman"/>
                <a:cs typeface="Times New Roman"/>
              </a:rPr>
              <a:t>r</a:t>
            </a:r>
            <a:r>
              <a:rPr dirty="0" smtClean="0" sz="2200" spc="165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in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p</a:t>
            </a:r>
            <a:r>
              <a:rPr dirty="0" smtClean="0" sz="2200" spc="-10" b="1">
                <a:latin typeface="Times New Roman"/>
                <a:cs typeface="Times New Roman"/>
              </a:rPr>
              <a:t>a</a:t>
            </a:r>
            <a:r>
              <a:rPr dirty="0" smtClean="0" sz="2200" spc="-10" b="1">
                <a:latin typeface="Times New Roman"/>
                <a:cs typeface="Times New Roman"/>
              </a:rPr>
              <a:t>ir</a:t>
            </a:r>
            <a:r>
              <a:rPr dirty="0" smtClean="0" sz="2200" spc="170" b="1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(BC,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25" b="1">
                <a:latin typeface="Times New Roman"/>
                <a:cs typeface="Times New Roman"/>
              </a:rPr>
              <a:t>D</a:t>
            </a:r>
            <a:r>
              <a:rPr dirty="0" smtClean="0" sz="2200" spc="-15" b="1">
                <a:latin typeface="Times New Roman"/>
                <a:cs typeface="Times New Roman"/>
              </a:rPr>
              <a:t>E</a:t>
            </a:r>
            <a:r>
              <a:rPr dirty="0" smtClean="0" sz="2200" spc="204" b="1">
                <a:latin typeface="Times New Roman"/>
                <a:cs typeface="Times New Roman"/>
              </a:rPr>
              <a:t> </a:t>
            </a:r>
            <a:r>
              <a:rPr dirty="0" smtClean="0" sz="2200" spc="-20" b="1">
                <a:latin typeface="Times New Roman"/>
                <a:cs typeface="Times New Roman"/>
              </a:rPr>
              <a:t>&amp;</a:t>
            </a:r>
            <a:r>
              <a:rPr dirty="0" smtClean="0" sz="2200" spc="210" b="1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HL)</a:t>
            </a:r>
            <a:r>
              <a:rPr dirty="0" smtClean="0" sz="2200" spc="200" b="1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2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erf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10">
                <a:latin typeface="Times New Roman"/>
                <a:cs typeface="Times New Roman"/>
              </a:rPr>
              <a:t> 1</a:t>
            </a:r>
            <a:r>
              <a:rPr dirty="0" smtClean="0" sz="2200" spc="-10">
                <a:latin typeface="Times New Roman"/>
                <a:cs typeface="Times New Roman"/>
              </a:rPr>
              <a:t>6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R</a:t>
            </a:r>
            <a:r>
              <a:rPr dirty="0" smtClean="0" sz="2200" spc="-3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gisters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8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vi</a:t>
            </a:r>
            <a:r>
              <a:rPr dirty="0" smtClean="0" sz="2200" spc="-25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w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8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ry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locati</a:t>
            </a:r>
            <a:r>
              <a:rPr dirty="0" smtClean="0" sz="2200" spc="-2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ns</a:t>
            </a:r>
            <a:r>
              <a:rPr dirty="0" smtClean="0" sz="2200" spc="-10">
                <a:latin typeface="Times New Roman"/>
                <a:cs typeface="Times New Roman"/>
              </a:rPr>
              <a:t> except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they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ilt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inside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µ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000"/>
              <a:buFont typeface="Wingdings 2"/>
              <a:buChar char="·"/>
              <a:tabLst>
                <a:tab pos="287020" algn="l"/>
              </a:tabLst>
            </a:pPr>
            <a:r>
              <a:rPr dirty="0" smtClean="0" sz="2500" spc="-15" b="1">
                <a:latin typeface="Times New Roman"/>
                <a:cs typeface="Times New Roman"/>
              </a:rPr>
              <a:t>B</a:t>
            </a:r>
            <a:r>
              <a:rPr dirty="0" smtClean="0" sz="2500" spc="-10" b="1">
                <a:latin typeface="Times New Roman"/>
                <a:cs typeface="Times New Roman"/>
              </a:rPr>
              <a:t>)</a:t>
            </a:r>
            <a:r>
              <a:rPr dirty="0" smtClean="0" sz="2500" spc="-140" b="1">
                <a:latin typeface="Times New Roman"/>
                <a:cs typeface="Times New Roman"/>
              </a:rPr>
              <a:t> </a:t>
            </a:r>
            <a:r>
              <a:rPr dirty="0" smtClean="0" sz="2500" spc="-15" b="1">
                <a:latin typeface="Times New Roman"/>
                <a:cs typeface="Times New Roman"/>
              </a:rPr>
              <a:t>Ac</a:t>
            </a:r>
            <a:r>
              <a:rPr dirty="0" smtClean="0" sz="2500" spc="-25" b="1">
                <a:latin typeface="Times New Roman"/>
                <a:cs typeface="Times New Roman"/>
              </a:rPr>
              <a:t>c</a:t>
            </a:r>
            <a:r>
              <a:rPr dirty="0" smtClean="0" sz="2500" spc="-15" b="1">
                <a:latin typeface="Times New Roman"/>
                <a:cs typeface="Times New Roman"/>
              </a:rPr>
              <a:t>umulato</a:t>
            </a:r>
            <a:r>
              <a:rPr dirty="0" smtClean="0" sz="2500" spc="-20" b="1">
                <a:latin typeface="Times New Roman"/>
                <a:cs typeface="Times New Roman"/>
              </a:rPr>
              <a:t>r</a:t>
            </a:r>
            <a:r>
              <a:rPr dirty="0" smtClean="0" sz="2500" spc="-15" b="1">
                <a:latin typeface="Times New Roman"/>
                <a:cs typeface="Times New Roman"/>
              </a:rPr>
              <a:t>:</a:t>
            </a:r>
            <a:r>
              <a:rPr dirty="0" smtClean="0" sz="2500" spc="-10" b="1"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algn="just" marL="287020" marR="12700" indent="5715">
              <a:lnSpc>
                <a:spcPct val="80000"/>
              </a:lnSpc>
            </a:pPr>
            <a:r>
              <a:rPr dirty="0" smtClean="0" sz="2200" spc="-10">
                <a:latin typeface="Times New Roman"/>
                <a:cs typeface="Times New Roman"/>
              </a:rPr>
              <a:t>It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that</a:t>
            </a:r>
            <a:r>
              <a:rPr dirty="0" smtClean="0" sz="2200" spc="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part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(ALU),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this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</a:t>
            </a:r>
            <a:r>
              <a:rPr dirty="0" smtClean="0" sz="2200" spc="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ster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sed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ored</a:t>
            </a:r>
            <a:r>
              <a:rPr dirty="0" smtClean="0" sz="2200" spc="-10">
                <a:latin typeface="Times New Roman"/>
                <a:cs typeface="Times New Roman"/>
              </a:rPr>
              <a:t> 8-bit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data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perfo</a:t>
            </a:r>
            <a:r>
              <a:rPr dirty="0" smtClean="0" sz="2200" spc="5">
                <a:latin typeface="Times New Roman"/>
                <a:cs typeface="Times New Roman"/>
              </a:rPr>
              <a:t>r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g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arit</a:t>
            </a:r>
            <a:r>
              <a:rPr dirty="0" smtClean="0" sz="2200" spc="-5">
                <a:latin typeface="Times New Roman"/>
                <a:cs typeface="Times New Roman"/>
              </a:rPr>
              <a:t>h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etic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&amp;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ic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The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ult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27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on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2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st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red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2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ac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u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lato</a:t>
            </a:r>
            <a:r>
              <a:rPr dirty="0" smtClean="0" sz="2200" spc="-12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2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al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identified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as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</a:t>
            </a:r>
            <a:r>
              <a:rPr dirty="0" smtClean="0" sz="2200" spc="-10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1858"/>
            <a:ext cx="8073390" cy="3756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C)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g</a:t>
            </a:r>
            <a:r>
              <a:rPr dirty="0" smtClean="0" sz="2000" spc="0" b="1">
                <a:latin typeface="Times New Roman"/>
                <a:cs typeface="Times New Roman"/>
              </a:rPr>
              <a:t>ram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counters</a:t>
            </a:r>
            <a:r>
              <a:rPr dirty="0" smtClean="0" sz="2000" spc="-4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(pc):-</a:t>
            </a:r>
            <a:endParaRPr sz="2000">
              <a:latin typeface="Times New Roman"/>
              <a:cs typeface="Times New Roman"/>
            </a:endParaRPr>
          </a:p>
          <a:p>
            <a:pPr algn="just" marL="287020" marR="12700" indent="-274320">
              <a:lnSpc>
                <a:spcPts val="4540"/>
              </a:lnSpc>
              <a:spcBef>
                <a:spcPts val="350"/>
              </a:spcBef>
              <a:buClr>
                <a:srgbClr val="0AD0D9"/>
              </a:buClr>
              <a:buSzPct val="95238"/>
              <a:buFont typeface="Wingdings 2"/>
              <a:buChar char="·"/>
              <a:tabLst>
                <a:tab pos="286385" algn="l"/>
              </a:tabLst>
            </a:pPr>
            <a:r>
              <a:rPr dirty="0" smtClean="0" sz="2100">
                <a:latin typeface="Times New Roman"/>
                <a:cs typeface="Times New Roman"/>
              </a:rPr>
              <a:t>This</a:t>
            </a:r>
            <a:r>
              <a:rPr dirty="0" smtClean="0" sz="2100" spc="10">
                <a:latin typeface="Times New Roman"/>
                <a:cs typeface="Times New Roman"/>
              </a:rPr>
              <a:t> </a:t>
            </a:r>
            <a:r>
              <a:rPr dirty="0" smtClean="0" sz="2100" spc="-10">
                <a:latin typeface="Times New Roman"/>
                <a:cs typeface="Times New Roman"/>
              </a:rPr>
              <a:t>1</a:t>
            </a:r>
            <a:r>
              <a:rPr dirty="0" smtClean="0" sz="2100" spc="5">
                <a:latin typeface="Times New Roman"/>
                <a:cs typeface="Times New Roman"/>
              </a:rPr>
              <a:t>6</a:t>
            </a:r>
            <a:r>
              <a:rPr dirty="0" smtClean="0" sz="2100" spc="-5">
                <a:latin typeface="Times New Roman"/>
                <a:cs typeface="Times New Roman"/>
              </a:rPr>
              <a:t>-</a:t>
            </a:r>
            <a:r>
              <a:rPr dirty="0" smtClean="0" sz="2100" spc="0">
                <a:latin typeface="Times New Roman"/>
                <a:cs typeface="Times New Roman"/>
              </a:rPr>
              <a:t>b</a:t>
            </a:r>
            <a:r>
              <a:rPr dirty="0" smtClean="0" sz="2100" spc="5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regis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er</a:t>
            </a:r>
            <a:r>
              <a:rPr dirty="0" smtClean="0" sz="2100" spc="5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u</a:t>
            </a:r>
            <a:r>
              <a:rPr dirty="0" smtClean="0" sz="2100" spc="0">
                <a:latin typeface="Times New Roman"/>
                <a:cs typeface="Times New Roman"/>
              </a:rPr>
              <a:t>sed in</a:t>
            </a:r>
            <a:r>
              <a:rPr dirty="0" smtClean="0" sz="2100" spc="-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se</a:t>
            </a:r>
            <a:r>
              <a:rPr dirty="0" smtClean="0" sz="2100" spc="5">
                <a:latin typeface="Times New Roman"/>
                <a:cs typeface="Times New Roman"/>
              </a:rPr>
              <a:t>q</a:t>
            </a:r>
            <a:r>
              <a:rPr dirty="0" smtClean="0" sz="2100" spc="0">
                <a:latin typeface="Times New Roman"/>
                <a:cs typeface="Times New Roman"/>
              </a:rPr>
              <a:t>uenci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g the e</a:t>
            </a:r>
            <a:r>
              <a:rPr dirty="0" smtClean="0" sz="2100" spc="5">
                <a:latin typeface="Times New Roman"/>
                <a:cs typeface="Times New Roman"/>
              </a:rPr>
              <a:t>x</a:t>
            </a:r>
            <a:r>
              <a:rPr dirty="0" smtClean="0" sz="2100" spc="0">
                <a:latin typeface="Times New Roman"/>
                <a:cs typeface="Times New Roman"/>
              </a:rPr>
              <a:t>ecu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ion</a:t>
            </a:r>
            <a:r>
              <a:rPr dirty="0" smtClean="0" sz="2100" spc="10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f</a:t>
            </a:r>
            <a:r>
              <a:rPr dirty="0" smtClean="0" sz="2100" spc="-1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stru</a:t>
            </a:r>
            <a:r>
              <a:rPr dirty="0" smtClean="0" sz="2100" spc="5">
                <a:latin typeface="Times New Roman"/>
                <a:cs typeface="Times New Roman"/>
              </a:rPr>
              <a:t>c</a:t>
            </a:r>
            <a:r>
              <a:rPr dirty="0" smtClean="0" sz="2100" spc="0">
                <a:latin typeface="Times New Roman"/>
                <a:cs typeface="Times New Roman"/>
              </a:rPr>
              <a:t>tio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-15">
                <a:latin typeface="Times New Roman"/>
                <a:cs typeface="Times New Roman"/>
              </a:rPr>
              <a:t>s</a:t>
            </a:r>
            <a:r>
              <a:rPr dirty="0" smtClean="0" sz="2100" spc="0">
                <a:latin typeface="Times New Roman"/>
                <a:cs typeface="Times New Roman"/>
              </a:rPr>
              <a:t>,</a:t>
            </a:r>
            <a:r>
              <a:rPr dirty="0" smtClean="0" sz="2100" spc="10">
                <a:latin typeface="Times New Roman"/>
                <a:cs typeface="Times New Roman"/>
              </a:rPr>
              <a:t> </a:t>
            </a:r>
            <a:r>
              <a:rPr dirty="0" smtClean="0" sz="2100" spc="-10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h</a:t>
            </a:r>
            <a:r>
              <a:rPr dirty="0" smtClean="0" sz="2100" spc="5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s</a:t>
            </a:r>
            <a:r>
              <a:rPr dirty="0" smtClean="0" sz="2100" spc="0">
                <a:latin typeface="Times New Roman"/>
                <a:cs typeface="Times New Roman"/>
              </a:rPr>
              <a:t> regis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er</a:t>
            </a:r>
            <a:r>
              <a:rPr dirty="0" smtClean="0" sz="2100" spc="2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is</a:t>
            </a:r>
            <a:r>
              <a:rPr dirty="0" smtClean="0" sz="2100" spc="20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a</a:t>
            </a:r>
            <a:r>
              <a:rPr dirty="0" smtClean="0" sz="2100" spc="195">
                <a:latin typeface="Times New Roman"/>
                <a:cs typeface="Times New Roman"/>
              </a:rPr>
              <a:t> </a:t>
            </a:r>
            <a:r>
              <a:rPr dirty="0" smtClean="0" sz="2100" spc="-15">
                <a:latin typeface="Times New Roman"/>
                <a:cs typeface="Times New Roman"/>
              </a:rPr>
              <a:t>m</a:t>
            </a:r>
            <a:r>
              <a:rPr dirty="0" smtClean="0" sz="2100" spc="25">
                <a:latin typeface="Times New Roman"/>
                <a:cs typeface="Times New Roman"/>
              </a:rPr>
              <a:t>e</a:t>
            </a:r>
            <a:r>
              <a:rPr dirty="0" smtClean="0" sz="2100" spc="-15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ory</a:t>
            </a:r>
            <a:r>
              <a:rPr dirty="0" smtClean="0" sz="2100" spc="2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p</a:t>
            </a:r>
            <a:r>
              <a:rPr dirty="0" smtClean="0" sz="2100" spc="10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-10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-120">
                <a:latin typeface="Times New Roman"/>
                <a:cs typeface="Times New Roman"/>
              </a:rPr>
              <a:t>r</a:t>
            </a:r>
            <a:r>
              <a:rPr dirty="0" smtClean="0" sz="2100" spc="0">
                <a:latin typeface="Times New Roman"/>
                <a:cs typeface="Times New Roman"/>
              </a:rPr>
              <a:t>.</a:t>
            </a:r>
            <a:r>
              <a:rPr dirty="0" smtClean="0" sz="2100" spc="2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The</a:t>
            </a:r>
            <a:r>
              <a:rPr dirty="0" smtClean="0" sz="2100" spc="2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µp</a:t>
            </a:r>
            <a:r>
              <a:rPr dirty="0" smtClean="0" sz="2100" spc="200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u</a:t>
            </a:r>
            <a:r>
              <a:rPr dirty="0" smtClean="0" sz="2100" spc="-15">
                <a:latin typeface="Times New Roman"/>
                <a:cs typeface="Times New Roman"/>
              </a:rPr>
              <a:t>s</a:t>
            </a:r>
            <a:r>
              <a:rPr dirty="0" smtClean="0" sz="2100" spc="0">
                <a:latin typeface="Times New Roman"/>
                <a:cs typeface="Times New Roman"/>
              </a:rPr>
              <a:t>es</a:t>
            </a:r>
            <a:r>
              <a:rPr dirty="0" smtClean="0" sz="2100" spc="20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is</a:t>
            </a:r>
            <a:r>
              <a:rPr dirty="0" smtClean="0" sz="2100" spc="20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regis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-10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r</a:t>
            </a:r>
            <a:r>
              <a:rPr dirty="0" smtClean="0" sz="2100" spc="20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to</a:t>
            </a:r>
            <a:r>
              <a:rPr dirty="0" smtClean="0" sz="2100" spc="21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s</a:t>
            </a:r>
            <a:r>
              <a:rPr dirty="0" smtClean="0" sz="2100" spc="-10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q</a:t>
            </a:r>
            <a:r>
              <a:rPr dirty="0" smtClean="0" sz="2100" spc="10">
                <a:latin typeface="Times New Roman"/>
                <a:cs typeface="Times New Roman"/>
              </a:rPr>
              <a:t>u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ce</a:t>
            </a:r>
            <a:r>
              <a:rPr dirty="0" smtClean="0" sz="2100" spc="19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 e</a:t>
            </a:r>
            <a:r>
              <a:rPr dirty="0" smtClean="0" sz="2100" spc="5">
                <a:latin typeface="Times New Roman"/>
                <a:cs typeface="Times New Roman"/>
              </a:rPr>
              <a:t>x</a:t>
            </a:r>
            <a:r>
              <a:rPr dirty="0" smtClean="0" sz="2100" spc="0">
                <a:latin typeface="Times New Roman"/>
                <a:cs typeface="Times New Roman"/>
              </a:rPr>
              <a:t>ecu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ion</a:t>
            </a:r>
            <a:r>
              <a:rPr dirty="0" smtClean="0" sz="2100" spc="15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f</a:t>
            </a:r>
            <a:r>
              <a:rPr dirty="0" smtClean="0" sz="2100" spc="10">
                <a:latin typeface="Times New Roman"/>
                <a:cs typeface="Times New Roman"/>
              </a:rPr>
              <a:t> </a:t>
            </a:r>
            <a:r>
              <a:rPr dirty="0" smtClean="0" sz="2100" spc="-10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he</a:t>
            </a:r>
            <a:r>
              <a:rPr dirty="0" smtClean="0" sz="2100" spc="25">
                <a:latin typeface="Times New Roman"/>
                <a:cs typeface="Times New Roman"/>
              </a:rPr>
              <a:t> </a:t>
            </a:r>
            <a:r>
              <a:rPr dirty="0" smtClean="0" sz="2100" spc="-10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ns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ructio</a:t>
            </a:r>
            <a:r>
              <a:rPr dirty="0" smtClean="0" sz="2100" spc="1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.</a:t>
            </a:r>
            <a:r>
              <a:rPr dirty="0" smtClean="0" sz="2100" spc="5">
                <a:latin typeface="Times New Roman"/>
                <a:cs typeface="Times New Roman"/>
              </a:rPr>
              <a:t> </a:t>
            </a:r>
            <a:r>
              <a:rPr dirty="0" smtClean="0" sz="2100" spc="0" b="1" u="heavy">
                <a:latin typeface="Times New Roman"/>
                <a:cs typeface="Times New Roman"/>
              </a:rPr>
              <a:t>The</a:t>
            </a:r>
            <a:r>
              <a:rPr dirty="0" smtClean="0" sz="2100" spc="5" b="1" u="heavy">
                <a:latin typeface="Times New Roman"/>
                <a:cs typeface="Times New Roman"/>
              </a:rPr>
              <a:t> </a:t>
            </a:r>
            <a:r>
              <a:rPr dirty="0" smtClean="0" sz="2100" spc="0" b="1" u="heavy">
                <a:latin typeface="Times New Roman"/>
                <a:cs typeface="Times New Roman"/>
              </a:rPr>
              <a:t>f</a:t>
            </a:r>
            <a:r>
              <a:rPr dirty="0" smtClean="0" sz="2100" spc="-10" b="1" u="heavy">
                <a:latin typeface="Times New Roman"/>
                <a:cs typeface="Times New Roman"/>
              </a:rPr>
              <a:t>u</a:t>
            </a:r>
            <a:r>
              <a:rPr dirty="0" smtClean="0" sz="2100" spc="0" b="1" u="heavy">
                <a:latin typeface="Times New Roman"/>
                <a:cs typeface="Times New Roman"/>
              </a:rPr>
              <a:t>nctio</a:t>
            </a:r>
            <a:r>
              <a:rPr dirty="0" smtClean="0" sz="2100" spc="0" b="1" u="heavy">
                <a:latin typeface="Times New Roman"/>
                <a:cs typeface="Times New Roman"/>
              </a:rPr>
              <a:t>n</a:t>
            </a:r>
            <a:r>
              <a:rPr dirty="0" smtClean="0" sz="2100" spc="0" b="1" u="heavy">
                <a:latin typeface="Times New Roman"/>
                <a:cs typeface="Times New Roman"/>
              </a:rPr>
              <a:t> </a:t>
            </a:r>
            <a:r>
              <a:rPr dirty="0" smtClean="0" sz="2100" spc="5" b="1" u="heavy">
                <a:latin typeface="Times New Roman"/>
                <a:cs typeface="Times New Roman"/>
              </a:rPr>
              <a:t>of</a:t>
            </a:r>
            <a:r>
              <a:rPr dirty="0" smtClean="0" sz="2100" spc="-10" b="1" u="heavy">
                <a:latin typeface="Times New Roman"/>
                <a:cs typeface="Times New Roman"/>
              </a:rPr>
              <a:t> </a:t>
            </a:r>
            <a:r>
              <a:rPr dirty="0" smtClean="0" sz="2100" spc="-5" b="1" u="heavy">
                <a:latin typeface="Times New Roman"/>
                <a:cs typeface="Times New Roman"/>
              </a:rPr>
              <a:t>the</a:t>
            </a:r>
            <a:r>
              <a:rPr dirty="0" smtClean="0" sz="2100" spc="20" b="1" u="heavy">
                <a:latin typeface="Times New Roman"/>
                <a:cs typeface="Times New Roman"/>
              </a:rPr>
              <a:t> </a:t>
            </a:r>
            <a:r>
              <a:rPr dirty="0" smtClean="0" sz="2100" spc="0" b="1" u="heavy">
                <a:latin typeface="Times New Roman"/>
                <a:cs typeface="Times New Roman"/>
              </a:rPr>
              <a:t>p</a:t>
            </a:r>
            <a:r>
              <a:rPr dirty="0" smtClean="0" sz="2100" spc="-50" b="1" u="heavy">
                <a:latin typeface="Times New Roman"/>
                <a:cs typeface="Times New Roman"/>
              </a:rPr>
              <a:t>r</a:t>
            </a:r>
            <a:r>
              <a:rPr dirty="0" smtClean="0" sz="2100" spc="0" b="1" u="heavy">
                <a:latin typeface="Times New Roman"/>
                <a:cs typeface="Times New Roman"/>
              </a:rPr>
              <a:t>o</a:t>
            </a:r>
            <a:r>
              <a:rPr dirty="0" smtClean="0" sz="2100" spc="10" b="1" u="heavy">
                <a:latin typeface="Times New Roman"/>
                <a:cs typeface="Times New Roman"/>
              </a:rPr>
              <a:t>g</a:t>
            </a:r>
            <a:r>
              <a:rPr dirty="0" smtClean="0" sz="2100" spc="-10" b="1" u="heavy">
                <a:latin typeface="Times New Roman"/>
                <a:cs typeface="Times New Roman"/>
              </a:rPr>
              <a:t>r</a:t>
            </a:r>
            <a:r>
              <a:rPr dirty="0" smtClean="0" sz="2100" spc="0" b="1" u="heavy">
                <a:latin typeface="Times New Roman"/>
                <a:cs typeface="Times New Roman"/>
              </a:rPr>
              <a:t>am</a:t>
            </a:r>
            <a:r>
              <a:rPr dirty="0" smtClean="0" sz="2100" spc="25" b="1" u="heavy">
                <a:latin typeface="Times New Roman"/>
                <a:cs typeface="Times New Roman"/>
              </a:rPr>
              <a:t> </a:t>
            </a:r>
            <a:r>
              <a:rPr dirty="0" smtClean="0" sz="2100" spc="-10" b="1" u="heavy">
                <a:latin typeface="Times New Roman"/>
                <a:cs typeface="Times New Roman"/>
              </a:rPr>
              <a:t>c</a:t>
            </a:r>
            <a:r>
              <a:rPr dirty="0" smtClean="0" sz="2100" spc="0" b="1" u="heavy">
                <a:latin typeface="Times New Roman"/>
                <a:cs typeface="Times New Roman"/>
              </a:rPr>
              <a:t>ounter</a:t>
            </a:r>
            <a:r>
              <a:rPr dirty="0" smtClean="0" sz="2100" spc="-20" b="1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is </a:t>
            </a:r>
            <a:r>
              <a:rPr dirty="0" smtClean="0" sz="2100" spc="-10">
                <a:latin typeface="Times New Roman"/>
                <a:cs typeface="Times New Roman"/>
              </a:rPr>
              <a:t>to</a:t>
            </a:r>
            <a:endParaRPr sz="2100">
              <a:latin typeface="Times New Roman"/>
              <a:cs typeface="Times New Roman"/>
            </a:endParaRPr>
          </a:p>
          <a:p>
            <a:pPr marL="287020" marR="13970">
              <a:lnSpc>
                <a:spcPts val="4540"/>
              </a:lnSpc>
            </a:pPr>
            <a:r>
              <a:rPr dirty="0" smtClean="0" sz="2100">
                <a:latin typeface="Times New Roman"/>
                <a:cs typeface="Times New Roman"/>
              </a:rPr>
              <a:t>p</a:t>
            </a:r>
            <a:r>
              <a:rPr dirty="0" smtClean="0" sz="2100" spc="10">
                <a:latin typeface="Times New Roman"/>
                <a:cs typeface="Times New Roman"/>
              </a:rPr>
              <a:t>o</a:t>
            </a:r>
            <a:r>
              <a:rPr dirty="0" smtClean="0" sz="2100" spc="-10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nt </a:t>
            </a:r>
            <a:r>
              <a:rPr dirty="0" smtClean="0" sz="2100" spc="-26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to</a:t>
            </a:r>
            <a:r>
              <a:rPr dirty="0" smtClean="0" sz="2100" spc="26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245">
                <a:latin typeface="Times New Roman"/>
                <a:cs typeface="Times New Roman"/>
              </a:rPr>
              <a:t> </a:t>
            </a:r>
            <a:r>
              <a:rPr dirty="0" smtClean="0" sz="2100" spc="-15">
                <a:latin typeface="Times New Roman"/>
                <a:cs typeface="Times New Roman"/>
              </a:rPr>
              <a:t>m</a:t>
            </a:r>
            <a:r>
              <a:rPr dirty="0" smtClean="0" sz="2100" spc="25">
                <a:latin typeface="Times New Roman"/>
                <a:cs typeface="Times New Roman"/>
              </a:rPr>
              <a:t>e</a:t>
            </a:r>
            <a:r>
              <a:rPr dirty="0" smtClean="0" sz="2100" spc="-15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ory </a:t>
            </a:r>
            <a:r>
              <a:rPr dirty="0" smtClean="0" sz="2100" spc="-25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a</a:t>
            </a:r>
            <a:r>
              <a:rPr dirty="0" smtClean="0" sz="2100" spc="5">
                <a:latin typeface="Times New Roman"/>
                <a:cs typeface="Times New Roman"/>
              </a:rPr>
              <a:t>d</a:t>
            </a:r>
            <a:r>
              <a:rPr dirty="0" smtClean="0" sz="2100" spc="0">
                <a:latin typeface="Times New Roman"/>
                <a:cs typeface="Times New Roman"/>
              </a:rPr>
              <a:t>dress</a:t>
            </a:r>
            <a:r>
              <a:rPr dirty="0" smtClean="0" sz="2100" spc="25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for</a:t>
            </a:r>
            <a:r>
              <a:rPr dirty="0" smtClean="0" sz="2100" spc="25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whi</a:t>
            </a:r>
            <a:r>
              <a:rPr dirty="0" smtClean="0" sz="2100" spc="5">
                <a:latin typeface="Times New Roman"/>
                <a:cs typeface="Times New Roman"/>
              </a:rPr>
              <a:t>c</a:t>
            </a:r>
            <a:r>
              <a:rPr dirty="0" smtClean="0" sz="2100" spc="0">
                <a:latin typeface="Times New Roman"/>
                <a:cs typeface="Times New Roman"/>
              </a:rPr>
              <a:t>h</a:t>
            </a:r>
            <a:r>
              <a:rPr dirty="0" smtClean="0" sz="2100" spc="25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26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n</a:t>
            </a:r>
            <a:r>
              <a:rPr dirty="0" smtClean="0" sz="2100" spc="5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xt </a:t>
            </a:r>
            <a:r>
              <a:rPr dirty="0" smtClean="0" sz="2100" spc="-26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byte</a:t>
            </a:r>
            <a:r>
              <a:rPr dirty="0" smtClean="0" sz="2100" spc="25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is</a:t>
            </a:r>
            <a:r>
              <a:rPr dirty="0" smtClean="0" sz="2100" spc="250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t</a:t>
            </a:r>
            <a:r>
              <a:rPr dirty="0" smtClean="0" sz="2100" spc="0">
                <a:latin typeface="Times New Roman"/>
                <a:cs typeface="Times New Roman"/>
              </a:rPr>
              <a:t>o</a:t>
            </a:r>
            <a:r>
              <a:rPr dirty="0" smtClean="0" sz="2100" spc="260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b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254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fet</a:t>
            </a:r>
            <a:r>
              <a:rPr dirty="0" smtClean="0" sz="2100" spc="5">
                <a:latin typeface="Times New Roman"/>
                <a:cs typeface="Times New Roman"/>
              </a:rPr>
              <a:t>c</a:t>
            </a:r>
            <a:r>
              <a:rPr dirty="0" smtClean="0" sz="2100" spc="0">
                <a:latin typeface="Times New Roman"/>
                <a:cs typeface="Times New Roman"/>
              </a:rPr>
              <a:t>h</a:t>
            </a:r>
            <a:r>
              <a:rPr dirty="0" smtClean="0" sz="2100" spc="5">
                <a:latin typeface="Times New Roman"/>
                <a:cs typeface="Times New Roman"/>
              </a:rPr>
              <a:t>e</a:t>
            </a:r>
            <a:r>
              <a:rPr dirty="0" smtClean="0" sz="2100" spc="5">
                <a:latin typeface="Times New Roman"/>
                <a:cs typeface="Times New Roman"/>
              </a:rPr>
              <a:t>d</a:t>
            </a:r>
            <a:r>
              <a:rPr dirty="0" smtClean="0" sz="2100" spc="0">
                <a:latin typeface="Times New Roman"/>
                <a:cs typeface="Times New Roman"/>
              </a:rPr>
              <a:t>.</a:t>
            </a:r>
            <a:r>
              <a:rPr dirty="0" smtClean="0" sz="2100" spc="0">
                <a:latin typeface="Times New Roman"/>
                <a:cs typeface="Times New Roman"/>
              </a:rPr>
              <a:t> Wh</a:t>
            </a:r>
            <a:r>
              <a:rPr dirty="0" smtClean="0" sz="2100" spc="5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n</a:t>
            </a:r>
            <a:r>
              <a:rPr dirty="0" smtClean="0" sz="2100" spc="14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a</a:t>
            </a:r>
            <a:r>
              <a:rPr dirty="0" smtClean="0" sz="2100" spc="13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byte</a:t>
            </a:r>
            <a:r>
              <a:rPr dirty="0" smtClean="0" sz="2100" spc="14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(</a:t>
            </a:r>
            <a:r>
              <a:rPr dirty="0" smtClean="0" sz="2100" spc="140">
                <a:latin typeface="Times New Roman"/>
                <a:cs typeface="Times New Roman"/>
              </a:rPr>
              <a:t> </a:t>
            </a:r>
            <a:r>
              <a:rPr dirty="0" smtClean="0" sz="2100" spc="-15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ach</a:t>
            </a:r>
            <a:r>
              <a:rPr dirty="0" smtClean="0" sz="2100" spc="5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ne</a:t>
            </a:r>
            <a:r>
              <a:rPr dirty="0" smtClean="0" sz="2100" spc="15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c</a:t>
            </a:r>
            <a:r>
              <a:rPr dirty="0" smtClean="0" sz="2100" spc="5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de)</a:t>
            </a:r>
            <a:r>
              <a:rPr dirty="0" smtClean="0" sz="2100" spc="13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is</a:t>
            </a:r>
            <a:r>
              <a:rPr dirty="0" smtClean="0" sz="2100" spc="13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b</a:t>
            </a:r>
            <a:r>
              <a:rPr dirty="0" smtClean="0" sz="2100" spc="5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g</a:t>
            </a:r>
            <a:r>
              <a:rPr dirty="0" smtClean="0" sz="2100" spc="14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real</a:t>
            </a:r>
            <a:r>
              <a:rPr dirty="0" smtClean="0" sz="2100" spc="10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z</a:t>
            </a:r>
            <a:r>
              <a:rPr dirty="0" smtClean="0" sz="2100" spc="10">
                <a:latin typeface="Times New Roman"/>
                <a:cs typeface="Times New Roman"/>
              </a:rPr>
              <a:t>e</a:t>
            </a:r>
            <a:r>
              <a:rPr dirty="0" smtClean="0" sz="2100" spc="5">
                <a:latin typeface="Times New Roman"/>
                <a:cs typeface="Times New Roman"/>
              </a:rPr>
              <a:t>d</a:t>
            </a:r>
            <a:r>
              <a:rPr dirty="0" smtClean="0" sz="2100" spc="0">
                <a:latin typeface="Times New Roman"/>
                <a:cs typeface="Times New Roman"/>
              </a:rPr>
              <a:t>,</a:t>
            </a:r>
            <a:r>
              <a:rPr dirty="0" smtClean="0" sz="2100" spc="12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140">
                <a:latin typeface="Times New Roman"/>
                <a:cs typeface="Times New Roman"/>
              </a:rPr>
              <a:t> </a:t>
            </a:r>
            <a:r>
              <a:rPr dirty="0" smtClean="0" sz="2100" spc="-5">
                <a:latin typeface="Times New Roman"/>
                <a:cs typeface="Times New Roman"/>
              </a:rPr>
              <a:t>(</a:t>
            </a:r>
            <a:r>
              <a:rPr dirty="0" smtClean="0" sz="2200" spc="-50" b="1">
                <a:latin typeface="Times New Roman"/>
                <a:cs typeface="Times New Roman"/>
              </a:rPr>
              <a:t>pc)</a:t>
            </a:r>
            <a:r>
              <a:rPr dirty="0" smtClean="0" sz="2200" spc="105" b="1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s</a:t>
            </a:r>
            <a:r>
              <a:rPr dirty="0" smtClean="0" sz="2100" spc="13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cr</a:t>
            </a:r>
            <a:r>
              <a:rPr dirty="0" smtClean="0" sz="2100" spc="10">
                <a:latin typeface="Times New Roman"/>
                <a:cs typeface="Times New Roman"/>
              </a:rPr>
              <a:t>e</a:t>
            </a:r>
            <a:r>
              <a:rPr dirty="0" smtClean="0" sz="2100" spc="-30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15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287020">
              <a:lnSpc>
                <a:spcPct val="100000"/>
              </a:lnSpc>
            </a:pPr>
            <a:r>
              <a:rPr dirty="0" smtClean="0" sz="2100" spc="5">
                <a:latin typeface="Times New Roman"/>
                <a:cs typeface="Times New Roman"/>
              </a:rPr>
              <a:t>b</a:t>
            </a:r>
            <a:r>
              <a:rPr dirty="0" smtClean="0" sz="2100" spc="0">
                <a:latin typeface="Times New Roman"/>
                <a:cs typeface="Times New Roman"/>
              </a:rPr>
              <a:t>y</a:t>
            </a:r>
            <a:r>
              <a:rPr dirty="0" smtClean="0" sz="2100" spc="-5">
                <a:latin typeface="Times New Roman"/>
                <a:cs typeface="Times New Roman"/>
              </a:rPr>
              <a:t> </a:t>
            </a:r>
            <a:r>
              <a:rPr dirty="0" smtClean="0" sz="2100" spc="5">
                <a:latin typeface="Times New Roman"/>
                <a:cs typeface="Times New Roman"/>
              </a:rPr>
              <a:t>on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-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to</a:t>
            </a:r>
            <a:r>
              <a:rPr dirty="0" smtClean="0" sz="2100" spc="-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p</a:t>
            </a:r>
            <a:r>
              <a:rPr dirty="0" smtClean="0" sz="2100" spc="10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i</a:t>
            </a:r>
            <a:r>
              <a:rPr dirty="0" smtClean="0" sz="2100" spc="5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-1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to</a:t>
            </a:r>
            <a:r>
              <a:rPr dirty="0" smtClean="0" sz="2100" spc="-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t</a:t>
            </a:r>
            <a:r>
              <a:rPr dirty="0" smtClean="0" sz="2100" spc="5">
                <a:latin typeface="Times New Roman"/>
                <a:cs typeface="Times New Roman"/>
              </a:rPr>
              <a:t>h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10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n</a:t>
            </a:r>
            <a:r>
              <a:rPr dirty="0" smtClean="0" sz="2100" spc="5">
                <a:latin typeface="Times New Roman"/>
                <a:cs typeface="Times New Roman"/>
              </a:rPr>
              <a:t>e</a:t>
            </a:r>
            <a:r>
              <a:rPr dirty="0" smtClean="0" sz="2100" spc="0">
                <a:latin typeface="Times New Roman"/>
                <a:cs typeface="Times New Roman"/>
              </a:rPr>
              <a:t>xt</a:t>
            </a:r>
            <a:r>
              <a:rPr dirty="0" smtClean="0" sz="2100" spc="-10">
                <a:latin typeface="Times New Roman"/>
                <a:cs typeface="Times New Roman"/>
              </a:rPr>
              <a:t> </a:t>
            </a:r>
            <a:r>
              <a:rPr dirty="0" smtClean="0" sz="2100" spc="-30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e</a:t>
            </a:r>
            <a:r>
              <a:rPr dirty="0" smtClean="0" sz="2100" spc="-25">
                <a:latin typeface="Times New Roman"/>
                <a:cs typeface="Times New Roman"/>
              </a:rPr>
              <a:t>m</a:t>
            </a:r>
            <a:r>
              <a:rPr dirty="0" smtClean="0" sz="2100" spc="0">
                <a:latin typeface="Times New Roman"/>
                <a:cs typeface="Times New Roman"/>
              </a:rPr>
              <a:t>o</a:t>
            </a:r>
            <a:r>
              <a:rPr dirty="0" smtClean="0" sz="2100" spc="10">
                <a:latin typeface="Times New Roman"/>
                <a:cs typeface="Times New Roman"/>
              </a:rPr>
              <a:t>r</a:t>
            </a:r>
            <a:r>
              <a:rPr dirty="0" smtClean="0" sz="2100" spc="0">
                <a:latin typeface="Times New Roman"/>
                <a:cs typeface="Times New Roman"/>
              </a:rPr>
              <a:t>y</a:t>
            </a:r>
            <a:r>
              <a:rPr dirty="0" smtClean="0" sz="2100" spc="55">
                <a:latin typeface="Times New Roman"/>
                <a:cs typeface="Times New Roman"/>
              </a:rPr>
              <a:t> </a:t>
            </a:r>
            <a:r>
              <a:rPr dirty="0" smtClean="0" sz="2100" spc="0">
                <a:latin typeface="Times New Roman"/>
                <a:cs typeface="Times New Roman"/>
              </a:rPr>
              <a:t>l</a:t>
            </a:r>
            <a:r>
              <a:rPr dirty="0" smtClean="0" sz="2100" spc="5">
                <a:latin typeface="Times New Roman"/>
                <a:cs typeface="Times New Roman"/>
              </a:rPr>
              <a:t>o</a:t>
            </a:r>
            <a:r>
              <a:rPr dirty="0" smtClean="0" sz="2100" spc="0">
                <a:latin typeface="Times New Roman"/>
                <a:cs typeface="Times New Roman"/>
              </a:rPr>
              <a:t>cat</a:t>
            </a:r>
            <a:r>
              <a:rPr dirty="0" smtClean="0" sz="2100" spc="5">
                <a:latin typeface="Times New Roman"/>
                <a:cs typeface="Times New Roman"/>
              </a:rPr>
              <a:t>i</a:t>
            </a:r>
            <a:r>
              <a:rPr dirty="0" smtClean="0" sz="2100" spc="0">
                <a:latin typeface="Times New Roman"/>
                <a:cs typeface="Times New Roman"/>
              </a:rPr>
              <a:t>o</a:t>
            </a:r>
            <a:r>
              <a:rPr dirty="0" smtClean="0" sz="2100" spc="20">
                <a:latin typeface="Times New Roman"/>
                <a:cs typeface="Times New Roman"/>
              </a:rPr>
              <a:t>n</a:t>
            </a:r>
            <a:r>
              <a:rPr dirty="0" smtClean="0" sz="2100" spc="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0117"/>
            <a:ext cx="8074659" cy="2646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Times New Roman"/>
                <a:cs typeface="Times New Roman"/>
              </a:rPr>
              <a:t>D)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5" b="1">
                <a:latin typeface="Times New Roman"/>
                <a:cs typeface="Times New Roman"/>
              </a:rPr>
              <a:t>t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ck</a:t>
            </a:r>
            <a:r>
              <a:rPr dirty="0" smtClean="0" sz="2000" spc="-4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pointer</a:t>
            </a:r>
            <a:r>
              <a:rPr dirty="0" smtClean="0" sz="2000" spc="-6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(</a:t>
            </a:r>
            <a:r>
              <a:rPr dirty="0" smtClean="0" sz="2100" spc="-50" b="1">
                <a:latin typeface="Times New Roman"/>
                <a:cs typeface="Times New Roman"/>
              </a:rPr>
              <a:t>s</a:t>
            </a:r>
            <a:r>
              <a:rPr dirty="0" smtClean="0" sz="2100" spc="-60" b="1">
                <a:latin typeface="Times New Roman"/>
                <a:cs typeface="Times New Roman"/>
              </a:rPr>
              <a:t>p</a:t>
            </a:r>
            <a:r>
              <a:rPr dirty="0" smtClean="0" sz="2000" spc="-60" b="1">
                <a:latin typeface="Times New Roman"/>
                <a:cs typeface="Times New Roman"/>
              </a:rPr>
              <a:t>):-</a:t>
            </a:r>
            <a:endParaRPr sz="2000">
              <a:latin typeface="Times New Roman"/>
              <a:cs typeface="Times New Roman"/>
            </a:endParaRPr>
          </a:p>
          <a:p>
            <a:pPr algn="just" marL="287020" marR="12700" indent="-274320">
              <a:lnSpc>
                <a:spcPct val="100000"/>
              </a:lnSpc>
              <a:spcBef>
                <a:spcPts val="459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  <a:tab pos="697801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Its 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16</a:t>
            </a:r>
            <a:r>
              <a:rPr dirty="0" smtClean="0" sz="2000" spc="-10">
                <a:latin typeface="Times New Roman"/>
                <a:cs typeface="Times New Roman"/>
              </a:rPr>
              <a:t>-</a:t>
            </a:r>
            <a:r>
              <a:rPr dirty="0" smtClean="0" sz="2000" spc="0">
                <a:latin typeface="Times New Roman"/>
                <a:cs typeface="Times New Roman"/>
              </a:rPr>
              <a:t>bit 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gist</a:t>
            </a:r>
            <a:r>
              <a:rPr dirty="0" smtClean="0" sz="2000" spc="-2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us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m</a:t>
            </a:r>
            <a:r>
              <a:rPr dirty="0" smtClean="0" sz="2000" spc="-20" b="1" u="heavy">
                <a:latin typeface="Times New Roman"/>
                <a:cs typeface="Times New Roman"/>
              </a:rPr>
              <a:t>e</a:t>
            </a:r>
            <a:r>
              <a:rPr dirty="0" smtClean="0" sz="2000" spc="0" b="1" u="heavy">
                <a:latin typeface="Times New Roman"/>
                <a:cs typeface="Times New Roman"/>
              </a:rPr>
              <a:t>mo</a:t>
            </a:r>
            <a:r>
              <a:rPr dirty="0" smtClean="0" sz="2000" spc="-10" b="1" u="heavy">
                <a:latin typeface="Times New Roman"/>
                <a:cs typeface="Times New Roman"/>
              </a:rPr>
              <a:t>r</a:t>
            </a:r>
            <a:r>
              <a:rPr dirty="0" smtClean="0" sz="2000" spc="0" b="1" u="heavy">
                <a:latin typeface="Times New Roman"/>
                <a:cs typeface="Times New Roman"/>
              </a:rPr>
              <a:t>y</a:t>
            </a:r>
            <a:r>
              <a:rPr dirty="0" smtClean="0" sz="2000" spc="0" b="1" u="heavy">
                <a:latin typeface="Times New Roman"/>
                <a:cs typeface="Times New Roman"/>
              </a:rPr>
              <a:t>  </a:t>
            </a:r>
            <a:r>
              <a:rPr dirty="0" smtClean="0" sz="2000" spc="-10" b="1" u="heavy">
                <a:latin typeface="Times New Roman"/>
                <a:cs typeface="Times New Roman"/>
              </a:rPr>
              <a:t>p</a:t>
            </a:r>
            <a:r>
              <a:rPr dirty="0" smtClean="0" sz="2000" spc="0" b="1" u="heavy">
                <a:latin typeface="Times New Roman"/>
                <a:cs typeface="Times New Roman"/>
              </a:rPr>
              <a:t>oi</a:t>
            </a:r>
            <a:r>
              <a:rPr dirty="0" smtClean="0" sz="2000" spc="-10" b="1" u="heavy">
                <a:latin typeface="Times New Roman"/>
                <a:cs typeface="Times New Roman"/>
              </a:rPr>
              <a:t>n</a:t>
            </a:r>
            <a:r>
              <a:rPr dirty="0" smtClean="0" sz="2000" spc="0" b="1" u="heavy">
                <a:latin typeface="Times New Roman"/>
                <a:cs typeface="Times New Roman"/>
              </a:rPr>
              <a:t>ter</a:t>
            </a:r>
            <a:r>
              <a:rPr dirty="0" smtClean="0" sz="2000" spc="0">
                <a:latin typeface="Times New Roman"/>
                <a:cs typeface="Times New Roman"/>
              </a:rPr>
              <a:t>. 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It 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po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nts 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	</a:t>
            </a:r>
            <a:r>
              <a:rPr dirty="0" smtClean="0" sz="2000" spc="0">
                <a:latin typeface="Times New Roman"/>
                <a:cs typeface="Times New Roman"/>
              </a:rPr>
              <a:t>a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-1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ory</a:t>
            </a:r>
            <a:r>
              <a:rPr dirty="0" smtClean="0" sz="2000" spc="0">
                <a:latin typeface="Times New Roman"/>
                <a:cs typeface="Times New Roman"/>
              </a:rPr>
              <a:t> loca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25">
                <a:latin typeface="Times New Roman"/>
                <a:cs typeface="Times New Roman"/>
              </a:rPr>
              <a:t>/</a:t>
            </a:r>
            <a:r>
              <a:rPr dirty="0" smtClean="0" sz="2000" spc="0">
                <a:latin typeface="Times New Roman"/>
                <a:cs typeface="Times New Roman"/>
              </a:rPr>
              <a:t>W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5">
                <a:latin typeface="Times New Roman"/>
                <a:cs typeface="Times New Roman"/>
              </a:rPr>
              <a:t>e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y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ed</a:t>
            </a:r>
            <a:r>
              <a:rPr dirty="0" smtClean="0" sz="2000" spc="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k).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b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nn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k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is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de</a:t>
            </a:r>
            <a:r>
              <a:rPr dirty="0" smtClean="0" sz="2000" spc="5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ined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b</a:t>
            </a:r>
            <a:r>
              <a:rPr dirty="0" smtClean="0" sz="2000" spc="0">
                <a:latin typeface="Times New Roman"/>
                <a:cs typeface="Times New Roman"/>
              </a:rPr>
              <a:t>y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loading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16</a:t>
            </a:r>
            <a:r>
              <a:rPr dirty="0" smtClean="0" sz="2000" spc="0">
                <a:latin typeface="Times New Roman"/>
                <a:cs typeface="Times New Roman"/>
              </a:rPr>
              <a:t>-bit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ad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ress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ck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</a:t>
            </a:r>
            <a:r>
              <a:rPr dirty="0" smtClean="0" sz="2000" spc="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inter</a:t>
            </a:r>
            <a:r>
              <a:rPr dirty="0" smtClean="0" sz="2000" spc="-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egist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-5">
                <a:latin typeface="Times New Roman"/>
                <a:cs typeface="Times New Roman"/>
              </a:rPr>
              <a:t>)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dirty="0" smtClean="0" sz="1900" spc="-2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mtClean="0" sz="1900" spc="-2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dirty="0" smtClean="0" sz="2000" spc="-20" b="1">
                <a:latin typeface="Times New Roman"/>
                <a:cs typeface="Times New Roman"/>
              </a:rPr>
              <a:t>Fla</a:t>
            </a:r>
            <a:r>
              <a:rPr dirty="0" smtClean="0" sz="2000" spc="10" b="1">
                <a:latin typeface="Times New Roman"/>
                <a:cs typeface="Times New Roman"/>
              </a:rPr>
              <a:t>g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5" b="1">
                <a:latin typeface="Times New Roman"/>
                <a:cs typeface="Times New Roman"/>
              </a:rPr>
              <a:t>:</a:t>
            </a:r>
            <a:r>
              <a:rPr dirty="0" smtClean="0" sz="2000" spc="0" b="1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algn="just" marL="287020" marR="1397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The </a:t>
            </a:r>
            <a:r>
              <a:rPr dirty="0" smtClean="0" sz="2000" spc="1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ALU 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in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5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des 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5 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fl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p</a:t>
            </a:r>
            <a:r>
              <a:rPr dirty="0" smtClean="0" sz="2000" spc="-10">
                <a:latin typeface="Times New Roman"/>
                <a:cs typeface="Times New Roman"/>
              </a:rPr>
              <a:t>-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ops </a:t>
            </a:r>
            <a:r>
              <a:rPr dirty="0" smtClean="0" sz="2000" spc="1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hat 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are </a:t>
            </a:r>
            <a:r>
              <a:rPr dirty="0" smtClean="0" sz="2000" spc="114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set 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 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reset 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cc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 </a:t>
            </a:r>
            <a:r>
              <a:rPr dirty="0" smtClean="0" sz="2000" spc="14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ta</a:t>
            </a:r>
            <a:r>
              <a:rPr dirty="0" smtClean="0" sz="2000" spc="0">
                <a:latin typeface="Times New Roman"/>
                <a:cs typeface="Times New Roman"/>
              </a:rPr>
              <a:t> condi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ns </a:t>
            </a:r>
            <a:r>
              <a:rPr dirty="0" smtClean="0" sz="2000" spc="7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 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 </a:t>
            </a:r>
            <a:r>
              <a:rPr dirty="0" smtClean="0" sz="2000" spc="7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ac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u</a:t>
            </a:r>
            <a:r>
              <a:rPr dirty="0" smtClean="0" sz="2000" spc="-1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ula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or </a:t>
            </a:r>
            <a:r>
              <a:rPr dirty="0" smtClean="0" sz="2000" spc="7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nd </a:t>
            </a:r>
            <a:r>
              <a:rPr dirty="0" smtClean="0" sz="2000" spc="8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 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gist</a:t>
            </a:r>
            <a:r>
              <a:rPr dirty="0" smtClean="0" sz="2000" spc="-2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s. 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It 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6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us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7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b</a:t>
            </a:r>
            <a:r>
              <a:rPr dirty="0" smtClean="0" sz="2000" spc="0">
                <a:latin typeface="Times New Roman"/>
                <a:cs typeface="Times New Roman"/>
              </a:rPr>
              <a:t>y 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µ</a:t>
            </a:r>
            <a:r>
              <a:rPr dirty="0" smtClean="0" sz="2000" spc="0">
                <a:latin typeface="Times New Roman"/>
                <a:cs typeface="Times New Roman"/>
              </a:rPr>
              <a:t>p 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to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pe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m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3</a:t>
            </a:r>
            <a:r>
              <a:rPr dirty="0" smtClean="0" baseline="25641" sz="1950" spc="15">
                <a:latin typeface="Times New Roman"/>
                <a:cs typeface="Times New Roman"/>
              </a:rPr>
              <a:t>rd</a:t>
            </a:r>
            <a:r>
              <a:rPr dirty="0" smtClean="0" baseline="25641" sz="1950" spc="15">
                <a:latin typeface="Times New Roman"/>
                <a:cs typeface="Times New Roman"/>
              </a:rPr>
              <a:t> </a:t>
            </a:r>
            <a:r>
              <a:rPr dirty="0" smtClean="0" baseline="25641" sz="1950" spc="-232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erat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on(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data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co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dit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ons</a:t>
            </a:r>
            <a:r>
              <a:rPr dirty="0" smtClean="0" sz="2000" spc="-5">
                <a:latin typeface="Times New Roman"/>
                <a:cs typeface="Times New Roman"/>
              </a:rPr>
              <a:t>)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4953000"/>
            <a:ext cx="8077200" cy="88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54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b="1" u="heavy">
                <a:latin typeface="Times New Roman"/>
                <a:cs typeface="Times New Roman"/>
              </a:rPr>
              <a:t>Sign</a:t>
            </a:r>
            <a:r>
              <a:rPr dirty="0" smtClean="0" sz="2000" spc="25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(</a:t>
            </a:r>
            <a:r>
              <a:rPr dirty="0" smtClean="0" sz="2000" spc="-10" b="1" u="heavy">
                <a:latin typeface="Times New Roman"/>
                <a:cs typeface="Times New Roman"/>
              </a:rPr>
              <a:t>S</a:t>
            </a:r>
            <a:r>
              <a:rPr dirty="0" smtClean="0" sz="2000" spc="0" b="1" u="heavy">
                <a:latin typeface="Times New Roman"/>
                <a:cs typeface="Times New Roman"/>
              </a:rPr>
              <a:t>)</a:t>
            </a:r>
            <a:r>
              <a:rPr dirty="0" smtClean="0" sz="2000" spc="3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fl</a:t>
            </a:r>
            <a:r>
              <a:rPr dirty="0" smtClean="0" sz="2000" spc="-10" b="1" u="heavy">
                <a:latin typeface="Times New Roman"/>
                <a:cs typeface="Times New Roman"/>
              </a:rPr>
              <a:t>a</a:t>
            </a:r>
            <a:r>
              <a:rPr dirty="0" smtClean="0" sz="2000" spc="5" b="1" u="heavy">
                <a:latin typeface="Times New Roman"/>
                <a:cs typeface="Times New Roman"/>
              </a:rPr>
              <a:t>g</a:t>
            </a:r>
            <a:r>
              <a:rPr dirty="0" smtClean="0" sz="2000" spc="0">
                <a:latin typeface="Times New Roman"/>
                <a:cs typeface="Times New Roman"/>
              </a:rPr>
              <a:t>: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–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5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SB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ult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5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p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rat</a:t>
            </a:r>
            <a:r>
              <a:rPr dirty="0" smtClean="0" sz="2000" spc="-2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</a:t>
            </a:r>
            <a:r>
              <a:rPr dirty="0" smtClean="0" sz="2000" spc="5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1,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is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fl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5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dirty="0" smtClean="0" sz="2000">
                <a:latin typeface="Times New Roman"/>
                <a:cs typeface="Times New Roman"/>
              </a:rPr>
              <a:t>other</a:t>
            </a:r>
            <a:r>
              <a:rPr dirty="0" smtClean="0" sz="2000" spc="5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ise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rese</a:t>
            </a:r>
            <a:r>
              <a:rPr dirty="0" smtClean="0" sz="2000" spc="-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287020" marR="14604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  <a:tab pos="2134235" algn="l"/>
                <a:tab pos="2431415" algn="l"/>
                <a:tab pos="2868930" algn="l"/>
                <a:tab pos="3557904" algn="l"/>
                <a:tab pos="3898900" algn="l"/>
                <a:tab pos="4266565" algn="l"/>
                <a:tab pos="5478145" algn="l"/>
                <a:tab pos="5775325" algn="l"/>
                <a:tab pos="7418705" algn="l"/>
                <a:tab pos="7715884" algn="l"/>
              </a:tabLst>
            </a:pPr>
            <a:r>
              <a:rPr dirty="0" smtClean="0" sz="2000" spc="-20" b="1" u="heavy">
                <a:latin typeface="Times New Roman"/>
                <a:cs typeface="Times New Roman"/>
              </a:rPr>
              <a:t>Z</a:t>
            </a:r>
            <a:r>
              <a:rPr dirty="0" smtClean="0" sz="2000" spc="0" b="1" u="heavy">
                <a:latin typeface="Times New Roman"/>
                <a:cs typeface="Times New Roman"/>
              </a:rPr>
              <a:t>e</a:t>
            </a:r>
            <a:r>
              <a:rPr dirty="0" smtClean="0" sz="2000" spc="-40" b="1" u="heavy">
                <a:latin typeface="Times New Roman"/>
                <a:cs typeface="Times New Roman"/>
              </a:rPr>
              <a:t>r</a:t>
            </a:r>
            <a:r>
              <a:rPr dirty="0" smtClean="0" sz="2000" spc="0" b="1" u="heavy">
                <a:latin typeface="Times New Roman"/>
                <a:cs typeface="Times New Roman"/>
              </a:rPr>
              <a:t>o</a:t>
            </a:r>
            <a:r>
              <a:rPr dirty="0" smtClean="0" sz="2000" spc="0" b="1" u="heavy">
                <a:latin typeface="Times New Roman"/>
                <a:cs typeface="Times New Roman"/>
              </a:rPr>
              <a:t> </a:t>
            </a:r>
            <a:r>
              <a:rPr dirty="0" smtClean="0" sz="2000" spc="25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(</a:t>
            </a:r>
            <a:r>
              <a:rPr dirty="0" smtClean="0" sz="2000" spc="-15" b="1" u="heavy">
                <a:latin typeface="Times New Roman"/>
                <a:cs typeface="Times New Roman"/>
              </a:rPr>
              <a:t>Z</a:t>
            </a:r>
            <a:r>
              <a:rPr dirty="0" smtClean="0" sz="2000" spc="0" b="1" u="heavy">
                <a:latin typeface="Times New Roman"/>
                <a:cs typeface="Times New Roman"/>
              </a:rPr>
              <a:t>)</a:t>
            </a:r>
            <a:r>
              <a:rPr dirty="0" smtClean="0" sz="2000" spc="0" b="1" u="heavy">
                <a:latin typeface="Times New Roman"/>
                <a:cs typeface="Times New Roman"/>
              </a:rPr>
              <a:t> </a:t>
            </a:r>
            <a:r>
              <a:rPr dirty="0" smtClean="0" sz="2000" spc="1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f</a:t>
            </a:r>
            <a:r>
              <a:rPr dirty="0" smtClean="0" sz="2000" spc="-15" b="1" u="heavy">
                <a:latin typeface="Times New Roman"/>
                <a:cs typeface="Times New Roman"/>
              </a:rPr>
              <a:t>l</a:t>
            </a:r>
            <a:r>
              <a:rPr dirty="0" smtClean="0" sz="2000" spc="0" b="1" u="heavy">
                <a:latin typeface="Times New Roman"/>
                <a:cs typeface="Times New Roman"/>
              </a:rPr>
              <a:t>a</a:t>
            </a:r>
            <a:r>
              <a:rPr dirty="0" smtClean="0" sz="2000" spc="-5" b="1" u="heavy">
                <a:latin typeface="Times New Roman"/>
                <a:cs typeface="Times New Roman"/>
              </a:rPr>
              <a:t>g</a:t>
            </a:r>
            <a:r>
              <a:rPr dirty="0" smtClean="0" sz="2000" spc="-10">
                <a:latin typeface="Times New Roman"/>
                <a:cs typeface="Times New Roman"/>
              </a:rPr>
              <a:t>:</a:t>
            </a:r>
            <a:r>
              <a:rPr dirty="0" smtClean="0" sz="2000" spc="0">
                <a:latin typeface="Times New Roman"/>
                <a:cs typeface="Times New Roman"/>
              </a:rPr>
              <a:t>–	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f	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e	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su</a:t>
            </a:r>
            <a:r>
              <a:rPr dirty="0" smtClean="0" sz="2000" spc="-25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t	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	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	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ruc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	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	</a:t>
            </a:r>
            <a:r>
              <a:rPr dirty="0" smtClean="0" sz="2000" spc="0">
                <a:latin typeface="Times New Roman"/>
                <a:cs typeface="Times New Roman"/>
              </a:rPr>
              <a:t>z</a:t>
            </a:r>
            <a:r>
              <a:rPr dirty="0" smtClean="0" sz="2000" spc="-2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ro,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this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fl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g	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	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t,</a:t>
            </a:r>
            <a:r>
              <a:rPr dirty="0" smtClean="0" sz="2000" spc="0">
                <a:latin typeface="Times New Roman"/>
                <a:cs typeface="Times New Roman"/>
              </a:rPr>
              <a:t> other</a:t>
            </a:r>
            <a:r>
              <a:rPr dirty="0" smtClean="0" sz="2000" spc="5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ise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rese</a:t>
            </a:r>
            <a:r>
              <a:rPr dirty="0" smtClean="0" sz="2000" spc="-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287020" marR="13335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b="1" u="heavy">
                <a:latin typeface="Times New Roman"/>
                <a:cs typeface="Times New Roman"/>
              </a:rPr>
              <a:t>Au</a:t>
            </a:r>
            <a:r>
              <a:rPr dirty="0" smtClean="0" sz="2000" spc="5" b="1" u="heavy">
                <a:latin typeface="Times New Roman"/>
                <a:cs typeface="Times New Roman"/>
              </a:rPr>
              <a:t>x</a:t>
            </a:r>
            <a:r>
              <a:rPr dirty="0" smtClean="0" sz="2000" spc="0" b="1" u="heavy">
                <a:latin typeface="Times New Roman"/>
                <a:cs typeface="Times New Roman"/>
              </a:rPr>
              <a:t>i</a:t>
            </a:r>
            <a:r>
              <a:rPr dirty="0" smtClean="0" sz="2000" spc="-25" b="1" u="heavy">
                <a:latin typeface="Times New Roman"/>
                <a:cs typeface="Times New Roman"/>
              </a:rPr>
              <a:t>l</a:t>
            </a:r>
            <a:r>
              <a:rPr dirty="0" smtClean="0" sz="2000" spc="0" b="1" u="heavy">
                <a:latin typeface="Times New Roman"/>
                <a:cs typeface="Times New Roman"/>
              </a:rPr>
              <a:t>ia</a:t>
            </a:r>
            <a:r>
              <a:rPr dirty="0" smtClean="0" sz="2000" spc="-20" b="1" u="heavy">
                <a:latin typeface="Times New Roman"/>
                <a:cs typeface="Times New Roman"/>
              </a:rPr>
              <a:t>r</a:t>
            </a:r>
            <a:r>
              <a:rPr dirty="0" smtClean="0" sz="2000" spc="0" b="1" u="heavy">
                <a:latin typeface="Times New Roman"/>
                <a:cs typeface="Times New Roman"/>
              </a:rPr>
              <a:t>y</a:t>
            </a:r>
            <a:r>
              <a:rPr dirty="0" smtClean="0" sz="2000" spc="140" b="1" u="heavy">
                <a:latin typeface="Times New Roman"/>
                <a:cs typeface="Times New Roman"/>
              </a:rPr>
              <a:t> </a:t>
            </a:r>
            <a:r>
              <a:rPr dirty="0" smtClean="0" sz="2000" spc="-10" b="1" u="heavy">
                <a:latin typeface="Times New Roman"/>
                <a:cs typeface="Times New Roman"/>
              </a:rPr>
              <a:t>C</a:t>
            </a:r>
            <a:r>
              <a:rPr dirty="0" smtClean="0" sz="2000" spc="0" b="1" u="heavy">
                <a:latin typeface="Times New Roman"/>
                <a:cs typeface="Times New Roman"/>
              </a:rPr>
              <a:t>a</a:t>
            </a:r>
            <a:r>
              <a:rPr dirty="0" smtClean="0" sz="2000" spc="-10" b="1" u="heavy">
                <a:latin typeface="Times New Roman"/>
                <a:cs typeface="Times New Roman"/>
              </a:rPr>
              <a:t>r</a:t>
            </a:r>
            <a:r>
              <a:rPr dirty="0" smtClean="0" sz="2000" spc="0" b="1" u="heavy">
                <a:latin typeface="Times New Roman"/>
                <a:cs typeface="Times New Roman"/>
              </a:rPr>
              <a:t>ry</a:t>
            </a:r>
            <a:r>
              <a:rPr dirty="0" smtClean="0" sz="2000" spc="135" b="1" u="heavy">
                <a:latin typeface="Times New Roman"/>
                <a:cs typeface="Times New Roman"/>
              </a:rPr>
              <a:t> </a:t>
            </a:r>
            <a:r>
              <a:rPr dirty="0" smtClean="0" sz="2000" spc="-10" b="1" u="heavy">
                <a:latin typeface="Times New Roman"/>
                <a:cs typeface="Times New Roman"/>
              </a:rPr>
              <a:t>(</a:t>
            </a:r>
            <a:r>
              <a:rPr dirty="0" smtClean="0" sz="2000" spc="0" b="1" u="heavy">
                <a:latin typeface="Times New Roman"/>
                <a:cs typeface="Times New Roman"/>
              </a:rPr>
              <a:t>AC</a:t>
            </a:r>
            <a:r>
              <a:rPr dirty="0" smtClean="0" sz="2000" spc="14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)</a:t>
            </a:r>
            <a:r>
              <a:rPr dirty="0" smtClean="0" sz="2000" spc="125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f</a:t>
            </a:r>
            <a:r>
              <a:rPr dirty="0" smtClean="0" sz="2000" spc="-15" b="1" u="heavy">
                <a:latin typeface="Times New Roman"/>
                <a:cs typeface="Times New Roman"/>
              </a:rPr>
              <a:t>l</a:t>
            </a:r>
            <a:r>
              <a:rPr dirty="0" smtClean="0" sz="2000" spc="0" b="1" u="heavy">
                <a:latin typeface="Times New Roman"/>
                <a:cs typeface="Times New Roman"/>
              </a:rPr>
              <a:t>a</a:t>
            </a:r>
            <a:r>
              <a:rPr dirty="0" smtClean="0" sz="2000" spc="-5" b="1" u="heavy">
                <a:latin typeface="Times New Roman"/>
                <a:cs typeface="Times New Roman"/>
              </a:rPr>
              <a:t>g</a:t>
            </a:r>
            <a:r>
              <a:rPr dirty="0" smtClean="0" sz="2000" spc="-20">
                <a:latin typeface="Times New Roman"/>
                <a:cs typeface="Times New Roman"/>
              </a:rPr>
              <a:t>:</a:t>
            </a:r>
            <a:r>
              <a:rPr dirty="0" smtClean="0" sz="2000" spc="0">
                <a:latin typeface="Times New Roman"/>
                <a:cs typeface="Times New Roman"/>
              </a:rPr>
              <a:t>–</a:t>
            </a:r>
            <a:r>
              <a:rPr dirty="0" smtClean="0" sz="2000" spc="1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re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ca</a:t>
            </a:r>
            <a:r>
              <a:rPr dirty="0" smtClean="0" sz="2000" spc="-1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ry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out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b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3</a:t>
            </a:r>
            <a:r>
              <a:rPr dirty="0" smtClean="0" sz="2000" spc="15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1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to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bit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4</a:t>
            </a:r>
            <a:r>
              <a:rPr dirty="0" smtClean="0" sz="2000" spc="0">
                <a:latin typeface="Times New Roman"/>
                <a:cs typeface="Times New Roman"/>
              </a:rPr>
              <a:t> re</a:t>
            </a:r>
            <a:r>
              <a:rPr dirty="0" smtClean="0" sz="2000" spc="-10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ult</a:t>
            </a:r>
            <a:r>
              <a:rPr dirty="0" smtClean="0" sz="2000" spc="-2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</a:t>
            </a:r>
            <a:r>
              <a:rPr dirty="0" smtClean="0" sz="2000" spc="229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om</a:t>
            </a:r>
            <a:r>
              <a:rPr dirty="0" smtClean="0" sz="2000" spc="2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29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exe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ut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ic</a:t>
            </a:r>
            <a:r>
              <a:rPr dirty="0" smtClean="0" sz="2000" spc="2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oper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on,</a:t>
            </a:r>
            <a:r>
              <a:rPr dirty="0" smtClean="0" sz="2000" spc="229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set</a:t>
            </a:r>
            <a:r>
              <a:rPr dirty="0" smtClean="0" sz="2000" spc="2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rw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se</a:t>
            </a:r>
            <a:r>
              <a:rPr dirty="0" smtClean="0" sz="2000" spc="0">
                <a:latin typeface="Times New Roman"/>
                <a:cs typeface="Times New Roman"/>
              </a:rPr>
              <a:t> rese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.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his </a:t>
            </a:r>
            <a:r>
              <a:rPr dirty="0" smtClean="0" sz="2000" spc="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fl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g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or </a:t>
            </a:r>
            <a:r>
              <a:rPr dirty="0" smtClean="0" sz="2000" spc="15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BC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p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ra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not </a:t>
            </a:r>
            <a:r>
              <a:rPr dirty="0" smtClean="0" sz="2000" spc="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ava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ble 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0">
                <a:latin typeface="Times New Roman"/>
                <a:cs typeface="Times New Roman"/>
              </a:rPr>
              <a:t> p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g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er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cha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ge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seq</a:t>
            </a:r>
            <a:r>
              <a:rPr dirty="0" smtClean="0" sz="2000" spc="5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ence</a:t>
            </a:r>
            <a:r>
              <a:rPr dirty="0" smtClean="0" sz="2000" spc="-3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 instruc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-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287020" marR="12700" indent="-274320">
              <a:lnSpc>
                <a:spcPct val="100099"/>
              </a:lnSpc>
              <a:spcBef>
                <a:spcPts val="475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  <a:tab pos="2576195" algn="l"/>
                <a:tab pos="2907030" algn="l"/>
                <a:tab pos="3306445" algn="l"/>
                <a:tab pos="4550410" algn="l"/>
                <a:tab pos="5373370" algn="l"/>
                <a:tab pos="5731510" algn="l"/>
                <a:tab pos="6005830" algn="l"/>
                <a:tab pos="6687184" algn="l"/>
                <a:tab pos="7229475" algn="l"/>
              </a:tabLst>
            </a:pPr>
            <a:r>
              <a:rPr dirty="0" smtClean="0" sz="2000" b="1" u="heavy">
                <a:latin typeface="Times New Roman"/>
                <a:cs typeface="Times New Roman"/>
              </a:rPr>
              <a:t>C</a:t>
            </a:r>
            <a:r>
              <a:rPr dirty="0" smtClean="0" sz="2000" spc="10" b="1" u="heavy">
                <a:latin typeface="Times New Roman"/>
                <a:cs typeface="Times New Roman"/>
              </a:rPr>
              <a:t>a</a:t>
            </a:r>
            <a:r>
              <a:rPr dirty="0" smtClean="0" sz="2000" spc="0" b="1" u="heavy">
                <a:latin typeface="Times New Roman"/>
                <a:cs typeface="Times New Roman"/>
              </a:rPr>
              <a:t>r</a:t>
            </a:r>
            <a:r>
              <a:rPr dirty="0" smtClean="0" sz="2000" spc="-20" b="1" u="heavy">
                <a:latin typeface="Times New Roman"/>
                <a:cs typeface="Times New Roman"/>
              </a:rPr>
              <a:t>r</a:t>
            </a:r>
            <a:r>
              <a:rPr dirty="0" smtClean="0" sz="2000" spc="0" b="1" u="heavy">
                <a:latin typeface="Times New Roman"/>
                <a:cs typeface="Times New Roman"/>
              </a:rPr>
              <a:t>y</a:t>
            </a:r>
            <a:r>
              <a:rPr dirty="0" smtClean="0" sz="2000" spc="0" b="1" u="heavy">
                <a:latin typeface="Times New Roman"/>
                <a:cs typeface="Times New Roman"/>
              </a:rPr>
              <a:t>  </a:t>
            </a:r>
            <a:r>
              <a:rPr dirty="0" smtClean="0" sz="2000" spc="-220" b="1" u="heavy">
                <a:latin typeface="Times New Roman"/>
                <a:cs typeface="Times New Roman"/>
              </a:rPr>
              <a:t> </a:t>
            </a:r>
            <a:r>
              <a:rPr dirty="0" smtClean="0" sz="2000" spc="-10" b="1" u="heavy">
                <a:latin typeface="Times New Roman"/>
                <a:cs typeface="Times New Roman"/>
              </a:rPr>
              <a:t>(</a:t>
            </a:r>
            <a:r>
              <a:rPr dirty="0" smtClean="0" sz="2000" spc="0" b="1" u="heavy">
                <a:latin typeface="Times New Roman"/>
                <a:cs typeface="Times New Roman"/>
              </a:rPr>
              <a:t>CY)</a:t>
            </a:r>
            <a:r>
              <a:rPr dirty="0" smtClean="0" sz="2000" spc="0" b="1" u="heavy">
                <a:latin typeface="Times New Roman"/>
                <a:cs typeface="Times New Roman"/>
              </a:rPr>
              <a:t>  </a:t>
            </a:r>
            <a:r>
              <a:rPr dirty="0" smtClean="0" sz="2000" spc="-24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f</a:t>
            </a:r>
            <a:r>
              <a:rPr dirty="0" smtClean="0" sz="2000" spc="-15" b="1" u="heavy">
                <a:latin typeface="Times New Roman"/>
                <a:cs typeface="Times New Roman"/>
              </a:rPr>
              <a:t>l</a:t>
            </a:r>
            <a:r>
              <a:rPr dirty="0" smtClean="0" sz="2000" spc="0" b="1" u="heavy">
                <a:latin typeface="Times New Roman"/>
                <a:cs typeface="Times New Roman"/>
              </a:rPr>
              <a:t>a</a:t>
            </a:r>
            <a:r>
              <a:rPr dirty="0" smtClean="0" sz="2000" spc="10" b="1" u="heavy">
                <a:latin typeface="Times New Roman"/>
                <a:cs typeface="Times New Roman"/>
              </a:rPr>
              <a:t>g</a:t>
            </a:r>
            <a:r>
              <a:rPr dirty="0" smtClean="0" sz="2000" spc="-20">
                <a:latin typeface="Times New Roman"/>
                <a:cs typeface="Times New Roman"/>
              </a:rPr>
              <a:t>:</a:t>
            </a:r>
            <a:r>
              <a:rPr dirty="0" smtClean="0" sz="2000" spc="0">
                <a:latin typeface="Times New Roman"/>
                <a:cs typeface="Times New Roman"/>
              </a:rPr>
              <a:t>–	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f	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	</a:t>
            </a:r>
            <a:r>
              <a:rPr dirty="0" smtClean="0" sz="2000" spc="0">
                <a:latin typeface="Times New Roman"/>
                <a:cs typeface="Times New Roman"/>
              </a:rPr>
              <a:t>ins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uct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	</a:t>
            </a:r>
            <a:r>
              <a:rPr dirty="0" smtClean="0" sz="2000" spc="0">
                <a:latin typeface="Times New Roman"/>
                <a:cs typeface="Times New Roman"/>
              </a:rPr>
              <a:t>re</a:t>
            </a:r>
            <a:r>
              <a:rPr dirty="0" smtClean="0" sz="2000" spc="-10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ults	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	</a:t>
            </a:r>
            <a:r>
              <a:rPr dirty="0" smtClean="0" sz="2000" spc="0">
                <a:latin typeface="Times New Roman"/>
                <a:cs typeface="Times New Roman"/>
              </a:rPr>
              <a:t>a	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rry	</a:t>
            </a:r>
            <a:r>
              <a:rPr dirty="0" smtClean="0" sz="2000" spc="0">
                <a:latin typeface="Times New Roman"/>
                <a:cs typeface="Times New Roman"/>
              </a:rPr>
              <a:t>(f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	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ddi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</a:t>
            </a:r>
            <a:r>
              <a:rPr dirty="0" smtClean="0" sz="2000" spc="0">
                <a:latin typeface="Times New Roman"/>
                <a:cs typeface="Times New Roman"/>
              </a:rPr>
              <a:t> o</a:t>
            </a:r>
            <a:r>
              <a:rPr dirty="0" smtClean="0" sz="2000" spc="5">
                <a:latin typeface="Times New Roman"/>
                <a:cs typeface="Times New Roman"/>
              </a:rPr>
              <a:t>p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ra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)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b</a:t>
            </a:r>
            <a:r>
              <a:rPr dirty="0" smtClean="0" sz="2000" spc="0">
                <a:latin typeface="Times New Roman"/>
                <a:cs typeface="Times New Roman"/>
              </a:rPr>
              <a:t>or</a:t>
            </a:r>
            <a:r>
              <a:rPr dirty="0" smtClean="0" sz="2000" spc="-1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ow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(for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b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rac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omp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ri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on)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out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bit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7,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hen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is</a:t>
            </a:r>
            <a:r>
              <a:rPr dirty="0" smtClean="0" sz="2000" spc="0">
                <a:latin typeface="Times New Roman"/>
                <a:cs typeface="Times New Roman"/>
              </a:rPr>
              <a:t> flag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se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,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other</a:t>
            </a:r>
            <a:r>
              <a:rPr dirty="0" smtClean="0" sz="2000" spc="5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ise</a:t>
            </a:r>
            <a:r>
              <a:rPr dirty="0" smtClean="0" sz="2000" spc="-5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ese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287020" marR="14604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b="1" u="heavy">
                <a:latin typeface="Times New Roman"/>
                <a:cs typeface="Times New Roman"/>
              </a:rPr>
              <a:t>Par</a:t>
            </a:r>
            <a:r>
              <a:rPr dirty="0" smtClean="0" sz="2000" spc="-15" b="1" u="heavy">
                <a:latin typeface="Times New Roman"/>
                <a:cs typeface="Times New Roman"/>
              </a:rPr>
              <a:t>i</a:t>
            </a:r>
            <a:r>
              <a:rPr dirty="0" smtClean="0" sz="2000" spc="0" b="1" u="heavy">
                <a:latin typeface="Times New Roman"/>
                <a:cs typeface="Times New Roman"/>
              </a:rPr>
              <a:t>ty</a:t>
            </a:r>
            <a:r>
              <a:rPr dirty="0" smtClean="0" sz="2000" spc="4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(</a:t>
            </a:r>
            <a:r>
              <a:rPr dirty="0" smtClean="0" sz="2000" spc="-10" b="1" u="heavy">
                <a:latin typeface="Times New Roman"/>
                <a:cs typeface="Times New Roman"/>
              </a:rPr>
              <a:t>P</a:t>
            </a:r>
            <a:r>
              <a:rPr dirty="0" smtClean="0" sz="2000" spc="0" b="1" u="heavy">
                <a:latin typeface="Times New Roman"/>
                <a:cs typeface="Times New Roman"/>
              </a:rPr>
              <a:t>)</a:t>
            </a:r>
            <a:r>
              <a:rPr dirty="0" smtClean="0" sz="2000" spc="30" b="1" u="heavy">
                <a:latin typeface="Times New Roman"/>
                <a:cs typeface="Times New Roman"/>
              </a:rPr>
              <a:t> </a:t>
            </a:r>
            <a:r>
              <a:rPr dirty="0" smtClean="0" sz="2000" spc="0" b="1" u="heavy">
                <a:latin typeface="Times New Roman"/>
                <a:cs typeface="Times New Roman"/>
              </a:rPr>
              <a:t>f</a:t>
            </a:r>
            <a:r>
              <a:rPr dirty="0" smtClean="0" sz="2000" spc="-15" b="1" u="heavy">
                <a:latin typeface="Times New Roman"/>
                <a:cs typeface="Times New Roman"/>
              </a:rPr>
              <a:t>l</a:t>
            </a:r>
            <a:r>
              <a:rPr dirty="0" smtClean="0" sz="2000" spc="0" b="1" u="heavy">
                <a:latin typeface="Times New Roman"/>
                <a:cs typeface="Times New Roman"/>
              </a:rPr>
              <a:t>a</a:t>
            </a:r>
            <a:r>
              <a:rPr dirty="0" smtClean="0" sz="2000" spc="-5" b="1" u="heavy">
                <a:latin typeface="Times New Roman"/>
                <a:cs typeface="Times New Roman"/>
              </a:rPr>
              <a:t>g</a:t>
            </a:r>
            <a:r>
              <a:rPr dirty="0" smtClean="0" sz="2000" spc="-10">
                <a:latin typeface="Times New Roman"/>
                <a:cs typeface="Times New Roman"/>
              </a:rPr>
              <a:t>:</a:t>
            </a:r>
            <a:r>
              <a:rPr dirty="0" smtClean="0" sz="2000" spc="0">
                <a:latin typeface="Times New Roman"/>
                <a:cs typeface="Times New Roman"/>
              </a:rPr>
              <a:t>–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his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fl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set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hen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sult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p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5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an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even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10">
                <a:latin typeface="Times New Roman"/>
                <a:cs typeface="Times New Roman"/>
              </a:rPr>
              <a:t>u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ber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1</a:t>
            </a:r>
            <a:r>
              <a:rPr dirty="0" smtClean="0" sz="2000" spc="-105">
                <a:latin typeface="Times New Roman"/>
                <a:cs typeface="Times New Roman"/>
              </a:rPr>
              <a:t>’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reset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other</a:t>
            </a:r>
            <a:r>
              <a:rPr dirty="0" smtClean="0" sz="2000" spc="5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ise.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903732"/>
            <a:ext cx="7874508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3266" y="5975807"/>
            <a:ext cx="5869940" cy="407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>
                <a:solidFill>
                  <a:srgbClr val="FFFFFF"/>
                </a:solidFill>
                <a:latin typeface="Times New Roman"/>
                <a:cs typeface="Times New Roman"/>
              </a:rPr>
              <a:t>Fig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mtClean="0" sz="2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trol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mtClean="0" sz="26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mtClean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6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FFFFFF"/>
                </a:solidFill>
                <a:latin typeface="Times New Roman"/>
                <a:cs typeface="Times New Roman"/>
              </a:rPr>
              <a:t>(CPU)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057400"/>
            <a:ext cx="79248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0778" y="6530644"/>
            <a:ext cx="18986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solidFill>
                  <a:srgbClr val="045C75"/>
                </a:solidFill>
                <a:latin typeface="Constantia"/>
                <a:cs typeface="Constantia"/>
              </a:rPr>
              <a:t>60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4078"/>
            <a:ext cx="8073390" cy="3949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00" spc="-20" b="1">
                <a:latin typeface="Times New Roman"/>
                <a:cs typeface="Times New Roman"/>
              </a:rPr>
              <a:t>3</a:t>
            </a:r>
            <a:r>
              <a:rPr dirty="0" smtClean="0" sz="2200" spc="-10" b="1">
                <a:latin typeface="Times New Roman"/>
                <a:cs typeface="Times New Roman"/>
              </a:rPr>
              <a:t>-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500" spc="-15" b="1">
                <a:latin typeface="Times New Roman"/>
                <a:cs typeface="Times New Roman"/>
              </a:rPr>
              <a:t>Perip</a:t>
            </a:r>
            <a:r>
              <a:rPr dirty="0" smtClean="0" sz="2500" spc="-10" b="1">
                <a:latin typeface="Times New Roman"/>
                <a:cs typeface="Times New Roman"/>
              </a:rPr>
              <a:t>h</a:t>
            </a:r>
            <a:r>
              <a:rPr dirty="0" smtClean="0" sz="2500" spc="-15" b="1">
                <a:latin typeface="Times New Roman"/>
                <a:cs typeface="Times New Roman"/>
              </a:rPr>
              <a:t>eral</a:t>
            </a:r>
            <a:r>
              <a:rPr dirty="0" smtClean="0" sz="2500" spc="25" b="1">
                <a:latin typeface="Times New Roman"/>
                <a:cs typeface="Times New Roman"/>
              </a:rPr>
              <a:t> </a:t>
            </a:r>
            <a:r>
              <a:rPr dirty="0" smtClean="0" sz="2500" spc="-20" b="1">
                <a:latin typeface="Times New Roman"/>
                <a:cs typeface="Times New Roman"/>
              </a:rPr>
              <a:t>o</a:t>
            </a:r>
            <a:r>
              <a:rPr dirty="0" smtClean="0" sz="2500" spc="-15" b="1">
                <a:latin typeface="Times New Roman"/>
                <a:cs typeface="Times New Roman"/>
              </a:rPr>
              <a:t>r</a:t>
            </a:r>
            <a:r>
              <a:rPr dirty="0" smtClean="0" sz="2500" spc="-45" b="1">
                <a:latin typeface="Times New Roman"/>
                <a:cs typeface="Times New Roman"/>
              </a:rPr>
              <a:t> </a:t>
            </a:r>
            <a:r>
              <a:rPr dirty="0" smtClean="0" sz="2500" spc="-15" b="1">
                <a:latin typeface="Times New Roman"/>
                <a:cs typeface="Times New Roman"/>
              </a:rPr>
              <a:t>Exte</a:t>
            </a:r>
            <a:r>
              <a:rPr dirty="0" smtClean="0" sz="2500" spc="-30" b="1">
                <a:latin typeface="Times New Roman"/>
                <a:cs typeface="Times New Roman"/>
              </a:rPr>
              <a:t>r</a:t>
            </a:r>
            <a:r>
              <a:rPr dirty="0" smtClean="0" sz="2500" spc="-15" b="1">
                <a:latin typeface="Times New Roman"/>
                <a:cs typeface="Times New Roman"/>
              </a:rPr>
              <a:t>nally</a:t>
            </a:r>
            <a:r>
              <a:rPr dirty="0" smtClean="0" sz="2500" spc="25" b="1">
                <a:latin typeface="Times New Roman"/>
                <a:cs typeface="Times New Roman"/>
              </a:rPr>
              <a:t> </a:t>
            </a:r>
            <a:r>
              <a:rPr dirty="0" smtClean="0" sz="2500" spc="-10" b="1">
                <a:latin typeface="Times New Roman"/>
                <a:cs typeface="Times New Roman"/>
              </a:rPr>
              <a:t>Initiat</a:t>
            </a:r>
            <a:r>
              <a:rPr dirty="0" smtClean="0" sz="2500" spc="-25" b="1">
                <a:latin typeface="Times New Roman"/>
                <a:cs typeface="Times New Roman"/>
              </a:rPr>
              <a:t>e</a:t>
            </a:r>
            <a:r>
              <a:rPr dirty="0" smtClean="0" sz="2500" spc="-15" b="1">
                <a:latin typeface="Times New Roman"/>
                <a:cs typeface="Times New Roman"/>
              </a:rPr>
              <a:t>d</a:t>
            </a:r>
            <a:r>
              <a:rPr dirty="0" smtClean="0" sz="2500" spc="35" b="1">
                <a:latin typeface="Times New Roman"/>
                <a:cs typeface="Times New Roman"/>
              </a:rPr>
              <a:t> </a:t>
            </a:r>
            <a:r>
              <a:rPr dirty="0" smtClean="0" sz="2500" spc="-15" b="1">
                <a:latin typeface="Times New Roman"/>
                <a:cs typeface="Times New Roman"/>
              </a:rPr>
              <a:t>Oper</a:t>
            </a:r>
            <a:r>
              <a:rPr dirty="0" smtClean="0" sz="2500" spc="-25" b="1">
                <a:latin typeface="Times New Roman"/>
                <a:cs typeface="Times New Roman"/>
              </a:rPr>
              <a:t>a</a:t>
            </a:r>
            <a:r>
              <a:rPr dirty="0" smtClean="0" sz="2500" spc="-15" b="1">
                <a:latin typeface="Times New Roman"/>
                <a:cs typeface="Times New Roman"/>
              </a:rPr>
              <a:t>tion</a:t>
            </a:r>
            <a:r>
              <a:rPr dirty="0" smtClean="0" sz="2500" spc="-15" b="1">
                <a:latin typeface="Times New Roman"/>
                <a:cs typeface="Times New Roman"/>
              </a:rPr>
              <a:t>s</a:t>
            </a:r>
            <a:r>
              <a:rPr dirty="0" smtClean="0" sz="2500" spc="-15" b="1">
                <a:latin typeface="Times New Roman"/>
                <a:cs typeface="Times New Roman"/>
              </a:rPr>
              <a:t>:</a:t>
            </a:r>
            <a:r>
              <a:rPr dirty="0" smtClean="0" sz="2500" spc="-10" b="1"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algn="just" marL="287020" marR="13970" indent="-274320">
              <a:lnSpc>
                <a:spcPct val="80000"/>
              </a:lnSpc>
            </a:pP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x</a:t>
            </a:r>
            <a:r>
              <a:rPr dirty="0" smtClean="0" sz="2200" spc="-10">
                <a:latin typeface="Times New Roman"/>
                <a:cs typeface="Times New Roman"/>
              </a:rPr>
              <a:t>ternal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3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ices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(or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sig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3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ls)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initiate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foll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35">
                <a:latin typeface="Times New Roman"/>
                <a:cs typeface="Times New Roman"/>
              </a:rPr>
              <a:t>w</a:t>
            </a:r>
            <a:r>
              <a:rPr dirty="0" smtClean="0" sz="2200" spc="-10">
                <a:latin typeface="Times New Roman"/>
                <a:cs typeface="Times New Roman"/>
              </a:rPr>
              <a:t>ing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operati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for</a:t>
            </a:r>
            <a:r>
              <a:rPr dirty="0" smtClean="0" sz="2200" spc="-10">
                <a:latin typeface="Times New Roman"/>
                <a:cs typeface="Times New Roman"/>
              </a:rPr>
              <a:t> which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individual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pins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2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µ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chip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as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igne</a:t>
            </a:r>
            <a:r>
              <a:rPr dirty="0" smtClean="0" sz="2200" spc="-5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: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4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Re</a:t>
            </a:r>
            <a:r>
              <a:rPr dirty="0" smtClean="0" sz="2200" spc="-20" b="1">
                <a:latin typeface="Times New Roman"/>
                <a:cs typeface="Times New Roman"/>
              </a:rPr>
              <a:t>s</a:t>
            </a:r>
            <a:r>
              <a:rPr dirty="0" smtClean="0" sz="2200" spc="-10" b="1">
                <a:latin typeface="Times New Roman"/>
                <a:cs typeface="Times New Roman"/>
              </a:rPr>
              <a:t>et,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-114" b="1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Int</a:t>
            </a:r>
            <a:r>
              <a:rPr dirty="0" smtClean="0" sz="2200" spc="-5" b="1">
                <a:latin typeface="Times New Roman"/>
                <a:cs typeface="Times New Roman"/>
              </a:rPr>
              <a:t>e</a:t>
            </a:r>
            <a:r>
              <a:rPr dirty="0" smtClean="0" sz="2200" spc="-10" b="1">
                <a:latin typeface="Times New Roman"/>
                <a:cs typeface="Times New Roman"/>
              </a:rPr>
              <a:t>rr</a:t>
            </a:r>
            <a:r>
              <a:rPr dirty="0" smtClean="0" sz="2200" spc="-10" b="1">
                <a:latin typeface="Times New Roman"/>
                <a:cs typeface="Times New Roman"/>
              </a:rPr>
              <a:t>u</a:t>
            </a:r>
            <a:r>
              <a:rPr dirty="0" smtClean="0" sz="2200" spc="-10" b="1">
                <a:latin typeface="Times New Roman"/>
                <a:cs typeface="Times New Roman"/>
              </a:rPr>
              <a:t>pt,</a:t>
            </a:r>
            <a:r>
              <a:rPr dirty="0" smtClean="0" sz="2200" spc="-15" b="1">
                <a:latin typeface="Times New Roman"/>
                <a:cs typeface="Times New Roman"/>
              </a:rPr>
              <a:t> Read</a:t>
            </a:r>
            <a:r>
              <a:rPr dirty="0" smtClean="0" sz="2200" spc="-130" b="1">
                <a:latin typeface="Times New Roman"/>
                <a:cs typeface="Times New Roman"/>
              </a:rPr>
              <a:t>y</a:t>
            </a:r>
            <a:r>
              <a:rPr dirty="0" smtClean="0" sz="2200" spc="-10" b="1">
                <a:latin typeface="Times New Roman"/>
                <a:cs typeface="Times New Roman"/>
              </a:rPr>
              <a:t>,</a:t>
            </a:r>
            <a:r>
              <a:rPr dirty="0" smtClean="0" sz="2200" spc="-5" b="1">
                <a:latin typeface="Times New Roman"/>
                <a:cs typeface="Times New Roman"/>
              </a:rPr>
              <a:t> </a:t>
            </a:r>
            <a:r>
              <a:rPr dirty="0" smtClean="0" sz="2200" spc="-15" b="1">
                <a:latin typeface="Times New Roman"/>
                <a:cs typeface="Times New Roman"/>
              </a:rPr>
              <a:t>Hol</a:t>
            </a:r>
            <a:r>
              <a:rPr dirty="0" smtClean="0" sz="2200" spc="-10" b="1">
                <a:latin typeface="Times New Roman"/>
                <a:cs typeface="Times New Roman"/>
              </a:rPr>
              <a:t>d</a:t>
            </a:r>
            <a:r>
              <a:rPr dirty="0" smtClean="0" sz="2200" spc="-10" b="1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algn="just" marL="469900" marR="12700" indent="-457834">
              <a:lnSpc>
                <a:spcPct val="80000"/>
              </a:lnSpc>
              <a:tabLst>
                <a:tab pos="469900" algn="l"/>
                <a:tab pos="1001394" algn="l"/>
              </a:tabLst>
            </a:pPr>
            <a:r>
              <a:rPr dirty="0" smtClean="0" sz="2100" spc="-15" b="1">
                <a:solidFill>
                  <a:srgbClr val="0AD0D9"/>
                </a:solidFill>
                <a:latin typeface="Times New Roman"/>
                <a:cs typeface="Times New Roman"/>
              </a:rPr>
              <a:t>A)</a:t>
            </a:r>
            <a:r>
              <a:rPr dirty="0" smtClean="0" sz="2100" spc="-15" b="1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dirty="0" smtClean="0" sz="2200" spc="-20" b="1" u="heavy">
                <a:latin typeface="Times New Roman"/>
                <a:cs typeface="Times New Roman"/>
              </a:rPr>
              <a:t>Rese</a:t>
            </a:r>
            <a:r>
              <a:rPr dirty="0" smtClean="0" sz="2200" spc="-5" b="1" u="heavy">
                <a:latin typeface="Times New Roman"/>
                <a:cs typeface="Times New Roman"/>
              </a:rPr>
              <a:t>t</a:t>
            </a:r>
            <a:r>
              <a:rPr dirty="0" smtClean="0" sz="2200" spc="-10" b="1">
                <a:latin typeface="Times New Roman"/>
                <a:cs typeface="Times New Roman"/>
              </a:rPr>
              <a:t>:</a:t>
            </a:r>
            <a:r>
              <a:rPr dirty="0" smtClean="0" sz="2200" spc="85" b="1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when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et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tiv</a:t>
            </a:r>
            <a:r>
              <a:rPr dirty="0" smtClean="0" sz="2200" spc="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ted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all</a:t>
            </a:r>
            <a:r>
              <a:rPr dirty="0" smtClean="0" sz="2200" spc="9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intern</a:t>
            </a:r>
            <a:r>
              <a:rPr dirty="0" smtClean="0" sz="2200" spc="-3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stponed</a:t>
            </a:r>
            <a:r>
              <a:rPr dirty="0" smtClean="0" sz="2200" spc="-10">
                <a:latin typeface="Times New Roman"/>
                <a:cs typeface="Times New Roman"/>
              </a:rPr>
              <a:t> and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9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pro</a:t>
            </a:r>
            <a:r>
              <a:rPr dirty="0" smtClean="0" sz="2200" spc="-3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0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nter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9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red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(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95">
                <a:latin typeface="Times New Roman"/>
                <a:cs typeface="Times New Roman"/>
              </a:rPr>
              <a:t> 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9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lds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0000H).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9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Now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pro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ram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executi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again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be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zero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6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ad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res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algn="just" marL="287020" marR="13335" indent="-274320">
              <a:lnSpc>
                <a:spcPct val="78800"/>
              </a:lnSpc>
            </a:pPr>
            <a:r>
              <a:rPr dirty="0" smtClean="0" sz="2200" spc="-20" b="1">
                <a:latin typeface="Times New Roman"/>
                <a:cs typeface="Times New Roman"/>
              </a:rPr>
              <a:t>B</a:t>
            </a:r>
            <a:r>
              <a:rPr dirty="0" smtClean="0" sz="2200" spc="-10" b="1">
                <a:latin typeface="Times New Roman"/>
                <a:cs typeface="Times New Roman"/>
              </a:rPr>
              <a:t>)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-140" b="1">
                <a:latin typeface="Times New Roman"/>
                <a:cs typeface="Times New Roman"/>
              </a:rPr>
              <a:t> </a:t>
            </a:r>
            <a:r>
              <a:rPr dirty="0" smtClean="0" sz="2200" spc="-15" b="1" u="heavy">
                <a:latin typeface="Times New Roman"/>
                <a:cs typeface="Times New Roman"/>
              </a:rPr>
              <a:t>In</a:t>
            </a:r>
            <a:r>
              <a:rPr dirty="0" smtClean="0" sz="2200" spc="-5" b="1" u="heavy">
                <a:latin typeface="Times New Roman"/>
                <a:cs typeface="Times New Roman"/>
              </a:rPr>
              <a:t>t</a:t>
            </a:r>
            <a:r>
              <a:rPr dirty="0" smtClean="0" sz="2200" spc="-15" b="1" u="heavy">
                <a:latin typeface="Times New Roman"/>
                <a:cs typeface="Times New Roman"/>
              </a:rPr>
              <a:t>erru</a:t>
            </a:r>
            <a:r>
              <a:rPr dirty="0" smtClean="0" sz="2200" spc="-10" b="1" u="heavy">
                <a:latin typeface="Times New Roman"/>
                <a:cs typeface="Times New Roman"/>
              </a:rPr>
              <a:t>p</a:t>
            </a:r>
            <a:r>
              <a:rPr dirty="0" smtClean="0" sz="2200" spc="-10" b="1" u="heavy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: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0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µ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4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b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nterru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ted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fr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5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rm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executi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3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0">
                <a:latin typeface="Times New Roman"/>
                <a:cs typeface="Times New Roman"/>
              </a:rPr>
              <a:t> a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5">
                <a:latin typeface="Times New Roman"/>
                <a:cs typeface="Times New Roman"/>
              </a:rPr>
              <a:t>ked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exe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1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of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</a:t>
            </a:r>
            <a:r>
              <a:rPr dirty="0" smtClean="0" sz="2200" spc="-2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uctions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3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sked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exe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ute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some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10">
                <a:latin typeface="Times New Roman"/>
                <a:cs typeface="Times New Roman"/>
              </a:rPr>
              <a:t> 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called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50">
                <a:latin typeface="Times New Roman"/>
                <a:cs typeface="Times New Roman"/>
              </a:rPr>
              <a:t> </a:t>
            </a:r>
            <a:r>
              <a:rPr dirty="0" smtClean="0" sz="2300" spc="-55" b="1" u="heavy">
                <a:latin typeface="Times New Roman"/>
                <a:cs typeface="Times New Roman"/>
              </a:rPr>
              <a:t>serv</a:t>
            </a:r>
            <a:r>
              <a:rPr dirty="0" smtClean="0" sz="2300" spc="-45" b="1" u="heavy">
                <a:latin typeface="Times New Roman"/>
                <a:cs typeface="Times New Roman"/>
              </a:rPr>
              <a:t>ice</a:t>
            </a:r>
            <a:r>
              <a:rPr dirty="0" smtClean="0" sz="2300" spc="-30" b="1" u="heavy">
                <a:latin typeface="Times New Roman"/>
                <a:cs typeface="Times New Roman"/>
              </a:rPr>
              <a:t> </a:t>
            </a:r>
            <a:r>
              <a:rPr dirty="0" smtClean="0" sz="2300" spc="-270" b="1" u="heavy">
                <a:latin typeface="Times New Roman"/>
                <a:cs typeface="Times New Roman"/>
              </a:rPr>
              <a:t> </a:t>
            </a:r>
            <a:r>
              <a:rPr dirty="0" smtClean="0" sz="2300" spc="-95" b="1" u="heavy">
                <a:latin typeface="Times New Roman"/>
                <a:cs typeface="Times New Roman"/>
              </a:rPr>
              <a:t>r</a:t>
            </a:r>
            <a:r>
              <a:rPr dirty="0" smtClean="0" sz="2300" spc="-60" b="1" u="heavy">
                <a:latin typeface="Times New Roman"/>
                <a:cs typeface="Times New Roman"/>
              </a:rPr>
              <a:t>o</a:t>
            </a:r>
            <a:r>
              <a:rPr dirty="0" smtClean="0" sz="2300" spc="-60" b="1" u="heavy">
                <a:latin typeface="Times New Roman"/>
                <a:cs typeface="Times New Roman"/>
              </a:rPr>
              <a:t>u</a:t>
            </a:r>
            <a:r>
              <a:rPr dirty="0" smtClean="0" sz="2300" spc="-45" b="1" u="heavy">
                <a:latin typeface="Times New Roman"/>
                <a:cs typeface="Times New Roman"/>
              </a:rPr>
              <a:t>tin</a:t>
            </a:r>
            <a:r>
              <a:rPr dirty="0" smtClean="0" sz="2300" spc="-50" b="1" u="heavy">
                <a:latin typeface="Times New Roman"/>
                <a:cs typeface="Times New Roman"/>
              </a:rPr>
              <a:t>e</a:t>
            </a:r>
            <a:r>
              <a:rPr dirty="0" smtClean="0" sz="2200" spc="-10" b="1">
                <a:latin typeface="Times New Roman"/>
                <a:cs typeface="Times New Roman"/>
              </a:rPr>
              <a:t>.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-235" b="1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(i.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3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Eme</a:t>
            </a:r>
            <a:r>
              <a:rPr dirty="0" smtClean="0" sz="2200" spc="-50">
                <a:latin typeface="Times New Roman"/>
                <a:cs typeface="Times New Roman"/>
              </a:rPr>
              <a:t>r</a:t>
            </a:r>
            <a:r>
              <a:rPr dirty="0" smtClean="0" sz="2200" spc="-15">
                <a:latin typeface="Times New Roman"/>
                <a:cs typeface="Times New Roman"/>
              </a:rPr>
              <a:t>ge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cy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proced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re</a:t>
            </a:r>
            <a:r>
              <a:rPr dirty="0" smtClean="0" sz="2200" spc="-5">
                <a:latin typeface="Times New Roman"/>
                <a:cs typeface="Times New Roman"/>
              </a:rPr>
              <a:t>)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3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µp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resu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es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eration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after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pleting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service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routin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Micr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s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sor</a:t>
            </a:r>
            <a:r>
              <a:rPr dirty="0" smtClean="0" sz="3200" spc="-2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Ar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c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hit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ct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-3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it's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p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r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ati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o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0420"/>
            <a:ext cx="8074025" cy="3077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099"/>
              </a:lnSpc>
              <a:buFont typeface="Times New Roman"/>
              <a:buAutoNum type="alphaUcParenR" startAt="3"/>
              <a:tabLst>
                <a:tab pos="425450" algn="l"/>
                <a:tab pos="824865" algn="l"/>
              </a:tabLst>
            </a:pPr>
            <a:r>
              <a:rPr dirty="0" smtClean="0" sz="2400" spc="0" b="1">
                <a:latin typeface="Times New Roman"/>
                <a:cs typeface="Times New Roman"/>
              </a:rPr>
              <a:t>Read</a:t>
            </a:r>
            <a:r>
              <a:rPr dirty="0" smtClean="0" sz="2400" spc="-10" b="1">
                <a:latin typeface="Times New Roman"/>
                <a:cs typeface="Times New Roman"/>
              </a:rPr>
              <a:t>y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114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808</a:t>
            </a:r>
            <a:r>
              <a:rPr dirty="0" smtClean="0" sz="2400" spc="0">
                <a:latin typeface="Times New Roman"/>
                <a:cs typeface="Times New Roman"/>
              </a:rPr>
              <a:t>5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pin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led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RE</a:t>
            </a:r>
            <a:r>
              <a:rPr dirty="0" smtClean="0" sz="2400" spc="5" b="1"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latin typeface="Times New Roman"/>
                <a:cs typeface="Times New Roman"/>
              </a:rPr>
              <a:t>D</a:t>
            </a:r>
            <a:r>
              <a:rPr dirty="0" smtClean="0" sz="2400" spc="-20" b="1">
                <a:latin typeface="Times New Roman"/>
                <a:cs typeface="Times New Roman"/>
              </a:rPr>
              <a:t>Y</a:t>
            </a:r>
            <a:r>
              <a:rPr dirty="0" smtClean="0" sz="2400" spc="0">
                <a:latin typeface="Times New Roman"/>
                <a:cs typeface="Times New Roman"/>
              </a:rPr>
              <a:t>,</a:t>
            </a:r>
            <a:r>
              <a:rPr dirty="0" smtClean="0" sz="2400" spc="1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if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ignal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this</a:t>
            </a:r>
            <a:r>
              <a:rPr dirty="0" smtClean="0" sz="2400" spc="0">
                <a:latin typeface="Times New Roman"/>
                <a:cs typeface="Times New Roman"/>
              </a:rPr>
              <a:t> pin	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-5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lo</a:t>
            </a:r>
            <a:r>
              <a:rPr dirty="0" smtClean="0" sz="2400" spc="-160">
                <a:latin typeface="Times New Roman"/>
                <a:cs typeface="Times New Roman"/>
              </a:rPr>
              <a:t>w</a:t>
            </a:r>
            <a:r>
              <a:rPr dirty="0" smtClean="0" sz="2400" spc="0">
                <a:latin typeface="Times New Roman"/>
                <a:cs typeface="Times New Roman"/>
              </a:rPr>
              <a:t>, </a:t>
            </a:r>
            <a:r>
              <a:rPr dirty="0" smtClean="0" sz="2400" spc="-25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µ</a:t>
            </a:r>
            <a:r>
              <a:rPr dirty="0" smtClean="0" sz="2400" spc="0">
                <a:latin typeface="Times New Roman"/>
                <a:cs typeface="Times New Roman"/>
              </a:rPr>
              <a:t>p 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ent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rs </a:t>
            </a:r>
            <a:r>
              <a:rPr dirty="0" smtClean="0" sz="2400" spc="-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to 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wa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 </a:t>
            </a:r>
            <a:r>
              <a:rPr dirty="0" smtClean="0" sz="2400" spc="-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state. 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5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-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signal 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used </a:t>
            </a:r>
            <a:r>
              <a:rPr dirty="0" smtClean="0" sz="2400" spc="-4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to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synch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oniz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slower periphe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als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with </a:t>
            </a:r>
            <a:r>
              <a:rPr dirty="0" smtClean="0" sz="2400" spc="-5">
                <a:latin typeface="Times New Roman"/>
                <a:cs typeface="Times New Roman"/>
              </a:rPr>
              <a:t>µ</a:t>
            </a:r>
            <a:r>
              <a:rPr dirty="0" smtClean="0" sz="2400" spc="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AutoNum type="alphaUcParenR" startAt="3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lphaUcParenR" startAt="3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lphaUcParenR" startAt="3"/>
            </a:pPr>
            <a:endParaRPr sz="1000"/>
          </a:p>
          <a:p>
            <a:pPr>
              <a:lnSpc>
                <a:spcPts val="1000"/>
              </a:lnSpc>
              <a:spcBef>
                <a:spcPts val="54"/>
              </a:spcBef>
              <a:buFont typeface="Times New Roman"/>
              <a:buAutoNum type="alphaUcParenR" startAt="3"/>
            </a:pPr>
            <a:endParaRPr sz="1000"/>
          </a:p>
          <a:p>
            <a:pPr algn="just" marL="287020" marR="13335" indent="-274320">
              <a:lnSpc>
                <a:spcPct val="99300"/>
              </a:lnSpc>
              <a:buFont typeface="Times New Roman"/>
              <a:buAutoNum type="alphaUcParenR" startAt="3"/>
              <a:tabLst>
                <a:tab pos="455930" algn="l"/>
              </a:tabLst>
            </a:pPr>
            <a:r>
              <a:rPr dirty="0" smtClean="0" sz="2400" spc="0" b="1">
                <a:latin typeface="Times New Roman"/>
                <a:cs typeface="Times New Roman"/>
              </a:rPr>
              <a:t>Ho</a:t>
            </a:r>
            <a:r>
              <a:rPr dirty="0" smtClean="0" sz="2400" spc="5" b="1">
                <a:latin typeface="Times New Roman"/>
                <a:cs typeface="Times New Roman"/>
              </a:rPr>
              <a:t>l</a:t>
            </a:r>
            <a:r>
              <a:rPr dirty="0" smtClean="0" sz="2400" spc="-15" b="1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: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when </a:t>
            </a:r>
            <a:r>
              <a:rPr dirty="0" smtClean="0" sz="2400" spc="-2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LD </a:t>
            </a:r>
            <a:r>
              <a:rPr dirty="0" smtClean="0" sz="2400" spc="-2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pin </a:t>
            </a:r>
            <a:r>
              <a:rPr dirty="0" smtClean="0" sz="2400" spc="-25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tiv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ted </a:t>
            </a:r>
            <a:r>
              <a:rPr dirty="0" smtClean="0" sz="2400" spc="-2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by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x</a:t>
            </a:r>
            <a:r>
              <a:rPr dirty="0" smtClean="0" sz="2400" spc="0">
                <a:latin typeface="Times New Roman"/>
                <a:cs typeface="Times New Roman"/>
              </a:rPr>
              <a:t>ter</a:t>
            </a:r>
            <a:r>
              <a:rPr dirty="0" smtClean="0" sz="2400" spc="-15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al </a:t>
            </a:r>
            <a:r>
              <a:rPr dirty="0" smtClean="0" sz="2400" spc="-2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signal, </a:t>
            </a:r>
            <a:r>
              <a:rPr dirty="0" smtClean="0" sz="2400" spc="-2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µp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tu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n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down</a:t>
            </a:r>
            <a:r>
              <a:rPr dirty="0" smtClean="0" sz="2400" spc="254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ont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2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</a:t>
            </a:r>
            <a:r>
              <a:rPr dirty="0" smtClean="0" sz="2400" spc="25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buses</a:t>
            </a:r>
            <a:r>
              <a:rPr dirty="0" smtClean="0" sz="2400" spc="2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5">
                <a:latin typeface="Times New Roman"/>
                <a:cs typeface="Times New Roman"/>
              </a:rPr>
              <a:t>l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ws</a:t>
            </a:r>
            <a:r>
              <a:rPr dirty="0" smtClean="0" sz="2400" spc="2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2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exte</a:t>
            </a:r>
            <a:r>
              <a:rPr dirty="0" smtClean="0" sz="2400" spc="-1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nal</a:t>
            </a:r>
            <a:r>
              <a:rPr dirty="0" smtClean="0" sz="2400" spc="27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eripher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 to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use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r>
              <a:rPr dirty="0" smtClean="0" sz="2400" spc="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For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x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pl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Hold</a:t>
            </a:r>
            <a:r>
              <a:rPr dirty="0" smtClean="0" sz="2400" spc="2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ig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al</a:t>
            </a:r>
            <a:r>
              <a:rPr dirty="0" smtClean="0" sz="2400" spc="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used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 dire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3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ry</a:t>
            </a:r>
            <a:r>
              <a:rPr dirty="0" smtClean="0" sz="2400" spc="0">
                <a:latin typeface="Times New Roman"/>
                <a:cs typeface="Times New Roman"/>
              </a:rPr>
              <a:t> access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(DMA)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 t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ansfe</a:t>
            </a:r>
            <a:r>
              <a:rPr dirty="0" smtClean="0" sz="2400" spc="-12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7358" y="884173"/>
            <a:ext cx="6211570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solidFill>
                  <a:srgbClr val="04607A"/>
                </a:solidFill>
                <a:latin typeface="Times New Roman"/>
                <a:cs typeface="Times New Roman"/>
              </a:rPr>
              <a:t>More on the</a:t>
            </a:r>
            <a:r>
              <a:rPr dirty="0" smtClean="0" sz="3600" spc="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>
                <a:solidFill>
                  <a:srgbClr val="04607A"/>
                </a:solidFill>
                <a:latin typeface="Times New Roman"/>
                <a:cs typeface="Times New Roman"/>
              </a:rPr>
              <a:t>8085 machine c</a:t>
            </a:r>
            <a:r>
              <a:rPr dirty="0" smtClean="0" sz="3600" spc="5">
                <a:solidFill>
                  <a:srgbClr val="04607A"/>
                </a:solidFill>
                <a:latin typeface="Times New Roman"/>
                <a:cs typeface="Times New Roman"/>
              </a:rPr>
              <a:t>y</a:t>
            </a:r>
            <a:r>
              <a:rPr dirty="0" smtClean="0" sz="3600" spc="0">
                <a:solidFill>
                  <a:srgbClr val="04607A"/>
                </a:solidFill>
                <a:latin typeface="Times New Roman"/>
                <a:cs typeface="Times New Roman"/>
              </a:rPr>
              <a:t>cles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0420"/>
            <a:ext cx="8073390" cy="4145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9010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808</a:t>
            </a:r>
            <a:r>
              <a:rPr dirty="0" smtClean="0" sz="2400" spc="0">
                <a:latin typeface="Times New Roman"/>
                <a:cs typeface="Times New Roman"/>
              </a:rPr>
              <a:t>5 </a:t>
            </a:r>
            <a:r>
              <a:rPr dirty="0" smtClean="0" sz="2400" spc="13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xec</a:t>
            </a:r>
            <a:r>
              <a:rPr dirty="0" smtClean="0" sz="2400" spc="-15">
                <a:latin typeface="Times New Roman"/>
                <a:cs typeface="Times New Roman"/>
              </a:rPr>
              <a:t>u</a:t>
            </a:r>
            <a:r>
              <a:rPr dirty="0" smtClean="0" sz="2400" spc="0">
                <a:latin typeface="Times New Roman"/>
                <a:cs typeface="Times New Roman"/>
              </a:rPr>
              <a:t>tes </a:t>
            </a:r>
            <a:r>
              <a:rPr dirty="0" smtClean="0" sz="2400" spc="15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5">
                <a:latin typeface="Times New Roman"/>
                <a:cs typeface="Times New Roman"/>
              </a:rPr>
              <a:t>v</a:t>
            </a:r>
            <a:r>
              <a:rPr dirty="0" smtClean="0" sz="2400" spc="0">
                <a:latin typeface="Times New Roman"/>
                <a:cs typeface="Times New Roman"/>
              </a:rPr>
              <a:t>eral </a:t>
            </a:r>
            <a:r>
              <a:rPr dirty="0" smtClean="0" sz="2400" spc="1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ty</a:t>
            </a:r>
            <a:r>
              <a:rPr dirty="0" smtClean="0" sz="2400" spc="-1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es 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f 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-10">
                <a:latin typeface="Times New Roman"/>
                <a:cs typeface="Times New Roman"/>
              </a:rPr>
              <a:t>u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tions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with </a:t>
            </a:r>
            <a:r>
              <a:rPr dirty="0" smtClean="0" sz="2400" spc="13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ach</a:t>
            </a:r>
            <a:r>
              <a:rPr dirty="0" smtClean="0" sz="2400" spc="0">
                <a:latin typeface="Times New Roman"/>
                <a:cs typeface="Times New Roman"/>
              </a:rPr>
              <a:t> req</a:t>
            </a:r>
            <a:r>
              <a:rPr dirty="0" smtClean="0" sz="2400" spc="-15">
                <a:latin typeface="Times New Roman"/>
                <a:cs typeface="Times New Roman"/>
              </a:rPr>
              <a:t>u</a:t>
            </a:r>
            <a:r>
              <a:rPr dirty="0" smtClean="0" sz="2400" spc="0">
                <a:latin typeface="Times New Roman"/>
                <a:cs typeface="Times New Roman"/>
              </a:rPr>
              <a:t>iring </a:t>
            </a:r>
            <a:r>
              <a:rPr dirty="0" smtClean="0" sz="2400" spc="-2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</a:t>
            </a:r>
            <a:r>
              <a:rPr dirty="0" smtClean="0" sz="2400" spc="-229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di</a:t>
            </a:r>
            <a:r>
              <a:rPr dirty="0" smtClean="0" sz="2400" spc="-55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ferent </a:t>
            </a:r>
            <a:r>
              <a:rPr dirty="0" smtClean="0" sz="2400" spc="-19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</a:t>
            </a:r>
            <a:r>
              <a:rPr dirty="0" smtClean="0" sz="2400" spc="-15">
                <a:latin typeface="Times New Roman"/>
                <a:cs typeface="Times New Roman"/>
              </a:rPr>
              <a:t>u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ber </a:t>
            </a:r>
            <a:r>
              <a:rPr dirty="0" smtClean="0" sz="2400" spc="-2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-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5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era</a:t>
            </a:r>
            <a:r>
              <a:rPr dirty="0" smtClean="0" sz="2400" spc="-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ions </a:t>
            </a:r>
            <a:r>
              <a:rPr dirty="0" smtClean="0" sz="2400" spc="-19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-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di</a:t>
            </a:r>
            <a:r>
              <a:rPr dirty="0" smtClean="0" sz="2400" spc="-55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ferent </a:t>
            </a:r>
            <a:r>
              <a:rPr dirty="0" smtClean="0" sz="2400" spc="-2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ty</a:t>
            </a:r>
            <a:r>
              <a:rPr dirty="0" smtClean="0" sz="2400" spc="-1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es.</a:t>
            </a:r>
            <a:r>
              <a:rPr dirty="0" smtClean="0" sz="2400" spc="0">
                <a:latin typeface="Times New Roman"/>
                <a:cs typeface="Times New Roman"/>
              </a:rPr>
              <a:t> Howeve</a:t>
            </a:r>
            <a:r>
              <a:rPr dirty="0" smtClean="0" sz="2400" spc="-9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,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ons</a:t>
            </a:r>
            <a:r>
              <a:rPr dirty="0" smtClean="0" sz="2400" spc="-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can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be grouped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all set.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400"/>
              </a:lnSpc>
              <a:spcBef>
                <a:spcPts val="55"/>
              </a:spcBef>
              <a:buClr>
                <a:srgbClr val="0AD0D9"/>
              </a:buClr>
              <a:buFont typeface="Wingdings 2"/>
              <a:buChar char="·"/>
            </a:pPr>
            <a:endParaRPr sz="14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three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ain types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ar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lvl="1" marL="927100" indent="-247015">
              <a:lnSpc>
                <a:spcPct val="100000"/>
              </a:lnSpc>
              <a:spcBef>
                <a:spcPts val="290"/>
              </a:spcBef>
              <a:buClr>
                <a:srgbClr val="009DD9"/>
              </a:buClr>
              <a:buSzPct val="68750"/>
              <a:buFont typeface="Wingdings 2"/>
              <a:buChar char="·"/>
              <a:tabLst>
                <a:tab pos="927100" algn="l"/>
              </a:tabLst>
            </a:pPr>
            <a:r>
              <a:rPr dirty="0" smtClean="0" sz="2400">
                <a:solidFill>
                  <a:srgbClr val="990000"/>
                </a:solidFill>
                <a:latin typeface="Times New Roman"/>
                <a:cs typeface="Times New Roman"/>
              </a:rPr>
              <a:t>Me</a:t>
            </a:r>
            <a:r>
              <a:rPr dirty="0" smtClean="0" sz="2400" spc="-15">
                <a:solidFill>
                  <a:srgbClr val="99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ory</a:t>
            </a:r>
            <a:r>
              <a:rPr dirty="0" smtClean="0" sz="2400" spc="1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Read</a:t>
            </a:r>
            <a:r>
              <a:rPr dirty="0" smtClean="0" sz="2400" spc="-1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and</a:t>
            </a:r>
            <a:r>
              <a:rPr dirty="0" smtClean="0" sz="2400" spc="-5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2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5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lvl="1" marL="927100" indent="-247015">
              <a:lnSpc>
                <a:spcPct val="100000"/>
              </a:lnSpc>
              <a:spcBef>
                <a:spcPts val="285"/>
              </a:spcBef>
              <a:buClr>
                <a:srgbClr val="009DD9"/>
              </a:buClr>
              <a:buSzPct val="68750"/>
              <a:buFont typeface="Wingdings 2"/>
              <a:buChar char="·"/>
              <a:tabLst>
                <a:tab pos="927100" algn="l"/>
              </a:tabLst>
            </a:pPr>
            <a:r>
              <a:rPr dirty="0" smtClean="0" sz="2400">
                <a:solidFill>
                  <a:srgbClr val="990000"/>
                </a:solidFill>
                <a:latin typeface="Times New Roman"/>
                <a:cs typeface="Times New Roman"/>
              </a:rPr>
              <a:t>I/O</a:t>
            </a:r>
            <a:r>
              <a:rPr dirty="0" smtClean="0" sz="2400" spc="-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Read</a:t>
            </a:r>
            <a:r>
              <a:rPr dirty="0" smtClean="0" sz="2400" spc="-1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and</a:t>
            </a:r>
            <a:r>
              <a:rPr dirty="0" smtClean="0" sz="2400" spc="-45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2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5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5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lvl="1" marL="927100" indent="-247015">
              <a:lnSpc>
                <a:spcPct val="100000"/>
              </a:lnSpc>
              <a:spcBef>
                <a:spcPts val="285"/>
              </a:spcBef>
              <a:buClr>
                <a:srgbClr val="009DD9"/>
              </a:buClr>
              <a:buSzPct val="68750"/>
              <a:buFont typeface="Wingdings 2"/>
              <a:buChar char="·"/>
              <a:tabLst>
                <a:tab pos="927100" algn="l"/>
              </a:tabLst>
            </a:pPr>
            <a:r>
              <a:rPr dirty="0" smtClean="0" sz="2400">
                <a:solidFill>
                  <a:srgbClr val="990000"/>
                </a:solidFill>
                <a:latin typeface="Times New Roman"/>
                <a:cs typeface="Times New Roman"/>
              </a:rPr>
              <a:t>Request</a:t>
            </a:r>
            <a:r>
              <a:rPr dirty="0" smtClean="0" sz="2400" spc="-14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Ackno</a:t>
            </a:r>
            <a:r>
              <a:rPr dirty="0" smtClean="0" sz="2400" spc="-10">
                <a:solidFill>
                  <a:srgbClr val="990000"/>
                </a:solidFill>
                <a:latin typeface="Times New Roman"/>
                <a:cs typeface="Times New Roman"/>
              </a:rPr>
              <a:t>w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ledg</a:t>
            </a:r>
            <a:r>
              <a:rPr dirty="0" smtClean="0" sz="2400" spc="10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ts val="750"/>
              </a:lnSpc>
              <a:spcBef>
                <a:spcPts val="36"/>
              </a:spcBef>
              <a:buClr>
                <a:srgbClr val="009DD9"/>
              </a:buClr>
              <a:buFont typeface="Wingdings 2"/>
              <a:buChar char="·"/>
            </a:pPr>
            <a:endParaRPr sz="750"/>
          </a:p>
          <a:p>
            <a:pPr lvl="1">
              <a:lnSpc>
                <a:spcPts val="1000"/>
              </a:lnSpc>
              <a:buClr>
                <a:srgbClr val="009DD9"/>
              </a:buClr>
              <a:buFont typeface="Wingdings 2"/>
              <a:buChar char="·"/>
            </a:pPr>
            <a:endParaRPr sz="1000"/>
          </a:p>
          <a:p>
            <a:pPr lvl="1">
              <a:lnSpc>
                <a:spcPts val="1000"/>
              </a:lnSpc>
              <a:buClr>
                <a:srgbClr val="009DD9"/>
              </a:buClr>
              <a:buFont typeface="Wingdings 2"/>
              <a:buChar char="·"/>
            </a:pPr>
            <a:endParaRPr sz="1000"/>
          </a:p>
          <a:p>
            <a:pPr lvl="1">
              <a:lnSpc>
                <a:spcPts val="1000"/>
              </a:lnSpc>
              <a:buClr>
                <a:srgbClr val="009DD9"/>
              </a:buClr>
              <a:buFont typeface="Wingdings 2"/>
              <a:buChar char="·"/>
            </a:pPr>
            <a:endParaRPr sz="1000"/>
          </a:p>
          <a:p>
            <a:pPr algn="just" marL="287020" marR="14604" indent="-274320">
              <a:lnSpc>
                <a:spcPts val="259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These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can </a:t>
            </a:r>
            <a:r>
              <a:rPr dirty="0" smtClean="0" sz="2400" spc="-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be </a:t>
            </a:r>
            <a:r>
              <a:rPr dirty="0" smtClean="0" sz="2400" spc="-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furt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er </a:t>
            </a:r>
            <a:r>
              <a:rPr dirty="0" smtClean="0" sz="2400" spc="-15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v</a:t>
            </a:r>
            <a:r>
              <a:rPr dirty="0" smtClean="0" sz="2400" spc="0">
                <a:latin typeface="Times New Roman"/>
                <a:cs typeface="Times New Roman"/>
              </a:rPr>
              <a:t>ided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to </a:t>
            </a:r>
            <a:r>
              <a:rPr dirty="0" smtClean="0" sz="2400" spc="-16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various </a:t>
            </a:r>
            <a:r>
              <a:rPr dirty="0" smtClean="0" sz="2400" spc="-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aller </a:t>
            </a:r>
            <a:r>
              <a:rPr dirty="0" smtClean="0" sz="2400" spc="-16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ns</a:t>
            </a:r>
            <a:r>
              <a:rPr dirty="0" smtClean="0" sz="2400" spc="0">
                <a:latin typeface="Times New Roman"/>
                <a:cs typeface="Times New Roman"/>
              </a:rPr>
              <a:t> (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ach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ne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cyc</a:t>
            </a:r>
            <a:r>
              <a:rPr dirty="0" smtClean="0" sz="2400" spc="5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10">
                <a:latin typeface="Times New Roman"/>
                <a:cs typeface="Times New Roman"/>
              </a:rPr>
              <a:t>)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6166" y="960373"/>
            <a:ext cx="5473065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solidFill>
                  <a:srgbClr val="04607A"/>
                </a:solidFill>
                <a:latin typeface="Times New Roman"/>
                <a:cs typeface="Times New Roman"/>
              </a:rPr>
              <a:t>Opcode Fetch Machine Cycle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338"/>
            <a:ext cx="7600950" cy="3883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spc="-1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he first</a:t>
            </a:r>
            <a:r>
              <a:rPr dirty="0" smtClean="0" sz="2000" spc="-3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step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of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executing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any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instru</a:t>
            </a:r>
            <a:r>
              <a:rPr dirty="0" smtClean="0" sz="2000" spc="-10" b="1"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latin typeface="Times New Roman"/>
                <a:cs typeface="Times New Roman"/>
              </a:rPr>
              <a:t>tion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is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Opcode</a:t>
            </a:r>
            <a:r>
              <a:rPr dirty="0" smtClean="0" sz="2000" spc="-3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fetch</a:t>
            </a:r>
            <a:r>
              <a:rPr dirty="0" smtClean="0" sz="2000" spc="-2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cyc</a:t>
            </a:r>
            <a:r>
              <a:rPr dirty="0" smtClean="0" sz="2000" spc="-10" b="1">
                <a:solidFill>
                  <a:srgbClr val="99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100"/>
              </a:lnSpc>
              <a:spcBef>
                <a:spcPts val="54"/>
              </a:spcBef>
              <a:buClr>
                <a:srgbClr val="0AD0D9"/>
              </a:buClr>
              <a:buFont typeface="Wingdings 2"/>
              <a:buChar char="·"/>
            </a:pPr>
            <a:endParaRPr sz="1100"/>
          </a:p>
          <a:p>
            <a:pPr marL="287020" marR="76835" indent="-274320">
              <a:lnSpc>
                <a:spcPts val="216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In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this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cycle,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mic</a:t>
            </a:r>
            <a:r>
              <a:rPr dirty="0" smtClean="0" sz="2000" spc="-4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p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ocessor</a:t>
            </a:r>
            <a:r>
              <a:rPr dirty="0" smtClean="0" sz="2000" spc="-7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brings</a:t>
            </a:r>
            <a:r>
              <a:rPr dirty="0" smtClean="0" sz="2000" spc="-3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in the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instructi</a:t>
            </a:r>
            <a:r>
              <a:rPr dirty="0" smtClean="0" sz="2000" spc="-10" b="1">
                <a:latin typeface="Times New Roman"/>
                <a:cs typeface="Times New Roman"/>
              </a:rPr>
              <a:t>o</a:t>
            </a:r>
            <a:r>
              <a:rPr dirty="0" smtClean="0" sz="2000" spc="10" b="1">
                <a:latin typeface="Times New Roman"/>
                <a:cs typeface="Times New Roman"/>
              </a:rPr>
              <a:t>n</a:t>
            </a:r>
            <a:r>
              <a:rPr dirty="0" smtClean="0" sz="2000" spc="-80" b="1">
                <a:latin typeface="Times New Roman"/>
                <a:cs typeface="Times New Roman"/>
              </a:rPr>
              <a:t>’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p</a:t>
            </a:r>
            <a:r>
              <a:rPr dirty="0" smtClean="0" sz="2000" spc="0" b="1">
                <a:latin typeface="Times New Roman"/>
                <a:cs typeface="Times New Roman"/>
              </a:rPr>
              <a:t>c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de</a:t>
            </a:r>
            <a:r>
              <a:rPr dirty="0" smtClean="0" sz="2000" spc="0" b="1">
                <a:latin typeface="Times New Roman"/>
                <a:cs typeface="Times New Roman"/>
              </a:rPr>
              <a:t> f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om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memor</a:t>
            </a:r>
            <a:r>
              <a:rPr dirty="0" smtClean="0" sz="2000" spc="-105" b="1">
                <a:latin typeface="Times New Roman"/>
                <a:cs typeface="Times New Roman"/>
              </a:rPr>
              <a:t>y</a:t>
            </a:r>
            <a:r>
              <a:rPr dirty="0" smtClean="0" sz="2000" spc="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  <a:buClr>
                <a:srgbClr val="0AD0D9"/>
              </a:buClr>
              <a:buFont typeface="Wingdings 2"/>
              <a:buChar char="·"/>
            </a:pPr>
            <a:endParaRPr sz="8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spc="-19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o d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f</a:t>
            </a:r>
            <a:r>
              <a:rPr dirty="0" smtClean="0" sz="2000" spc="5" b="1">
                <a:latin typeface="Times New Roman"/>
                <a:cs typeface="Times New Roman"/>
              </a:rPr>
              <a:t>f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4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enti</a:t>
            </a:r>
            <a:r>
              <a:rPr dirty="0" smtClean="0" sz="2000" spc="-15" b="1">
                <a:latin typeface="Times New Roman"/>
                <a:cs typeface="Times New Roman"/>
              </a:rPr>
              <a:t>a</a:t>
            </a:r>
            <a:r>
              <a:rPr dirty="0" smtClean="0" sz="2000" spc="-1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3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this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machine</a:t>
            </a:r>
            <a:r>
              <a:rPr dirty="0" smtClean="0" sz="2000" spc="-3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cyc</a:t>
            </a:r>
            <a:r>
              <a:rPr dirty="0" smtClean="0" sz="2000" spc="-10" b="1">
                <a:latin typeface="Times New Roman"/>
                <a:cs typeface="Times New Roman"/>
              </a:rPr>
              <a:t>l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f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om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very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m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lar</a:t>
            </a:r>
            <a:r>
              <a:rPr dirty="0" smtClean="0" sz="2000" spc="-7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“</a:t>
            </a:r>
            <a:r>
              <a:rPr dirty="0" smtClean="0" sz="2000" spc="0" b="1">
                <a:latin typeface="Times New Roman"/>
                <a:cs typeface="Times New Roman"/>
              </a:rPr>
              <a:t>memory</a:t>
            </a:r>
            <a:endParaRPr sz="2000">
              <a:latin typeface="Times New Roman"/>
              <a:cs typeface="Times New Roman"/>
            </a:endParaRPr>
          </a:p>
          <a:p>
            <a:pPr algn="ctr" marR="776605">
              <a:lnSpc>
                <a:spcPts val="2160"/>
              </a:lnSpc>
            </a:pP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ea</a:t>
            </a:r>
            <a:r>
              <a:rPr dirty="0" smtClean="0" sz="2000" spc="5" b="1">
                <a:latin typeface="Times New Roman"/>
                <a:cs typeface="Times New Roman"/>
              </a:rPr>
              <a:t>d</a:t>
            </a:r>
            <a:r>
              <a:rPr dirty="0" smtClean="0" sz="2000" spc="0" b="1">
                <a:latin typeface="Times New Roman"/>
                <a:cs typeface="Times New Roman"/>
              </a:rPr>
              <a:t>”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cycle,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con</a:t>
            </a:r>
            <a:r>
              <a:rPr dirty="0" smtClean="0" sz="2000" spc="5" b="1">
                <a:latin typeface="Times New Roman"/>
                <a:cs typeface="Times New Roman"/>
              </a:rPr>
              <a:t>t</a:t>
            </a:r>
            <a:r>
              <a:rPr dirty="0" smtClean="0" sz="2000" spc="-40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ol</a:t>
            </a:r>
            <a:r>
              <a:rPr dirty="0" smtClean="0" sz="2000" spc="-3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&amp;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st</a:t>
            </a:r>
            <a:r>
              <a:rPr dirty="0" smtClean="0" sz="2000" spc="10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tus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sign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ls</a:t>
            </a:r>
            <a:r>
              <a:rPr dirty="0" smtClean="0" sz="2000" spc="-4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set as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f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l</a:t>
            </a:r>
            <a:r>
              <a:rPr dirty="0" smtClean="0" sz="2000" spc="-10" b="1">
                <a:latin typeface="Times New Roman"/>
                <a:cs typeface="Times New Roman"/>
              </a:rPr>
              <a:t>l</a:t>
            </a:r>
            <a:r>
              <a:rPr dirty="0" smtClean="0" sz="2000" spc="0" b="1">
                <a:latin typeface="Times New Roman"/>
                <a:cs typeface="Times New Roman"/>
              </a:rPr>
              <a:t>ows:</a:t>
            </a:r>
            <a:endParaRPr sz="2000">
              <a:latin typeface="Times New Roman"/>
              <a:cs typeface="Times New Roman"/>
            </a:endParaRPr>
          </a:p>
          <a:p>
            <a:pPr algn="ctr" lvl="1" marL="2207260" marR="153670" indent="-182880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Times New Roman"/>
              <a:buChar char="•"/>
              <a:tabLst>
                <a:tab pos="2207260" algn="l"/>
              </a:tabLst>
            </a:pP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IO/M=</a:t>
            </a:r>
            <a:r>
              <a:rPr dirty="0" smtClean="0" sz="2000" spc="5" b="1">
                <a:solidFill>
                  <a:srgbClr val="990000"/>
                </a:solidFill>
                <a:latin typeface="Times New Roman"/>
                <a:cs typeface="Times New Roman"/>
              </a:rPr>
              <a:t>0</a:t>
            </a:r>
            <a:r>
              <a:rPr dirty="0" smtClean="0" sz="2000" spc="0" b="1">
                <a:latin typeface="Times New Roman"/>
                <a:cs typeface="Times New Roman"/>
              </a:rPr>
              <a:t>,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s0</a:t>
            </a:r>
            <a:r>
              <a:rPr dirty="0" smtClean="0" sz="2000" spc="-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5" b="1">
                <a:latin typeface="Times New Roman"/>
                <a:cs typeface="Times New Roman"/>
              </a:rPr>
              <a:t>n</a:t>
            </a:r>
            <a:r>
              <a:rPr dirty="0" smtClean="0" sz="2000" spc="0" b="1">
                <a:latin typeface="Times New Roman"/>
                <a:cs typeface="Times New Roman"/>
              </a:rPr>
              <a:t>d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990000"/>
                </a:solidFill>
                <a:latin typeface="Times New Roman"/>
                <a:cs typeface="Times New Roman"/>
              </a:rPr>
              <a:t>s1</a:t>
            </a:r>
            <a:r>
              <a:rPr dirty="0" smtClean="0" sz="2000" spc="-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a</a:t>
            </a:r>
            <a:r>
              <a:rPr dirty="0" smtClean="0" sz="2000" spc="-35" b="1">
                <a:latin typeface="Times New Roman"/>
                <a:cs typeface="Times New Roman"/>
              </a:rPr>
              <a:t>r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b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th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5" b="1">
                <a:solidFill>
                  <a:srgbClr val="990000"/>
                </a:solidFill>
                <a:latin typeface="Times New Roman"/>
                <a:cs typeface="Times New Roman"/>
              </a:rPr>
              <a:t>1</a:t>
            </a:r>
            <a:r>
              <a:rPr dirty="0" smtClean="0" sz="2000" spc="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ts val="850"/>
              </a:lnSpc>
              <a:spcBef>
                <a:spcPts val="30"/>
              </a:spcBef>
              <a:buClr>
                <a:srgbClr val="04607A"/>
              </a:buClr>
              <a:buFont typeface="Times New Roman"/>
              <a:buChar char="•"/>
            </a:pPr>
            <a:endParaRPr sz="850"/>
          </a:p>
          <a:p>
            <a:pPr lvl="1">
              <a:lnSpc>
                <a:spcPts val="1000"/>
              </a:lnSpc>
              <a:buClr>
                <a:srgbClr val="04607A"/>
              </a:buClr>
              <a:buFont typeface="Times New Roman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04607A"/>
              </a:buClr>
              <a:buFont typeface="Times New Roman"/>
              <a:buChar char="•"/>
            </a:pPr>
            <a:endParaRPr sz="10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Th</a:t>
            </a:r>
            <a:r>
              <a:rPr dirty="0" smtClean="0" sz="2000" spc="-10" b="1">
                <a:latin typeface="Times New Roman"/>
                <a:cs typeface="Times New Roman"/>
              </a:rPr>
              <a:t>i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m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chine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cycle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h</a:t>
            </a:r>
            <a:r>
              <a:rPr dirty="0" smtClean="0" sz="2000" spc="5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s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f</a:t>
            </a:r>
            <a:r>
              <a:rPr dirty="0" smtClean="0" sz="2000" spc="5" b="1">
                <a:latin typeface="Times New Roman"/>
                <a:cs typeface="Times New Roman"/>
              </a:rPr>
              <a:t>o</a:t>
            </a:r>
            <a:r>
              <a:rPr dirty="0" smtClean="0" sz="2000" spc="0" b="1">
                <a:latin typeface="Times New Roman"/>
                <a:cs typeface="Times New Roman"/>
              </a:rPr>
              <a:t>ur</a:t>
            </a:r>
            <a:r>
              <a:rPr dirty="0" smtClean="0" sz="2000" spc="-95" b="1">
                <a:latin typeface="Times New Roman"/>
                <a:cs typeface="Times New Roman"/>
              </a:rPr>
              <a:t> </a:t>
            </a:r>
            <a:r>
              <a:rPr dirty="0" smtClean="0" sz="2000" spc="-180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-st</a:t>
            </a:r>
            <a:r>
              <a:rPr dirty="0" smtClean="0" sz="2000" spc="10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te</a:t>
            </a:r>
            <a:r>
              <a:rPr dirty="0" smtClean="0" sz="2000" spc="-10" b="1">
                <a:latin typeface="Times New Roman"/>
                <a:cs typeface="Times New Roman"/>
              </a:rPr>
              <a:t>s</a:t>
            </a:r>
            <a:r>
              <a:rPr dirty="0" smtClean="0" sz="2000" spc="0" b="1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652780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Wingdings 2"/>
              <a:buChar char="·"/>
              <a:tabLst>
                <a:tab pos="652780" algn="l"/>
              </a:tabLst>
            </a:pPr>
            <a:r>
              <a:rPr dirty="0" smtClean="0" sz="2000" b="1">
                <a:latin typeface="Times New Roman"/>
                <a:cs typeface="Times New Roman"/>
              </a:rPr>
              <a:t>The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5" b="1">
                <a:latin typeface="Times New Roman"/>
                <a:cs typeface="Times New Roman"/>
              </a:rPr>
              <a:t>808</a:t>
            </a:r>
            <a:r>
              <a:rPr dirty="0" smtClean="0" sz="2000" spc="0" b="1">
                <a:latin typeface="Times New Roman"/>
                <a:cs typeface="Times New Roman"/>
              </a:rPr>
              <a:t>5</a:t>
            </a:r>
            <a:r>
              <a:rPr dirty="0" smtClean="0" sz="2000" spc="-3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uses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first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3</a:t>
            </a:r>
            <a:r>
              <a:rPr dirty="0" smtClean="0" sz="2000" spc="-40" b="1">
                <a:latin typeface="Times New Roman"/>
                <a:cs typeface="Times New Roman"/>
              </a:rPr>
              <a:t> </a:t>
            </a:r>
            <a:r>
              <a:rPr dirty="0" smtClean="0" sz="2000" spc="-18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-st</a:t>
            </a:r>
            <a:r>
              <a:rPr dirty="0" smtClean="0" sz="2000" spc="10" b="1">
                <a:latin typeface="Times New Roman"/>
                <a:cs typeface="Times New Roman"/>
              </a:rPr>
              <a:t>a</a:t>
            </a:r>
            <a:r>
              <a:rPr dirty="0" smtClean="0" sz="2000" spc="0" b="1">
                <a:latin typeface="Times New Roman"/>
                <a:cs typeface="Times New Roman"/>
              </a:rPr>
              <a:t>tes</a:t>
            </a:r>
            <a:r>
              <a:rPr dirty="0" smtClean="0" sz="2000" spc="-4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to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fe</a:t>
            </a:r>
            <a:r>
              <a:rPr dirty="0" smtClean="0" sz="2000" spc="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ch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the</a:t>
            </a:r>
            <a:r>
              <a:rPr dirty="0" smtClean="0" sz="2000" spc="-1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o</a:t>
            </a:r>
            <a:r>
              <a:rPr dirty="0" smtClean="0" sz="2000" spc="5" b="1">
                <a:latin typeface="Times New Roman"/>
                <a:cs typeface="Times New Roman"/>
              </a:rPr>
              <a:t>p</a:t>
            </a:r>
            <a:r>
              <a:rPr dirty="0" smtClean="0" sz="2000" spc="0" b="1">
                <a:latin typeface="Times New Roman"/>
                <a:cs typeface="Times New Roman"/>
              </a:rPr>
              <a:t>code.</a:t>
            </a:r>
            <a:endParaRPr sz="2000">
              <a:latin typeface="Times New Roman"/>
              <a:cs typeface="Times New Roman"/>
            </a:endParaRPr>
          </a:p>
          <a:p>
            <a:pPr marL="652780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Wingdings 2"/>
              <a:buChar char="·"/>
              <a:tabLst>
                <a:tab pos="652780" algn="l"/>
              </a:tabLst>
            </a:pPr>
            <a:r>
              <a:rPr dirty="0" smtClean="0" sz="2000" spc="-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4</a:t>
            </a:r>
            <a:r>
              <a:rPr dirty="0" smtClean="0" sz="2000" spc="-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is used</a:t>
            </a:r>
            <a:r>
              <a:rPr dirty="0" smtClean="0" sz="2000" spc="-20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to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decode and</a:t>
            </a:r>
            <a:r>
              <a:rPr dirty="0" smtClean="0" sz="2000" spc="-1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execu</a:t>
            </a:r>
            <a:r>
              <a:rPr dirty="0" smtClean="0" sz="2000" spc="5" b="1">
                <a:latin typeface="Times New Roman"/>
                <a:cs typeface="Times New Roman"/>
              </a:rPr>
              <a:t>t</a:t>
            </a:r>
            <a:r>
              <a:rPr dirty="0" smtClean="0" sz="2000" spc="0" b="1">
                <a:latin typeface="Times New Roman"/>
                <a:cs typeface="Times New Roman"/>
              </a:rPr>
              <a:t>e</a:t>
            </a:r>
            <a:r>
              <a:rPr dirty="0" smtClean="0" sz="2000" spc="-25" b="1"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066" y="807973"/>
            <a:ext cx="5549265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solidFill>
                  <a:srgbClr val="04607A"/>
                </a:solidFill>
                <a:latin typeface="Times New Roman"/>
                <a:cs typeface="Times New Roman"/>
              </a:rPr>
              <a:t>Memory Read Machine Cycle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40559"/>
            <a:ext cx="7449820" cy="20599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marR="1270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ach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ne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cyc</a:t>
            </a:r>
            <a:r>
              <a:rPr dirty="0" smtClean="0" sz="2400" spc="5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exact</a:t>
            </a:r>
            <a:r>
              <a:rPr dirty="0" smtClean="0" sz="2400" spc="5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y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sa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 as 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he</a:t>
            </a:r>
            <a:r>
              <a:rPr dirty="0" smtClean="0" sz="2400" spc="0">
                <a:latin typeface="Times New Roman"/>
                <a:cs typeface="Times New Roman"/>
              </a:rPr>
              <a:t> opcode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fetch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excep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lvl="1" marL="652780" indent="-247650">
              <a:lnSpc>
                <a:spcPct val="100000"/>
              </a:lnSpc>
              <a:buClr>
                <a:srgbClr val="0E6EC5"/>
              </a:buClr>
              <a:buSzPct val="85416"/>
              <a:buFont typeface="Wingdings 2"/>
              <a:buChar char="·"/>
              <a:tabLst>
                <a:tab pos="65278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only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has</a:t>
            </a:r>
            <a:r>
              <a:rPr dirty="0" smtClean="0" sz="2400" spc="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3</a:t>
            </a:r>
            <a:r>
              <a:rPr dirty="0" smtClean="0" sz="2400" spc="-50">
                <a:latin typeface="Times New Roman"/>
                <a:cs typeface="Times New Roman"/>
              </a:rPr>
              <a:t> </a:t>
            </a:r>
            <a:r>
              <a:rPr dirty="0" smtClean="0" sz="2400" spc="-220">
                <a:latin typeface="Times New Roman"/>
                <a:cs typeface="Times New Roman"/>
              </a:rPr>
              <a:t>T</a:t>
            </a:r>
            <a:r>
              <a:rPr dirty="0" smtClean="0" sz="2400" spc="5">
                <a:latin typeface="Times New Roman"/>
                <a:cs typeface="Times New Roman"/>
              </a:rPr>
              <a:t>-</a:t>
            </a:r>
            <a:r>
              <a:rPr dirty="0" smtClean="0" sz="2400" spc="0">
                <a:latin typeface="Times New Roman"/>
                <a:cs typeface="Times New Roman"/>
              </a:rPr>
              <a:t>st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tes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0E6EC5"/>
              </a:buClr>
              <a:buFont typeface="Wingdings 2"/>
              <a:buChar char="·"/>
            </a:pPr>
            <a:endParaRPr sz="550"/>
          </a:p>
          <a:p>
            <a:pPr lvl="1" marL="652780" indent="-247650">
              <a:lnSpc>
                <a:spcPct val="100000"/>
              </a:lnSpc>
              <a:buClr>
                <a:srgbClr val="0E6EC5"/>
              </a:buClr>
              <a:buSzPct val="85416"/>
              <a:buFont typeface="Wingdings 2"/>
              <a:buChar char="·"/>
              <a:tabLst>
                <a:tab pos="65278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s0</a:t>
            </a:r>
            <a:r>
              <a:rPr dirty="0" smtClean="0" sz="2400" spc="1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sign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set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990000"/>
                </a:solidFill>
                <a:latin typeface="Times New Roman"/>
                <a:cs typeface="Times New Roman"/>
              </a:rPr>
              <a:t>0 </a:t>
            </a:r>
            <a:r>
              <a:rPr dirty="0" smtClean="0" sz="2400" spc="0">
                <a:latin typeface="Times New Roman"/>
                <a:cs typeface="Times New Roman"/>
              </a:rPr>
              <a:t>ins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ead.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6521"/>
            <a:ext cx="7968615" cy="4425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7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derstand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read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cle,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le</a:t>
            </a:r>
            <a:r>
              <a:rPr dirty="0" smtClean="0" sz="2200" spc="20">
                <a:latin typeface="Times New Roman"/>
                <a:cs typeface="Times New Roman"/>
              </a:rPr>
              <a:t>t</a:t>
            </a:r>
            <a:r>
              <a:rPr dirty="0" smtClean="0" sz="2200" spc="-120">
                <a:latin typeface="Times New Roman"/>
                <a:cs typeface="Times New Roman"/>
              </a:rPr>
              <a:t>’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stu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dirty="0" smtClean="0" sz="2200" spc="-15">
                <a:latin typeface="Times New Roman"/>
                <a:cs typeface="Times New Roman"/>
              </a:rPr>
              <a:t>exe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of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foll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wing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ction: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endParaRPr sz="500"/>
          </a:p>
          <a:p>
            <a:pPr lvl="1" marL="824865" indent="-248920">
              <a:lnSpc>
                <a:spcPct val="100000"/>
              </a:lnSpc>
              <a:buClr>
                <a:srgbClr val="0E6EC5"/>
              </a:buClr>
              <a:buSzPct val="84090"/>
              <a:buFont typeface="Wingdings 2"/>
              <a:buChar char="·"/>
              <a:tabLst>
                <a:tab pos="82486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MVI</a:t>
            </a:r>
            <a:r>
              <a:rPr dirty="0" smtClean="0" sz="2200" spc="-1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A,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32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Clr>
                <a:srgbClr val="0E6EC5"/>
              </a:buClr>
              <a:buFont typeface="Wingdings 2"/>
              <a:buChar char="·"/>
            </a:pPr>
            <a:endParaRPr sz="500"/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</a:t>
            </a:r>
            <a:r>
              <a:rPr dirty="0" smtClean="0" sz="2200" spc="-14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this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ks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like: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0AD0D9"/>
              </a:buClr>
              <a:buFont typeface="Wingdings 2"/>
              <a:buChar char="·"/>
            </a:pPr>
            <a:endParaRPr sz="500"/>
          </a:p>
          <a:p>
            <a:pPr lvl="1" marL="824865" marR="12700" indent="-248920">
              <a:lnSpc>
                <a:spcPct val="100000"/>
              </a:lnSpc>
              <a:buClr>
                <a:srgbClr val="0E6EC5"/>
              </a:buClr>
              <a:buSzPct val="84090"/>
              <a:buFont typeface="Wingdings 2"/>
              <a:buChar char="·"/>
              <a:tabLst>
                <a:tab pos="82486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first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te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3</a:t>
            </a:r>
            <a:r>
              <a:rPr dirty="0" smtClean="0" sz="2200" spc="-15">
                <a:latin typeface="Times New Roman"/>
                <a:cs typeface="Times New Roman"/>
              </a:rPr>
              <a:t>EH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represents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for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adi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g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te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into</a:t>
            </a:r>
            <a:r>
              <a:rPr dirty="0" smtClean="0" sz="2200" spc="-10">
                <a:latin typeface="Times New Roman"/>
                <a:cs typeface="Times New Roman"/>
              </a:rPr>
              <a:t> the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ac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ulator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(MVI</a:t>
            </a:r>
            <a:r>
              <a:rPr dirty="0" smtClean="0" sz="2200" spc="-1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A),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te</a:t>
            </a:r>
            <a:r>
              <a:rPr dirty="0" smtClean="0" sz="2200" spc="-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ata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be</a:t>
            </a:r>
            <a:r>
              <a:rPr dirty="0" smtClean="0" sz="2200" spc="-10">
                <a:latin typeface="Times New Roman"/>
                <a:cs typeface="Times New Roman"/>
              </a:rPr>
              <a:t> loaded.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28"/>
              </a:spcBef>
              <a:buClr>
                <a:srgbClr val="0E6EC5"/>
              </a:buClr>
              <a:buFont typeface="Wingdings 2"/>
              <a:buChar char="·"/>
            </a:pPr>
            <a:endParaRPr sz="500"/>
          </a:p>
          <a:p>
            <a:pPr algn="just" marL="287020" marR="16510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needs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read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these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two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b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tes</a:t>
            </a:r>
            <a:r>
              <a:rPr dirty="0" smtClean="0" sz="2200" spc="-3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from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bef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can</a:t>
            </a:r>
            <a:r>
              <a:rPr dirty="0" smtClean="0" sz="2200" spc="-10">
                <a:latin typeface="Times New Roman"/>
                <a:cs typeface="Times New Roman"/>
              </a:rPr>
              <a:t> execute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n.</a:t>
            </a:r>
            <a:r>
              <a:rPr dirty="0" smtClean="0" sz="2200" spc="-4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erefore,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will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need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at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lea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two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-10">
                <a:latin typeface="Times New Roman"/>
                <a:cs typeface="Times New Roman"/>
              </a:rPr>
              <a:t> 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·"/>
            </a:pPr>
            <a:endParaRPr sz="500"/>
          </a:p>
          <a:p>
            <a:pPr lvl="1" marL="1167765" indent="-248920">
              <a:lnSpc>
                <a:spcPct val="100000"/>
              </a:lnSpc>
              <a:buClr>
                <a:srgbClr val="0E6EC5"/>
              </a:buClr>
              <a:buSzPct val="84090"/>
              <a:buFont typeface="Wingdings 2"/>
              <a:buChar char="·"/>
              <a:tabLst>
                <a:tab pos="116776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first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fetch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discuss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rlie</a:t>
            </a:r>
            <a:r>
              <a:rPr dirty="0" smtClean="0" sz="2200" spc="-13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28"/>
              </a:spcBef>
              <a:buClr>
                <a:srgbClr val="0E6EC5"/>
              </a:buClr>
              <a:buFont typeface="Wingdings 2"/>
              <a:buChar char="·"/>
            </a:pPr>
            <a:endParaRPr sz="500"/>
          </a:p>
          <a:p>
            <a:pPr lvl="1" marL="1167765" indent="-248920">
              <a:lnSpc>
                <a:spcPts val="2630"/>
              </a:lnSpc>
              <a:buClr>
                <a:srgbClr val="0E6EC5"/>
              </a:buClr>
              <a:buSzPct val="84090"/>
              <a:buFont typeface="Wingdings 2"/>
              <a:buChar char="·"/>
              <a:tabLst>
                <a:tab pos="116776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se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Read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9400" y="2209800"/>
            <a:ext cx="113385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98066" y="807973"/>
            <a:ext cx="5549265" cy="546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305"/>
              </a:lnSpc>
            </a:pPr>
            <a:r>
              <a:rPr dirty="0" smtClean="0" sz="3600">
                <a:solidFill>
                  <a:srgbClr val="04607A"/>
                </a:solidFill>
                <a:latin typeface="Times New Roman"/>
                <a:cs typeface="Times New Roman"/>
              </a:rPr>
              <a:t>Memory Read Machine Cycle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34209"/>
            <a:ext cx="8075295" cy="34372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·"/>
              <a:tabLst>
                <a:tab pos="28702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In a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write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operatio</a:t>
            </a:r>
            <a:r>
              <a:rPr dirty="0" smtClean="0" sz="2400" spc="5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9"/>
              </a:spcBef>
            </a:pPr>
            <a:endParaRPr sz="1400"/>
          </a:p>
          <a:p>
            <a:pPr marL="497205" indent="-457834">
              <a:lnSpc>
                <a:spcPct val="100000"/>
              </a:lnSpc>
              <a:buClr>
                <a:srgbClr val="0AD0D9"/>
              </a:buClr>
              <a:buSzPct val="93750"/>
              <a:buFont typeface="Times New Roman"/>
              <a:buAutoNum type="arabicPeriod"/>
              <a:tabLst>
                <a:tab pos="49720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8085 pla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es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address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(2065</a:t>
            </a:r>
            <a:r>
              <a:rPr dirty="0" smtClean="0" sz="2400" spc="-5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) on 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address bus</a:t>
            </a:r>
            <a:endParaRPr sz="2400">
              <a:latin typeface="Times New Roman"/>
              <a:cs typeface="Times New Roman"/>
            </a:endParaRPr>
          </a:p>
          <a:p>
            <a:pPr marL="497205" indent="-457834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Times New Roman"/>
              <a:buAutoNum type="arabicPeriod"/>
              <a:tabLst>
                <a:tab pos="49720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Ide</a:t>
            </a:r>
            <a:r>
              <a:rPr dirty="0" smtClean="0" sz="2400" spc="-15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-2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ies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opera</a:t>
            </a:r>
            <a:r>
              <a:rPr dirty="0" smtClean="0" sz="2400" spc="-1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ion</a:t>
            </a:r>
            <a:r>
              <a:rPr dirty="0" smtClean="0" sz="2400" spc="2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as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‘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ry</a:t>
            </a:r>
            <a:r>
              <a:rPr dirty="0" smtClean="0" sz="2400" spc="2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write</a:t>
            </a:r>
            <a:r>
              <a:rPr dirty="0" smtClean="0" sz="2400" spc="0">
                <a:latin typeface="Times New Roman"/>
                <a:cs typeface="Times New Roman"/>
              </a:rPr>
              <a:t>’</a:t>
            </a:r>
            <a:r>
              <a:rPr dirty="0" smtClean="0" sz="2400" spc="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</a:t>
            </a:r>
            <a:r>
              <a:rPr dirty="0" smtClean="0" sz="2400" spc="-1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O/M</a:t>
            </a:r>
            <a:r>
              <a:rPr dirty="0" smtClean="0" sz="2400" spc="5">
                <a:latin typeface="Times New Roman"/>
                <a:cs typeface="Times New Roman"/>
              </a:rPr>
              <a:t>=</a:t>
            </a:r>
            <a:r>
              <a:rPr dirty="0" smtClean="0" sz="2400" spc="0">
                <a:latin typeface="Times New Roman"/>
                <a:cs typeface="Times New Roman"/>
              </a:rPr>
              <a:t>0,</a:t>
            </a:r>
            <a:r>
              <a:rPr dirty="0" smtClean="0" sz="2400" spc="2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s1</a:t>
            </a:r>
            <a:r>
              <a:rPr dirty="0" smtClean="0" sz="2400" spc="-10">
                <a:latin typeface="Times New Roman"/>
                <a:cs typeface="Times New Roman"/>
              </a:rPr>
              <a:t>=</a:t>
            </a:r>
            <a:r>
              <a:rPr dirty="0" smtClean="0" sz="2400" spc="0">
                <a:latin typeface="Times New Roman"/>
                <a:cs typeface="Times New Roman"/>
              </a:rPr>
              <a:t>0,</a:t>
            </a:r>
            <a:endParaRPr sz="2400">
              <a:latin typeface="Times New Roman"/>
              <a:cs typeface="Times New Roman"/>
            </a:endParaRPr>
          </a:p>
          <a:p>
            <a:pPr marL="497205">
              <a:lnSpc>
                <a:spcPts val="2590"/>
              </a:lnSpc>
            </a:pPr>
            <a:r>
              <a:rPr dirty="0" smtClean="0" sz="2400">
                <a:latin typeface="Times New Roman"/>
                <a:cs typeface="Times New Roman"/>
              </a:rPr>
              <a:t>s</a:t>
            </a:r>
            <a:r>
              <a:rPr dirty="0" smtClean="0" sz="2400" spc="-5">
                <a:latin typeface="Times New Roman"/>
                <a:cs typeface="Times New Roman"/>
              </a:rPr>
              <a:t>0</a:t>
            </a:r>
            <a:r>
              <a:rPr dirty="0" smtClean="0" sz="2400" spc="0">
                <a:latin typeface="Times New Roman"/>
                <a:cs typeface="Times New Roman"/>
              </a:rPr>
              <a:t>=</a:t>
            </a:r>
            <a:r>
              <a:rPr dirty="0" smtClean="0" sz="2400" spc="-5">
                <a:latin typeface="Times New Roman"/>
                <a:cs typeface="Times New Roman"/>
              </a:rPr>
              <a:t>1</a:t>
            </a:r>
            <a:r>
              <a:rPr dirty="0" smtClean="0" sz="2400" spc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8"/>
              </a:spcBef>
            </a:pPr>
            <a:endParaRPr sz="600"/>
          </a:p>
          <a:p>
            <a:pPr marL="497205" marR="15240" indent="-457834">
              <a:lnSpc>
                <a:spcPts val="2590"/>
              </a:lnSpc>
              <a:buClr>
                <a:srgbClr val="0AD0D9"/>
              </a:buClr>
              <a:buSzPct val="93750"/>
              <a:buFont typeface="Times New Roman"/>
              <a:buAutoNum type="arabicPeriod" startAt="3"/>
              <a:tabLst>
                <a:tab pos="49720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Places </a:t>
            </a:r>
            <a:r>
              <a:rPr dirty="0" smtClean="0" sz="2400" spc="-2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ontents </a:t>
            </a:r>
            <a:r>
              <a:rPr dirty="0" smtClean="0" sz="2400" spc="-2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-25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cu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ula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 </a:t>
            </a:r>
            <a:r>
              <a:rPr dirty="0" smtClean="0" sz="2400" spc="-2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on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</a:t>
            </a:r>
            <a:r>
              <a:rPr dirty="0" smtClean="0" sz="2400" spc="-2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data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bus </a:t>
            </a:r>
            <a:r>
              <a:rPr dirty="0" smtClean="0" sz="2400" spc="-24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d</a:t>
            </a:r>
            <a:r>
              <a:rPr dirty="0" smtClean="0" sz="2400" spc="0">
                <a:latin typeface="Times New Roman"/>
                <a:cs typeface="Times New Roman"/>
              </a:rPr>
              <a:t> ass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s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sign</a:t>
            </a:r>
            <a:r>
              <a:rPr dirty="0" smtClean="0" sz="2400" spc="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l</a:t>
            </a:r>
            <a:r>
              <a:rPr dirty="0" smtClean="0" sz="2400" spc="-50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W</a:t>
            </a:r>
            <a:r>
              <a:rPr dirty="0" smtClean="0" sz="2400" spc="-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97205" indent="-457834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Times New Roman"/>
              <a:buAutoNum type="arabicPeriod" startAt="3"/>
              <a:tabLst>
                <a:tab pos="497205" algn="l"/>
                <a:tab pos="1501775" algn="l"/>
                <a:tab pos="2012314" algn="l"/>
                <a:tab pos="2574925" algn="l"/>
                <a:tab pos="3608070" algn="l"/>
                <a:tab pos="4119879" algn="l"/>
                <a:tab pos="5359400" algn="l"/>
                <a:tab pos="5787390" algn="l"/>
                <a:tab pos="6343650" algn="l"/>
                <a:tab pos="7045325" algn="l"/>
                <a:tab pos="7658100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During	</a:t>
            </a:r>
            <a:r>
              <a:rPr dirty="0" smtClean="0" sz="240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e	</a:t>
            </a:r>
            <a:r>
              <a:rPr dirty="0" smtClean="0" sz="2400" spc="0">
                <a:latin typeface="Times New Roman"/>
                <a:cs typeface="Times New Roman"/>
              </a:rPr>
              <a:t>last	</a:t>
            </a:r>
            <a:r>
              <a:rPr dirty="0" smtClean="0" sz="2400" spc="-220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-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tate,	</a:t>
            </a:r>
            <a:r>
              <a:rPr dirty="0" smtClean="0" sz="2400" spc="0">
                <a:latin typeface="Times New Roman"/>
                <a:cs typeface="Times New Roman"/>
              </a:rPr>
              <a:t>the	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25">
                <a:latin typeface="Times New Roman"/>
                <a:cs typeface="Times New Roman"/>
              </a:rPr>
              <a:t>e</a:t>
            </a:r>
            <a:r>
              <a:rPr dirty="0" smtClean="0" sz="2600" spc="0">
                <a:latin typeface="Times New Roman"/>
                <a:cs typeface="Times New Roman"/>
              </a:rPr>
              <a:t>n</a:t>
            </a:r>
            <a:r>
              <a:rPr dirty="0" smtClean="0" sz="2600" spc="-15">
                <a:latin typeface="Times New Roman"/>
                <a:cs typeface="Times New Roman"/>
              </a:rPr>
              <a:t>t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5">
                <a:latin typeface="Times New Roman"/>
                <a:cs typeface="Times New Roman"/>
              </a:rPr>
              <a:t>o</a:t>
            </a:r>
            <a:r>
              <a:rPr dirty="0" smtClean="0" sz="2600" spc="0">
                <a:latin typeface="Times New Roman"/>
                <a:cs typeface="Times New Roman"/>
              </a:rPr>
              <a:t>f	</a:t>
            </a:r>
            <a:r>
              <a:rPr dirty="0" smtClean="0" sz="2600" spc="0">
                <a:latin typeface="Times New Roman"/>
                <a:cs typeface="Times New Roman"/>
              </a:rPr>
              <a:t>the	</a:t>
            </a:r>
            <a:r>
              <a:rPr dirty="0" smtClean="0" sz="2600" spc="0">
                <a:latin typeface="Times New Roman"/>
                <a:cs typeface="Times New Roman"/>
              </a:rPr>
              <a:t>d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ta	</a:t>
            </a:r>
            <a:r>
              <a:rPr dirty="0" smtClean="0" sz="2600" spc="5">
                <a:latin typeface="Times New Roman"/>
                <a:cs typeface="Times New Roman"/>
              </a:rPr>
              <a:t>bu</a:t>
            </a:r>
            <a:r>
              <a:rPr dirty="0" smtClean="0" sz="2600" spc="0">
                <a:latin typeface="Times New Roman"/>
                <a:cs typeface="Times New Roman"/>
              </a:rPr>
              <a:t>s	</a:t>
            </a:r>
            <a:r>
              <a:rPr dirty="0" smtClean="0" sz="2600" spc="0"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  <a:p>
            <a:pPr marL="497205">
              <a:lnSpc>
                <a:spcPts val="2810"/>
              </a:lnSpc>
            </a:pPr>
            <a:r>
              <a:rPr dirty="0" smtClean="0" sz="2600">
                <a:latin typeface="Times New Roman"/>
                <a:cs typeface="Times New Roman"/>
              </a:rPr>
              <a:t>s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ved</a:t>
            </a:r>
            <a:r>
              <a:rPr dirty="0" smtClean="0" sz="2600" spc="-1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into</a:t>
            </a:r>
            <a:r>
              <a:rPr dirty="0" smtClean="0" sz="2600" spc="-5">
                <a:latin typeface="Times New Roman"/>
                <a:cs typeface="Times New Roman"/>
              </a:rPr>
              <a:t> </a:t>
            </a:r>
            <a:r>
              <a:rPr dirty="0" smtClean="0" sz="2600" spc="0">
                <a:latin typeface="Times New Roman"/>
                <a:cs typeface="Times New Roman"/>
              </a:rPr>
              <a:t>the</a:t>
            </a:r>
            <a:r>
              <a:rPr dirty="0" smtClean="0" sz="2600" spc="-20">
                <a:latin typeface="Times New Roman"/>
                <a:cs typeface="Times New Roman"/>
              </a:rPr>
              <a:t> 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e</a:t>
            </a:r>
            <a:r>
              <a:rPr dirty="0" smtClean="0" sz="2600" spc="-15">
                <a:latin typeface="Times New Roman"/>
                <a:cs typeface="Times New Roman"/>
              </a:rPr>
              <a:t>m</a:t>
            </a:r>
            <a:r>
              <a:rPr dirty="0" smtClean="0" sz="2600" spc="0">
                <a:latin typeface="Times New Roman"/>
                <a:cs typeface="Times New Roman"/>
              </a:rPr>
              <a:t>ory loc</a:t>
            </a:r>
            <a:r>
              <a:rPr dirty="0" smtClean="0" sz="2600" spc="-15">
                <a:latin typeface="Times New Roman"/>
                <a:cs typeface="Times New Roman"/>
              </a:rPr>
              <a:t>a</a:t>
            </a:r>
            <a:r>
              <a:rPr dirty="0" smtClean="0" sz="2600" spc="0">
                <a:latin typeface="Times New Roman"/>
                <a:cs typeface="Times New Roman"/>
              </a:rPr>
              <a:t>t</a:t>
            </a:r>
            <a:r>
              <a:rPr dirty="0" smtClean="0" sz="2600" spc="-15">
                <a:latin typeface="Times New Roman"/>
                <a:cs typeface="Times New Roman"/>
              </a:rPr>
              <a:t>i</a:t>
            </a:r>
            <a:r>
              <a:rPr dirty="0" smtClean="0" sz="2600" spc="0">
                <a:latin typeface="Times New Roman"/>
                <a:cs typeface="Times New Roman"/>
              </a:rPr>
              <a:t>o</a:t>
            </a:r>
            <a:r>
              <a:rPr dirty="0" smtClean="0" sz="2600" spc="10">
                <a:latin typeface="Times New Roman"/>
                <a:cs typeface="Times New Roman"/>
              </a:rPr>
              <a:t>n</a:t>
            </a:r>
            <a:r>
              <a:rPr dirty="0" smtClean="0" sz="2600" spc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3973" y="807973"/>
            <a:ext cx="5497195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solidFill>
                  <a:srgbClr val="04607A"/>
                </a:solidFill>
                <a:latin typeface="Times New Roman"/>
                <a:cs typeface="Times New Roman"/>
              </a:rPr>
              <a:t>The Memory</a:t>
            </a:r>
            <a:r>
              <a:rPr dirty="0" smtClean="0" sz="3600" spc="-6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-150">
                <a:solidFill>
                  <a:srgbClr val="04607A"/>
                </a:solidFill>
                <a:latin typeface="Times New Roman"/>
                <a:cs typeface="Times New Roman"/>
              </a:rPr>
              <a:t>W</a:t>
            </a:r>
            <a:r>
              <a:rPr dirty="0" smtClean="0" sz="3600" spc="0">
                <a:solidFill>
                  <a:srgbClr val="04607A"/>
                </a:solidFill>
                <a:latin typeface="Times New Roman"/>
                <a:cs typeface="Times New Roman"/>
              </a:rPr>
              <a:t>rite</a:t>
            </a:r>
            <a:r>
              <a:rPr dirty="0" smtClean="0" sz="36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>
                <a:solidFill>
                  <a:srgbClr val="04607A"/>
                </a:solidFill>
                <a:latin typeface="Times New Roman"/>
                <a:cs typeface="Times New Roman"/>
              </a:rPr>
              <a:t>Operation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83640">
              <a:lnSpc>
                <a:spcPct val="100000"/>
              </a:lnSpc>
            </a:pPr>
            <a:r>
              <a:rPr dirty="0" smtClean="0" sz="3200" b="1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v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iew</a:t>
            </a:r>
            <a:r>
              <a:rPr dirty="0" smtClean="0" sz="32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of</a:t>
            </a:r>
            <a:r>
              <a:rPr dirty="0" smtClean="0" sz="32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Import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nt</a:t>
            </a:r>
            <a:r>
              <a:rPr dirty="0" smtClean="0" sz="3200" spc="-4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Conc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pts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1466"/>
            <a:ext cx="8074025" cy="3969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4604" indent="-274320">
              <a:lnSpc>
                <a:spcPct val="100099"/>
              </a:lnSpc>
              <a:buClr>
                <a:srgbClr val="0AD0D9"/>
              </a:buClr>
              <a:buSzPct val="95454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The</a:t>
            </a:r>
            <a:r>
              <a:rPr dirty="0" smtClean="0" sz="2200" spc="-15">
                <a:latin typeface="Times New Roman"/>
                <a:cs typeface="Times New Roman"/>
              </a:rPr>
              <a:t>  </a:t>
            </a:r>
            <a:r>
              <a:rPr dirty="0" smtClean="0" sz="2200" spc="-24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crop</a:t>
            </a:r>
            <a:r>
              <a:rPr dirty="0" smtClean="0" sz="2200" spc="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oces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or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(MPU)</a:t>
            </a:r>
            <a:r>
              <a:rPr dirty="0" smtClean="0" sz="2200" spc="-15">
                <a:latin typeface="Times New Roman"/>
                <a:cs typeface="Times New Roman"/>
              </a:rPr>
              <a:t>  </a:t>
            </a:r>
            <a:r>
              <a:rPr dirty="0" smtClean="0" sz="2200" spc="-2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</a:t>
            </a:r>
            <a:r>
              <a:rPr dirty="0" smtClean="0" sz="2200" spc="5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5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ily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perfo</a:t>
            </a:r>
            <a:r>
              <a:rPr dirty="0" smtClean="0" sz="2200" spc="5">
                <a:latin typeface="Times New Roman"/>
                <a:cs typeface="Times New Roman"/>
              </a:rPr>
              <a:t>r</a:t>
            </a:r>
            <a:r>
              <a:rPr dirty="0" smtClean="0" sz="2200" spc="-15">
                <a:latin typeface="Times New Roman"/>
                <a:cs typeface="Times New Roman"/>
              </a:rPr>
              <a:t>ms</a:t>
            </a:r>
            <a:r>
              <a:rPr dirty="0" smtClean="0" sz="2200" spc="-15">
                <a:latin typeface="Times New Roman"/>
                <a:cs typeface="Times New Roman"/>
              </a:rPr>
              <a:t>  </a:t>
            </a:r>
            <a:r>
              <a:rPr dirty="0" smtClean="0" sz="2200" spc="-27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f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s:</a:t>
            </a:r>
            <a:r>
              <a:rPr dirty="0" smtClean="0" sz="2200" spc="-15">
                <a:latin typeface="Times New Roman"/>
                <a:cs typeface="Times New Roman"/>
              </a:rPr>
              <a:t> Me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ry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9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Re</a:t>
            </a:r>
            <a:r>
              <a:rPr dirty="0" smtClean="0" sz="2200" spc="-3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d,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4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4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W</a:t>
            </a:r>
            <a:r>
              <a:rPr dirty="0" smtClean="0" sz="2200" spc="-10">
                <a:latin typeface="Times New Roman"/>
                <a:cs typeface="Times New Roman"/>
              </a:rPr>
              <a:t>rite,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I/O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Rea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0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I/O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5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W</a:t>
            </a:r>
            <a:r>
              <a:rPr dirty="0" smtClean="0" sz="2200" spc="-10">
                <a:latin typeface="Times New Roman"/>
                <a:cs typeface="Times New Roman"/>
              </a:rPr>
              <a:t>rite.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F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0">
                <a:latin typeface="Times New Roman"/>
                <a:cs typeface="Times New Roman"/>
              </a:rPr>
              <a:t> </a:t>
            </a:r>
            <a:r>
              <a:rPr dirty="0" smtClean="0" sz="2200" spc="-3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ach</a:t>
            </a:r>
            <a:r>
              <a:rPr dirty="0" smtClean="0" sz="2200" spc="-10">
                <a:latin typeface="Times New Roman"/>
                <a:cs typeface="Times New Roman"/>
              </a:rPr>
              <a:t> ap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ropriate,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ge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erat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ap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ropriate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tr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sig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al.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0AD0D9"/>
              </a:buClr>
              <a:buFont typeface="Wingdings 2"/>
              <a:buChar char="·"/>
            </a:pPr>
            <a:endParaRPr sz="65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5454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7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5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ate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with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pe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ip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l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(and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),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MPU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identifies</a:t>
            </a:r>
            <a:r>
              <a:rPr dirty="0" smtClean="0" sz="2200" spc="-10">
                <a:latin typeface="Times New Roman"/>
                <a:cs typeface="Times New Roman"/>
              </a:rPr>
              <a:t> peri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heral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1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14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ry</a:t>
            </a:r>
            <a:r>
              <a:rPr dirty="0" smtClean="0" sz="2200" spc="16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ocati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b</a:t>
            </a:r>
            <a:r>
              <a:rPr dirty="0" smtClean="0" sz="2200" spc="-15">
                <a:latin typeface="Times New Roman"/>
                <a:cs typeface="Times New Roman"/>
              </a:rPr>
              <a:t>y</a:t>
            </a:r>
            <a:r>
              <a:rPr dirty="0" smtClean="0" sz="2200" spc="1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-2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13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ad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res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transfers</a:t>
            </a:r>
            <a:r>
              <a:rPr dirty="0" smtClean="0" sz="2200" spc="1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data,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0">
                <a:latin typeface="Times New Roman"/>
                <a:cs typeface="Times New Roman"/>
              </a:rPr>
              <a:t> pro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ides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ti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ing</a:t>
            </a:r>
            <a:r>
              <a:rPr dirty="0" smtClean="0" sz="2200" spc="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sig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als.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0AD0D9"/>
              </a:buClr>
              <a:buFont typeface="Wingdings 2"/>
              <a:buChar char="·"/>
            </a:pPr>
            <a:endParaRPr sz="65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algn="just" marL="287020" marR="14604" indent="-274320">
              <a:lnSpc>
                <a:spcPct val="100000"/>
              </a:lnSpc>
              <a:buClr>
                <a:srgbClr val="0AD0D9"/>
              </a:buClr>
              <a:buSzPct val="95454"/>
              <a:buFont typeface="Wingdings 2"/>
              <a:buChar char="·"/>
              <a:tabLst>
                <a:tab pos="370205" algn="l"/>
                <a:tab pos="974090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8085</a:t>
            </a:r>
            <a:r>
              <a:rPr dirty="0" smtClean="0" sz="2200" spc="10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cropr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ssor</a:t>
            </a:r>
            <a:r>
              <a:rPr dirty="0" smtClean="0" sz="2200" spc="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has</a:t>
            </a:r>
            <a:r>
              <a:rPr dirty="0" smtClean="0" sz="2200" spc="10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six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gene</a:t>
            </a:r>
            <a:r>
              <a:rPr dirty="0" smtClean="0" sz="2200" spc="-2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al</a:t>
            </a:r>
            <a:r>
              <a:rPr dirty="0" smtClean="0" sz="2200" spc="10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–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rpose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8</a:t>
            </a:r>
            <a:r>
              <a:rPr dirty="0" smtClean="0" sz="2200" spc="10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bit</a:t>
            </a:r>
            <a:r>
              <a:rPr dirty="0" smtClean="0" sz="2200" spc="11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registers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10">
                <a:latin typeface="Times New Roman"/>
                <a:cs typeface="Times New Roman"/>
              </a:rPr>
              <a:t> store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data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4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ac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u</a:t>
            </a:r>
            <a:r>
              <a:rPr dirty="0" smtClean="0" sz="2200" spc="5">
                <a:latin typeface="Times New Roman"/>
                <a:cs typeface="Times New Roman"/>
              </a:rPr>
              <a:t>l</a:t>
            </a:r>
            <a:r>
              <a:rPr dirty="0" smtClean="0" sz="2200" spc="-10">
                <a:latin typeface="Times New Roman"/>
                <a:cs typeface="Times New Roman"/>
              </a:rPr>
              <a:t>ator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erf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r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3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arit</a:t>
            </a:r>
            <a:r>
              <a:rPr dirty="0" smtClean="0" sz="2200" spc="0">
                <a:latin typeface="Times New Roman"/>
                <a:cs typeface="Times New Roman"/>
              </a:rPr>
              <a:t>h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tic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4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logical</a:t>
            </a:r>
            <a:r>
              <a:rPr dirty="0" smtClean="0" sz="2200" spc="-10">
                <a:latin typeface="Times New Roman"/>
                <a:cs typeface="Times New Roman"/>
              </a:rPr>
              <a:t> 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83640">
              <a:lnSpc>
                <a:spcPts val="3825"/>
              </a:lnSpc>
            </a:pPr>
            <a:r>
              <a:rPr dirty="0" smtClean="0" sz="3200" b="1">
                <a:solidFill>
                  <a:srgbClr val="04607A"/>
                </a:solidFill>
                <a:latin typeface="Times New Roman"/>
                <a:cs typeface="Times New Roman"/>
              </a:rPr>
              <a:t>Re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v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iew</a:t>
            </a:r>
            <a:r>
              <a:rPr dirty="0" smtClean="0" sz="32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of</a:t>
            </a:r>
            <a:r>
              <a:rPr dirty="0" smtClean="0" sz="32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Import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nt</a:t>
            </a:r>
            <a:r>
              <a:rPr dirty="0" smtClean="0" sz="3200" spc="-4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Conc</a:t>
            </a:r>
            <a:r>
              <a:rPr dirty="0" smtClean="0" sz="3200" spc="5" b="1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 b="1">
                <a:solidFill>
                  <a:srgbClr val="04607A"/>
                </a:solidFill>
                <a:latin typeface="Times New Roman"/>
                <a:cs typeface="Times New Roman"/>
              </a:rPr>
              <a:t>pts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2721"/>
            <a:ext cx="8072755" cy="4304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has</a:t>
            </a:r>
            <a:r>
              <a:rPr dirty="0" smtClean="0" sz="2200" spc="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two</a:t>
            </a:r>
            <a:r>
              <a:rPr dirty="0" smtClean="0" sz="2200" spc="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16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3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gister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:</a:t>
            </a:r>
            <a:r>
              <a:rPr dirty="0" smtClean="0" sz="2200" spc="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nter</a:t>
            </a:r>
            <a:r>
              <a:rPr dirty="0" smtClean="0" sz="2200" spc="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sta</a:t>
            </a:r>
            <a:r>
              <a:rPr dirty="0" smtClean="0" sz="2200" spc="-3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k</a:t>
            </a:r>
            <a:r>
              <a:rPr dirty="0" smtClean="0" sz="2200" spc="-10">
                <a:latin typeface="Times New Roman"/>
                <a:cs typeface="Times New Roman"/>
              </a:rPr>
              <a:t> p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inte</a:t>
            </a:r>
            <a:r>
              <a:rPr dirty="0" smtClean="0" sz="2200" spc="-125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16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1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pro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m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nter</a:t>
            </a:r>
            <a:r>
              <a:rPr dirty="0" smtClean="0" sz="2200" spc="1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1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used</a:t>
            </a:r>
            <a:r>
              <a:rPr dirty="0" smtClean="0" sz="2200" spc="16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1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sequence</a:t>
            </a:r>
            <a:r>
              <a:rPr dirty="0" smtClean="0" sz="2200" spc="15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he</a:t>
            </a:r>
            <a:r>
              <a:rPr dirty="0" smtClean="0" sz="2200" spc="1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executi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1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 pro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25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2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2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sta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k</a:t>
            </a:r>
            <a:r>
              <a:rPr dirty="0" smtClean="0" sz="2200" spc="2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pointer</a:t>
            </a:r>
            <a:r>
              <a:rPr dirty="0" smtClean="0" sz="2200" spc="24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2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used</a:t>
            </a:r>
            <a:r>
              <a:rPr dirty="0" smtClean="0" sz="2200" spc="22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23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23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mory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inter</a:t>
            </a:r>
            <a:r>
              <a:rPr dirty="0" smtClean="0" sz="2200" spc="2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for</a:t>
            </a:r>
            <a:r>
              <a:rPr dirty="0" smtClean="0" sz="2200" spc="24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he</a:t>
            </a:r>
            <a:r>
              <a:rPr dirty="0" smtClean="0" sz="2200" spc="-10">
                <a:latin typeface="Times New Roman"/>
                <a:cs typeface="Times New Roman"/>
              </a:rPr>
              <a:t> sta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k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</a:t>
            </a:r>
            <a:r>
              <a:rPr dirty="0" smtClean="0" sz="2200" spc="-14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0AD0D9"/>
              </a:buClr>
              <a:buFont typeface="Wingdings 2"/>
              <a:buChar char="·"/>
            </a:pPr>
            <a:endParaRPr sz="65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ry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gr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up</a:t>
            </a:r>
            <a:r>
              <a:rPr dirty="0" smtClean="0" sz="2200" spc="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of</a:t>
            </a:r>
            <a:r>
              <a:rPr dirty="0" smtClean="0" sz="2200" spc="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arr</a:t>
            </a:r>
            <a:r>
              <a:rPr dirty="0" smtClean="0" sz="2200" spc="-20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5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q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3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store</a:t>
            </a:r>
            <a:r>
              <a:rPr dirty="0" smtClean="0" sz="2200" spc="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bit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;</a:t>
            </a:r>
            <a:r>
              <a:rPr dirty="0" smtClean="0" sz="2200" spc="-10">
                <a:latin typeface="Times New Roman"/>
                <a:cs typeface="Times New Roman"/>
              </a:rPr>
              <a:t> 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2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210">
                <a:latin typeface="Times New Roman"/>
                <a:cs typeface="Times New Roman"/>
              </a:rPr>
              <a:t> </a:t>
            </a:r>
            <a:r>
              <a:rPr dirty="0" smtClean="0" sz="2200" spc="-30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PU</a:t>
            </a:r>
            <a:r>
              <a:rPr dirty="0" smtClean="0" sz="2200" spc="2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req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ires</a:t>
            </a:r>
            <a:r>
              <a:rPr dirty="0" smtClean="0" sz="2200" spc="2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2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2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–</a:t>
            </a:r>
            <a:r>
              <a:rPr dirty="0" smtClean="0" sz="2200" spc="-15">
                <a:latin typeface="Times New Roman"/>
                <a:cs typeface="Times New Roman"/>
              </a:rPr>
              <a:t>wide</a:t>
            </a:r>
            <a:r>
              <a:rPr dirty="0" smtClean="0" sz="2200" spc="22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ry</a:t>
            </a:r>
            <a:r>
              <a:rPr dirty="0" smtClean="0" sz="2200" spc="240">
                <a:latin typeface="Times New Roman"/>
                <a:cs typeface="Times New Roman"/>
              </a:rPr>
              <a:t> </a:t>
            </a:r>
            <a:r>
              <a:rPr dirty="0" smtClean="0" sz="2200" spc="-35">
                <a:latin typeface="Times New Roman"/>
                <a:cs typeface="Times New Roman"/>
              </a:rPr>
              <a:t>w</a:t>
            </a:r>
            <a:r>
              <a:rPr dirty="0" smtClean="0" sz="2200" spc="-10">
                <a:latin typeface="Times New Roman"/>
                <a:cs typeface="Times New Roman"/>
              </a:rPr>
              <a:t>ord</a:t>
            </a:r>
            <a:r>
              <a:rPr dirty="0" smtClean="0" sz="2200" spc="22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2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uses</a:t>
            </a:r>
            <a:r>
              <a:rPr dirty="0" smtClean="0" sz="2200" spc="20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16</a:t>
            </a:r>
            <a:r>
              <a:rPr dirty="0" smtClean="0" sz="2200" spc="-10">
                <a:latin typeface="Times New Roman"/>
                <a:cs typeface="Times New Roman"/>
              </a:rPr>
              <a:t>-bit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ad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ress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sel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ct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register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called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ory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locatio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5"/>
              </a:spcBef>
              <a:buClr>
                <a:srgbClr val="0AD0D9"/>
              </a:buClr>
              <a:buFont typeface="Wingdings 2"/>
              <a:buChar char="·"/>
            </a:pPr>
            <a:endParaRPr sz="65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·"/>
              <a:tabLst>
                <a:tab pos="286385" algn="l"/>
                <a:tab pos="1341755" algn="l"/>
              </a:tabLst>
            </a:pPr>
            <a:r>
              <a:rPr dirty="0" smtClean="0" sz="2200" spc="-17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interco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nect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perip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erals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with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8085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MPU,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additio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al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logic</a:t>
            </a:r>
            <a:r>
              <a:rPr dirty="0" smtClean="0" sz="2200" spc="-10">
                <a:latin typeface="Times New Roman"/>
                <a:cs typeface="Times New Roman"/>
              </a:rPr>
              <a:t> circuits,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cal</a:t>
            </a:r>
            <a:r>
              <a:rPr dirty="0" smtClean="0" sz="2200" spc="-5">
                <a:latin typeface="Times New Roman"/>
                <a:cs typeface="Times New Roman"/>
              </a:rPr>
              <a:t>l</a:t>
            </a:r>
            <a:r>
              <a:rPr dirty="0" smtClean="0" sz="2200" spc="-15">
                <a:latin typeface="Times New Roman"/>
                <a:cs typeface="Times New Roman"/>
              </a:rPr>
              <a:t>ed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intera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ti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19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ice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1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neces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4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ese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i</a:t>
            </a:r>
            <a:r>
              <a:rPr dirty="0" smtClean="0" sz="2200" spc="-10">
                <a:latin typeface="Times New Roman"/>
                <a:cs typeface="Times New Roman"/>
              </a:rPr>
              <a:t>rc</a:t>
            </a:r>
            <a:r>
              <a:rPr dirty="0" smtClean="0" sz="2200" spc="-5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its</a:t>
            </a:r>
            <a:r>
              <a:rPr dirty="0" smtClean="0" sz="2200" spc="-10">
                <a:latin typeface="Times New Roman"/>
                <a:cs typeface="Times New Roman"/>
              </a:rPr>
              <a:t> inclu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</a:t>
            </a:r>
            <a:r>
              <a:rPr dirty="0" smtClean="0" sz="2200" spc="-10">
                <a:latin typeface="Times New Roman"/>
                <a:cs typeface="Times New Roman"/>
              </a:rPr>
              <a:t>v</a:t>
            </a:r>
            <a:r>
              <a:rPr dirty="0" smtClean="0" sz="2200" spc="-10">
                <a:latin typeface="Times New Roman"/>
                <a:cs typeface="Times New Roman"/>
              </a:rPr>
              <a:t>ices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such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b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50">
                <a:latin typeface="Times New Roman"/>
                <a:cs typeface="Times New Roman"/>
              </a:rPr>
              <a:t>f</a:t>
            </a:r>
            <a:r>
              <a:rPr dirty="0" smtClean="0" sz="2200" spc="-10">
                <a:latin typeface="Times New Roman"/>
                <a:cs typeface="Times New Roman"/>
              </a:rPr>
              <a:t>fers,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deco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ers,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enco</a:t>
            </a:r>
            <a:r>
              <a:rPr dirty="0" smtClean="0" sz="2200" spc="-10">
                <a:latin typeface="Times New Roman"/>
                <a:cs typeface="Times New Roman"/>
              </a:rPr>
              <a:t>d</a:t>
            </a:r>
            <a:r>
              <a:rPr dirty="0" smtClean="0" sz="2200" spc="-10">
                <a:latin typeface="Times New Roman"/>
                <a:cs typeface="Times New Roman"/>
              </a:rPr>
              <a:t>ers,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latche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13738"/>
            <a:ext cx="500951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  <a:tab pos="809625" algn="l"/>
                <a:tab pos="3585210" algn="l"/>
                <a:tab pos="4020820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The	</a:t>
            </a:r>
            <a:r>
              <a:rPr dirty="0" smtClean="0" sz="2000">
                <a:latin typeface="Times New Roman"/>
                <a:cs typeface="Times New Roman"/>
              </a:rPr>
              <a:t>need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for 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-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ult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pl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x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	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	</a:t>
            </a:r>
            <a:r>
              <a:rPr dirty="0" smtClean="0" sz="2000" spc="0">
                <a:latin typeface="Times New Roman"/>
                <a:cs typeface="Times New Roman"/>
              </a:rPr>
              <a:t>bus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69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0809" y="1713738"/>
            <a:ext cx="77597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–	</a:t>
            </a:r>
            <a:r>
              <a:rPr dirty="0" smtClean="0" sz="2000" spc="5">
                <a:latin typeface="Times New Roman"/>
                <a:cs typeface="Times New Roman"/>
              </a:rPr>
              <a:t>AD</a:t>
            </a:r>
            <a:r>
              <a:rPr dirty="0" smtClean="0" sz="2000" spc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1117" y="1713738"/>
            <a:ext cx="195580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27430" algn="l"/>
                <a:tab pos="1745614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b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co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es	</a:t>
            </a:r>
            <a:r>
              <a:rPr dirty="0" smtClean="0" sz="2000" spc="0">
                <a:latin typeface="Times New Roman"/>
                <a:cs typeface="Times New Roman"/>
              </a:rPr>
              <a:t>eas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	</a:t>
            </a:r>
            <a:r>
              <a:rPr dirty="0" smtClean="0" sz="2000" spc="-1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2018538"/>
            <a:ext cx="6896734" cy="621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96035" algn="l"/>
                <a:tab pos="3083560" algn="l"/>
                <a:tab pos="5093970" algn="l"/>
                <a:tab pos="5642610" algn="l"/>
                <a:tab pos="6121400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und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rst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d	</a:t>
            </a:r>
            <a:r>
              <a:rPr dirty="0" smtClean="0" sz="2000" spc="0">
                <a:latin typeface="Times New Roman"/>
                <a:cs typeface="Times New Roman"/>
              </a:rPr>
              <a:t>af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er</a:t>
            </a:r>
            <a:r>
              <a:rPr dirty="0" smtClean="0" sz="2000" spc="17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xa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in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g	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gure</a:t>
            </a:r>
            <a:r>
              <a:rPr dirty="0" smtClean="0" sz="2000" spc="15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4.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It</a:t>
            </a:r>
            <a:r>
              <a:rPr dirty="0" smtClean="0" sz="2000" spc="15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h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ws	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hat	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	</a:t>
            </a:r>
            <a:r>
              <a:rPr dirty="0" smtClean="0" sz="2000" spc="0">
                <a:latin typeface="Times New Roman"/>
                <a:cs typeface="Times New Roman"/>
              </a:rPr>
              <a:t>addr</a:t>
            </a:r>
            <a:r>
              <a:rPr dirty="0" smtClean="0" sz="2000" spc="-2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000">
                <a:latin typeface="Times New Roman"/>
                <a:cs typeface="Times New Roman"/>
              </a:rPr>
              <a:t>hig</a:t>
            </a:r>
            <a:r>
              <a:rPr dirty="0" smtClean="0" sz="2000" spc="10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-or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er 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bu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</a:t>
            </a:r>
            <a:r>
              <a:rPr dirty="0" smtClean="0" sz="2000" spc="5">
                <a:latin typeface="Times New Roman"/>
                <a:cs typeface="Times New Roman"/>
              </a:rPr>
              <a:t>20H</a:t>
            </a:r>
            <a:r>
              <a:rPr dirty="0" smtClean="0" sz="2000" spc="0">
                <a:latin typeface="Times New Roman"/>
                <a:cs typeface="Times New Roman"/>
              </a:rPr>
              <a:t>)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re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ns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bu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three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ock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pe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iod</a:t>
            </a:r>
            <a:r>
              <a:rPr dirty="0" smtClean="0" sz="2000" spc="-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0885" y="2018538"/>
            <a:ext cx="75946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36245" algn="l"/>
              </a:tabLst>
            </a:pP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	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5239"/>
            <a:ext cx="8074659" cy="196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H</a:t>
            </a:r>
            <a:r>
              <a:rPr dirty="0" smtClean="0" sz="2000" spc="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w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ve</a:t>
            </a:r>
            <a:r>
              <a:rPr dirty="0" smtClean="0" sz="2000" spc="-9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, </a:t>
            </a:r>
            <a:r>
              <a:rPr dirty="0" smtClean="0" sz="2000" spc="-18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lo</a:t>
            </a:r>
            <a:r>
              <a:rPr dirty="0" smtClean="0" sz="2000" spc="-10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-o</a:t>
            </a:r>
            <a:r>
              <a:rPr dirty="0" smtClean="0" sz="2000" spc="-1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 </a:t>
            </a:r>
            <a:r>
              <a:rPr dirty="0" smtClean="0" sz="2000" spc="-18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dd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ess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(</a:t>
            </a:r>
            <a:r>
              <a:rPr dirty="0" smtClean="0" sz="2000" spc="5">
                <a:latin typeface="Times New Roman"/>
                <a:cs typeface="Times New Roman"/>
              </a:rPr>
              <a:t>05</a:t>
            </a:r>
            <a:r>
              <a:rPr dirty="0" smtClean="0" sz="2000" spc="-10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)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18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ost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rst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k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tabLst>
                <a:tab pos="869315" algn="l"/>
                <a:tab pos="2464435" algn="l"/>
                <a:tab pos="2789555" algn="l"/>
                <a:tab pos="3159760" algn="l"/>
                <a:tab pos="4020820" algn="l"/>
                <a:tab pos="4516120" algn="l"/>
                <a:tab pos="5109210" algn="l"/>
                <a:tab pos="5534660" algn="l"/>
                <a:tab pos="6775450" algn="l"/>
                <a:tab pos="7214234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This	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ress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nee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s	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	</a:t>
            </a:r>
            <a:r>
              <a:rPr dirty="0" smtClean="0" sz="2000" spc="0">
                <a:latin typeface="Times New Roman"/>
                <a:cs typeface="Times New Roman"/>
              </a:rPr>
              <a:t>be	</a:t>
            </a:r>
            <a:r>
              <a:rPr dirty="0" smtClean="0" sz="2000" spc="-2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ch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	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nd	</a:t>
            </a:r>
            <a:r>
              <a:rPr dirty="0" smtClean="0" sz="2000" spc="0">
                <a:latin typeface="Times New Roman"/>
                <a:cs typeface="Times New Roman"/>
              </a:rPr>
              <a:t>u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ed	</a:t>
            </a:r>
            <a:r>
              <a:rPr dirty="0" smtClean="0" sz="2000" spc="0">
                <a:latin typeface="Times New Roman"/>
                <a:cs typeface="Times New Roman"/>
              </a:rPr>
              <a:t>for	</a:t>
            </a:r>
            <a:r>
              <a:rPr dirty="0" smtClean="0" sz="2000" spc="0">
                <a:latin typeface="Times New Roman"/>
                <a:cs typeface="Times New Roman"/>
              </a:rPr>
              <a:t>id</a:t>
            </a:r>
            <a:r>
              <a:rPr dirty="0" smtClean="0" sz="2000" spc="-2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nt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-10">
                <a:latin typeface="Times New Roman"/>
                <a:cs typeface="Times New Roman"/>
              </a:rPr>
              <a:t>y</a:t>
            </a:r>
            <a:r>
              <a:rPr dirty="0" smtClean="0" sz="2000" spc="0">
                <a:latin typeface="Times New Roman"/>
                <a:cs typeface="Times New Roman"/>
              </a:rPr>
              <a:t>ing	</a:t>
            </a:r>
            <a:r>
              <a:rPr dirty="0" smtClean="0" sz="2000" spc="0">
                <a:latin typeface="Times New Roman"/>
                <a:cs typeface="Times New Roman"/>
              </a:rPr>
              <a:t>the	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5">
                <a:latin typeface="Times New Roman"/>
                <a:cs typeface="Times New Roman"/>
              </a:rPr>
              <a:t>e</a:t>
            </a:r>
            <a:r>
              <a:rPr dirty="0" smtClean="0" sz="2000" spc="-1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dirty="0" smtClean="0" sz="2000">
                <a:latin typeface="Times New Roman"/>
                <a:cs typeface="Times New Roman"/>
              </a:rPr>
              <a:t>ad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res</a:t>
            </a:r>
            <a:r>
              <a:rPr dirty="0" smtClean="0" sz="2000" spc="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287020" marR="1270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  <a:tab pos="1929764" algn="l"/>
                <a:tab pos="2742565" algn="l"/>
              </a:tabLst>
            </a:pP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dirty="0" smtClean="0" sz="20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7	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dirty="0" smtClean="0" sz="20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0	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us</a:t>
            </a:r>
            <a:r>
              <a:rPr dirty="0" smtClean="0" sz="2000" spc="-15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nt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fy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dirty="0" smtClean="0" sz="20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5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-25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y loc</a:t>
            </a:r>
            <a:r>
              <a:rPr dirty="0" smtClean="0" sz="2000" spc="-15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-25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(2005H)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 ad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ress</a:t>
            </a:r>
            <a:r>
              <a:rPr dirty="0" smtClean="0" sz="2000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cha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ge</a:t>
            </a:r>
            <a:r>
              <a:rPr dirty="0" smtClean="0" sz="20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o 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204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FH</a:t>
            </a:r>
            <a:r>
              <a:rPr dirty="0" smtClean="0" sz="20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after</a:t>
            </a:r>
            <a:r>
              <a:rPr dirty="0" smtClean="0" sz="20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first</a:t>
            </a:r>
            <a:r>
              <a:rPr dirty="0" smtClean="0" sz="2000" spc="-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-1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ock</a:t>
            </a:r>
            <a:r>
              <a:rPr dirty="0" smtClean="0" sz="20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pe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io</a:t>
            </a:r>
            <a:r>
              <a:rPr dirty="0" smtClean="0" sz="2000" spc="5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4038" y="765809"/>
            <a:ext cx="6301105" cy="520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latin typeface="Times New Roman"/>
                <a:cs typeface="Times New Roman"/>
              </a:rPr>
              <a:t>D</a:t>
            </a:r>
            <a:r>
              <a:rPr dirty="0" smtClean="0" sz="3200" spc="5" b="1">
                <a:latin typeface="Times New Roman"/>
                <a:cs typeface="Times New Roman"/>
              </a:rPr>
              <a:t>e</a:t>
            </a:r>
            <a:r>
              <a:rPr dirty="0" smtClean="0" sz="3200" spc="0" b="1">
                <a:latin typeface="Times New Roman"/>
                <a:cs typeface="Times New Roman"/>
              </a:rPr>
              <a:t>-m</a:t>
            </a:r>
            <a:r>
              <a:rPr dirty="0" smtClean="0" sz="3200" spc="-10" b="1">
                <a:latin typeface="Times New Roman"/>
                <a:cs typeface="Times New Roman"/>
              </a:rPr>
              <a:t>u</a:t>
            </a:r>
            <a:r>
              <a:rPr dirty="0" smtClean="0" sz="3200" spc="0" b="1">
                <a:latin typeface="Times New Roman"/>
                <a:cs typeface="Times New Roman"/>
              </a:rPr>
              <a:t>lti</a:t>
            </a:r>
            <a:r>
              <a:rPr dirty="0" smtClean="0" sz="3200" spc="-10" b="1">
                <a:latin typeface="Times New Roman"/>
                <a:cs typeface="Times New Roman"/>
              </a:rPr>
              <a:t>p</a:t>
            </a:r>
            <a:r>
              <a:rPr dirty="0" smtClean="0" sz="3200" spc="0" b="1">
                <a:latin typeface="Times New Roman"/>
                <a:cs typeface="Times New Roman"/>
              </a:rPr>
              <a:t>lexing</a:t>
            </a:r>
            <a:r>
              <a:rPr dirty="0" smtClean="0" sz="3200" spc="-40" b="1"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latin typeface="Times New Roman"/>
                <a:cs typeface="Times New Roman"/>
              </a:rPr>
              <a:t>the B</a:t>
            </a:r>
            <a:r>
              <a:rPr dirty="0" smtClean="0" sz="3200" spc="-20" b="1">
                <a:latin typeface="Times New Roman"/>
                <a:cs typeface="Times New Roman"/>
              </a:rPr>
              <a:t>u</a:t>
            </a:r>
            <a:r>
              <a:rPr dirty="0" smtClean="0" sz="3200" spc="0" b="1">
                <a:latin typeface="Times New Roman"/>
                <a:cs typeface="Times New Roman"/>
              </a:rPr>
              <a:t>s</a:t>
            </a:r>
            <a:r>
              <a:rPr dirty="0" smtClean="0" sz="3200" spc="-180" b="1"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latin typeface="Times New Roman"/>
                <a:cs typeface="Times New Roman"/>
              </a:rPr>
              <a:t>A</a:t>
            </a:r>
            <a:r>
              <a:rPr dirty="0" smtClean="0" sz="3200" spc="10" b="1">
                <a:latin typeface="Times New Roman"/>
                <a:cs typeface="Times New Roman"/>
              </a:rPr>
              <a:t>D</a:t>
            </a:r>
            <a:r>
              <a:rPr dirty="0" smtClean="0" sz="3200" spc="0" b="1">
                <a:latin typeface="Times New Roman"/>
                <a:cs typeface="Times New Roman"/>
              </a:rPr>
              <a:t>7</a:t>
            </a:r>
            <a:r>
              <a:rPr dirty="0" smtClean="0" sz="3200" spc="-5" b="1">
                <a:latin typeface="Times New Roman"/>
                <a:cs typeface="Times New Roman"/>
              </a:rPr>
              <a:t> </a:t>
            </a:r>
            <a:r>
              <a:rPr dirty="0" smtClean="0" sz="3200" spc="0" b="1">
                <a:latin typeface="Times New Roman"/>
                <a:cs typeface="Times New Roman"/>
              </a:rPr>
              <a:t>–</a:t>
            </a:r>
            <a:r>
              <a:rPr dirty="0" smtClean="0" sz="3200" spc="-185" b="1">
                <a:latin typeface="Times New Roman"/>
                <a:cs typeface="Times New Roman"/>
              </a:rPr>
              <a:t> </a:t>
            </a:r>
            <a:r>
              <a:rPr dirty="0" smtClean="0" sz="3200" spc="5" b="1">
                <a:latin typeface="Times New Roman"/>
                <a:cs typeface="Times New Roman"/>
              </a:rPr>
              <a:t>A</a:t>
            </a:r>
            <a:r>
              <a:rPr dirty="0" smtClean="0" sz="3200" spc="0" b="1">
                <a:latin typeface="Times New Roman"/>
                <a:cs typeface="Times New Roman"/>
              </a:rPr>
              <a:t>D</a:t>
            </a:r>
            <a:r>
              <a:rPr dirty="0" smtClean="0" sz="3200" spc="0" b="1">
                <a:latin typeface="Constantia"/>
                <a:cs typeface="Constantia"/>
              </a:rPr>
              <a:t>0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7611" y="928116"/>
            <a:ext cx="5937503" cy="5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2083942"/>
            <a:ext cx="2379345" cy="759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1487805" algn="l"/>
                <a:tab pos="1936114" algn="l"/>
              </a:tabLst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His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cal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ding	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954" y="2083942"/>
            <a:ext cx="86614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dig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tal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4659" y="2083942"/>
            <a:ext cx="142303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3401" y="2083942"/>
            <a:ext cx="62738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4836" y="2083942"/>
            <a:ext cx="66484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been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420" y="2083942"/>
            <a:ext cx="154241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ori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5747" y="2449703"/>
            <a:ext cx="203962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92150" algn="l"/>
                <a:tab pos="1595755" algn="l"/>
              </a:tabLst>
            </a:pP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usi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ng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0560" y="2449703"/>
            <a:ext cx="308673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84885" algn="l"/>
                <a:tab pos="1890395" algn="l"/>
              </a:tabLst>
            </a:pP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medi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m,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700" y="2815463"/>
            <a:ext cx="258445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074545" algn="l"/>
              </a:tabLst>
            </a:pPr>
            <a:r>
              <a:rPr dirty="0" smtClean="0" sz="2400">
                <a:solidFill>
                  <a:srgbClr val="FFFFFF"/>
                </a:solidFill>
                <a:latin typeface="Constantia"/>
                <a:cs typeface="Constantia"/>
              </a:rPr>
              <a:t>mini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4534" y="2815463"/>
            <a:ext cx="250190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292350" algn="l"/>
              </a:tabLst>
            </a:pP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ompu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7216" y="2815463"/>
            <a:ext cx="2416810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36905" algn="l"/>
                <a:tab pos="1376680" algn="l"/>
              </a:tabLst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700" y="3181222"/>
            <a:ext cx="7825105" cy="3100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possible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build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essing</a:t>
            </a:r>
            <a:r>
              <a:rPr dirty="0" smtClean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unit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(C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U)</a:t>
            </a:r>
            <a:r>
              <a:rPr dirty="0" smtClean="0" sz="2400" spc="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its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ela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ed 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timing  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functions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sin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hip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kn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sso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sor</a:t>
            </a:r>
            <a:r>
              <a:rPr dirty="0" smtClean="0" sz="2400" spc="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ombined</a:t>
            </a:r>
            <a:r>
              <a:rPr dirty="0" smtClean="0" sz="2400" spc="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mtClean="0" sz="2400" spc="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memo</a:t>
            </a:r>
            <a:r>
              <a:rPr dirty="0" smtClean="0" sz="2400" spc="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and input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/ou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put</a:t>
            </a:r>
            <a:r>
              <a:rPr dirty="0" smtClean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orms</a:t>
            </a:r>
            <a:r>
              <a:rPr dirty="0" smtClean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-229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algn="just" marL="12700" marR="14604">
              <a:lnSpc>
                <a:spcPct val="100000"/>
              </a:lnSpc>
              <a:tabLst>
                <a:tab pos="4591050" algn="l"/>
                <a:tab pos="5152390" algn="l"/>
                <a:tab pos="7318375" algn="l"/>
              </a:tabLst>
            </a:pPr>
            <a:r>
              <a:rPr dirty="0" smtClean="0" sz="2250" spc="10">
                <a:solidFill>
                  <a:srgbClr val="0AD0D9"/>
                </a:solidFill>
                <a:latin typeface="Arial"/>
                <a:cs typeface="Arial"/>
              </a:rPr>
              <a:t>•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4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40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35" b="1" u="heavy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60" b="1" u="heavy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essor</a:t>
            </a:r>
            <a:r>
              <a:rPr dirty="0" smtClean="0" sz="2400" spc="-1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6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60" b="1" u="heavy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mtClean="0" sz="2400" spc="-10" b="1" u="heavy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mtClean="0" sz="2400" spc="0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" b="1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ist	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mtClean="0" sz="24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eloped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5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rpo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ation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dirty="0" smtClean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n  1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9</a:t>
            </a:r>
            <a:r>
              <a:rPr dirty="0" smtClean="0" sz="2400" spc="35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6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ab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lis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 ea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mtClean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mtClean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ern</a:t>
            </a:r>
            <a:r>
              <a:rPr dirty="0" smtClean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mtClean="0" sz="24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el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onstantia"/>
                <a:cs typeface="Constantia"/>
              </a:rPr>
              <a:t>mic</a:t>
            </a:r>
            <a:r>
              <a:rPr dirty="0" smtClean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mtClean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mtClean="0" sz="24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onstantia"/>
                <a:cs typeface="Constantia"/>
              </a:rPr>
              <a:t>esso</a:t>
            </a:r>
            <a:r>
              <a:rPr dirty="0" smtClean="0" sz="2400" spc="-2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718565"/>
            <a:ext cx="6091555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-multipl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xi</a:t>
            </a:r>
            <a:r>
              <a:rPr dirty="0" smtClean="0" sz="3200" spc="-2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g</a:t>
            </a:r>
            <a:r>
              <a:rPr dirty="0" smtClean="0" sz="3200" spc="-4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the Bus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7</a:t>
            </a:r>
            <a:r>
              <a:rPr dirty="0" smtClean="0" sz="32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371600"/>
            <a:ext cx="76962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31594" y="5906719"/>
            <a:ext cx="5537200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Times New Roman"/>
                <a:cs typeface="Times New Roman"/>
              </a:rPr>
              <a:t>F</a:t>
            </a:r>
            <a:r>
              <a:rPr dirty="0" smtClean="0" sz="1800" spc="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gu</a:t>
            </a:r>
            <a:r>
              <a:rPr dirty="0" smtClean="0" sz="1800" spc="-40" b="1">
                <a:latin typeface="Times New Roman"/>
                <a:cs typeface="Times New Roman"/>
              </a:rPr>
              <a:t>r</a:t>
            </a:r>
            <a:r>
              <a:rPr dirty="0" smtClean="0" sz="1800" spc="5" b="1"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latin typeface="Times New Roman"/>
                <a:cs typeface="Times New Roman"/>
              </a:rPr>
              <a:t>4: </a:t>
            </a:r>
            <a:r>
              <a:rPr dirty="0" smtClean="0" sz="1800" spc="-15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chematic of </a:t>
            </a:r>
            <a:r>
              <a:rPr dirty="0" smtClean="0" sz="1800" spc="-10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atchi</a:t>
            </a:r>
            <a:r>
              <a:rPr dirty="0" smtClean="0" sz="1800" spc="-10" b="1">
                <a:latin typeface="Times New Roman"/>
                <a:cs typeface="Times New Roman"/>
              </a:rPr>
              <a:t>n</a:t>
            </a:r>
            <a:r>
              <a:rPr dirty="0" smtClean="0" sz="1800" spc="0" b="1">
                <a:latin typeface="Times New Roman"/>
                <a:cs typeface="Times New Roman"/>
              </a:rPr>
              <a:t>g Lo</a:t>
            </a:r>
            <a:r>
              <a:rPr dirty="0" smtClean="0" sz="1800" spc="30" b="1">
                <a:latin typeface="Times New Roman"/>
                <a:cs typeface="Times New Roman"/>
              </a:rPr>
              <a:t>w</a:t>
            </a:r>
            <a:r>
              <a:rPr dirty="0" smtClean="0" sz="1800" spc="0" b="1">
                <a:latin typeface="Times New Roman"/>
                <a:cs typeface="Times New Roman"/>
              </a:rPr>
              <a:t>-O</a:t>
            </a:r>
            <a:r>
              <a:rPr dirty="0" smtClean="0" sz="1800" spc="5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der</a:t>
            </a:r>
            <a:r>
              <a:rPr dirty="0" smtClean="0" sz="1800" spc="-17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A</a:t>
            </a:r>
            <a:r>
              <a:rPr dirty="0" smtClean="0" sz="1800" spc="-10" b="1"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latin typeface="Times New Roman"/>
                <a:cs typeface="Times New Roman"/>
              </a:rPr>
              <a:t>d</a:t>
            </a:r>
            <a:r>
              <a:rPr dirty="0" smtClean="0" sz="1800" spc="-4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ess</a:t>
            </a:r>
            <a:r>
              <a:rPr dirty="0" smtClean="0" sz="1800" spc="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B</a:t>
            </a:r>
            <a:r>
              <a:rPr dirty="0" smtClean="0" sz="1800" spc="-10" b="1"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1445" y="6530644"/>
            <a:ext cx="17780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solidFill>
                  <a:srgbClr val="045C75"/>
                </a:solidFill>
                <a:latin typeface="Constantia"/>
                <a:cs typeface="Constantia"/>
              </a:rPr>
              <a:t>70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718565"/>
            <a:ext cx="6091555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-multipl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xi</a:t>
            </a:r>
            <a:r>
              <a:rPr dirty="0" smtClean="0" sz="3200" spc="-2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g</a:t>
            </a:r>
            <a:r>
              <a:rPr dirty="0" smtClean="0" sz="3200" spc="-4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the Bus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7</a:t>
            </a:r>
            <a:r>
              <a:rPr dirty="0" smtClean="0" sz="32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72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7538"/>
            <a:ext cx="8073390" cy="2573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Fi</a:t>
            </a:r>
            <a:r>
              <a:rPr dirty="0" smtClean="0" sz="2000" spc="-10">
                <a:latin typeface="Times New Roman"/>
                <a:cs typeface="Times New Roman"/>
              </a:rPr>
              <a:t>g</a:t>
            </a:r>
            <a:r>
              <a:rPr dirty="0" smtClean="0" sz="2000" spc="0">
                <a:latin typeface="Times New Roman"/>
                <a:cs typeface="Times New Roman"/>
              </a:rPr>
              <a:t>ure </a:t>
            </a:r>
            <a:r>
              <a:rPr dirty="0" smtClean="0" sz="2000" spc="-16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4 </a:t>
            </a:r>
            <a:r>
              <a:rPr dirty="0" smtClean="0" sz="2000" spc="-15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sho</a:t>
            </a:r>
            <a:r>
              <a:rPr dirty="0" smtClean="0" sz="2000" spc="-10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 </a:t>
            </a:r>
            <a:r>
              <a:rPr dirty="0" smtClean="0" sz="2000" spc="-16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ic </a:t>
            </a:r>
            <a:r>
              <a:rPr dirty="0" smtClean="0" sz="2000" spc="-17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that </a:t>
            </a:r>
            <a:r>
              <a:rPr dirty="0" smtClean="0" sz="2000" spc="-17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us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16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20">
                <a:latin typeface="Times New Roman"/>
                <a:cs typeface="Times New Roman"/>
              </a:rPr>
              <a:t>a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ch </a:t>
            </a:r>
            <a:r>
              <a:rPr dirty="0" smtClean="0" sz="2000" spc="-14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nd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15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LE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al </a:t>
            </a:r>
            <a:r>
              <a:rPr dirty="0" smtClean="0" sz="2000" spc="-17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-15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-</a:t>
            </a:r>
            <a:r>
              <a:rPr dirty="0" smtClean="0" sz="2000" spc="0">
                <a:latin typeface="Times New Roman"/>
                <a:cs typeface="Times New Roman"/>
              </a:rPr>
              <a:t> 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ul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ip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xed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e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bu</a:t>
            </a:r>
            <a:r>
              <a:rPr dirty="0" smtClean="0" sz="2000" spc="-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.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bu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AD</a:t>
            </a:r>
            <a:r>
              <a:rPr dirty="0" smtClean="0" sz="2000" spc="-10">
                <a:latin typeface="Times New Roman"/>
                <a:cs typeface="Times New Roman"/>
              </a:rPr>
              <a:t>7</a:t>
            </a:r>
            <a:r>
              <a:rPr dirty="0" smtClean="0" sz="2000" spc="0">
                <a:latin typeface="Times New Roman"/>
                <a:cs typeface="Times New Roman"/>
              </a:rPr>
              <a:t>–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-1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0 </a:t>
            </a:r>
            <a:r>
              <a:rPr dirty="0" smtClean="0" sz="2000" spc="-19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ed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2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nput </a:t>
            </a:r>
            <a:r>
              <a:rPr dirty="0" smtClean="0" sz="2000" spc="-20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0">
                <a:latin typeface="Times New Roman"/>
                <a:cs typeface="Times New Roman"/>
              </a:rPr>
              <a:t> 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114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7</a:t>
            </a:r>
            <a:r>
              <a:rPr dirty="0" smtClean="0" sz="2000" spc="5">
                <a:latin typeface="Times New Roman"/>
                <a:cs typeface="Times New Roman"/>
              </a:rPr>
              <a:t>4</a:t>
            </a:r>
            <a:r>
              <a:rPr dirty="0" smtClean="0" sz="2000" spc="-5">
                <a:latin typeface="Times New Roman"/>
                <a:cs typeface="Times New Roman"/>
              </a:rPr>
              <a:t>L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37</a:t>
            </a:r>
            <a:r>
              <a:rPr dirty="0" smtClean="0" sz="2000" spc="-10">
                <a:latin typeface="Times New Roman"/>
                <a:cs typeface="Times New Roman"/>
              </a:rPr>
              <a:t>3</a:t>
            </a:r>
            <a:r>
              <a:rPr dirty="0" smtClean="0" sz="2000" spc="0">
                <a:latin typeface="Times New Roman"/>
                <a:cs typeface="Times New Roman"/>
              </a:rPr>
              <a:t>.   </a:t>
            </a:r>
            <a:r>
              <a:rPr dirty="0" smtClean="0" sz="2000" spc="-12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ALE</a:t>
            </a:r>
            <a:r>
              <a:rPr dirty="0" smtClean="0" sz="2000" spc="114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10">
                <a:latin typeface="Times New Roman"/>
                <a:cs typeface="Times New Roman"/>
              </a:rPr>
              <a:t>n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1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nnec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ed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nab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1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(G)</a:t>
            </a:r>
            <a:r>
              <a:rPr dirty="0" smtClean="0" sz="2000" spc="1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114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0">
                <a:latin typeface="Times New Roman"/>
                <a:cs typeface="Times New Roman"/>
              </a:rPr>
              <a:t> 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h,</a:t>
            </a:r>
            <a:r>
              <a:rPr dirty="0" smtClean="0" sz="2000" spc="-1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and the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tput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tr</a:t>
            </a:r>
            <a:r>
              <a:rPr dirty="0" smtClean="0" sz="2000" spc="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(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C)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sig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al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nde</a:t>
            </a:r>
            <a:r>
              <a:rPr dirty="0" smtClean="0" sz="2000" spc="-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  <a:buClr>
                <a:srgbClr val="0AD0D9"/>
              </a:buClr>
              <a:buFont typeface="Wingdings 2"/>
              <a:buChar char="·"/>
            </a:pPr>
            <a:endParaRPr sz="1300"/>
          </a:p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36258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Figure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5</a:t>
            </a:r>
            <a:r>
              <a:rPr dirty="0" smtClean="0" sz="2000" spc="10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ho</a:t>
            </a:r>
            <a:r>
              <a:rPr dirty="0" smtClean="0" sz="2000" spc="-10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that</a:t>
            </a:r>
            <a:r>
              <a:rPr dirty="0" smtClean="0" sz="2000" spc="9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ALE</a:t>
            </a:r>
            <a:r>
              <a:rPr dirty="0" smtClean="0" sz="2000" spc="9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10">
                <a:latin typeface="Times New Roman"/>
                <a:cs typeface="Times New Roman"/>
              </a:rPr>
              <a:t>o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gh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u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r>
              <a:rPr dirty="0" smtClean="0" sz="2000" spc="9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5">
                <a:latin typeface="Times New Roman"/>
                <a:cs typeface="Times New Roman"/>
              </a:rPr>
              <a:t>1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r>
              <a:rPr dirty="0" smtClean="0" sz="2000" spc="9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When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0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ALE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gh,</a:t>
            </a:r>
            <a:r>
              <a:rPr dirty="0" smtClean="0" sz="2000" spc="0">
                <a:latin typeface="Times New Roman"/>
                <a:cs typeface="Times New Roman"/>
              </a:rPr>
              <a:t> the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nsp</a:t>
            </a:r>
            <a:r>
              <a:rPr dirty="0" smtClean="0" sz="2000" spc="-1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re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;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90">
                <a:latin typeface="Times New Roman"/>
                <a:cs typeface="Times New Roman"/>
              </a:rPr>
              <a:t> </a:t>
            </a:r>
            <a:r>
              <a:rPr dirty="0" smtClean="0" sz="2000" spc="-25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eans </a:t>
            </a:r>
            <a:r>
              <a:rPr dirty="0" smtClean="0" sz="2000" spc="9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hat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8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ou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put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hanges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acc</a:t>
            </a:r>
            <a:r>
              <a:rPr dirty="0" smtClean="0" sz="2000" spc="-15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ng </a:t>
            </a:r>
            <a:r>
              <a:rPr dirty="0" smtClean="0" sz="2000" spc="9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to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input 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dat</a:t>
            </a:r>
            <a:r>
              <a:rPr dirty="0" smtClean="0" sz="2000" spc="-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25213"/>
            <a:ext cx="101981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Duri</a:t>
            </a:r>
            <a:r>
              <a:rPr dirty="0" smtClean="0" sz="2000" spc="-10">
                <a:latin typeface="Times New Roman"/>
                <a:cs typeface="Times New Roman"/>
              </a:rPr>
              <a:t>n</a:t>
            </a:r>
            <a:r>
              <a:rPr dirty="0" smtClean="0" sz="2000" spc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7482" y="4625213"/>
            <a:ext cx="691197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  <a:tab pos="3582035" algn="l"/>
              </a:tabLst>
            </a:pPr>
            <a:r>
              <a:rPr dirty="0" smtClean="0" sz="2000" spc="-5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1</a:t>
            </a:r>
            <a:r>
              <a:rPr dirty="0" smtClean="0" sz="2000" spc="0">
                <a:latin typeface="Times New Roman"/>
                <a:cs typeface="Times New Roman"/>
              </a:rPr>
              <a:t>,	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out</a:t>
            </a:r>
            <a:r>
              <a:rPr dirty="0" smtClean="0" sz="2000" spc="-15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ut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0</a:t>
            </a:r>
            <a:r>
              <a:rPr dirty="0" smtClean="0" sz="2000" spc="0">
                <a:latin typeface="Times New Roman"/>
                <a:cs typeface="Times New Roman"/>
              </a:rPr>
              <a:t>5	</a:t>
            </a:r>
            <a:r>
              <a:rPr dirty="0" smtClean="0" sz="2000" spc="5">
                <a:latin typeface="Times New Roman"/>
                <a:cs typeface="Times New Roman"/>
              </a:rPr>
              <a:t>H</a:t>
            </a:r>
            <a:r>
              <a:rPr dirty="0" smtClean="0" sz="2000" spc="0">
                <a:latin typeface="Times New Roman"/>
                <a:cs typeface="Times New Roman"/>
              </a:rPr>
              <a:t>.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W</a:t>
            </a:r>
            <a:r>
              <a:rPr dirty="0" smtClean="0" sz="2000" spc="5">
                <a:latin typeface="Times New Roman"/>
                <a:cs typeface="Times New Roman"/>
              </a:rPr>
              <a:t>h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16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ALE</a:t>
            </a:r>
            <a:r>
              <a:rPr dirty="0" smtClean="0" sz="2000" spc="16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goes</a:t>
            </a:r>
            <a:r>
              <a:rPr dirty="0" smtClean="0" sz="2000" spc="1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low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4930013"/>
            <a:ext cx="7799070" cy="621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09395" algn="l"/>
              </a:tabLst>
            </a:pPr>
            <a:r>
              <a:rPr dirty="0" smtClean="0" sz="2000">
                <a:latin typeface="Times New Roman"/>
                <a:cs typeface="Times New Roman"/>
              </a:rPr>
              <a:t>data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by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e </a:t>
            </a:r>
            <a:r>
              <a:rPr dirty="0" smtClean="0" sz="2000" spc="-2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0</a:t>
            </a:r>
            <a:r>
              <a:rPr dirty="0" smtClean="0" sz="2000" spc="0">
                <a:latin typeface="Times New Roman"/>
                <a:cs typeface="Times New Roman"/>
              </a:rPr>
              <a:t>5	</a:t>
            </a:r>
            <a:r>
              <a:rPr dirty="0" smtClean="0" sz="2000" spc="0">
                <a:latin typeface="Times New Roman"/>
                <a:cs typeface="Times New Roman"/>
              </a:rPr>
              <a:t>H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ch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-2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nt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xt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LE </a:t>
            </a:r>
            <a:r>
              <a:rPr dirty="0" smtClean="0" sz="2000" spc="-2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and </a:t>
            </a:r>
            <a:r>
              <a:rPr dirty="0" smtClean="0" sz="2000" spc="-2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5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ut</a:t>
            </a:r>
            <a:r>
              <a:rPr dirty="0" smtClean="0" sz="2000" spc="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of</a:t>
            </a:r>
            <a:r>
              <a:rPr dirty="0" smtClean="0" sz="2000" spc="2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2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ch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000">
                <a:latin typeface="Times New Roman"/>
                <a:cs typeface="Times New Roman"/>
              </a:rPr>
              <a:t>re</a:t>
            </a:r>
            <a:r>
              <a:rPr dirty="0" smtClean="0" sz="2000" spc="5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rese</a:t>
            </a:r>
            <a:r>
              <a:rPr dirty="0" smtClean="0" sz="2000" spc="5">
                <a:latin typeface="Times New Roman"/>
                <a:cs typeface="Times New Roman"/>
              </a:rPr>
              <a:t>n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lo</a:t>
            </a:r>
            <a:r>
              <a:rPr dirty="0" smtClean="0" sz="2000" spc="5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-o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ad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ress</a:t>
            </a:r>
            <a:r>
              <a:rPr dirty="0" smtClean="0" sz="2000" spc="-3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bu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3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7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–</a:t>
            </a:r>
            <a:r>
              <a:rPr dirty="0" smtClean="0" sz="2000" spc="-120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0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after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l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hing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erat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447800"/>
            <a:ext cx="7086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6794" y="718565"/>
            <a:ext cx="6091555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-multipl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xi</a:t>
            </a:r>
            <a:r>
              <a:rPr dirty="0" smtClean="0" sz="3200" spc="-2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g</a:t>
            </a:r>
            <a:r>
              <a:rPr dirty="0" smtClean="0" sz="3200" spc="-4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the Bus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7</a:t>
            </a:r>
            <a:r>
              <a:rPr dirty="0" smtClean="0" sz="32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72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5705" y="5906719"/>
            <a:ext cx="5239385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Times New Roman"/>
                <a:cs typeface="Times New Roman"/>
              </a:rPr>
              <a:t>F</a:t>
            </a:r>
            <a:r>
              <a:rPr dirty="0" smtClean="0" sz="1800" spc="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gu</a:t>
            </a:r>
            <a:r>
              <a:rPr dirty="0" smtClean="0" sz="1800" spc="-40" b="1"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latin typeface="Times New Roman"/>
                <a:cs typeface="Times New Roman"/>
              </a:rPr>
              <a:t>e 5: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8085</a:t>
            </a:r>
            <a:r>
              <a:rPr dirty="0" smtClean="0" sz="1800" spc="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tim</a:t>
            </a:r>
            <a:r>
              <a:rPr dirty="0" smtClean="0" sz="1800" spc="5" b="1"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latin typeface="Times New Roman"/>
                <a:cs typeface="Times New Roman"/>
              </a:rPr>
              <a:t>ng</a:t>
            </a:r>
            <a:r>
              <a:rPr dirty="0" smtClean="0" sz="1800" spc="-1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diagram for</a:t>
            </a:r>
            <a:r>
              <a:rPr dirty="0" smtClean="0" sz="1800" spc="-3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Opcode fet</a:t>
            </a:r>
            <a:r>
              <a:rPr dirty="0" smtClean="0" sz="1800" spc="5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h</a:t>
            </a:r>
            <a:r>
              <a:rPr dirty="0" smtClean="0" sz="1800" spc="-1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10" b="1">
                <a:latin typeface="Times New Roman"/>
                <a:cs typeface="Times New Roman"/>
              </a:rPr>
              <a:t>y</a:t>
            </a:r>
            <a:r>
              <a:rPr dirty="0" smtClean="0" sz="1800" spc="0" b="1">
                <a:latin typeface="Times New Roman"/>
                <a:cs typeface="Times New Roman"/>
              </a:rPr>
              <a:t>c</a:t>
            </a:r>
            <a:r>
              <a:rPr dirty="0" smtClean="0" sz="1800" spc="5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1026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-multipl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xi</a:t>
            </a:r>
            <a:r>
              <a:rPr dirty="0" smtClean="0" sz="3200" spc="-2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g</a:t>
            </a:r>
            <a:r>
              <a:rPr dirty="0" smtClean="0" sz="3200" spc="-4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the Bus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7</a:t>
            </a:r>
            <a:r>
              <a:rPr dirty="0" smtClean="0" sz="32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72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287020" marR="13970" indent="-274320">
              <a:lnSpc>
                <a:spcPct val="100099"/>
              </a:lnSpc>
              <a:buClr>
                <a:srgbClr val="0AD0D9"/>
              </a:buClr>
              <a:buSzPct val="95454"/>
              <a:buFont typeface="Wingdings 2"/>
              <a:buChar char="·"/>
              <a:tabLst>
                <a:tab pos="286385" algn="l"/>
                <a:tab pos="821690" algn="l"/>
              </a:tabLst>
            </a:pPr>
            <a:r>
              <a:rPr dirty="0" smtClean="0" sz="2200" spc="-15">
                <a:latin typeface="Times New Roman"/>
                <a:cs typeface="Times New Roman"/>
              </a:rPr>
              <a:t>Now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25">
                <a:latin typeface="Times New Roman"/>
                <a:cs typeface="Times New Roman"/>
              </a:rPr>
              <a:t>w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260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c</a:t>
            </a:r>
            <a:r>
              <a:rPr dirty="0" smtClean="0" sz="2200" spc="-15">
                <a:latin typeface="Times New Roman"/>
                <a:cs typeface="Times New Roman"/>
              </a:rPr>
              <a:t>an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define</a:t>
            </a:r>
            <a:r>
              <a:rPr dirty="0" smtClean="0" sz="2200" spc="2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three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–</a:t>
            </a:r>
            <a:r>
              <a:rPr dirty="0" smtClean="0" sz="2200" spc="2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ction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26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hi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2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</a:t>
            </a:r>
            <a:r>
              <a:rPr dirty="0" smtClean="0" sz="2200" spc="-2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-10">
                <a:latin typeface="Times New Roman"/>
                <a:cs typeface="Times New Roman"/>
              </a:rPr>
              <a:t> and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22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-state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–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6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use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</a:t>
            </a:r>
            <a:r>
              <a:rPr dirty="0" smtClean="0" sz="2200" spc="-3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se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te</a:t>
            </a:r>
            <a:r>
              <a:rPr dirty="0" smtClean="0" sz="2200" spc="-5">
                <a:latin typeface="Times New Roman"/>
                <a:cs typeface="Times New Roman"/>
              </a:rPr>
              <a:t>r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lat</a:t>
            </a:r>
            <a:r>
              <a:rPr dirty="0" smtClean="0" sz="2200" spc="-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for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6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ex</a:t>
            </a:r>
            <a:r>
              <a:rPr dirty="0" smtClean="0" sz="2200" spc="-5">
                <a:latin typeface="Times New Roman"/>
                <a:cs typeface="Times New Roman"/>
              </a:rPr>
              <a:t>a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ing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ti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ings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7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of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vari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us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0AD0D9"/>
              </a:buClr>
              <a:buFont typeface="Wingdings 2"/>
              <a:buChar char="·"/>
            </a:pPr>
            <a:endParaRPr sz="65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000"/>
          </a:p>
          <a:p>
            <a:pPr algn="just" marL="287020" marR="12700" indent="-274320">
              <a:lnSpc>
                <a:spcPct val="100000"/>
              </a:lnSpc>
              <a:buClr>
                <a:srgbClr val="0AD0D9"/>
              </a:buClr>
              <a:buSzPct val="95454"/>
              <a:buFont typeface="Wingdings 2"/>
              <a:buChar char="·"/>
              <a:tabLst>
                <a:tab pos="286385" algn="l"/>
                <a:tab pos="6334760" algn="l"/>
              </a:tabLst>
            </a:pPr>
            <a:r>
              <a:rPr dirty="0" smtClean="0" sz="2200" spc="-10" b="1" u="heavy">
                <a:latin typeface="Times New Roman"/>
                <a:cs typeface="Times New Roman"/>
              </a:rPr>
              <a:t>Inst</a:t>
            </a:r>
            <a:r>
              <a:rPr dirty="0" smtClean="0" sz="2200" spc="-20" b="1" u="heavy">
                <a:latin typeface="Times New Roman"/>
                <a:cs typeface="Times New Roman"/>
              </a:rPr>
              <a:t>r</a:t>
            </a:r>
            <a:r>
              <a:rPr dirty="0" smtClean="0" sz="2200" spc="-10" b="1" u="heavy">
                <a:latin typeface="Times New Roman"/>
                <a:cs typeface="Times New Roman"/>
              </a:rPr>
              <a:t>uction</a:t>
            </a:r>
            <a:r>
              <a:rPr dirty="0" smtClean="0" sz="2200" spc="-10" b="1" u="heavy">
                <a:latin typeface="Times New Roman"/>
                <a:cs typeface="Times New Roman"/>
              </a:rPr>
              <a:t> </a:t>
            </a:r>
            <a:r>
              <a:rPr dirty="0" smtClean="0" sz="2200" spc="-100" b="1" u="heavy">
                <a:latin typeface="Times New Roman"/>
                <a:cs typeface="Times New Roman"/>
              </a:rPr>
              <a:t> </a:t>
            </a:r>
            <a:r>
              <a:rPr dirty="0" smtClean="0" sz="2200" spc="-10" b="1" u="heavy">
                <a:latin typeface="Times New Roman"/>
                <a:cs typeface="Times New Roman"/>
              </a:rPr>
              <a:t>cycl</a:t>
            </a:r>
            <a:r>
              <a:rPr dirty="0" smtClean="0" sz="2200" spc="-20" b="1" u="heavy">
                <a:latin typeface="Times New Roman"/>
                <a:cs typeface="Times New Roman"/>
              </a:rPr>
              <a:t>e</a:t>
            </a:r>
            <a:r>
              <a:rPr dirty="0" smtClean="0" sz="2200" spc="-10" b="1" u="heavy">
                <a:latin typeface="Times New Roman"/>
                <a:cs typeface="Times New Roman"/>
              </a:rPr>
              <a:t>:</a:t>
            </a:r>
            <a:r>
              <a:rPr dirty="0" smtClean="0" sz="2200" spc="-10" b="1" u="heavy">
                <a:latin typeface="Times New Roman"/>
                <a:cs typeface="Times New Roman"/>
              </a:rPr>
              <a:t> </a:t>
            </a:r>
            <a:r>
              <a:rPr dirty="0" smtClean="0" sz="2200" spc="-120" b="1" u="heavy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2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ned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1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1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required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o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pleti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g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executi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9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808</a:t>
            </a:r>
            <a:r>
              <a:rPr dirty="0" smtClean="0" sz="2200" spc="-15">
                <a:latin typeface="Times New Roman"/>
                <a:cs typeface="Times New Roman"/>
              </a:rPr>
              <a:t>5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204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9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0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sis</a:t>
            </a:r>
            <a:r>
              <a:rPr dirty="0" smtClean="0" sz="2200" spc="-2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215">
                <a:latin typeface="Times New Roman"/>
                <a:cs typeface="Times New Roman"/>
              </a:rPr>
              <a:t> </a:t>
            </a:r>
            <a:r>
              <a:rPr dirty="0" smtClean="0" sz="2200" spc="-5">
                <a:latin typeface="Times New Roman"/>
                <a:cs typeface="Times New Roman"/>
              </a:rPr>
              <a:t>of</a:t>
            </a:r>
            <a:r>
              <a:rPr dirty="0" smtClean="0" sz="2200" spc="-5">
                <a:latin typeface="Times New Roman"/>
                <a:cs typeface="Times New Roman"/>
              </a:rPr>
              <a:t> on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six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2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cles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on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six</a:t>
            </a:r>
            <a:r>
              <a:rPr dirty="0" smtClean="0" sz="2200" spc="-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algn="just" marL="287020" marR="12700">
              <a:lnSpc>
                <a:spcPct val="100000"/>
              </a:lnSpc>
              <a:tabLst>
                <a:tab pos="2578100" algn="l"/>
                <a:tab pos="3569970" algn="l"/>
                <a:tab pos="4371340" algn="l"/>
                <a:tab pos="5022850" algn="l"/>
                <a:tab pos="6107430" algn="l"/>
                <a:tab pos="6479540" algn="l"/>
                <a:tab pos="7658100" algn="l"/>
              </a:tabLst>
            </a:pPr>
            <a:r>
              <a:rPr dirty="0" smtClean="0" sz="2200" spc="-25" b="1" u="heavy">
                <a:latin typeface="Times New Roman"/>
                <a:cs typeface="Times New Roman"/>
              </a:rPr>
              <a:t>M</a:t>
            </a:r>
            <a:r>
              <a:rPr dirty="0" smtClean="0" sz="2200" spc="-10" b="1" u="heavy">
                <a:latin typeface="Times New Roman"/>
                <a:cs typeface="Times New Roman"/>
              </a:rPr>
              <a:t>a</a:t>
            </a:r>
            <a:r>
              <a:rPr dirty="0" smtClean="0" sz="2200" spc="-10" b="1" u="heavy">
                <a:latin typeface="Times New Roman"/>
                <a:cs typeface="Times New Roman"/>
              </a:rPr>
              <a:t>chine</a:t>
            </a:r>
            <a:r>
              <a:rPr dirty="0" smtClean="0" sz="2200" spc="-10" b="1" u="heavy">
                <a:latin typeface="Times New Roman"/>
                <a:cs typeface="Times New Roman"/>
              </a:rPr>
              <a:t> </a:t>
            </a:r>
            <a:r>
              <a:rPr dirty="0" smtClean="0" sz="2200" spc="95" b="1" u="heavy">
                <a:latin typeface="Times New Roman"/>
                <a:cs typeface="Times New Roman"/>
              </a:rPr>
              <a:t> </a:t>
            </a:r>
            <a:r>
              <a:rPr dirty="0" smtClean="0" sz="2200" spc="-10" b="1">
                <a:latin typeface="Times New Roman"/>
                <a:cs typeface="Times New Roman"/>
              </a:rPr>
              <a:t>c</a:t>
            </a:r>
            <a:r>
              <a:rPr dirty="0" smtClean="0" sz="2200" spc="-5" b="1">
                <a:latin typeface="Times New Roman"/>
                <a:cs typeface="Times New Roman"/>
              </a:rPr>
              <a:t>y</a:t>
            </a:r>
            <a:r>
              <a:rPr dirty="0" smtClean="0" sz="2200" spc="-10" b="1">
                <a:latin typeface="Times New Roman"/>
                <a:cs typeface="Times New Roman"/>
              </a:rPr>
              <a:t>cl</a:t>
            </a:r>
            <a:r>
              <a:rPr dirty="0" smtClean="0" sz="2200" spc="-20" b="1">
                <a:latin typeface="Times New Roman"/>
                <a:cs typeface="Times New Roman"/>
              </a:rPr>
              <a:t>e</a:t>
            </a:r>
            <a:r>
              <a:rPr dirty="0" smtClean="0" sz="2200" spc="-10" b="1">
                <a:latin typeface="Times New Roman"/>
                <a:cs typeface="Times New Roman"/>
              </a:rPr>
              <a:t>:</a:t>
            </a:r>
            <a:r>
              <a:rPr dirty="0" smtClean="0" sz="2200" spc="50" b="1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defin</a:t>
            </a:r>
            <a:r>
              <a:rPr dirty="0" smtClean="0" sz="2200" spc="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d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0">
                <a:latin typeface="Times New Roman"/>
                <a:cs typeface="Times New Roman"/>
              </a:rPr>
              <a:t>s</a:t>
            </a:r>
            <a:r>
              <a:rPr dirty="0" smtClean="0" sz="2200" spc="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t</a:t>
            </a:r>
            <a:r>
              <a:rPr dirty="0" smtClean="0" sz="2200" spc="0">
                <a:latin typeface="Times New Roman"/>
                <a:cs typeface="Times New Roman"/>
              </a:rPr>
              <a:t>i</a:t>
            </a:r>
            <a:r>
              <a:rPr dirty="0" smtClean="0" sz="2200" spc="-1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requi</a:t>
            </a:r>
            <a:r>
              <a:rPr dirty="0" smtClean="0" sz="2200" spc="5">
                <a:latin typeface="Times New Roman"/>
                <a:cs typeface="Times New Roman"/>
              </a:rPr>
              <a:t>r</a:t>
            </a:r>
            <a:r>
              <a:rPr dirty="0" smtClean="0" sz="2200" spc="-15">
                <a:latin typeface="Times New Roman"/>
                <a:cs typeface="Times New Roman"/>
              </a:rPr>
              <a:t>ed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0">
                <a:latin typeface="Times New Roman"/>
                <a:cs typeface="Times New Roman"/>
              </a:rPr>
              <a:t>t</a:t>
            </a:r>
            <a:r>
              <a:rPr dirty="0" smtClean="0" sz="2200" spc="-15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	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o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plete</a:t>
            </a:r>
            <a:r>
              <a:rPr dirty="0" smtClean="0" sz="2200" spc="-10">
                <a:latin typeface="Times New Roman"/>
                <a:cs typeface="Times New Roman"/>
              </a:rPr>
              <a:t>	</a:t>
            </a:r>
            <a:r>
              <a:rPr dirty="0" smtClean="0" sz="2200" spc="-15">
                <a:latin typeface="Times New Roman"/>
                <a:cs typeface="Times New Roman"/>
              </a:rPr>
              <a:t>one</a:t>
            </a:r>
            <a:r>
              <a:rPr dirty="0" smtClean="0" sz="2200" spc="-10">
                <a:latin typeface="Times New Roman"/>
                <a:cs typeface="Times New Roman"/>
              </a:rPr>
              <a:t> o</a:t>
            </a:r>
            <a:r>
              <a:rPr dirty="0" smtClean="0" sz="2200" spc="-10">
                <a:latin typeface="Times New Roman"/>
                <a:cs typeface="Times New Roman"/>
              </a:rPr>
              <a:t>p</a:t>
            </a:r>
            <a:r>
              <a:rPr dirty="0" smtClean="0" sz="2200" spc="-10">
                <a:latin typeface="Times New Roman"/>
                <a:cs typeface="Times New Roman"/>
              </a:rPr>
              <a:t>eration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6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ac</a:t>
            </a:r>
            <a:r>
              <a:rPr dirty="0" smtClean="0" sz="2200" spc="-20">
                <a:latin typeface="Times New Roman"/>
                <a:cs typeface="Times New Roman"/>
              </a:rPr>
              <a:t>c</a:t>
            </a:r>
            <a:r>
              <a:rPr dirty="0" smtClean="0" sz="2200" spc="-10">
                <a:latin typeface="Times New Roman"/>
                <a:cs typeface="Times New Roman"/>
              </a:rPr>
              <a:t>es</a:t>
            </a:r>
            <a:r>
              <a:rPr dirty="0" smtClean="0" sz="2200" spc="-20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ing</a:t>
            </a:r>
            <a:r>
              <a:rPr dirty="0" smtClean="0" sz="2200" spc="16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me</a:t>
            </a:r>
            <a:r>
              <a:rPr dirty="0" smtClean="0" sz="2200" spc="-35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or</a:t>
            </a:r>
            <a:r>
              <a:rPr dirty="0" smtClean="0" sz="2200" spc="-14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14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I/O,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r</a:t>
            </a:r>
            <a:r>
              <a:rPr dirty="0" smtClean="0" sz="2200" spc="14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ackn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wled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ing</a:t>
            </a:r>
            <a:r>
              <a:rPr dirty="0" smtClean="0" sz="2200" spc="16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15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exter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al</a:t>
            </a:r>
            <a:r>
              <a:rPr dirty="0" smtClean="0" sz="2200" spc="-10">
                <a:latin typeface="Times New Roman"/>
                <a:cs typeface="Times New Roman"/>
              </a:rPr>
              <a:t> req</a:t>
            </a:r>
            <a:r>
              <a:rPr dirty="0" smtClean="0" sz="2200" spc="-10">
                <a:latin typeface="Times New Roman"/>
                <a:cs typeface="Times New Roman"/>
              </a:rPr>
              <a:t>u</a:t>
            </a:r>
            <a:r>
              <a:rPr dirty="0" smtClean="0" sz="2200" spc="-10">
                <a:latin typeface="Times New Roman"/>
                <a:cs typeface="Times New Roman"/>
              </a:rPr>
              <a:t>est.</a:t>
            </a:r>
            <a:r>
              <a:rPr dirty="0" smtClean="0" sz="2200" spc="-10">
                <a:latin typeface="Times New Roman"/>
                <a:cs typeface="Times New Roman"/>
              </a:rPr>
              <a:t>  </a:t>
            </a:r>
            <a:r>
              <a:rPr dirty="0" smtClean="0" sz="2200" spc="-2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h</a:t>
            </a:r>
            <a:r>
              <a:rPr dirty="0" smtClean="0" sz="2200" spc="-10">
                <a:latin typeface="Times New Roman"/>
                <a:cs typeface="Times New Roman"/>
              </a:rPr>
              <a:t>is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ay</a:t>
            </a:r>
            <a:r>
              <a:rPr dirty="0" smtClean="0" sz="2200" spc="185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co</a:t>
            </a:r>
            <a:r>
              <a:rPr dirty="0" smtClean="0" sz="2200" spc="-10">
                <a:latin typeface="Times New Roman"/>
                <a:cs typeface="Times New Roman"/>
              </a:rPr>
              <a:t>n</a:t>
            </a:r>
            <a:r>
              <a:rPr dirty="0" smtClean="0" sz="2200" spc="-10">
                <a:latin typeface="Times New Roman"/>
                <a:cs typeface="Times New Roman"/>
              </a:rPr>
              <a:t>sist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0">
                <a:latin typeface="Times New Roman"/>
                <a:cs typeface="Times New Roman"/>
              </a:rPr>
              <a:t>f</a:t>
            </a:r>
            <a:r>
              <a:rPr dirty="0" smtClean="0" sz="2200" spc="17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three</a:t>
            </a:r>
            <a:r>
              <a:rPr dirty="0" smtClean="0" sz="2200" spc="16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to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six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220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-</a:t>
            </a:r>
            <a:r>
              <a:rPr dirty="0" smtClean="0" sz="2200" spc="-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a</a:t>
            </a:r>
            <a:r>
              <a:rPr dirty="0" smtClean="0" sz="2200" spc="-5">
                <a:latin typeface="Times New Roman"/>
                <a:cs typeface="Times New Roman"/>
              </a:rPr>
              <a:t>t</a:t>
            </a:r>
            <a:r>
              <a:rPr dirty="0" smtClean="0" sz="2200" spc="-10">
                <a:latin typeface="Times New Roman"/>
                <a:cs typeface="Times New Roman"/>
              </a:rPr>
              <a:t>e</a:t>
            </a:r>
            <a:r>
              <a:rPr dirty="0" smtClean="0" sz="2200" spc="-15">
                <a:latin typeface="Times New Roman"/>
                <a:cs typeface="Times New Roman"/>
              </a:rPr>
              <a:t>s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</a:t>
            </a:r>
            <a:r>
              <a:rPr dirty="0" smtClean="0" sz="2200" spc="17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Fi</a:t>
            </a:r>
            <a:r>
              <a:rPr dirty="0" smtClean="0" sz="2200" spc="-10">
                <a:latin typeface="Times New Roman"/>
                <a:cs typeface="Times New Roman"/>
              </a:rPr>
              <a:t>g</a:t>
            </a:r>
            <a:r>
              <a:rPr dirty="0" smtClean="0" sz="2200" spc="-10">
                <a:latin typeface="Times New Roman"/>
                <a:cs typeface="Times New Roman"/>
              </a:rPr>
              <a:t>ure</a:t>
            </a:r>
            <a:r>
              <a:rPr dirty="0" smtClean="0" sz="2200" spc="18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5</a:t>
            </a:r>
            <a:r>
              <a:rPr dirty="0" smtClean="0" sz="2200" spc="-10">
                <a:latin typeface="Times New Roman"/>
                <a:cs typeface="Times New Roman"/>
              </a:rPr>
              <a:t>,</a:t>
            </a:r>
            <a:r>
              <a:rPr dirty="0" smtClean="0" sz="2200" spc="-10">
                <a:latin typeface="Times New Roman"/>
                <a:cs typeface="Times New Roman"/>
              </a:rPr>
              <a:t> 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instructi</a:t>
            </a:r>
            <a:r>
              <a:rPr dirty="0" smtClean="0" sz="2200" spc="-10">
                <a:latin typeface="Times New Roman"/>
                <a:cs typeface="Times New Roman"/>
              </a:rPr>
              <a:t>o</a:t>
            </a:r>
            <a:r>
              <a:rPr dirty="0" smtClean="0" sz="2200" spc="-15">
                <a:latin typeface="Times New Roman"/>
                <a:cs typeface="Times New Roman"/>
              </a:rPr>
              <a:t>n</a:t>
            </a:r>
            <a:r>
              <a:rPr dirty="0" smtClean="0" sz="2200" spc="-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-5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5">
                <a:latin typeface="Times New Roman"/>
                <a:cs typeface="Times New Roman"/>
              </a:rPr>
              <a:t>and</a:t>
            </a:r>
            <a:r>
              <a:rPr dirty="0" smtClean="0" sz="2200" spc="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40">
                <a:latin typeface="Times New Roman"/>
                <a:cs typeface="Times New Roman"/>
              </a:rPr>
              <a:t>m</a:t>
            </a:r>
            <a:r>
              <a:rPr dirty="0" smtClean="0" sz="2200" spc="-10">
                <a:latin typeface="Times New Roman"/>
                <a:cs typeface="Times New Roman"/>
              </a:rPr>
              <a:t>achine</a:t>
            </a:r>
            <a:r>
              <a:rPr dirty="0" smtClean="0" sz="2200" spc="1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c</a:t>
            </a:r>
            <a:r>
              <a:rPr dirty="0" smtClean="0" sz="2200" spc="0">
                <a:latin typeface="Times New Roman"/>
                <a:cs typeface="Times New Roman"/>
              </a:rPr>
              <a:t>y</a:t>
            </a:r>
            <a:r>
              <a:rPr dirty="0" smtClean="0" sz="2200" spc="-10">
                <a:latin typeface="Times New Roman"/>
                <a:cs typeface="Times New Roman"/>
              </a:rPr>
              <a:t>cle</a:t>
            </a:r>
            <a:r>
              <a:rPr dirty="0" smtClean="0" sz="2200" spc="-2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are</a:t>
            </a:r>
            <a:r>
              <a:rPr dirty="0" smtClean="0" sz="2200" spc="5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the</a:t>
            </a:r>
            <a:r>
              <a:rPr dirty="0" smtClean="0" sz="2200" spc="-10">
                <a:latin typeface="Times New Roman"/>
                <a:cs typeface="Times New Roman"/>
              </a:rPr>
              <a:t> </a:t>
            </a:r>
            <a:r>
              <a:rPr dirty="0" smtClean="0" sz="2200" spc="-10">
                <a:latin typeface="Times New Roman"/>
                <a:cs typeface="Times New Roman"/>
              </a:rPr>
              <a:t>sa</a:t>
            </a:r>
            <a:r>
              <a:rPr dirty="0" smtClean="0" sz="2200" spc="-45">
                <a:latin typeface="Times New Roman"/>
                <a:cs typeface="Times New Roman"/>
              </a:rPr>
              <a:t>m</a:t>
            </a:r>
            <a:r>
              <a:rPr dirty="0" smtClean="0" sz="2200" spc="-15">
                <a:latin typeface="Times New Roman"/>
                <a:cs typeface="Times New Roman"/>
              </a:rPr>
              <a:t>e</a:t>
            </a:r>
            <a:r>
              <a:rPr dirty="0" smtClean="0" sz="2200" spc="-1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870965"/>
            <a:ext cx="6091555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-multipl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xi</a:t>
            </a:r>
            <a:r>
              <a:rPr dirty="0" smtClean="0" sz="3200" spc="-2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g</a:t>
            </a:r>
            <a:r>
              <a:rPr dirty="0" smtClean="0" sz="3200" spc="-4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the Bus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10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7</a:t>
            </a:r>
            <a:r>
              <a:rPr dirty="0" smtClean="0" sz="3200" spc="-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mtClean="0" sz="3200" spc="-18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A</a:t>
            </a:r>
            <a:r>
              <a:rPr dirty="0" smtClean="0" sz="3200" spc="5">
                <a:solidFill>
                  <a:srgbClr val="04607A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0">
                <a:solidFill>
                  <a:srgbClr val="04607A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045C75"/>
                </a:solidFill>
                <a:latin typeface="Constantia"/>
                <a:cs typeface="Constantia"/>
              </a:rPr>
              <a:t>72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72817"/>
            <a:ext cx="8072755" cy="1963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6385" algn="l"/>
              </a:tabLst>
            </a:pPr>
            <a:r>
              <a:rPr dirty="0" smtClean="0" sz="2000" spc="-185" b="1" u="heavy">
                <a:latin typeface="Times New Roman"/>
                <a:cs typeface="Times New Roman"/>
              </a:rPr>
              <a:t>T</a:t>
            </a:r>
            <a:r>
              <a:rPr dirty="0" smtClean="0" sz="2000" spc="0" b="1" u="heavy">
                <a:latin typeface="Times New Roman"/>
                <a:cs typeface="Times New Roman"/>
              </a:rPr>
              <a:t>-</a:t>
            </a:r>
            <a:r>
              <a:rPr dirty="0" smtClean="0" sz="2000" spc="0" b="1" u="heavy">
                <a:latin typeface="Times New Roman"/>
                <a:cs typeface="Times New Roman"/>
              </a:rPr>
              <a:t>st</a:t>
            </a:r>
            <a:r>
              <a:rPr dirty="0" smtClean="0" sz="2000" spc="5" b="1" u="heavy">
                <a:latin typeface="Times New Roman"/>
                <a:cs typeface="Times New Roman"/>
              </a:rPr>
              <a:t>a</a:t>
            </a:r>
            <a:r>
              <a:rPr dirty="0" smtClean="0" sz="2000" spc="0" b="1" u="heavy">
                <a:latin typeface="Times New Roman"/>
                <a:cs typeface="Times New Roman"/>
              </a:rPr>
              <a:t>te</a:t>
            </a:r>
            <a:r>
              <a:rPr dirty="0" smtClean="0" sz="2000" spc="0" b="1" u="heavy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algn="just" marL="287020" marR="12700" indent="-20320">
              <a:lnSpc>
                <a:spcPct val="100000"/>
              </a:lnSpc>
              <a:tabLst>
                <a:tab pos="582295" algn="l"/>
              </a:tabLst>
            </a:pP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	</a:t>
            </a:r>
            <a:r>
              <a:rPr dirty="0" smtClean="0" sz="2000" spc="0">
                <a:latin typeface="Times New Roman"/>
                <a:cs typeface="Times New Roman"/>
              </a:rPr>
              <a:t>d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f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d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one 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su</a:t>
            </a:r>
            <a:r>
              <a:rPr dirty="0" smtClean="0" sz="2000" spc="-15">
                <a:latin typeface="Times New Roman"/>
                <a:cs typeface="Times New Roman"/>
              </a:rPr>
              <a:t>b</a:t>
            </a:r>
            <a:r>
              <a:rPr dirty="0" smtClean="0" sz="2000" spc="0">
                <a:latin typeface="Times New Roman"/>
                <a:cs typeface="Times New Roman"/>
              </a:rPr>
              <a:t>div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si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 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f 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op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rat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 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for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ed </a:t>
            </a:r>
            <a:r>
              <a:rPr dirty="0" smtClean="0" sz="2000" spc="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 </a:t>
            </a:r>
            <a:r>
              <a:rPr dirty="0" smtClean="0" sz="2000" spc="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one 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k</a:t>
            </a:r>
            <a:r>
              <a:rPr dirty="0" smtClean="0" sz="2000" spc="0">
                <a:latin typeface="Times New Roman"/>
                <a:cs typeface="Times New Roman"/>
              </a:rPr>
              <a:t> p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ri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.  </a:t>
            </a:r>
            <a:r>
              <a:rPr dirty="0" smtClean="0" sz="2000" spc="110">
                <a:latin typeface="Times New Roman"/>
                <a:cs typeface="Times New Roman"/>
              </a:rPr>
              <a:t> </a:t>
            </a:r>
            <a:r>
              <a:rPr dirty="0" smtClean="0" sz="2000" spc="-1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he</a:t>
            </a:r>
            <a:r>
              <a:rPr dirty="0" smtClean="0" sz="2000" spc="-10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e </a:t>
            </a:r>
            <a:r>
              <a:rPr dirty="0" smtClean="0" sz="2000" spc="-2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subd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v</a:t>
            </a:r>
            <a:r>
              <a:rPr dirty="0" smtClean="0" sz="2000" spc="-15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ons  </a:t>
            </a:r>
            <a:r>
              <a:rPr dirty="0" smtClean="0" sz="2000" spc="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are </a:t>
            </a:r>
            <a:r>
              <a:rPr dirty="0" smtClean="0" sz="2000" spc="-19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nt</a:t>
            </a:r>
            <a:r>
              <a:rPr dirty="0" smtClean="0" sz="2000" spc="-15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rnal 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s  </a:t>
            </a:r>
            <a:r>
              <a:rPr dirty="0" smtClean="0" sz="2000" spc="9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syn</a:t>
            </a:r>
            <a:r>
              <a:rPr dirty="0" smtClean="0" sz="2000" spc="-15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</a:t>
            </a:r>
            <a:r>
              <a:rPr dirty="0" smtClean="0" sz="2000" spc="-1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oni</a:t>
            </a:r>
            <a:r>
              <a:rPr dirty="0" smtClean="0" sz="2000" spc="-10">
                <a:latin typeface="Times New Roman"/>
                <a:cs typeface="Times New Roman"/>
              </a:rPr>
              <a:t>z</a:t>
            </a:r>
            <a:r>
              <a:rPr dirty="0" smtClean="0" sz="2000" spc="0">
                <a:latin typeface="Times New Roman"/>
                <a:cs typeface="Times New Roman"/>
              </a:rPr>
              <a:t>ed  </a:t>
            </a:r>
            <a:r>
              <a:rPr dirty="0" smtClean="0" sz="2000" spc="114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w</a:t>
            </a:r>
            <a:r>
              <a:rPr dirty="0" smtClean="0" sz="2000" spc="0">
                <a:latin typeface="Times New Roman"/>
                <a:cs typeface="Times New Roman"/>
              </a:rPr>
              <a:t>i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h  </a:t>
            </a:r>
            <a:r>
              <a:rPr dirty="0" smtClean="0" sz="2000" spc="10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</a:t>
            </a:r>
            <a:r>
              <a:rPr dirty="0" smtClean="0" sz="2000" spc="0">
                <a:latin typeface="Times New Roman"/>
                <a:cs typeface="Times New Roman"/>
              </a:rPr>
              <a:t> s</a:t>
            </a:r>
            <a:r>
              <a:rPr dirty="0" smtClean="0" sz="2000" spc="-10">
                <a:latin typeface="Times New Roman"/>
                <a:cs typeface="Times New Roman"/>
              </a:rPr>
              <a:t>y</a:t>
            </a:r>
            <a:r>
              <a:rPr dirty="0" smtClean="0" sz="2000" spc="0">
                <a:latin typeface="Times New Roman"/>
                <a:cs typeface="Times New Roman"/>
              </a:rPr>
              <a:t>s</a:t>
            </a:r>
            <a:r>
              <a:rPr dirty="0" smtClean="0" sz="2000" spc="-1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em   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oc</a:t>
            </a:r>
            <a:r>
              <a:rPr dirty="0" smtClean="0" sz="2000" spc="-10">
                <a:latin typeface="Times New Roman"/>
                <a:cs typeface="Times New Roman"/>
              </a:rPr>
              <a:t>k</a:t>
            </a:r>
            <a:r>
              <a:rPr dirty="0" smtClean="0" sz="2000" spc="0">
                <a:latin typeface="Times New Roman"/>
                <a:cs typeface="Times New Roman"/>
              </a:rPr>
              <a:t>.  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and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ea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h 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-18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-</a:t>
            </a:r>
            <a:r>
              <a:rPr dirty="0" smtClean="0" sz="2000" spc="-15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te   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65">
                <a:latin typeface="Times New Roman"/>
                <a:cs typeface="Times New Roman"/>
              </a:rPr>
              <a:t> </a:t>
            </a:r>
            <a:r>
              <a:rPr dirty="0" smtClean="0" sz="2000" spc="5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cisely   </a:t>
            </a:r>
            <a:r>
              <a:rPr dirty="0" smtClean="0" sz="2000" spc="13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e</a:t>
            </a:r>
            <a:r>
              <a:rPr dirty="0" smtClean="0" sz="2000" spc="-10">
                <a:latin typeface="Times New Roman"/>
                <a:cs typeface="Times New Roman"/>
              </a:rPr>
              <a:t>q</a:t>
            </a:r>
            <a:r>
              <a:rPr dirty="0" smtClean="0" sz="2000" spc="0">
                <a:latin typeface="Times New Roman"/>
                <a:cs typeface="Times New Roman"/>
              </a:rPr>
              <a:t>ual   </a:t>
            </a:r>
            <a:r>
              <a:rPr dirty="0" smtClean="0" sz="2000" spc="140">
                <a:latin typeface="Times New Roman"/>
                <a:cs typeface="Times New Roman"/>
              </a:rPr>
              <a:t> </a:t>
            </a:r>
            <a:r>
              <a:rPr dirty="0" smtClean="0" sz="2000" spc="-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85">
                <a:latin typeface="Times New Roman"/>
                <a:cs typeface="Times New Roman"/>
              </a:rPr>
              <a:t> </a:t>
            </a:r>
            <a:r>
              <a:rPr dirty="0" smtClean="0" sz="2000" spc="-1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ne  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2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ock</a:t>
            </a:r>
            <a:r>
              <a:rPr dirty="0" smtClean="0" sz="2000" spc="0">
                <a:latin typeface="Times New Roman"/>
                <a:cs typeface="Times New Roman"/>
              </a:rPr>
              <a:t> synony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0">
                <a:latin typeface="Times New Roman"/>
                <a:cs typeface="Times New Roman"/>
              </a:rPr>
              <a:t>u</a:t>
            </a:r>
            <a:r>
              <a:rPr dirty="0" smtClean="0" sz="2000" spc="0">
                <a:latin typeface="Times New Roman"/>
                <a:cs typeface="Times New Roman"/>
              </a:rPr>
              <a:t>sly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pe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io</a:t>
            </a:r>
            <a:r>
              <a:rPr dirty="0" smtClean="0" sz="2000" spc="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. </a:t>
            </a:r>
            <a:r>
              <a:rPr dirty="0" smtClean="0" sz="2000" spc="-6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The </a:t>
            </a:r>
            <a:r>
              <a:rPr dirty="0" smtClean="0" sz="2000" spc="-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r</a:t>
            </a:r>
            <a:r>
              <a:rPr dirty="0" smtClean="0" sz="2000" spc="-20">
                <a:latin typeface="Times New Roman"/>
                <a:cs typeface="Times New Roman"/>
              </a:rPr>
              <a:t>m</a:t>
            </a:r>
            <a:r>
              <a:rPr dirty="0" smtClean="0" sz="2000" spc="0">
                <a:latin typeface="Times New Roman"/>
                <a:cs typeface="Times New Roman"/>
              </a:rPr>
              <a:t>s </a:t>
            </a:r>
            <a:r>
              <a:rPr dirty="0" smtClean="0" sz="2000" spc="-45">
                <a:latin typeface="Times New Roman"/>
                <a:cs typeface="Times New Roman"/>
              </a:rPr>
              <a:t> </a:t>
            </a:r>
            <a:r>
              <a:rPr dirty="0" smtClean="0" sz="2000" spc="-185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-st</a:t>
            </a:r>
            <a:r>
              <a:rPr dirty="0" smtClean="0" sz="2000" spc="-10">
                <a:latin typeface="Times New Roman"/>
                <a:cs typeface="Times New Roman"/>
              </a:rPr>
              <a:t>a</a:t>
            </a:r>
            <a:r>
              <a:rPr dirty="0" smtClean="0" sz="2000" spc="0">
                <a:latin typeface="Times New Roman"/>
                <a:cs typeface="Times New Roman"/>
              </a:rPr>
              <a:t>te </a:t>
            </a:r>
            <a:r>
              <a:rPr dirty="0" smtClean="0" sz="2000" spc="-3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and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-1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ock </a:t>
            </a:r>
            <a:r>
              <a:rPr dirty="0" smtClean="0" sz="200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pe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iod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a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e 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t</a:t>
            </a:r>
            <a:r>
              <a:rPr dirty="0" smtClean="0" sz="2000" spc="-10">
                <a:latin typeface="Times New Roman"/>
                <a:cs typeface="Times New Roman"/>
              </a:rPr>
              <a:t>e</a:t>
            </a:r>
            <a:r>
              <a:rPr dirty="0" smtClean="0" sz="2000" spc="0">
                <a:latin typeface="Times New Roman"/>
                <a:cs typeface="Times New Roman"/>
              </a:rPr>
              <a:t>n </a:t>
            </a:r>
            <a:r>
              <a:rPr dirty="0" smtClean="0" sz="2000" spc="-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7611" y="928116"/>
            <a:ext cx="5937503" cy="5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6582" y="6043879"/>
            <a:ext cx="462343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17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1) M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ny</a:t>
            </a:r>
            <a:r>
              <a:rPr dirty="0" smtClean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oprocesso</a:t>
            </a:r>
            <a:r>
              <a:rPr dirty="0" smtClean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828800"/>
            <a:ext cx="79248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44" y="827532"/>
            <a:ext cx="7435596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700" y="1941321"/>
            <a:ext cx="7820025" cy="4102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875">
              <a:lnSpc>
                <a:spcPct val="80000"/>
              </a:lnSpc>
            </a:pPr>
            <a:r>
              <a:rPr dirty="0" smtClean="0" sz="2200" spc="-15" b="1" u="heavy">
                <a:latin typeface="Times New Roman"/>
                <a:cs typeface="Times New Roman"/>
              </a:rPr>
              <a:t>Mic</a:t>
            </a:r>
            <a:r>
              <a:rPr dirty="0" smtClean="0" sz="2200" spc="-55" b="1" u="heavy">
                <a:latin typeface="Times New Roman"/>
                <a:cs typeface="Times New Roman"/>
              </a:rPr>
              <a:t>r</a:t>
            </a:r>
            <a:r>
              <a:rPr dirty="0" smtClean="0" sz="2200" spc="-15" b="1" u="heavy">
                <a:latin typeface="Times New Roman"/>
                <a:cs typeface="Times New Roman"/>
              </a:rPr>
              <a:t>ocomp</a:t>
            </a:r>
            <a:r>
              <a:rPr dirty="0" smtClean="0" sz="2200" spc="-5" b="1" u="heavy">
                <a:latin typeface="Times New Roman"/>
                <a:cs typeface="Times New Roman"/>
              </a:rPr>
              <a:t>u</a:t>
            </a:r>
            <a:r>
              <a:rPr dirty="0" smtClean="0" sz="2200" spc="-10" b="1" u="heavy">
                <a:latin typeface="Times New Roman"/>
                <a:cs typeface="Times New Roman"/>
              </a:rPr>
              <a:t>te</a:t>
            </a:r>
            <a:r>
              <a:rPr dirty="0" smtClean="0" sz="2200" spc="-15" b="1" u="heavy">
                <a:latin typeface="Times New Roman"/>
                <a:cs typeface="Times New Roman"/>
              </a:rPr>
              <a:t>r</a:t>
            </a:r>
            <a:r>
              <a:rPr dirty="0" smtClean="0" sz="2200" spc="-10" b="1">
                <a:latin typeface="Times New Roman"/>
                <a:cs typeface="Times New Roman"/>
              </a:rPr>
              <a:t>:</a:t>
            </a:r>
            <a:r>
              <a:rPr dirty="0" smtClean="0" sz="2200" spc="-10" b="1">
                <a:latin typeface="Times New Roman"/>
                <a:cs typeface="Times New Roman"/>
              </a:rPr>
              <a:t> </a:t>
            </a:r>
            <a:r>
              <a:rPr dirty="0" smtClean="0" sz="2200" spc="-155" b="1"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depen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icropr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sso</a:t>
            </a:r>
            <a:r>
              <a:rPr dirty="0" smtClean="0" sz="2200" spc="-1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co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tains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CPU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crochip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(t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microproce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or),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mem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r>
              <a:rPr dirty="0" smtClean="0" sz="22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(t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pically</a:t>
            </a:r>
            <a:r>
              <a:rPr dirty="0" smtClean="0" sz="22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RAM),</a:t>
            </a:r>
            <a:r>
              <a:rPr dirty="0" smtClean="0" sz="22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bus</a:t>
            </a:r>
            <a:r>
              <a:rPr dirty="0" smtClean="0" sz="22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ystem</a:t>
            </a:r>
            <a:r>
              <a:rPr dirty="0" smtClean="0" sz="22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I/O</a:t>
            </a:r>
            <a:r>
              <a:rPr dirty="0" smtClean="0" sz="22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rts</a:t>
            </a:r>
            <a:r>
              <a:rPr dirty="0" smtClean="0" sz="22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3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t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pically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80000"/>
              </a:lnSpc>
            </a:pPr>
            <a:r>
              <a:rPr dirty="0" smtClean="0" sz="2200" spc="-15" b="1" u="heavy">
                <a:latin typeface="Times New Roman"/>
                <a:cs typeface="Times New Roman"/>
              </a:rPr>
              <a:t>Mic</a:t>
            </a:r>
            <a:r>
              <a:rPr dirty="0" smtClean="0" sz="2200" spc="-50" b="1" u="heavy">
                <a:latin typeface="Times New Roman"/>
                <a:cs typeface="Times New Roman"/>
              </a:rPr>
              <a:t>r</a:t>
            </a:r>
            <a:r>
              <a:rPr dirty="0" smtClean="0" sz="2200" spc="-15" b="1" u="heavy">
                <a:latin typeface="Times New Roman"/>
                <a:cs typeface="Times New Roman"/>
              </a:rPr>
              <a:t>o</a:t>
            </a:r>
            <a:r>
              <a:rPr dirty="0" smtClean="0" sz="2200" spc="-10" b="1" u="heavy">
                <a:latin typeface="Times New Roman"/>
                <a:cs typeface="Times New Roman"/>
              </a:rPr>
              <a:t>p</a:t>
            </a:r>
            <a:r>
              <a:rPr dirty="0" smtClean="0" sz="2200" spc="-50" b="1" u="heavy">
                <a:latin typeface="Times New Roman"/>
                <a:cs typeface="Times New Roman"/>
              </a:rPr>
              <a:t>r</a:t>
            </a:r>
            <a:r>
              <a:rPr dirty="0" smtClean="0" sz="2200" spc="-10" b="1" u="heavy">
                <a:latin typeface="Times New Roman"/>
                <a:cs typeface="Times New Roman"/>
              </a:rPr>
              <a:t>ocessor</a:t>
            </a:r>
            <a:r>
              <a:rPr dirty="0" smtClean="0" sz="2200" spc="-10" b="1">
                <a:latin typeface="Times New Roman"/>
                <a:cs typeface="Times New Roman"/>
              </a:rPr>
              <a:t>:</a:t>
            </a:r>
            <a:r>
              <a:rPr dirty="0" smtClean="0" sz="2200" spc="120" b="1"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silicon</a:t>
            </a:r>
            <a:r>
              <a:rPr dirty="0" smtClean="0" sz="22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chip</a:t>
            </a:r>
            <a:r>
              <a:rPr dirty="0" smtClean="0" sz="22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mtClean="0" sz="22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contains</a:t>
            </a:r>
            <a:r>
              <a:rPr dirty="0" smtClean="0" sz="22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CPU.</a:t>
            </a:r>
            <a:r>
              <a:rPr dirty="0" smtClean="0" sz="22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mtClean="0" sz="22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2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dirty="0" smtClean="0" sz="22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rs,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roprocessor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CPU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interchan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eab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-13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22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22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(so</a:t>
            </a:r>
            <a:r>
              <a:rPr dirty="0" smtClean="0" sz="22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mtClean="0" sz="22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rev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ated</a:t>
            </a:r>
            <a:r>
              <a:rPr dirty="0" smtClean="0" sz="22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mtClean="0" sz="22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mtClean="0" sz="22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  <a:r>
              <a:rPr dirty="0" smtClean="0" sz="22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dirty="0" smtClean="0" sz="2200" spc="-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nic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c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iniatur</a:t>
            </a:r>
            <a:r>
              <a:rPr dirty="0" smtClean="0" sz="2200" spc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transist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ico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ctor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integrated</a:t>
            </a:r>
            <a:r>
              <a:rPr dirty="0" smtClean="0" sz="2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circuit</a:t>
            </a:r>
            <a:r>
              <a:rPr dirty="0" smtClean="0" sz="2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(IC).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algn="just" marL="12700" marR="14604">
              <a:lnSpc>
                <a:spcPct val="80000"/>
              </a:lnSpc>
            </a:pP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Micr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processors</a:t>
            </a:r>
            <a:r>
              <a:rPr dirty="0" smtClean="0" sz="2200" spc="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dirty="0" smtClean="0" sz="2200" spc="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2200" spc="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logic</a:t>
            </a:r>
            <a:r>
              <a:rPr dirty="0" smtClean="0" sz="22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sz="2200" spc="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ost</a:t>
            </a:r>
            <a:r>
              <a:rPr dirty="0" smtClean="0" sz="22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mtClean="0" sz="22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  <a:r>
              <a:rPr dirty="0" smtClean="0" sz="220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2200" spc="-2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es,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from</a:t>
            </a:r>
            <a:r>
              <a:rPr dirty="0" smtClean="0" sz="2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clock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radi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fuel-injection</a:t>
            </a:r>
            <a:r>
              <a:rPr dirty="0" smtClean="0" sz="2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mtClean="0" sz="2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mtClean="0" sz="22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dirty="0" smtClean="0" sz="22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22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dirty="0" smtClean="0" sz="1200">
                <a:solidFill>
                  <a:srgbClr val="D1EAED"/>
                </a:solidFill>
                <a:latin typeface="Constantia"/>
                <a:cs typeface="Constantia"/>
              </a:rPr>
              <a:t>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Asus8</dc:creator>
  <dc:title>Slide 1</dc:title>
  <dcterms:created xsi:type="dcterms:W3CDTF">2018-11-11T13:10:11Z</dcterms:created>
  <dcterms:modified xsi:type="dcterms:W3CDTF">2018-11-11T13:10:11Z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LastSaved">
    <vt:filetime>2018-11-11T00:00:00Z</vt:filetime>
  </property>
</Properties>
</file>