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856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19138" y="9261856"/>
            <a:ext cx="431497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jpg"/><Relationship Id="rId6" Type="http://schemas.openxmlformats.org/officeDocument/2006/relationships/image" Target="../media/image20.jpg"/><Relationship Id="rId7" Type="http://schemas.openxmlformats.org/officeDocument/2006/relationships/image" Target="../media/image2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jpg"/><Relationship Id="rId6" Type="http://schemas.openxmlformats.org/officeDocument/2006/relationships/image" Target="../media/image26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png"/><Relationship Id="rId3" Type="http://schemas.openxmlformats.org/officeDocument/2006/relationships/image" Target="../media/image28.jpg"/><Relationship Id="rId4" Type="http://schemas.openxmlformats.org/officeDocument/2006/relationships/image" Target="../media/image29.jpg"/><Relationship Id="rId5" Type="http://schemas.openxmlformats.org/officeDocument/2006/relationships/image" Target="../media/image30.png"/><Relationship Id="rId6" Type="http://schemas.openxmlformats.org/officeDocument/2006/relationships/image" Target="../media/image3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703059" cy="2550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6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17"/>
              </a:spcBef>
            </a:pPr>
            <a:endParaRPr sz="1200"/>
          </a:p>
          <a:p>
            <a:pPr algn="ctr" marL="2166620" marR="2167890">
              <a:lnSpc>
                <a:spcPts val="161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requen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y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Of Lin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0" b="1">
                <a:latin typeface="Times New Roman"/>
                <a:cs typeface="Times New Roman"/>
              </a:rPr>
              <a:t> Ti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e-In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nt 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3"/>
              </a:spcBef>
            </a:pPr>
            <a:endParaRPr sz="950"/>
          </a:p>
          <a:p>
            <a:pPr algn="just" marL="12700" marR="12700" indent="191770">
              <a:lnSpc>
                <a:spcPct val="110200"/>
              </a:lnSpc>
            </a:pP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riz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</a:t>
            </a:r>
            <a:r>
              <a:rPr dirty="0" smtClean="0" sz="1200" spc="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domain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sic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lopm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sinusoidal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fu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</a:t>
            </a:r>
            <a:r>
              <a:rPr dirty="0" smtClean="0" sz="1200" spc="1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istics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tem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rib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0" i="1">
                <a:latin typeface="Times New Roman"/>
                <a:cs typeface="Times New Roman"/>
              </a:rPr>
              <a:t>o</a:t>
            </a:r>
            <a:r>
              <a:rPr dirty="0" smtClean="0" sz="1200" spc="13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uri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impulse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h</a:t>
            </a:r>
            <a:r>
              <a:rPr dirty="0" smtClean="0" sz="1200" spc="-20" i="1">
                <a:latin typeface="Times New Roman"/>
                <a:cs typeface="Times New Roman"/>
              </a:rPr>
              <a:t>(</a:t>
            </a:r>
            <a:r>
              <a:rPr dirty="0" smtClean="0" sz="1200" spc="10" i="1">
                <a:latin typeface="Times New Roman"/>
                <a:cs typeface="Times New Roman"/>
              </a:rPr>
              <a:t>n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0">
                <a:latin typeface="Times New Roman"/>
                <a:cs typeface="Times New Roman"/>
              </a:rPr>
              <a:t> 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5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let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ti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inva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0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6.1 R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sponse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 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1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x Expon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ntial 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nd </a:t>
            </a:r>
            <a:r>
              <a:rPr dirty="0" smtClean="0" sz="1200" spc="-1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-10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soi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</a:t>
            </a:r>
            <a:r>
              <a:rPr dirty="0" smtClean="0" sz="1200" spc="-10" b="1">
                <a:latin typeface="Times New Roman"/>
                <a:cs typeface="Times New Roman"/>
              </a:rPr>
              <a:t>g</a:t>
            </a:r>
            <a:r>
              <a:rPr dirty="0" smtClean="0" sz="1200" spc="0" b="1">
                <a:latin typeface="Times New Roman"/>
                <a:cs typeface="Times New Roman"/>
              </a:rPr>
              <a:t>nals: 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 R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sponse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un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342509"/>
            <a:ext cx="32823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substituti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(n)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) </a:t>
            </a:r>
            <a:r>
              <a:rPr dirty="0" smtClean="0" sz="1200" spc="-10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obtain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6996430"/>
            <a:ext cx="6602730" cy="358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8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t, this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 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Fouri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rm of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unit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 </a:t>
            </a:r>
            <a:r>
              <a:rPr dirty="0" smtClean="0" sz="1200" spc="0" i="1">
                <a:latin typeface="Times New Roman"/>
                <a:cs typeface="Times New Roman"/>
              </a:rPr>
              <a:t>h{</a:t>
            </a:r>
            <a:r>
              <a:rPr dirty="0" smtClean="0" sz="1200" spc="5" i="1">
                <a:latin typeface="Times New Roman"/>
                <a:cs typeface="Times New Roman"/>
              </a:rPr>
              <a:t>k</a:t>
            </a:r>
            <a:r>
              <a:rPr dirty="0" smtClean="0" sz="1200" spc="0" i="1">
                <a:latin typeface="Times New Roman"/>
                <a:cs typeface="Times New Roman"/>
              </a:rPr>
              <a:t>)</a:t>
            </a:r>
            <a:r>
              <a:rPr dirty="0" smtClean="0" sz="1200" spc="-15" i="1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. 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note</a:t>
            </a:r>
            <a:r>
              <a:rPr dirty="0" smtClean="0" sz="1200" spc="0">
                <a:latin typeface="Times New Roman"/>
                <a:cs typeface="Times New Roman"/>
              </a:rPr>
              <a:t> this fun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7991602"/>
            <a:ext cx="61417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the d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finition in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ove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 the 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sponse of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2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to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mplex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will </a:t>
            </a:r>
            <a:r>
              <a:rPr dirty="0" smtClean="0" sz="1200" spc="-15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8901683"/>
            <a:ext cx="48672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 1:D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mine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output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the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stem with impulse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onse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72995" y="2993135"/>
            <a:ext cx="2296668" cy="6720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3819144"/>
            <a:ext cx="6670548" cy="9951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4814315"/>
            <a:ext cx="2999232" cy="387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48640" y="5686044"/>
            <a:ext cx="2950464" cy="11186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48640" y="7435595"/>
            <a:ext cx="1879092" cy="4968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48640" y="8391143"/>
            <a:ext cx="1322832" cy="3627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6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1557781"/>
            <a:ext cx="320294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wh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the input is the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sequ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405126"/>
            <a:ext cx="58674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Solutio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475098"/>
            <a:ext cx="16256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the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fo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output </a:t>
            </a:r>
            <a:r>
              <a:rPr dirty="0" smtClean="0" sz="1200" spc="1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46531" y="981455"/>
            <a:ext cx="1397508" cy="4328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69976" y="1944623"/>
            <a:ext cx="2837688" cy="417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3889247"/>
            <a:ext cx="987552" cy="336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503932" y="3700271"/>
            <a:ext cx="2589275" cy="6278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879092" y="4029583"/>
            <a:ext cx="314325" cy="103377"/>
          </a:xfrm>
          <a:custGeom>
            <a:avLst/>
            <a:gdLst/>
            <a:ahLst/>
            <a:cxnLst/>
            <a:rect l="l" t="t" r="r" b="b"/>
            <a:pathLst>
              <a:path w="314325" h="103377">
                <a:moveTo>
                  <a:pt x="289215" y="51688"/>
                </a:moveTo>
                <a:lnTo>
                  <a:pt x="219328" y="92455"/>
                </a:lnTo>
                <a:lnTo>
                  <a:pt x="218312" y="96265"/>
                </a:lnTo>
                <a:lnTo>
                  <a:pt x="221869" y="102362"/>
                </a:lnTo>
                <a:lnTo>
                  <a:pt x="225678" y="103377"/>
                </a:lnTo>
                <a:lnTo>
                  <a:pt x="303434" y="58038"/>
                </a:lnTo>
                <a:lnTo>
                  <a:pt x="301751" y="58038"/>
                </a:lnTo>
                <a:lnTo>
                  <a:pt x="301751" y="57150"/>
                </a:lnTo>
                <a:lnTo>
                  <a:pt x="298576" y="57150"/>
                </a:lnTo>
                <a:lnTo>
                  <a:pt x="289215" y="51688"/>
                </a:lnTo>
                <a:close/>
              </a:path>
              <a:path w="314325" h="103377">
                <a:moveTo>
                  <a:pt x="27832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78329" y="58038"/>
                </a:lnTo>
                <a:lnTo>
                  <a:pt x="289215" y="51688"/>
                </a:lnTo>
                <a:lnTo>
                  <a:pt x="278329" y="45338"/>
                </a:lnTo>
                <a:close/>
              </a:path>
              <a:path w="314325" h="103377">
                <a:moveTo>
                  <a:pt x="303434" y="45338"/>
                </a:moveTo>
                <a:lnTo>
                  <a:pt x="301751" y="45338"/>
                </a:lnTo>
                <a:lnTo>
                  <a:pt x="301751" y="58038"/>
                </a:lnTo>
                <a:lnTo>
                  <a:pt x="303434" y="58038"/>
                </a:lnTo>
                <a:lnTo>
                  <a:pt x="314325" y="51688"/>
                </a:lnTo>
                <a:lnTo>
                  <a:pt x="303434" y="45338"/>
                </a:lnTo>
                <a:close/>
              </a:path>
              <a:path w="314325" h="103377">
                <a:moveTo>
                  <a:pt x="298576" y="46227"/>
                </a:moveTo>
                <a:lnTo>
                  <a:pt x="289215" y="51688"/>
                </a:lnTo>
                <a:lnTo>
                  <a:pt x="298576" y="57150"/>
                </a:lnTo>
                <a:lnTo>
                  <a:pt x="298576" y="46227"/>
                </a:lnTo>
                <a:close/>
              </a:path>
              <a:path w="314325" h="103377">
                <a:moveTo>
                  <a:pt x="301751" y="46227"/>
                </a:moveTo>
                <a:lnTo>
                  <a:pt x="298576" y="46227"/>
                </a:lnTo>
                <a:lnTo>
                  <a:pt x="298576" y="57150"/>
                </a:lnTo>
                <a:lnTo>
                  <a:pt x="301751" y="57150"/>
                </a:lnTo>
                <a:lnTo>
                  <a:pt x="301751" y="46227"/>
                </a:lnTo>
                <a:close/>
              </a:path>
              <a:path w="314325" h="103377">
                <a:moveTo>
                  <a:pt x="225678" y="0"/>
                </a:moveTo>
                <a:lnTo>
                  <a:pt x="221869" y="1015"/>
                </a:lnTo>
                <a:lnTo>
                  <a:pt x="218312" y="7112"/>
                </a:lnTo>
                <a:lnTo>
                  <a:pt x="219328" y="10921"/>
                </a:lnTo>
                <a:lnTo>
                  <a:pt x="289215" y="51688"/>
                </a:lnTo>
                <a:lnTo>
                  <a:pt x="298576" y="46227"/>
                </a:lnTo>
                <a:lnTo>
                  <a:pt x="301751" y="46227"/>
                </a:lnTo>
                <a:lnTo>
                  <a:pt x="301751" y="45338"/>
                </a:lnTo>
                <a:lnTo>
                  <a:pt x="303434" y="45338"/>
                </a:lnTo>
                <a:lnTo>
                  <a:pt x="225678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08431" y="2836164"/>
            <a:ext cx="3145536" cy="65836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09955" y="4864608"/>
            <a:ext cx="2450592" cy="5410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09955" y="5602223"/>
            <a:ext cx="3649979" cy="5349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50520" y="6393179"/>
            <a:ext cx="6672072" cy="8778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48640" y="7563611"/>
            <a:ext cx="6670548" cy="9662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6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6451980"/>
            <a:ext cx="5582920" cy="185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629" sz="1800">
                <a:latin typeface="Times New Roman"/>
                <a:cs typeface="Times New Roman"/>
              </a:rPr>
              <a:t>H</a:t>
            </a:r>
            <a:r>
              <a:rPr dirty="0" smtClean="0" baseline="4629" sz="1800" spc="-15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n</a:t>
            </a:r>
            <a:r>
              <a:rPr dirty="0" smtClean="0" baseline="4629" sz="1800" spc="-7">
                <a:latin typeface="Times New Roman"/>
                <a:cs typeface="Times New Roman"/>
              </a:rPr>
              <a:t>c</a:t>
            </a:r>
            <a:r>
              <a:rPr dirty="0" smtClean="0" baseline="4629" sz="1800" spc="-7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, t</a:t>
            </a:r>
            <a:r>
              <a:rPr dirty="0" smtClean="0" baseline="4629" sz="1800" spc="15">
                <a:latin typeface="Times New Roman"/>
                <a:cs typeface="Times New Roman"/>
              </a:rPr>
              <a:t>h</a:t>
            </a:r>
            <a:r>
              <a:rPr dirty="0" smtClean="0" baseline="4629" sz="1800" spc="0">
                <a:latin typeface="Times New Roman"/>
                <a:cs typeface="Times New Roman"/>
              </a:rPr>
              <a:t>e</a:t>
            </a:r>
            <a:r>
              <a:rPr dirty="0" smtClean="0" baseline="4629" sz="1800" spc="-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m</a:t>
            </a:r>
            <a:r>
              <a:rPr dirty="0" smtClean="0" baseline="4629" sz="1800" spc="7">
                <a:latin typeface="Times New Roman"/>
                <a:cs typeface="Times New Roman"/>
              </a:rPr>
              <a:t>a</a:t>
            </a:r>
            <a:r>
              <a:rPr dirty="0" smtClean="0" baseline="4629" sz="1800" spc="-22">
                <a:latin typeface="Times New Roman"/>
                <a:cs typeface="Times New Roman"/>
              </a:rPr>
              <a:t>g</a:t>
            </a:r>
            <a:r>
              <a:rPr dirty="0" smtClean="0" baseline="4629" sz="1800" spc="0">
                <a:latin typeface="Times New Roman"/>
                <a:cs typeface="Times New Roman"/>
              </a:rPr>
              <a:t>nitude</a:t>
            </a:r>
            <a:r>
              <a:rPr dirty="0" smtClean="0" baseline="4629" sz="1800" spc="-7">
                <a:latin typeface="Times New Roman"/>
                <a:cs typeface="Times New Roman"/>
              </a:rPr>
              <a:t>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15">
                <a:latin typeface="Times New Roman"/>
                <a:cs typeface="Times New Roman"/>
              </a:rPr>
              <a:t>n</a:t>
            </a:r>
            <a:r>
              <a:rPr dirty="0" smtClean="0" baseline="4629" sz="1800" spc="0">
                <a:latin typeface="Times New Roman"/>
                <a:cs typeface="Times New Roman"/>
              </a:rPr>
              <a:t>d ph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se</a:t>
            </a:r>
            <a:r>
              <a:rPr dirty="0" smtClean="0" baseline="4629" sz="1800" spc="-7">
                <a:latin typeface="Times New Roman"/>
                <a:cs typeface="Times New Roman"/>
              </a:rPr>
              <a:t> </a:t>
            </a:r>
            <a:r>
              <a:rPr dirty="0" smtClean="0" baseline="4629" sz="1800" spc="0">
                <a:latin typeface="Times New Roman"/>
                <a:cs typeface="Times New Roman"/>
              </a:rPr>
              <a:t>of H(</a:t>
            </a:r>
            <a:r>
              <a:rPr dirty="0" smtClean="0" baseline="4629" sz="1800" spc="-15">
                <a:latin typeface="Times New Roman"/>
                <a:cs typeface="Times New Roman"/>
              </a:rPr>
              <a:t>w</a:t>
            </a:r>
            <a:r>
              <a:rPr dirty="0" smtClean="0" baseline="4629" sz="1800" spc="0">
                <a:latin typeface="Times New Roman"/>
                <a:cs typeface="Times New Roman"/>
              </a:rPr>
              <a:t>) c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n be</a:t>
            </a:r>
            <a:r>
              <a:rPr dirty="0" smtClean="0" baseline="4629" sz="1800" spc="7">
                <a:latin typeface="Times New Roman"/>
                <a:cs typeface="Times New Roman"/>
              </a:rPr>
              <a:t> </a:t>
            </a:r>
            <a:r>
              <a:rPr dirty="0" smtClean="0" baseline="4629" sz="1800" spc="7">
                <a:latin typeface="Times New Roman"/>
                <a:cs typeface="Times New Roman"/>
              </a:rPr>
              <a:t>e</a:t>
            </a:r>
            <a:r>
              <a:rPr dirty="0" smtClean="0" baseline="4629" sz="1800" spc="15">
                <a:latin typeface="Times New Roman"/>
                <a:cs typeface="Times New Roman"/>
              </a:rPr>
              <a:t>x</a:t>
            </a:r>
            <a:r>
              <a:rPr dirty="0" smtClean="0" baseline="4629" sz="1800" spc="0">
                <a:latin typeface="Times New Roman"/>
                <a:cs typeface="Times New Roman"/>
              </a:rPr>
              <a:t>pr</a:t>
            </a:r>
            <a:r>
              <a:rPr dirty="0" smtClean="0" baseline="4629" sz="1800" spc="-15">
                <a:latin typeface="Times New Roman"/>
                <a:cs typeface="Times New Roman"/>
              </a:rPr>
              <a:t>e</a:t>
            </a:r>
            <a:r>
              <a:rPr dirty="0" smtClean="0" baseline="4629" sz="1800" spc="0">
                <a:latin typeface="Times New Roman"/>
                <a:cs typeface="Times New Roman"/>
              </a:rPr>
              <a:t>ssed in te</a:t>
            </a:r>
            <a:r>
              <a:rPr dirty="0" smtClean="0" baseline="4629" sz="1800" spc="-15">
                <a:latin typeface="Times New Roman"/>
                <a:cs typeface="Times New Roman"/>
              </a:rPr>
              <a:t>r</a:t>
            </a:r>
            <a:r>
              <a:rPr dirty="0" smtClean="0" baseline="4629" sz="1800" spc="0">
                <a:latin typeface="Times New Roman"/>
                <a:cs typeface="Times New Roman"/>
              </a:rPr>
              <a:t>ms of </a:t>
            </a:r>
            <a:r>
              <a:rPr dirty="0" smtClean="0" baseline="4629" sz="1800" spc="15">
                <a:latin typeface="Times New Roman"/>
                <a:cs typeface="Times New Roman"/>
              </a:rPr>
              <a:t>H</a:t>
            </a:r>
            <a:r>
              <a:rPr dirty="0" smtClean="0" sz="800" spc="0">
                <a:latin typeface="Times New Roman"/>
                <a:cs typeface="Times New Roman"/>
              </a:rPr>
              <a:t>R</a:t>
            </a:r>
            <a:r>
              <a:rPr dirty="0" smtClean="0" baseline="4629" sz="1800" spc="0">
                <a:latin typeface="Times New Roman"/>
                <a:cs typeface="Times New Roman"/>
              </a:rPr>
              <a:t>(</a:t>
            </a:r>
            <a:r>
              <a:rPr dirty="0" smtClean="0" baseline="4629" sz="1800" spc="-15">
                <a:latin typeface="Times New Roman"/>
                <a:cs typeface="Times New Roman"/>
              </a:rPr>
              <a:t>w</a:t>
            </a:r>
            <a:r>
              <a:rPr dirty="0" smtClean="0" baseline="4629" sz="1800" spc="0">
                <a:latin typeface="Times New Roman"/>
                <a:cs typeface="Times New Roman"/>
              </a:rPr>
              <a:t>) </a:t>
            </a:r>
            <a:r>
              <a:rPr dirty="0" smtClean="0" baseline="4629" sz="1800" spc="-15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nd </a:t>
            </a:r>
            <a:r>
              <a:rPr dirty="0" smtClean="0" baseline="4629" sz="1800" spc="15">
                <a:latin typeface="Times New Roman"/>
                <a:cs typeface="Times New Roman"/>
              </a:rPr>
              <a:t>H</a:t>
            </a:r>
            <a:r>
              <a:rPr dirty="0" smtClean="0" sz="800" spc="-20">
                <a:latin typeface="Times New Roman"/>
                <a:cs typeface="Times New Roman"/>
              </a:rPr>
              <a:t>I</a:t>
            </a:r>
            <a:r>
              <a:rPr dirty="0" smtClean="0" baseline="4629" sz="1800" spc="7">
                <a:latin typeface="Times New Roman"/>
                <a:cs typeface="Times New Roman"/>
              </a:rPr>
              <a:t>(</a:t>
            </a:r>
            <a:r>
              <a:rPr dirty="0" smtClean="0" baseline="4629" sz="1800" spc="0">
                <a:latin typeface="Times New Roman"/>
                <a:cs typeface="Times New Roman"/>
              </a:rPr>
              <a:t>w) </a:t>
            </a:r>
            <a:r>
              <a:rPr dirty="0" smtClean="0" baseline="4629" sz="1800" spc="-7">
                <a:latin typeface="Times New Roman"/>
                <a:cs typeface="Times New Roman"/>
              </a:rPr>
              <a:t>a</a:t>
            </a:r>
            <a:r>
              <a:rPr dirty="0" smtClean="0" baseline="4629" sz="1800" spc="0">
                <a:latin typeface="Times New Roman"/>
                <a:cs typeface="Times New Roman"/>
              </a:rPr>
              <a:t>s: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3378708"/>
            <a:ext cx="3934967" cy="2107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5646420"/>
            <a:ext cx="5705856" cy="3154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02336" y="883919"/>
            <a:ext cx="4547616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1901951"/>
            <a:ext cx="6166104" cy="2636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2231135"/>
            <a:ext cx="6487668" cy="8199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75716" y="7174992"/>
            <a:ext cx="2296668" cy="11932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6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48640" y="5193791"/>
            <a:ext cx="6591300" cy="8260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48640" y="6173723"/>
            <a:ext cx="5696712" cy="2362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914400"/>
            <a:ext cx="2260092" cy="10165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48640" y="914400"/>
            <a:ext cx="6502908" cy="28453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3759708"/>
            <a:ext cx="4864608" cy="11049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6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48640" y="4277867"/>
            <a:ext cx="3526536" cy="3230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35940" y="3886834"/>
            <a:ext cx="50114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Exa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 2</a:t>
            </a:r>
            <a:r>
              <a:rPr dirty="0" smtClean="0" sz="1200" spc="-10" b="1">
                <a:latin typeface="Times New Roman"/>
                <a:cs typeface="Times New Roman"/>
              </a:rPr>
              <a:t>: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te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sponse</a:t>
            </a:r>
            <a:r>
              <a:rPr dirty="0" smtClean="0" sz="1200" spc="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sys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in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x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ple 1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 input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894453"/>
            <a:ext cx="32289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Sol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tion: 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y</a:t>
            </a:r>
            <a:r>
              <a:rPr dirty="0" smtClean="0" sz="1200" spc="-1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sponse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sys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8640" y="6217920"/>
            <a:ext cx="5570220" cy="777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87323" y="809244"/>
            <a:ext cx="6304787" cy="3087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5353811"/>
            <a:ext cx="3020568" cy="6324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96823" y="7226807"/>
            <a:ext cx="6356604" cy="19232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Signal Processing                                                                                                                                                       Lec. 6</dc:title>
  <dcterms:created xsi:type="dcterms:W3CDTF">2018-11-09T22:50:10Z</dcterms:created>
  <dcterms:modified xsi:type="dcterms:W3CDTF">2018-11-09T22:50:10Z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2018-02-10T00:00:00Z</vt:filetime>
  </property>
  <property fmtid="{D5CDD505-2E9C-101B-9397-08002B2CF9AE}" pid="3" name="LastSaved">
    <vt:filetime>2018-11-09T00:00:00Z</vt:filetime>
  </property>
</Properties>
</file>