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35940" y="9261856"/>
            <a:ext cx="1478070" cy="1789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819138" y="9261856"/>
            <a:ext cx="431497" cy="1789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9" Type="http://schemas.openxmlformats.org/officeDocument/2006/relationships/image" Target="../media/image14.png"/><Relationship Id="rId10" Type="http://schemas.openxmlformats.org/officeDocument/2006/relationships/image" Target="../media/image15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jpg"/><Relationship Id="rId6" Type="http://schemas.openxmlformats.org/officeDocument/2006/relationships/image" Target="../media/image20.jpg"/><Relationship Id="rId7" Type="http://schemas.openxmlformats.org/officeDocument/2006/relationships/image" Target="../media/image21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jpg"/><Relationship Id="rId6" Type="http://schemas.openxmlformats.org/officeDocument/2006/relationships/image" Target="../media/image26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png"/><Relationship Id="rId3" Type="http://schemas.openxmlformats.org/officeDocument/2006/relationships/image" Target="../media/image28.jpg"/><Relationship Id="rId4" Type="http://schemas.openxmlformats.org/officeDocument/2006/relationships/image" Target="../media/image29.jpg"/><Relationship Id="rId5" Type="http://schemas.openxmlformats.org/officeDocument/2006/relationships/image" Target="../media/image30.png"/><Relationship Id="rId6" Type="http://schemas.openxmlformats.org/officeDocument/2006/relationships/image" Target="../media/image31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5940" y="451104"/>
            <a:ext cx="6703059" cy="25501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214745" algn="l"/>
              </a:tabLst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	</a:t>
            </a: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6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17"/>
              </a:spcBef>
            </a:pPr>
            <a:endParaRPr sz="1200"/>
          </a:p>
          <a:p>
            <a:pPr algn="ctr" marL="2166620" marR="2167890">
              <a:lnSpc>
                <a:spcPts val="161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requen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y 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e Of Lin</a:t>
            </a:r>
            <a:r>
              <a:rPr dirty="0" smtClean="0" sz="1400" spc="-1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ar</a:t>
            </a:r>
            <a:r>
              <a:rPr dirty="0" smtClean="0" sz="1400" spc="0" b="1">
                <a:latin typeface="Times New Roman"/>
                <a:cs typeface="Times New Roman"/>
              </a:rPr>
              <a:t> Ti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e-In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nt S</a:t>
            </a: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3"/>
              </a:spcBef>
            </a:pPr>
            <a:endParaRPr sz="950"/>
          </a:p>
          <a:p>
            <a:pPr algn="just" marL="12700" marR="12700" indent="191770">
              <a:lnSpc>
                <a:spcPct val="110200"/>
              </a:lnSpc>
            </a:pP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2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lop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riz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inva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</a:t>
            </a:r>
            <a:r>
              <a:rPr dirty="0" smtClean="0" sz="1200" spc="5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domain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sic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lopm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x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pon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sinusoidal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fu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</a:t>
            </a:r>
            <a:r>
              <a:rPr dirty="0" smtClean="0" sz="1200" spc="1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istics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tem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rib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o</a:t>
            </a:r>
            <a:r>
              <a:rPr dirty="0" smtClean="0" sz="1200" spc="130" i="1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spons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uri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nsfo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impulse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sponse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10" i="1">
                <a:latin typeface="Times New Roman"/>
                <a:cs typeface="Times New Roman"/>
              </a:rPr>
              <a:t>h</a:t>
            </a:r>
            <a:r>
              <a:rPr dirty="0" smtClean="0" sz="1200" spc="-20" i="1">
                <a:latin typeface="Times New Roman"/>
                <a:cs typeface="Times New Roman"/>
              </a:rPr>
              <a:t>(</a:t>
            </a:r>
            <a:r>
              <a:rPr dirty="0" smtClean="0" sz="1200" spc="10" i="1">
                <a:latin typeface="Times New Roman"/>
                <a:cs typeface="Times New Roman"/>
              </a:rPr>
              <a:t>n</a:t>
            </a:r>
            <a:r>
              <a:rPr dirty="0" smtClean="0" sz="1200" spc="0" i="1">
                <a:latin typeface="Times New Roman"/>
                <a:cs typeface="Times New Roman"/>
              </a:rPr>
              <a:t>)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spo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0">
                <a:latin typeface="Times New Roman"/>
                <a:cs typeface="Times New Roman"/>
              </a:rPr>
              <a:t> fun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5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let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 ti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inva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ia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25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 in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q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5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 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0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6.1 R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sponse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to </a:t>
            </a:r>
            <a:r>
              <a:rPr dirty="0" smtClean="0" sz="1200" spc="-10" b="1">
                <a:latin typeface="Times New Roman"/>
                <a:cs typeface="Times New Roman"/>
              </a:rPr>
              <a:t>C</a:t>
            </a:r>
            <a:r>
              <a:rPr dirty="0" smtClean="0" sz="1200" spc="10" b="1">
                <a:latin typeface="Times New Roman"/>
                <a:cs typeface="Times New Roman"/>
              </a:rPr>
              <a:t>o</a:t>
            </a:r>
            <a:r>
              <a:rPr dirty="0" smtClean="0" sz="1200" spc="-1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pl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x Expon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ntial </a:t>
            </a:r>
            <a:r>
              <a:rPr dirty="0" smtClean="0" sz="1200" spc="-15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nd </a:t>
            </a:r>
            <a:r>
              <a:rPr dirty="0" smtClean="0" sz="1200" spc="-10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-10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soi</a:t>
            </a:r>
            <a:r>
              <a:rPr dirty="0" smtClean="0" sz="1200" spc="5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al</a:t>
            </a:r>
            <a:r>
              <a:rPr dirty="0" smtClean="0" sz="1200" spc="1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Si</a:t>
            </a:r>
            <a:r>
              <a:rPr dirty="0" smtClean="0" sz="1200" spc="-10" b="1">
                <a:latin typeface="Times New Roman"/>
                <a:cs typeface="Times New Roman"/>
              </a:rPr>
              <a:t>g</a:t>
            </a:r>
            <a:r>
              <a:rPr dirty="0" smtClean="0" sz="1200" spc="0" b="1">
                <a:latin typeface="Times New Roman"/>
                <a:cs typeface="Times New Roman"/>
              </a:rPr>
              <a:t>nals: </a:t>
            </a:r>
            <a:r>
              <a:rPr dirty="0" smtClean="0" sz="1200" spc="-10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15" b="1">
                <a:latin typeface="Times New Roman"/>
                <a:cs typeface="Times New Roman"/>
              </a:rPr>
              <a:t>F</a:t>
            </a:r>
            <a:r>
              <a:rPr dirty="0" smtClean="0" sz="1200" spc="5" b="1">
                <a:latin typeface="Times New Roman"/>
                <a:cs typeface="Times New Roman"/>
              </a:rPr>
              <a:t>r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qu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y R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sponse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1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un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5342509"/>
            <a:ext cx="328231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substituti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(n)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to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(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) 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obtain 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6996430"/>
            <a:ext cx="6602730" cy="358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380"/>
              </a:lnSpc>
            </a:pP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t, this 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rm is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Fouri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nsf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rm of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unit 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sponse </a:t>
            </a:r>
            <a:r>
              <a:rPr dirty="0" smtClean="0" sz="1200" spc="0" i="1">
                <a:latin typeface="Times New Roman"/>
                <a:cs typeface="Times New Roman"/>
              </a:rPr>
              <a:t>h{</a:t>
            </a:r>
            <a:r>
              <a:rPr dirty="0" smtClean="0" sz="1200" spc="5" i="1">
                <a:latin typeface="Times New Roman"/>
                <a:cs typeface="Times New Roman"/>
              </a:rPr>
              <a:t>k</a:t>
            </a:r>
            <a:r>
              <a:rPr dirty="0" smtClean="0" sz="1200" spc="0" i="1">
                <a:latin typeface="Times New Roman"/>
                <a:cs typeface="Times New Roman"/>
              </a:rPr>
              <a:t>)</a:t>
            </a:r>
            <a:r>
              <a:rPr dirty="0" smtClean="0" sz="1200" spc="-15" i="1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 . H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note</a:t>
            </a:r>
            <a:r>
              <a:rPr dirty="0" smtClean="0" sz="1200" spc="0">
                <a:latin typeface="Times New Roman"/>
                <a:cs typeface="Times New Roman"/>
              </a:rPr>
              <a:t> this fun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7991602"/>
            <a:ext cx="614172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 the d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finition in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ove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tion, the 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sponse of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2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 to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mplex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pon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will </a:t>
            </a:r>
            <a:r>
              <a:rPr dirty="0" smtClean="0" sz="1200" spc="-15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8901683"/>
            <a:ext cx="486727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mple 1:D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mine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output 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 the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 with impulse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onse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872995" y="2993135"/>
            <a:ext cx="2296668" cy="6720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548640" y="3819144"/>
            <a:ext cx="6670548" cy="9951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548640" y="4814315"/>
            <a:ext cx="2999232" cy="387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548640" y="5686044"/>
            <a:ext cx="2950464" cy="11186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548640" y="7435595"/>
            <a:ext cx="1879092" cy="4968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548640" y="8391143"/>
            <a:ext cx="1322832" cy="3627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6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1557781"/>
            <a:ext cx="320294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wh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the input is the 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x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pon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sequ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2405126"/>
            <a:ext cx="58674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Solutio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4475098"/>
            <a:ext cx="162560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the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output </a:t>
            </a:r>
            <a:r>
              <a:rPr dirty="0" smtClean="0" sz="1200" spc="15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46531" y="981455"/>
            <a:ext cx="1397508" cy="4328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569976" y="1944623"/>
            <a:ext cx="2837688" cy="4175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548640" y="3889247"/>
            <a:ext cx="987552" cy="3368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2503932" y="3700271"/>
            <a:ext cx="2589275" cy="6278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1879092" y="4029583"/>
            <a:ext cx="314325" cy="103377"/>
          </a:xfrm>
          <a:custGeom>
            <a:avLst/>
            <a:gdLst/>
            <a:ahLst/>
            <a:cxnLst/>
            <a:rect l="l" t="t" r="r" b="b"/>
            <a:pathLst>
              <a:path w="314325" h="103377">
                <a:moveTo>
                  <a:pt x="289215" y="51688"/>
                </a:moveTo>
                <a:lnTo>
                  <a:pt x="219328" y="92455"/>
                </a:lnTo>
                <a:lnTo>
                  <a:pt x="218312" y="96265"/>
                </a:lnTo>
                <a:lnTo>
                  <a:pt x="221869" y="102362"/>
                </a:lnTo>
                <a:lnTo>
                  <a:pt x="225678" y="103377"/>
                </a:lnTo>
                <a:lnTo>
                  <a:pt x="303434" y="58038"/>
                </a:lnTo>
                <a:lnTo>
                  <a:pt x="301751" y="58038"/>
                </a:lnTo>
                <a:lnTo>
                  <a:pt x="301751" y="57150"/>
                </a:lnTo>
                <a:lnTo>
                  <a:pt x="298576" y="57150"/>
                </a:lnTo>
                <a:lnTo>
                  <a:pt x="289215" y="51688"/>
                </a:lnTo>
                <a:close/>
              </a:path>
              <a:path w="314325" h="103377">
                <a:moveTo>
                  <a:pt x="278329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278329" y="58038"/>
                </a:lnTo>
                <a:lnTo>
                  <a:pt x="289215" y="51688"/>
                </a:lnTo>
                <a:lnTo>
                  <a:pt x="278329" y="45338"/>
                </a:lnTo>
                <a:close/>
              </a:path>
              <a:path w="314325" h="103377">
                <a:moveTo>
                  <a:pt x="303434" y="45338"/>
                </a:moveTo>
                <a:lnTo>
                  <a:pt x="301751" y="45338"/>
                </a:lnTo>
                <a:lnTo>
                  <a:pt x="301751" y="58038"/>
                </a:lnTo>
                <a:lnTo>
                  <a:pt x="303434" y="58038"/>
                </a:lnTo>
                <a:lnTo>
                  <a:pt x="314325" y="51688"/>
                </a:lnTo>
                <a:lnTo>
                  <a:pt x="303434" y="45338"/>
                </a:lnTo>
                <a:close/>
              </a:path>
              <a:path w="314325" h="103377">
                <a:moveTo>
                  <a:pt x="298576" y="46227"/>
                </a:moveTo>
                <a:lnTo>
                  <a:pt x="289215" y="51688"/>
                </a:lnTo>
                <a:lnTo>
                  <a:pt x="298576" y="57150"/>
                </a:lnTo>
                <a:lnTo>
                  <a:pt x="298576" y="46227"/>
                </a:lnTo>
                <a:close/>
              </a:path>
              <a:path w="314325" h="103377">
                <a:moveTo>
                  <a:pt x="301751" y="46227"/>
                </a:moveTo>
                <a:lnTo>
                  <a:pt x="298576" y="46227"/>
                </a:lnTo>
                <a:lnTo>
                  <a:pt x="298576" y="57150"/>
                </a:lnTo>
                <a:lnTo>
                  <a:pt x="301751" y="57150"/>
                </a:lnTo>
                <a:lnTo>
                  <a:pt x="301751" y="46227"/>
                </a:lnTo>
                <a:close/>
              </a:path>
              <a:path w="314325" h="103377">
                <a:moveTo>
                  <a:pt x="225678" y="0"/>
                </a:moveTo>
                <a:lnTo>
                  <a:pt x="221869" y="1015"/>
                </a:lnTo>
                <a:lnTo>
                  <a:pt x="218312" y="7112"/>
                </a:lnTo>
                <a:lnTo>
                  <a:pt x="219328" y="10921"/>
                </a:lnTo>
                <a:lnTo>
                  <a:pt x="289215" y="51688"/>
                </a:lnTo>
                <a:lnTo>
                  <a:pt x="298576" y="46227"/>
                </a:lnTo>
                <a:lnTo>
                  <a:pt x="301751" y="46227"/>
                </a:lnTo>
                <a:lnTo>
                  <a:pt x="301751" y="45338"/>
                </a:lnTo>
                <a:lnTo>
                  <a:pt x="303434" y="45338"/>
                </a:lnTo>
                <a:lnTo>
                  <a:pt x="225678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408431" y="2836164"/>
            <a:ext cx="3145536" cy="65836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409955" y="4864608"/>
            <a:ext cx="2450592" cy="5410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409955" y="5602223"/>
            <a:ext cx="3649979" cy="5349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50520" y="6393179"/>
            <a:ext cx="6672072" cy="87782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548640" y="7563611"/>
            <a:ext cx="6670548" cy="96621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6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6451980"/>
            <a:ext cx="5582920" cy="1854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4629" sz="1800">
                <a:latin typeface="Times New Roman"/>
                <a:cs typeface="Times New Roman"/>
              </a:rPr>
              <a:t>H</a:t>
            </a:r>
            <a:r>
              <a:rPr dirty="0" smtClean="0" baseline="4629" sz="1800" spc="-15">
                <a:latin typeface="Times New Roman"/>
                <a:cs typeface="Times New Roman"/>
              </a:rPr>
              <a:t>e</a:t>
            </a:r>
            <a:r>
              <a:rPr dirty="0" smtClean="0" baseline="4629" sz="1800" spc="0">
                <a:latin typeface="Times New Roman"/>
                <a:cs typeface="Times New Roman"/>
              </a:rPr>
              <a:t>n</a:t>
            </a:r>
            <a:r>
              <a:rPr dirty="0" smtClean="0" baseline="4629" sz="1800" spc="-7">
                <a:latin typeface="Times New Roman"/>
                <a:cs typeface="Times New Roman"/>
              </a:rPr>
              <a:t>c</a:t>
            </a:r>
            <a:r>
              <a:rPr dirty="0" smtClean="0" baseline="4629" sz="1800" spc="-7">
                <a:latin typeface="Times New Roman"/>
                <a:cs typeface="Times New Roman"/>
              </a:rPr>
              <a:t>e</a:t>
            </a:r>
            <a:r>
              <a:rPr dirty="0" smtClean="0" baseline="4629" sz="1800" spc="0">
                <a:latin typeface="Times New Roman"/>
                <a:cs typeface="Times New Roman"/>
              </a:rPr>
              <a:t>, t</a:t>
            </a:r>
            <a:r>
              <a:rPr dirty="0" smtClean="0" baseline="4629" sz="1800" spc="15">
                <a:latin typeface="Times New Roman"/>
                <a:cs typeface="Times New Roman"/>
              </a:rPr>
              <a:t>h</a:t>
            </a:r>
            <a:r>
              <a:rPr dirty="0" smtClean="0" baseline="4629" sz="1800" spc="0">
                <a:latin typeface="Times New Roman"/>
                <a:cs typeface="Times New Roman"/>
              </a:rPr>
              <a:t>e</a:t>
            </a:r>
            <a:r>
              <a:rPr dirty="0" smtClean="0" baseline="4629" sz="1800" spc="-7">
                <a:latin typeface="Times New Roman"/>
                <a:cs typeface="Times New Roman"/>
              </a:rPr>
              <a:t> </a:t>
            </a:r>
            <a:r>
              <a:rPr dirty="0" smtClean="0" baseline="4629" sz="1800" spc="0">
                <a:latin typeface="Times New Roman"/>
                <a:cs typeface="Times New Roman"/>
              </a:rPr>
              <a:t>m</a:t>
            </a:r>
            <a:r>
              <a:rPr dirty="0" smtClean="0" baseline="4629" sz="1800" spc="7">
                <a:latin typeface="Times New Roman"/>
                <a:cs typeface="Times New Roman"/>
              </a:rPr>
              <a:t>a</a:t>
            </a:r>
            <a:r>
              <a:rPr dirty="0" smtClean="0" baseline="4629" sz="1800" spc="-22">
                <a:latin typeface="Times New Roman"/>
                <a:cs typeface="Times New Roman"/>
              </a:rPr>
              <a:t>g</a:t>
            </a:r>
            <a:r>
              <a:rPr dirty="0" smtClean="0" baseline="4629" sz="1800" spc="0">
                <a:latin typeface="Times New Roman"/>
                <a:cs typeface="Times New Roman"/>
              </a:rPr>
              <a:t>nitude</a:t>
            </a:r>
            <a:r>
              <a:rPr dirty="0" smtClean="0" baseline="4629" sz="1800" spc="-7">
                <a:latin typeface="Times New Roman"/>
                <a:cs typeface="Times New Roman"/>
              </a:rPr>
              <a:t> </a:t>
            </a:r>
            <a:r>
              <a:rPr dirty="0" smtClean="0" baseline="4629" sz="1800" spc="-7">
                <a:latin typeface="Times New Roman"/>
                <a:cs typeface="Times New Roman"/>
              </a:rPr>
              <a:t>a</a:t>
            </a:r>
            <a:r>
              <a:rPr dirty="0" smtClean="0" baseline="4629" sz="1800" spc="15">
                <a:latin typeface="Times New Roman"/>
                <a:cs typeface="Times New Roman"/>
              </a:rPr>
              <a:t>n</a:t>
            </a:r>
            <a:r>
              <a:rPr dirty="0" smtClean="0" baseline="4629" sz="1800" spc="0">
                <a:latin typeface="Times New Roman"/>
                <a:cs typeface="Times New Roman"/>
              </a:rPr>
              <a:t>d ph</a:t>
            </a:r>
            <a:r>
              <a:rPr dirty="0" smtClean="0" baseline="4629" sz="1800" spc="-7">
                <a:latin typeface="Times New Roman"/>
                <a:cs typeface="Times New Roman"/>
              </a:rPr>
              <a:t>a</a:t>
            </a:r>
            <a:r>
              <a:rPr dirty="0" smtClean="0" baseline="4629" sz="1800" spc="0">
                <a:latin typeface="Times New Roman"/>
                <a:cs typeface="Times New Roman"/>
              </a:rPr>
              <a:t>se</a:t>
            </a:r>
            <a:r>
              <a:rPr dirty="0" smtClean="0" baseline="4629" sz="1800" spc="-7">
                <a:latin typeface="Times New Roman"/>
                <a:cs typeface="Times New Roman"/>
              </a:rPr>
              <a:t> </a:t>
            </a:r>
            <a:r>
              <a:rPr dirty="0" smtClean="0" baseline="4629" sz="1800" spc="0">
                <a:latin typeface="Times New Roman"/>
                <a:cs typeface="Times New Roman"/>
              </a:rPr>
              <a:t>of H(</a:t>
            </a:r>
            <a:r>
              <a:rPr dirty="0" smtClean="0" baseline="4629" sz="1800" spc="-15">
                <a:latin typeface="Times New Roman"/>
                <a:cs typeface="Times New Roman"/>
              </a:rPr>
              <a:t>w</a:t>
            </a:r>
            <a:r>
              <a:rPr dirty="0" smtClean="0" baseline="4629" sz="1800" spc="0">
                <a:latin typeface="Times New Roman"/>
                <a:cs typeface="Times New Roman"/>
              </a:rPr>
              <a:t>) c</a:t>
            </a:r>
            <a:r>
              <a:rPr dirty="0" smtClean="0" baseline="4629" sz="1800" spc="-7">
                <a:latin typeface="Times New Roman"/>
                <a:cs typeface="Times New Roman"/>
              </a:rPr>
              <a:t>a</a:t>
            </a:r>
            <a:r>
              <a:rPr dirty="0" smtClean="0" baseline="4629" sz="1800" spc="0">
                <a:latin typeface="Times New Roman"/>
                <a:cs typeface="Times New Roman"/>
              </a:rPr>
              <a:t>n be</a:t>
            </a:r>
            <a:r>
              <a:rPr dirty="0" smtClean="0" baseline="4629" sz="1800" spc="7">
                <a:latin typeface="Times New Roman"/>
                <a:cs typeface="Times New Roman"/>
              </a:rPr>
              <a:t> </a:t>
            </a:r>
            <a:r>
              <a:rPr dirty="0" smtClean="0" baseline="4629" sz="1800" spc="7">
                <a:latin typeface="Times New Roman"/>
                <a:cs typeface="Times New Roman"/>
              </a:rPr>
              <a:t>e</a:t>
            </a:r>
            <a:r>
              <a:rPr dirty="0" smtClean="0" baseline="4629" sz="1800" spc="15">
                <a:latin typeface="Times New Roman"/>
                <a:cs typeface="Times New Roman"/>
              </a:rPr>
              <a:t>x</a:t>
            </a:r>
            <a:r>
              <a:rPr dirty="0" smtClean="0" baseline="4629" sz="1800" spc="0">
                <a:latin typeface="Times New Roman"/>
                <a:cs typeface="Times New Roman"/>
              </a:rPr>
              <a:t>pr</a:t>
            </a:r>
            <a:r>
              <a:rPr dirty="0" smtClean="0" baseline="4629" sz="1800" spc="-15">
                <a:latin typeface="Times New Roman"/>
                <a:cs typeface="Times New Roman"/>
              </a:rPr>
              <a:t>e</a:t>
            </a:r>
            <a:r>
              <a:rPr dirty="0" smtClean="0" baseline="4629" sz="1800" spc="0">
                <a:latin typeface="Times New Roman"/>
                <a:cs typeface="Times New Roman"/>
              </a:rPr>
              <a:t>ssed in te</a:t>
            </a:r>
            <a:r>
              <a:rPr dirty="0" smtClean="0" baseline="4629" sz="1800" spc="-15">
                <a:latin typeface="Times New Roman"/>
                <a:cs typeface="Times New Roman"/>
              </a:rPr>
              <a:t>r</a:t>
            </a:r>
            <a:r>
              <a:rPr dirty="0" smtClean="0" baseline="4629" sz="1800" spc="0">
                <a:latin typeface="Times New Roman"/>
                <a:cs typeface="Times New Roman"/>
              </a:rPr>
              <a:t>ms of </a:t>
            </a:r>
            <a:r>
              <a:rPr dirty="0" smtClean="0" baseline="4629" sz="1800" spc="15">
                <a:latin typeface="Times New Roman"/>
                <a:cs typeface="Times New Roman"/>
              </a:rPr>
              <a:t>H</a:t>
            </a:r>
            <a:r>
              <a:rPr dirty="0" smtClean="0" sz="800" spc="0">
                <a:latin typeface="Times New Roman"/>
                <a:cs typeface="Times New Roman"/>
              </a:rPr>
              <a:t>R</a:t>
            </a:r>
            <a:r>
              <a:rPr dirty="0" smtClean="0" baseline="4629" sz="1800" spc="0">
                <a:latin typeface="Times New Roman"/>
                <a:cs typeface="Times New Roman"/>
              </a:rPr>
              <a:t>(</a:t>
            </a:r>
            <a:r>
              <a:rPr dirty="0" smtClean="0" baseline="4629" sz="1800" spc="-15">
                <a:latin typeface="Times New Roman"/>
                <a:cs typeface="Times New Roman"/>
              </a:rPr>
              <a:t>w</a:t>
            </a:r>
            <a:r>
              <a:rPr dirty="0" smtClean="0" baseline="4629" sz="1800" spc="0">
                <a:latin typeface="Times New Roman"/>
                <a:cs typeface="Times New Roman"/>
              </a:rPr>
              <a:t>) </a:t>
            </a:r>
            <a:r>
              <a:rPr dirty="0" smtClean="0" baseline="4629" sz="1800" spc="-15">
                <a:latin typeface="Times New Roman"/>
                <a:cs typeface="Times New Roman"/>
              </a:rPr>
              <a:t>a</a:t>
            </a:r>
            <a:r>
              <a:rPr dirty="0" smtClean="0" baseline="4629" sz="1800" spc="0">
                <a:latin typeface="Times New Roman"/>
                <a:cs typeface="Times New Roman"/>
              </a:rPr>
              <a:t>nd </a:t>
            </a:r>
            <a:r>
              <a:rPr dirty="0" smtClean="0" baseline="4629" sz="1800" spc="15">
                <a:latin typeface="Times New Roman"/>
                <a:cs typeface="Times New Roman"/>
              </a:rPr>
              <a:t>H</a:t>
            </a:r>
            <a:r>
              <a:rPr dirty="0" smtClean="0" sz="800" spc="-20">
                <a:latin typeface="Times New Roman"/>
                <a:cs typeface="Times New Roman"/>
              </a:rPr>
              <a:t>I</a:t>
            </a:r>
            <a:r>
              <a:rPr dirty="0" smtClean="0" baseline="4629" sz="1800" spc="7">
                <a:latin typeface="Times New Roman"/>
                <a:cs typeface="Times New Roman"/>
              </a:rPr>
              <a:t>(</a:t>
            </a:r>
            <a:r>
              <a:rPr dirty="0" smtClean="0" baseline="4629" sz="1800" spc="0">
                <a:latin typeface="Times New Roman"/>
                <a:cs typeface="Times New Roman"/>
              </a:rPr>
              <a:t>w) </a:t>
            </a:r>
            <a:r>
              <a:rPr dirty="0" smtClean="0" baseline="4629" sz="1800" spc="-7">
                <a:latin typeface="Times New Roman"/>
                <a:cs typeface="Times New Roman"/>
              </a:rPr>
              <a:t>a</a:t>
            </a:r>
            <a:r>
              <a:rPr dirty="0" smtClean="0" baseline="4629" sz="1800" spc="0">
                <a:latin typeface="Times New Roman"/>
                <a:cs typeface="Times New Roman"/>
              </a:rPr>
              <a:t>s:</a:t>
            </a:r>
            <a:endParaRPr baseline="4629"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48640" y="3378708"/>
            <a:ext cx="3934967" cy="21076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548640" y="5646420"/>
            <a:ext cx="5705856" cy="3154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402336" y="883919"/>
            <a:ext cx="4547616" cy="768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548640" y="1901951"/>
            <a:ext cx="6166104" cy="2636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548640" y="2231135"/>
            <a:ext cx="6487668" cy="81991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775716" y="7174992"/>
            <a:ext cx="2296668" cy="119329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6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548640" y="5193791"/>
            <a:ext cx="6591300" cy="8260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548640" y="6173723"/>
            <a:ext cx="5696712" cy="2362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548640" y="914400"/>
            <a:ext cx="2260092" cy="10165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548640" y="914400"/>
            <a:ext cx="6502908" cy="284530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548640" y="3759708"/>
            <a:ext cx="4864608" cy="11049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6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548640" y="4277867"/>
            <a:ext cx="3526536" cy="3230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35940" y="3886834"/>
            <a:ext cx="501142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Exa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ple 2</a:t>
            </a:r>
            <a:r>
              <a:rPr dirty="0" smtClean="0" sz="1200" spc="-10" b="1">
                <a:latin typeface="Times New Roman"/>
                <a:cs typeface="Times New Roman"/>
              </a:rPr>
              <a:t>:</a:t>
            </a:r>
            <a:r>
              <a:rPr dirty="0" smtClean="0" sz="1200" spc="5" b="1">
                <a:latin typeface="Times New Roman"/>
                <a:cs typeface="Times New Roman"/>
              </a:rPr>
              <a:t>D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te</a:t>
            </a:r>
            <a:r>
              <a:rPr dirty="0" smtClean="0" sz="1200" spc="5" b="1">
                <a:latin typeface="Times New Roman"/>
                <a:cs typeface="Times New Roman"/>
              </a:rPr>
              <a:t>r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sponse</a:t>
            </a:r>
            <a:r>
              <a:rPr dirty="0" smtClean="0" sz="1200" spc="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 sys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m</a:t>
            </a:r>
            <a:r>
              <a:rPr dirty="0" smtClean="0" sz="1200" spc="-2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in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x</a:t>
            </a:r>
            <a:r>
              <a:rPr dirty="0" smtClean="0" sz="1200" spc="10" b="1">
                <a:latin typeface="Times New Roman"/>
                <a:cs typeface="Times New Roman"/>
              </a:rPr>
              <a:t>a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ple 1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to input</a:t>
            </a:r>
            <a:r>
              <a:rPr dirty="0" smtClean="0" sz="1200" spc="-2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sig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al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4894453"/>
            <a:ext cx="322897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Sol</a:t>
            </a:r>
            <a:r>
              <a:rPr dirty="0" smtClean="0" sz="1200" spc="5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tion: </a:t>
            </a:r>
            <a:r>
              <a:rPr dirty="0" smtClean="0" sz="1200" spc="-10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qu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y</a:t>
            </a:r>
            <a:r>
              <a:rPr dirty="0" smtClean="0" sz="1200" spc="-1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sponse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 sys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m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is: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48640" y="6217920"/>
            <a:ext cx="5570220" cy="7772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687323" y="809244"/>
            <a:ext cx="6304787" cy="30876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548640" y="5353811"/>
            <a:ext cx="3020568" cy="6324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496823" y="7226807"/>
            <a:ext cx="6356604" cy="192328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DR.Ahmed Saker 2o1O</dc:creator>
  <dc:title>Signal Processing                                                                                                                                                       Lec. 6</dc:title>
  <dcterms:created xsi:type="dcterms:W3CDTF">2018-11-09T22:50:10Z</dcterms:created>
  <dcterms:modified xsi:type="dcterms:W3CDTF">2018-11-09T22:50:10Z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2018-02-10T00:00:00Z</vt:filetime>
  </property>
  <property fmtid="{D5CDD505-2E9C-101B-9397-08002B2CF9AE}" pid="3" name="LastSaved">
    <vt:filetime>2018-11-09T00:00:00Z</vt:filetime>
  </property>
</Properties>
</file>