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custDataLst>
    <p:tags r:id="rId3"/>
  </p:custDataLst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Relationship Id="rId4" Type="http://schemas.openxmlformats.org/officeDocument/2006/relationships/image" Target="../media/image3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0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5117" y="302006"/>
            <a:ext cx="6962202" cy="100958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3934714" y="10131208"/>
            <a:ext cx="105790" cy="5250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53084" y="543807"/>
            <a:ext cx="1468156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</a:t>
            </a:r>
            <a:r>
              <a:rPr sz="1200" i="1" spc="-30">
                <a:solidFill>
                  <a:srgbClr val="000000"/>
                </a:solidFill>
                <a:latin typeface="Monotype Corsiva"/>
                <a:cs typeface="Monotype Corsiva"/>
              </a:rPr>
              <a:t>of</a:t>
            </a:r>
            <a:r>
              <a:rPr sz="1200" i="1" spc="56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College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Electronic Department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947186" y="543807"/>
            <a:ext cx="2390994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738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Electrical</a:t>
            </a:r>
            <a:r>
              <a:rPr sz="1200" i="1" spc="6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Fundamentals</a:t>
            </a:r>
          </a:p>
          <a:p>
            <a:pPr marL="54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1st</a:t>
            </a:r>
            <a:r>
              <a:rPr sz="1200" i="1" spc="-4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Class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Asst., Lecturer</a:t>
            </a:r>
            <a:r>
              <a:rPr sz="1200" i="1" spc="-25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: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Wisam</a:t>
            </a:r>
            <a:r>
              <a:rPr sz="1200" i="1" spc="52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5">
                <a:solidFill>
                  <a:srgbClr val="000000"/>
                </a:solidFill>
                <a:latin typeface="Monotype Corsiva"/>
                <a:cs typeface="Monotype Corsiva"/>
              </a:rPr>
              <a:t>N.</a:t>
            </a:r>
            <a:r>
              <a:rPr sz="1200" i="1" spc="8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AL-Obaidi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132875" y="887089"/>
            <a:ext cx="1163440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Year</a:t>
            </a:r>
            <a:r>
              <a:rPr sz="1200" i="1" spc="51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(2013-2014)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43559" y="1341492"/>
            <a:ext cx="4492703" cy="11062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1">
                <a:solidFill>
                  <a:srgbClr val="ED008D"/>
                </a:solidFill>
                <a:latin typeface="Times New Roman"/>
                <a:cs typeface="Times New Roman"/>
              </a:rPr>
              <a:t>Example</a:t>
            </a:r>
            <a:r>
              <a:rPr sz="1450" b="1" spc="82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b="1" spc="25">
                <a:solidFill>
                  <a:srgbClr val="ED008D"/>
                </a:solidFill>
                <a:latin typeface="Times New Roman"/>
                <a:cs typeface="Times New Roman"/>
              </a:rPr>
              <a:t>2:</a:t>
            </a:r>
            <a:r>
              <a:rPr sz="1450" b="1" spc="-116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Determine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the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value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3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37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L</a:t>
            </a:r>
            <a:r>
              <a:rPr sz="1350" spc="389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0">
                <a:solidFill>
                  <a:srgbClr val="000000"/>
                </a:solidFill>
                <a:latin typeface="Times New Roman"/>
                <a:cs typeface="Times New Roman"/>
              </a:rPr>
              <a:t>that</a:t>
            </a:r>
            <a:r>
              <a:rPr sz="1450" spc="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7">
                <a:solidFill>
                  <a:srgbClr val="000000"/>
                </a:solidFill>
                <a:latin typeface="Times New Roman"/>
                <a:cs typeface="Times New Roman"/>
              </a:rPr>
              <a:t>will</a:t>
            </a:r>
            <a:r>
              <a:rPr sz="1450" spc="-7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draw</a:t>
            </a:r>
          </a:p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maximum</a:t>
            </a:r>
            <a:r>
              <a:rPr sz="1450" spc="1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power</a:t>
            </a:r>
            <a:r>
              <a:rPr sz="1450" spc="2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50" spc="17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22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rest</a:t>
            </a:r>
            <a:r>
              <a:rPr sz="1450" spc="2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17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22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50" spc="22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shown.</a:t>
            </a:r>
          </a:p>
          <a:p>
            <a:pPr marL="0" marR="0">
              <a:lnSpc>
                <a:spcPts val="1575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Also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9">
                <a:solidFill>
                  <a:srgbClr val="000000"/>
                </a:solidFill>
                <a:latin typeface="Times New Roman"/>
                <a:cs typeface="Times New Roman"/>
              </a:rPr>
              <a:t>alc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u</a:t>
            </a:r>
            <a:r>
              <a:rPr sz="1450" spc="-3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000000"/>
                </a:solidFill>
                <a:latin typeface="Times New Roman"/>
                <a:cs typeface="Times New Roman"/>
              </a:rPr>
              <a:t>late</a:t>
            </a: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ma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x</a:t>
            </a:r>
            <a:r>
              <a:rPr sz="1450" spc="-3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imum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power.</a:t>
            </a:r>
          </a:p>
          <a:p>
            <a:pPr marL="0" marR="0">
              <a:lnSpc>
                <a:spcPts val="1580"/>
              </a:lnSpc>
              <a:spcBef>
                <a:spcPts val="197"/>
              </a:spcBef>
              <a:spcAft>
                <a:spcPct val="0"/>
              </a:spcAft>
            </a:pPr>
            <a:r>
              <a:rPr sz="1450" b="1" spc="-17">
                <a:solidFill>
                  <a:srgbClr val="ED008D"/>
                </a:solidFill>
                <a:latin typeface="Times New Roman"/>
                <a:cs typeface="Times New Roman"/>
              </a:rPr>
              <a:t>Solution: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43559" y="2332981"/>
            <a:ext cx="3553396" cy="4910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20">
                <a:solidFill>
                  <a:srgbClr val="000000"/>
                </a:solidFill>
                <a:latin typeface="Times New Roman"/>
                <a:cs typeface="Times New Roman"/>
              </a:rPr>
              <a:t>For</a:t>
            </a:r>
            <a:r>
              <a:rPr sz="1450" spc="-4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4">
                <a:solidFill>
                  <a:srgbClr val="000000"/>
                </a:solidFill>
                <a:latin typeface="Times New Roman"/>
                <a:cs typeface="Times New Roman"/>
              </a:rPr>
              <a:t>maximum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power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transferred,</a:t>
            </a:r>
            <a:r>
              <a:rPr sz="1450" spc="45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L</a:t>
            </a:r>
            <a:r>
              <a:rPr sz="1350" spc="-59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spc="50" baseline="-15517">
                <a:solidFill>
                  <a:srgbClr val="000000"/>
                </a:solidFill>
                <a:latin typeface="Times New Roman"/>
                <a:cs typeface="Times New Roman"/>
              </a:rPr>
              <a:t>Th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592580" y="2682057"/>
            <a:ext cx="249538" cy="3261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3"/>
              </a:lnSpc>
              <a:spcBef>
                <a:spcPct val="0"/>
              </a:spcBef>
              <a:spcAft>
                <a:spcPct val="0"/>
              </a:spcAft>
            </a:pPr>
            <a:r>
              <a:rPr sz="95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306449" y="2721580"/>
            <a:ext cx="430649" cy="3913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06"/>
              </a:lnSpc>
              <a:spcBef>
                <a:spcPct val="0"/>
              </a:spcBef>
              <a:spcAft>
                <a:spcPct val="0"/>
              </a:spcAft>
            </a:pPr>
            <a:r>
              <a:rPr sz="1800" spc="103" baseline="31578">
                <a:solidFill>
                  <a:srgbClr val="000000"/>
                </a:solidFill>
                <a:latin typeface="Cambria Math"/>
                <a:cs typeface="Cambria Math"/>
              </a:rPr>
              <a:t>V</a:t>
            </a:r>
            <a:r>
              <a:rPr sz="950" spc="37">
                <a:solidFill>
                  <a:srgbClr val="000000"/>
                </a:solidFill>
                <a:latin typeface="Cambria Math"/>
                <a:cs typeface="Cambria Math"/>
              </a:rPr>
              <a:t>Th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43559" y="2828663"/>
            <a:ext cx="989020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&amp;</a:t>
            </a:r>
            <a:r>
              <a:rPr sz="1450" spc="68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P</a:t>
            </a:r>
            <a:r>
              <a:rPr sz="1450" spc="14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83453" y="2828663"/>
            <a:ext cx="1175813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-14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(9.6)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925194" y="2916935"/>
            <a:ext cx="368237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 spc="-25">
                <a:solidFill>
                  <a:srgbClr val="000000"/>
                </a:solidFill>
                <a:latin typeface="Times New Roman"/>
                <a:cs typeface="Times New Roman"/>
              </a:rPr>
              <a:t>max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296924" y="2959958"/>
            <a:ext cx="563999" cy="4390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06"/>
              </a:lnSpc>
              <a:spcBef>
                <a:spcPct val="0"/>
              </a:spcBef>
              <a:spcAft>
                <a:spcPct val="0"/>
              </a:spcAft>
            </a:pPr>
            <a:r>
              <a:rPr sz="1200" spc="46">
                <a:solidFill>
                  <a:srgbClr val="000000"/>
                </a:solidFill>
                <a:latin typeface="Cambria Math"/>
                <a:cs typeface="Cambria Math"/>
              </a:rPr>
              <a:t>4R</a:t>
            </a:r>
            <a:r>
              <a:rPr sz="1400" spc="37" baseline="-25000">
                <a:solidFill>
                  <a:srgbClr val="000000"/>
                </a:solidFill>
                <a:latin typeface="Cambria Math"/>
                <a:cs typeface="Cambria Math"/>
              </a:rPr>
              <a:t>Th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43559" y="3305547"/>
            <a:ext cx="2289607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So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72">
                <a:solidFill>
                  <a:srgbClr val="000000"/>
                </a:solidFill>
                <a:latin typeface="Times New Roman"/>
                <a:cs typeface="Times New Roman"/>
              </a:rPr>
              <a:t>we</a:t>
            </a:r>
            <a:r>
              <a:rPr sz="1450" spc="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must</a:t>
            </a:r>
            <a:r>
              <a:rPr sz="145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find</a:t>
            </a:r>
            <a:r>
              <a:rPr sz="1450" spc="7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10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&amp;</a:t>
            </a:r>
            <a:r>
              <a:rPr sz="1450" spc="-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sz="1450" spc="6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869185" y="3393820"/>
            <a:ext cx="3048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 spc="50">
                <a:solidFill>
                  <a:srgbClr val="000000"/>
                </a:solidFill>
                <a:latin typeface="Times New Roman"/>
                <a:cs typeface="Times New Roman"/>
              </a:rPr>
              <a:t>Th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355595" y="3393820"/>
            <a:ext cx="3048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 spc="50">
                <a:solidFill>
                  <a:srgbClr val="000000"/>
                </a:solidFill>
                <a:latin typeface="Times New Roman"/>
                <a:cs typeface="Times New Roman"/>
              </a:rPr>
              <a:t>Th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3729101" y="10070951"/>
            <a:ext cx="354378" cy="383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73"/>
              </a:lnSpc>
              <a:spcBef>
                <a:spcPct val="0"/>
              </a:spcBef>
              <a:spcAft>
                <a:spcPct val="0"/>
              </a:spcAft>
            </a:pPr>
            <a:r>
              <a:rPr sz="1100" spc="-33">
                <a:solidFill>
                  <a:srgbClr val="000000"/>
                </a:solidFill>
                <a:latin typeface="Calibri"/>
                <a:cs typeface="Calibri"/>
              </a:rPr>
              <a:t>91</a:t>
            </a:r>
          </a:p>
        </p:txBody>
      </p:sp>
      <p:sp>
        <p:nvSpPr>
          <p:cNvPr id="2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19.01.14"/>
  <p:tag name="AS_TITLE" val="Aspose.Slides for .NET 4.0 Client Profile"/>
  <p:tag name="AS_VERSION" val="19.1"/>
</p:tagLst>
</file>

<file path=ppt/theme/theme1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35</Paragraphs>
  <Slides>1</Slides>
  <Notes>0</Notes>
  <TotalTime>0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2">
      <vt:lpstr>Theme Office</vt:lpstr>
      <vt:lpstr>Slide 1</vt:lpstr>
    </vt:vector>
  </TitlesOfParts>
  <LinksUpToDate>0</LinksUpToDate>
  <SharedDoc>0</SharedDoc>
  <HyperlinksChanged>0</HyperlinksChanged>
  <Application>Aspose.Slides for .NET</Application>
  <AppVersion>19.0100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Presentation PowerPoint</dc:title>
  <dc:creator>Administrator</dc:creator>
  <cp:lastModifiedBy>Administrator</cp:lastModifiedBy>
  <cp:revision>1</cp:revision>
  <dcterms:modified xsi:type="dcterms:W3CDTF">2019-10-29T09:33:15Z</dcterms:modified>
</cp:coreProperties>
</file>