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51" r:id="rId2"/>
    <p:sldMasterId id="2147483653" r:id="rId3"/>
    <p:sldMasterId id="2147483655" r:id="rId4"/>
    <p:sldMasterId id="2147483657" r:id="rId5"/>
    <p:sldMasterId id="2147483659" r:id="rId6"/>
    <p:sldMasterId id="2147483661" r:id="rId7"/>
    <p:sldMasterId id="2147483663" r:id="rId8"/>
    <p:sldMasterId id="2147483665" r:id="rId9"/>
    <p:sldMasterId id="2147483667" r:id="rId10"/>
  </p:sldMasterIdLst>
  <p:sldIdLst>
    <p:sldId id="256" r:id="rId11"/>
    <p:sldId id="260" r:id="rId12"/>
    <p:sldId id="263" r:id="rId13"/>
    <p:sldId id="266" r:id="rId14"/>
    <p:sldId id="269" r:id="rId15"/>
    <p:sldId id="272" r:id="rId16"/>
    <p:sldId id="275" r:id="rId17"/>
    <p:sldId id="278" r:id="rId18"/>
    <p:sldId id="281" r:id="rId19"/>
    <p:sldId id="284" r:id="rId20"/>
  </p:sldIdLst>
  <p:sldSz cx="7556500" cy="10693400"/>
  <p:notesSz cx="7556500" cy="10693400"/>
  <p:custDataLst>
    <p:tags r:id="rId21"/>
  </p:custData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Master" Target="slideMasters/slideMaster10.xml" /><Relationship Id="rId11" Type="http://schemas.openxmlformats.org/officeDocument/2006/relationships/slide" Target="slides/slide1.xml" /><Relationship Id="rId12" Type="http://schemas.openxmlformats.org/officeDocument/2006/relationships/slide" Target="slides/slide2.xml" /><Relationship Id="rId13" Type="http://schemas.openxmlformats.org/officeDocument/2006/relationships/slide" Target="slides/slide3.xml" /><Relationship Id="rId14" Type="http://schemas.openxmlformats.org/officeDocument/2006/relationships/slide" Target="slides/slide4.xml" /><Relationship Id="rId15" Type="http://schemas.openxmlformats.org/officeDocument/2006/relationships/slide" Target="slides/slide5.xml" /><Relationship Id="rId16" Type="http://schemas.openxmlformats.org/officeDocument/2006/relationships/slide" Target="slides/slide6.xml" /><Relationship Id="rId17" Type="http://schemas.openxmlformats.org/officeDocument/2006/relationships/slide" Target="slides/slide7.xml" /><Relationship Id="rId18" Type="http://schemas.openxmlformats.org/officeDocument/2006/relationships/slide" Target="slides/slide8.xml" /><Relationship Id="rId19" Type="http://schemas.openxmlformats.org/officeDocument/2006/relationships/slide" Target="slides/slide9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0.xml" /><Relationship Id="rId21" Type="http://schemas.openxmlformats.org/officeDocument/2006/relationships/tags" Target="tags/tag1.xml" /><Relationship Id="rId22" Type="http://schemas.openxmlformats.org/officeDocument/2006/relationships/presProps" Target="presProps.xml" /><Relationship Id="rId23" Type="http://schemas.openxmlformats.org/officeDocument/2006/relationships/viewProps" Target="viewProps.xml" /><Relationship Id="rId24" Type="http://schemas.openxmlformats.org/officeDocument/2006/relationships/theme" Target="theme/theme1.xml" /><Relationship Id="rId25" Type="http://schemas.openxmlformats.org/officeDocument/2006/relationships/tableStyles" Target="tableStyles.xml" /><Relationship Id="rId3" Type="http://schemas.openxmlformats.org/officeDocument/2006/relationships/slideMaster" Target="slideMasters/slideMaster3.xml" /><Relationship Id="rId4" Type="http://schemas.openxmlformats.org/officeDocument/2006/relationships/slideMaster" Target="slideMasters/slideMaster4.xml" /><Relationship Id="rId5" Type="http://schemas.openxmlformats.org/officeDocument/2006/relationships/slideMaster" Target="slideMasters/slideMaster5.xml" /><Relationship Id="rId6" Type="http://schemas.openxmlformats.org/officeDocument/2006/relationships/slideMaster" Target="slideMasters/slideMaster6.xml" /><Relationship Id="rId7" Type="http://schemas.openxmlformats.org/officeDocument/2006/relationships/slideMaster" Target="slideMasters/slideMaster7.xml" /><Relationship Id="rId8" Type="http://schemas.openxmlformats.org/officeDocument/2006/relationships/slideMaster" Target="slideMasters/slideMaster8.xml" /><Relationship Id="rId9" Type="http://schemas.openxmlformats.org/officeDocument/2006/relationships/slideMaster" Target="slideMasters/slideMaster9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theme" Target="../theme/theme10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heme" Target="../theme/theme4.xml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" Target="../theme/theme5.xml" /></Relationships>
</file>

<file path=ppt/slideMasters/_rels/slideMaster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heme" Target="../theme/theme6.xml" /></Relationships>
</file>

<file path=ppt/slideMasters/_rels/slideMaster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heme" Target="../theme/theme7.xml" /></Relationships>
</file>

<file path=ppt/slideMasters/_rels/slideMaster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theme" Target="../theme/theme8.xml" /></Relationships>
</file>

<file path=ppt/slideMasters/_rels/slideMaster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theme" Target="../theme/theme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Relationship Id="rId4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image" Target="../media/image1.jpeg" /><Relationship Id="rId3" Type="http://schemas.openxmlformats.org/officeDocument/2006/relationships/image" Target="../media/image12.jpeg" /><Relationship Id="rId4" Type="http://schemas.openxmlformats.org/officeDocument/2006/relationships/image" Target="../media/image3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.jpeg" /><Relationship Id="rId4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Relationship Id="rId3" Type="http://schemas.openxmlformats.org/officeDocument/2006/relationships/image" Target="../media/image5.jpeg" /><Relationship Id="rId4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eg" /><Relationship Id="rId3" Type="http://schemas.openxmlformats.org/officeDocument/2006/relationships/image" Target="../media/image6.jpeg" /><Relationship Id="rId4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.jpeg" /><Relationship Id="rId3" Type="http://schemas.openxmlformats.org/officeDocument/2006/relationships/image" Target="../media/image7.jpeg" /><Relationship Id="rId4" Type="http://schemas.openxmlformats.org/officeDocument/2006/relationships/image" Target="../media/image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.jpeg" /><Relationship Id="rId3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Relationship Id="rId4" Type="http://schemas.openxmlformats.org/officeDocument/2006/relationships/image" Target="../media/image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eg" /><Relationship Id="rId3" Type="http://schemas.openxmlformats.org/officeDocument/2006/relationships/image" Target="../media/image10.jpeg" /><Relationship Id="rId4" Type="http://schemas.openxmlformats.org/officeDocument/2006/relationships/image" Target="../media/image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1.jpeg" /><Relationship Id="rId3" Type="http://schemas.openxmlformats.org/officeDocument/2006/relationships/image" Target="../media/image11.jpeg" /><Relationship Id="rId4" Type="http://schemas.openxmlformats.org/officeDocument/2006/relationships/image" Target="../media/image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5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559" y="1341492"/>
            <a:ext cx="5412297" cy="8868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1">
                <a:solidFill>
                  <a:srgbClr val="ED008D"/>
                </a:solidFill>
                <a:latin typeface="Times New Roman"/>
                <a:cs typeface="Times New Roman"/>
              </a:rPr>
              <a:t>Example</a:t>
            </a:r>
            <a:r>
              <a:rPr sz="1450" b="1" spc="73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b="1" spc="34">
                <a:solidFill>
                  <a:srgbClr val="ED008D"/>
                </a:solidFill>
                <a:latin typeface="Times New Roman"/>
                <a:cs typeface="Times New Roman"/>
              </a:rPr>
              <a:t>4:</a:t>
            </a:r>
            <a:r>
              <a:rPr sz="1450" b="1" spc="-126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Find</a:t>
            </a:r>
            <a:r>
              <a:rPr sz="1450" spc="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equiva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lent</a:t>
            </a:r>
            <a:r>
              <a:rPr sz="145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resistance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between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two</a:t>
            </a:r>
            <a:r>
              <a:rPr sz="1450" spc="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points</a:t>
            </a:r>
          </a:p>
          <a:p>
            <a:pPr marL="0" marR="0">
              <a:lnSpc>
                <a:spcPts val="1580"/>
              </a:lnSpc>
              <a:spcBef>
                <a:spcPts val="21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-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&amp;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68">
                <a:solidFill>
                  <a:srgbClr val="000000"/>
                </a:solidFill>
                <a:latin typeface="Times New Roman"/>
                <a:cs typeface="Times New Roman"/>
              </a:rPr>
              <a:t>B.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7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3559" y="1961253"/>
            <a:ext cx="3912661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Redraw</a:t>
            </a:r>
            <a:r>
              <a:rPr sz="1450" spc="-4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  <a:r>
              <a:rPr sz="1450" spc="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shown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10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23">
                <a:solidFill>
                  <a:srgbClr val="00B050"/>
                </a:solidFill>
                <a:latin typeface="Times New Roman"/>
                <a:cs typeface="Times New Roman"/>
              </a:rPr>
              <a:t>(2.7)(b)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760465" y="2742938"/>
            <a:ext cx="1423040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20">
                <a:solidFill>
                  <a:srgbClr val="00B050"/>
                </a:solidFill>
                <a:latin typeface="Times New Roman"/>
                <a:cs typeface="Times New Roman"/>
              </a:rPr>
              <a:t>(2.7)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 (a)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204591" y="5440671"/>
            <a:ext cx="143311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20">
                <a:solidFill>
                  <a:srgbClr val="00B050"/>
                </a:solidFill>
                <a:latin typeface="Times New Roman"/>
                <a:cs typeface="Times New Roman"/>
              </a:rPr>
              <a:t>(2.7)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43">
                <a:solidFill>
                  <a:srgbClr val="00B050"/>
                </a:solidFill>
                <a:latin typeface="Times New Roman"/>
                <a:cs typeface="Times New Roman"/>
              </a:rPr>
              <a:t>(b)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214116" y="7919457"/>
            <a:ext cx="1423590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20">
                <a:solidFill>
                  <a:srgbClr val="00B050"/>
                </a:solidFill>
                <a:latin typeface="Times New Roman"/>
                <a:cs typeface="Times New Roman"/>
              </a:rPr>
              <a:t>(2.7)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 (c)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43559" y="8633281"/>
            <a:ext cx="1301684" cy="5017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∴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R</a:t>
            </a:r>
            <a:r>
              <a:rPr sz="1350" spc="25" baseline="-15517">
                <a:solidFill>
                  <a:srgbClr val="000000"/>
                </a:solidFill>
                <a:latin typeface="Times New Roman"/>
                <a:cs typeface="Times New Roman"/>
              </a:rPr>
              <a:t>AB</a:t>
            </a:r>
            <a:r>
              <a:rPr sz="1350" spc="-6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20">
                <a:solidFill>
                  <a:srgbClr val="FF0000"/>
                </a:solidFill>
                <a:latin typeface="Times New Roman"/>
                <a:cs typeface="Times New Roman"/>
              </a:rPr>
              <a:t>8.4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21</a:t>
            </a:r>
          </a:p>
        </p:txBody>
      </p:sp>
      <p:sp>
        <p:nvSpPr>
          <p:cNvPr id="1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9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559" y="1341492"/>
            <a:ext cx="7397549" cy="14970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1">
                <a:solidFill>
                  <a:srgbClr val="ED008D"/>
                </a:solidFill>
                <a:latin typeface="Times New Roman"/>
                <a:cs typeface="Times New Roman"/>
              </a:rPr>
              <a:t>Example</a:t>
            </a:r>
            <a:r>
              <a:rPr sz="1450" b="1" spc="82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ED008D"/>
                </a:solidFill>
                <a:latin typeface="Times New Roman"/>
                <a:cs typeface="Times New Roman"/>
              </a:rPr>
              <a:t>10:</a:t>
            </a: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Calc</a:t>
            </a:r>
            <a:r>
              <a:rPr sz="1450" spc="-3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ula</a:t>
            </a:r>
            <a:r>
              <a:rPr sz="1450" spc="-3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te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current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f</a:t>
            </a:r>
            <a:r>
              <a:rPr sz="1450" spc="-32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lowing</a:t>
            </a:r>
            <a:r>
              <a:rPr sz="1450" spc="-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through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10</a:t>
            </a:r>
            <a:r>
              <a:rPr sz="1450" spc="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Ω</a:t>
            </a:r>
            <a:r>
              <a:rPr sz="1450" spc="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res</a:t>
            </a:r>
            <a:r>
              <a:rPr sz="1450" spc="-25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istor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1450" spc="2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2">
                <a:solidFill>
                  <a:srgbClr val="00B050"/>
                </a:solidFill>
                <a:latin typeface="Times New Roman"/>
                <a:cs typeface="Times New Roman"/>
              </a:rPr>
              <a:t>(2.26)</a:t>
            </a:r>
            <a:r>
              <a:rPr sz="1450" b="1" spc="22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spc="25">
                <a:solidFill>
                  <a:srgbClr val="231F20"/>
                </a:solidFill>
                <a:latin typeface="Times New Roman"/>
                <a:cs typeface="Times New Roman"/>
              </a:rPr>
              <a:t>by</a:t>
            </a:r>
          </a:p>
          <a:p>
            <a:pPr marL="0" marR="0">
              <a:lnSpc>
                <a:spcPts val="1580"/>
              </a:lnSpc>
              <a:spcBef>
                <a:spcPts val="21"/>
              </a:spcBef>
              <a:spcAft>
                <a:spcPct val="0"/>
              </a:spcAft>
            </a:pPr>
            <a:r>
              <a:rPr sz="1450" spc="-41">
                <a:solidFill>
                  <a:srgbClr val="231F20"/>
                </a:solidFill>
                <a:latin typeface="Times New Roman"/>
                <a:cs typeface="Times New Roman"/>
              </a:rPr>
              <a:t>using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star-delta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transformation.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7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  <a:p>
            <a:pPr marL="0" marR="0">
              <a:lnSpc>
                <a:spcPts val="1580"/>
              </a:lnSpc>
              <a:spcBef>
                <a:spcPts val="72"/>
              </a:spcBef>
              <a:spcAft>
                <a:spcPct val="0"/>
              </a:spcAft>
            </a:pP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equivalent</a:t>
            </a:r>
            <a:r>
              <a:rPr sz="1450" spc="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resistance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between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point A</a:t>
            </a:r>
            <a:r>
              <a:rPr sz="1450" spc="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&amp;</a:t>
            </a:r>
            <a:r>
              <a:rPr sz="1450" spc="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B</a:t>
            </a:r>
            <a:r>
              <a:rPr sz="1450" spc="1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231F20"/>
                </a:solidFill>
                <a:latin typeface="Times New Roman"/>
                <a:cs typeface="Times New Roman"/>
              </a:rPr>
              <a:t>is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8</a:t>
            </a: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+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231F20"/>
                </a:solidFill>
                <a:latin typeface="Times New Roman"/>
                <a:cs typeface="Times New Roman"/>
              </a:rPr>
              <a:t>12Ω).</a:t>
            </a:r>
          </a:p>
          <a:p>
            <a:pPr marL="0" marR="0">
              <a:lnSpc>
                <a:spcPts val="1576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 spc="6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equiva</a:t>
            </a:r>
            <a:r>
              <a:rPr sz="1450" spc="-3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231F20"/>
                </a:solidFill>
                <a:latin typeface="Times New Roman"/>
                <a:cs typeface="Times New Roman"/>
              </a:rPr>
              <a:t>lent</a:t>
            </a:r>
            <a:r>
              <a:rPr sz="1450" spc="8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resistance</a:t>
            </a:r>
            <a:r>
              <a:rPr sz="1450" spc="6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between</a:t>
            </a:r>
            <a:r>
              <a:rPr sz="1450" spc="5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231F20"/>
                </a:solidFill>
                <a:latin typeface="Times New Roman"/>
                <a:cs typeface="Times New Roman"/>
              </a:rPr>
              <a:t>point</a:t>
            </a:r>
            <a:r>
              <a:rPr sz="1450" spc="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F</a:t>
            </a:r>
            <a:r>
              <a:rPr sz="1450" spc="10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&amp;</a:t>
            </a:r>
            <a:r>
              <a:rPr sz="1450" spc="8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1450" spc="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231F20"/>
                </a:solidFill>
                <a:latin typeface="Times New Roman"/>
                <a:cs typeface="Times New Roman"/>
              </a:rPr>
              <a:t>is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3559" y="2571488"/>
            <a:ext cx="4006935" cy="677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17</a:t>
            </a:r>
            <a:r>
              <a:rPr sz="1450" spc="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+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13</a:t>
            </a:r>
            <a:r>
              <a:rPr sz="1450" spc="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231F20"/>
                </a:solidFill>
                <a:latin typeface="Times New Roman"/>
                <a:cs typeface="Times New Roman"/>
              </a:rPr>
              <a:t>30Ω).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uit</a:t>
            </a:r>
            <a:r>
              <a:rPr sz="1450" spc="109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231F2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redrawn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1450" spc="8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shown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1450" spc="11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(2.27)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092700" y="3591297"/>
            <a:ext cx="1261791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2">
                <a:solidFill>
                  <a:srgbClr val="00B050"/>
                </a:solidFill>
                <a:latin typeface="Times New Roman"/>
                <a:cs typeface="Times New Roman"/>
              </a:rPr>
              <a:t>(2.26)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43559" y="4211057"/>
            <a:ext cx="4355607" cy="886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231F20"/>
                </a:solidFill>
                <a:latin typeface="Times New Roman"/>
                <a:cs typeface="Times New Roman"/>
              </a:rPr>
              <a:t>It</a:t>
            </a:r>
            <a:r>
              <a:rPr sz="1450" spc="9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7">
                <a:solidFill>
                  <a:srgbClr val="231F20"/>
                </a:solidFill>
                <a:latin typeface="Times New Roman"/>
                <a:cs typeface="Times New Roman"/>
              </a:rPr>
              <a:t>will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1450" spc="1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seen</a:t>
            </a:r>
            <a:r>
              <a:rPr sz="1450" spc="5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231F20"/>
                </a:solidFill>
                <a:latin typeface="Times New Roman"/>
                <a:cs typeface="Times New Roman"/>
              </a:rPr>
              <a:t>that</a:t>
            </a:r>
            <a:r>
              <a:rPr sz="1450" spc="99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231F20"/>
                </a:solidFill>
                <a:latin typeface="Times New Roman"/>
                <a:cs typeface="Times New Roman"/>
              </a:rPr>
              <a:t>there</a:t>
            </a:r>
            <a:r>
              <a:rPr sz="1450" spc="6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are</a:t>
            </a:r>
            <a:r>
              <a:rPr sz="1450" spc="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two</a:t>
            </a:r>
            <a:r>
              <a:rPr sz="1450" spc="1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deltas</a:t>
            </a:r>
            <a:r>
              <a:rPr sz="1450" spc="159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1450" spc="6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 spc="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circuit</a:t>
            </a:r>
          </a:p>
          <a:p>
            <a:pPr marL="0" marR="0">
              <a:lnSpc>
                <a:spcPts val="1577"/>
              </a:lnSpc>
              <a:spcBef>
                <a:spcPct val="0"/>
              </a:spcBef>
              <a:spcAft>
                <a:spcPct val="0"/>
              </a:spcAft>
            </a:pP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i.e.</a:t>
            </a:r>
            <a:r>
              <a:rPr sz="1450" spc="29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69">
                <a:solidFill>
                  <a:srgbClr val="231F20"/>
                </a:solidFill>
                <a:latin typeface="Times New Roman"/>
                <a:cs typeface="Times New Roman"/>
              </a:rPr>
              <a:t>ABC</a:t>
            </a:r>
            <a:r>
              <a:rPr sz="1450" spc="23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sz="1450" spc="19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DEF.</a:t>
            </a:r>
            <a:r>
              <a:rPr sz="1450" spc="2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They</a:t>
            </a:r>
            <a:r>
              <a:rPr sz="1450" spc="21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7">
                <a:solidFill>
                  <a:srgbClr val="231F20"/>
                </a:solidFill>
                <a:latin typeface="Times New Roman"/>
                <a:cs typeface="Times New Roman"/>
              </a:rPr>
              <a:t>have</a:t>
            </a:r>
            <a:r>
              <a:rPr sz="1450" spc="28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been</a:t>
            </a:r>
            <a:r>
              <a:rPr sz="1450" spc="13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converted</a:t>
            </a:r>
            <a:r>
              <a:rPr sz="1450" spc="27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60">
                <a:solidFill>
                  <a:srgbClr val="231F20"/>
                </a:solidFill>
                <a:latin typeface="Times New Roman"/>
                <a:cs typeface="Times New Roman"/>
              </a:rPr>
              <a:t>into</a:t>
            </a:r>
          </a:p>
          <a:p>
            <a:pPr marL="0" marR="0">
              <a:lnSpc>
                <a:spcPts val="1580"/>
              </a:lnSpc>
              <a:spcBef>
                <a:spcPts val="19"/>
              </a:spcBef>
              <a:spcAft>
                <a:spcPct val="0"/>
              </a:spcAft>
            </a:pP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their</a:t>
            </a:r>
            <a:r>
              <a:rPr sz="1450" spc="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7">
                <a:solidFill>
                  <a:srgbClr val="231F20"/>
                </a:solidFill>
                <a:latin typeface="Times New Roman"/>
                <a:cs typeface="Times New Roman"/>
              </a:rPr>
              <a:t>equivalent</a:t>
            </a:r>
            <a:r>
              <a:rPr sz="1450" spc="2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stars</a:t>
            </a:r>
            <a:r>
              <a:rPr sz="1450" spc="6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1450" spc="-32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231F20"/>
                </a:solidFill>
                <a:latin typeface="Times New Roman"/>
                <a:cs typeface="Times New Roman"/>
              </a:rPr>
              <a:t>hown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1450" spc="8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(2.2</a:t>
            </a:r>
            <a:r>
              <a:rPr sz="1450" b="1" spc="-32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11">
                <a:solidFill>
                  <a:srgbClr val="00B050"/>
                </a:solidFill>
                <a:latin typeface="Times New Roman"/>
                <a:cs typeface="Times New Roman"/>
              </a:rPr>
              <a:t>8)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43559" y="5030842"/>
            <a:ext cx="4362105" cy="8772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Each</a:t>
            </a:r>
            <a:r>
              <a:rPr sz="1450" spc="6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arm</a:t>
            </a:r>
            <a:r>
              <a:rPr sz="1450" spc="49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1450" spc="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 spc="8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delta</a:t>
            </a:r>
            <a:r>
              <a:rPr sz="1450" spc="13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69">
                <a:solidFill>
                  <a:srgbClr val="231F20"/>
                </a:solidFill>
                <a:latin typeface="Times New Roman"/>
                <a:cs typeface="Times New Roman"/>
              </a:rPr>
              <a:t>ABC</a:t>
            </a:r>
            <a:r>
              <a:rPr sz="1450" spc="16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has</a:t>
            </a:r>
            <a:r>
              <a:rPr sz="1450" spc="209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1450" spc="4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resistance</a:t>
            </a:r>
            <a:r>
              <a:rPr sz="1450" spc="6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1450" spc="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12</a:t>
            </a:r>
            <a:r>
              <a:rPr sz="1450" spc="8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Ω</a:t>
            </a:r>
          </a:p>
          <a:p>
            <a:pPr marL="0" marR="0">
              <a:lnSpc>
                <a:spcPts val="1576"/>
              </a:lnSpc>
              <a:spcBef>
                <a:spcPct val="0"/>
              </a:spcBef>
              <a:spcAft>
                <a:spcPct val="0"/>
              </a:spcAft>
            </a:pP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sz="1450" spc="1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each</a:t>
            </a:r>
            <a:r>
              <a:rPr sz="1450" spc="5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arm</a:t>
            </a:r>
            <a:r>
              <a:rPr sz="1450" spc="8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1450" spc="3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 spc="15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7">
                <a:solidFill>
                  <a:srgbClr val="231F20"/>
                </a:solidFill>
                <a:latin typeface="Times New Roman"/>
                <a:cs typeface="Times New Roman"/>
              </a:rPr>
              <a:t>equivalent</a:t>
            </a:r>
            <a:r>
              <a:rPr sz="1450" spc="7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231F20"/>
                </a:solidFill>
                <a:latin typeface="Times New Roman"/>
                <a:cs typeface="Times New Roman"/>
              </a:rPr>
              <a:t>star</a:t>
            </a:r>
            <a:r>
              <a:rPr sz="1450" spc="13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has</a:t>
            </a:r>
            <a:r>
              <a:rPr sz="1450" spc="1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1450" spc="1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res</a:t>
            </a:r>
            <a:r>
              <a:rPr sz="1450" spc="-25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istance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Ω.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43559" y="5841357"/>
            <a:ext cx="6715871" cy="686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Similarly,</a:t>
            </a:r>
            <a:r>
              <a:rPr sz="1450" spc="4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each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arm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delta</a:t>
            </a:r>
            <a:r>
              <a:rPr sz="1450" spc="-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231F20"/>
                </a:solidFill>
                <a:latin typeface="Times New Roman"/>
                <a:cs typeface="Times New Roman"/>
              </a:rPr>
              <a:t>DEF</a:t>
            </a:r>
            <a:r>
              <a:rPr sz="1450" spc="5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has</a:t>
            </a:r>
            <a:r>
              <a:rPr sz="1450" spc="9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resistance</a:t>
            </a:r>
          </a:p>
          <a:p>
            <a:pPr marL="0" marR="0">
              <a:lnSpc>
                <a:spcPts val="1580"/>
              </a:lnSpc>
              <a:spcBef>
                <a:spcPts val="19"/>
              </a:spcBef>
              <a:spcAft>
                <a:spcPct val="0"/>
              </a:spcAft>
            </a:pP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30</a:t>
            </a:r>
            <a:r>
              <a:rPr sz="1450" spc="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Ω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sz="1450" spc="8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equivalent</a:t>
            </a:r>
            <a:r>
              <a:rPr sz="1450" spc="1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231F20"/>
                </a:solidFill>
                <a:latin typeface="Times New Roman"/>
                <a:cs typeface="Times New Roman"/>
              </a:rPr>
              <a:t>star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has</a:t>
            </a:r>
            <a:r>
              <a:rPr sz="1450" spc="9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a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resistance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231F20"/>
                </a:solidFill>
                <a:latin typeface="Times New Roman"/>
                <a:cs typeface="Times New Roman"/>
              </a:rPr>
              <a:t>1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0</a:t>
            </a: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Ω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per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arm.</a:t>
            </a:r>
            <a:r>
              <a:rPr sz="1450" spc="181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(2.27)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43559" y="6661141"/>
            <a:ext cx="5840746" cy="686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total</a:t>
            </a:r>
            <a:r>
              <a:rPr sz="1450" spc="-7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circuit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res</a:t>
            </a:r>
            <a:r>
              <a:rPr sz="1450" spc="-25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istance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between</a:t>
            </a:r>
            <a:r>
              <a:rPr sz="1450" spc="7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1450" spc="-6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sz="1450" spc="8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F</a:t>
            </a: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+</a:t>
            </a:r>
            <a:r>
              <a:rPr sz="1450" spc="-5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48</a:t>
            </a:r>
            <a:r>
              <a:rPr sz="1450" spc="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64">
                <a:solidFill>
                  <a:srgbClr val="231F20"/>
                </a:solidFill>
                <a:latin typeface="Times New Roman"/>
                <a:cs typeface="Times New Roman"/>
              </a:rPr>
              <a:t>||</a:t>
            </a:r>
            <a:r>
              <a:rPr sz="1450" spc="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24</a:t>
            </a:r>
            <a:r>
              <a:rPr sz="1450" spc="-6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+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10</a:t>
            </a:r>
            <a:r>
              <a:rPr sz="1450" spc="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30</a:t>
            </a:r>
            <a:r>
              <a:rPr sz="1450" spc="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Ω.</a:t>
            </a:r>
          </a:p>
          <a:p>
            <a:pPr marL="0" marR="0">
              <a:lnSpc>
                <a:spcPts val="1580"/>
              </a:lnSpc>
              <a:spcBef>
                <a:spcPts val="19"/>
              </a:spcBef>
              <a:spcAft>
                <a:spcPct val="0"/>
              </a:spcAft>
            </a:pP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Hence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I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180/30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=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6</a:t>
            </a: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72">
                <a:solidFill>
                  <a:srgbClr val="231F20"/>
                </a:solidFill>
                <a:latin typeface="Times New Roman"/>
                <a:cs typeface="Times New Roman"/>
              </a:rPr>
              <a:t>A.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43559" y="7281029"/>
            <a:ext cx="4101136" cy="677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Current</a:t>
            </a:r>
            <a:r>
              <a:rPr sz="1450" spc="69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through</a:t>
            </a:r>
            <a:r>
              <a:rPr sz="1450" spc="65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10</a:t>
            </a:r>
            <a:r>
              <a:rPr sz="1450" spc="68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Ω</a:t>
            </a:r>
            <a:r>
              <a:rPr sz="1450" spc="66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res</a:t>
            </a:r>
            <a:r>
              <a:rPr sz="1450" spc="-25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istor</a:t>
            </a:r>
            <a:r>
              <a:rPr sz="1450" spc="669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1450" spc="76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62">
                <a:solidFill>
                  <a:srgbClr val="231F20"/>
                </a:solidFill>
                <a:latin typeface="Times New Roman"/>
                <a:cs typeface="Times New Roman"/>
              </a:rPr>
              <a:t>given</a:t>
            </a:r>
            <a:r>
              <a:rPr sz="1450" spc="7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by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231F20"/>
                </a:solidFill>
                <a:latin typeface="Times New Roman"/>
                <a:cs typeface="Times New Roman"/>
              </a:rPr>
              <a:t>urrent-d</a:t>
            </a:r>
            <a:r>
              <a:rPr sz="1450" spc="-26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ivider</a:t>
            </a:r>
            <a:r>
              <a:rPr sz="1450" spc="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231F20"/>
                </a:solidFill>
                <a:latin typeface="Times New Roman"/>
                <a:cs typeface="Times New Roman"/>
              </a:rPr>
              <a:t>rule</a:t>
            </a:r>
            <a:r>
              <a:rPr sz="1450" spc="-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6</a:t>
            </a: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×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1">
                <a:solidFill>
                  <a:srgbClr val="231F20"/>
                </a:solidFill>
                <a:latin typeface="Times New Roman"/>
                <a:cs typeface="Times New Roman"/>
              </a:rPr>
              <a:t>48/(48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+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24)</a:t>
            </a:r>
            <a:r>
              <a:rPr sz="1450" spc="2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4</a:t>
            </a: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72">
                <a:solidFill>
                  <a:srgbClr val="231F20"/>
                </a:solidFill>
                <a:latin typeface="Times New Roman"/>
                <a:cs typeface="Times New Roman"/>
              </a:rPr>
              <a:t>A.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579109" y="8968223"/>
            <a:ext cx="1261791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Fig</a:t>
            </a:r>
            <a:r>
              <a:rPr sz="1450" b="1" spc="-339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57">
                <a:solidFill>
                  <a:srgbClr val="00B050"/>
                </a:solidFill>
                <a:latin typeface="Times New Roman"/>
                <a:cs typeface="Times New Roman"/>
              </a:rPr>
              <a:t>ure</a:t>
            </a:r>
            <a:r>
              <a:rPr sz="1450" b="1" spc="10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(2.28)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43559" y="9435520"/>
            <a:ext cx="7450368" cy="677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25">
                <a:solidFill>
                  <a:srgbClr val="FF0000"/>
                </a:solidFill>
                <a:latin typeface="Times New Roman"/>
                <a:cs typeface="Times New Roman"/>
              </a:rPr>
              <a:t>Note:-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for</a:t>
            </a:r>
            <a:r>
              <a:rPr sz="1450" spc="-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converting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equal</a:t>
            </a:r>
            <a:r>
              <a:rPr sz="1450" spc="-8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231F20"/>
                </a:solidFill>
                <a:latin typeface="Times New Roman"/>
                <a:cs typeface="Times New Roman"/>
              </a:rPr>
              <a:t>values</a:t>
            </a:r>
            <a:r>
              <a:rPr sz="1450" spc="9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resistors</a:t>
            </a:r>
            <a:r>
              <a:rPr sz="1450" spc="6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from</a:t>
            </a:r>
            <a:r>
              <a:rPr sz="1450" spc="-12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231F20"/>
                </a:solidFill>
                <a:latin typeface="Times New Roman"/>
                <a:cs typeface="Times New Roman"/>
              </a:rPr>
              <a:t>delta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1450" spc="6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231F20"/>
                </a:solidFill>
                <a:latin typeface="Times New Roman"/>
                <a:cs typeface="Times New Roman"/>
              </a:rPr>
              <a:t>star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or</a:t>
            </a: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from</a:t>
            </a:r>
            <a:r>
              <a:rPr sz="1450" spc="-12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231F20"/>
                </a:solidFill>
                <a:latin typeface="Times New Roman"/>
                <a:cs typeface="Times New Roman"/>
              </a:rPr>
              <a:t>star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1450" spc="-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231F20"/>
                </a:solidFill>
                <a:latin typeface="Times New Roman"/>
                <a:cs typeface="Times New Roman"/>
              </a:rPr>
              <a:t>delta,</a:t>
            </a:r>
            <a:r>
              <a:rPr sz="1450" spc="5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231F20"/>
                </a:solidFill>
                <a:latin typeface="Times New Roman"/>
                <a:cs typeface="Times New Roman"/>
              </a:rPr>
              <a:t>then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the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equiva</a:t>
            </a:r>
            <a:r>
              <a:rPr sz="1450" spc="-3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1">
                <a:solidFill>
                  <a:srgbClr val="231F20"/>
                </a:solidFill>
                <a:latin typeface="Times New Roman"/>
                <a:cs typeface="Times New Roman"/>
              </a:rPr>
              <a:t>le</a:t>
            </a:r>
            <a:r>
              <a:rPr sz="1450" spc="-3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nt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resistors</a:t>
            </a:r>
            <a:r>
              <a:rPr sz="1450" spc="6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are</a:t>
            </a:r>
            <a:r>
              <a:rPr sz="1450" spc="4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231F20"/>
                </a:solidFill>
                <a:latin typeface="Times New Roman"/>
                <a:cs typeface="Times New Roman"/>
              </a:rPr>
              <a:t>equals.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30</a:t>
            </a:r>
          </a:p>
        </p:txBody>
      </p:sp>
      <p:sp>
        <p:nvSpPr>
          <p:cNvPr id="2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6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559" y="1360541"/>
            <a:ext cx="2290718" cy="5930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66"/>
              </a:lnSpc>
              <a:spcBef>
                <a:spcPct val="0"/>
              </a:spcBef>
              <a:spcAft>
                <a:spcPct val="0"/>
              </a:spcAft>
            </a:pPr>
            <a:r>
              <a:rPr sz="1800" u="sng" spc="10">
                <a:solidFill>
                  <a:srgbClr val="FF0000"/>
                </a:solidFill>
                <a:latin typeface="Monotype Corsiva"/>
                <a:cs typeface="Monotype Corsiva"/>
              </a:rPr>
              <a:t>Short</a:t>
            </a: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 and Open</a:t>
            </a:r>
            <a:r>
              <a:rPr sz="1800" u="sng" spc="-20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Circuits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3559" y="1751321"/>
            <a:ext cx="7460923" cy="686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the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network</a:t>
            </a: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sz="1450" spc="-2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60">
                <a:solidFill>
                  <a:srgbClr val="000000"/>
                </a:solidFill>
                <a:latin typeface="Times New Roman"/>
                <a:cs typeface="Times New Roman"/>
              </a:rPr>
              <a:t>imp</a:t>
            </a:r>
            <a:r>
              <a:rPr sz="1450" spc="-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lification,</a:t>
            </a:r>
            <a:r>
              <a:rPr sz="1450" spc="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open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existing</a:t>
            </a:r>
            <a:r>
              <a:rPr sz="1450" spc="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network</a:t>
            </a: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p</a:t>
            </a:r>
            <a:r>
              <a:rPr sz="1450" spc="-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lays</a:t>
            </a:r>
            <a:r>
              <a:rPr sz="1450" spc="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an</a:t>
            </a:r>
          </a:p>
          <a:p>
            <a:pPr marL="0" marR="0">
              <a:lnSpc>
                <a:spcPts val="1580"/>
              </a:lnSpc>
              <a:spcBef>
                <a:spcPts val="22"/>
              </a:spcBef>
              <a:spcAft>
                <a:spcPct val="0"/>
              </a:spcAft>
            </a:pP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important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role.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43559" y="2445643"/>
            <a:ext cx="1384742" cy="407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09"/>
              </a:lnSpc>
              <a:spcBef>
                <a:spcPct val="0"/>
              </a:spcBef>
              <a:spcAft>
                <a:spcPct val="0"/>
              </a:spcAft>
            </a:pPr>
            <a:r>
              <a:rPr sz="1200" b="1" u="sng" spc="30">
                <a:solidFill>
                  <a:srgbClr val="E36C0A"/>
                </a:solidFill>
                <a:latin typeface="Rockwell"/>
                <a:cs typeface="Rockwell"/>
              </a:rPr>
              <a:t>(i)</a:t>
            </a:r>
            <a:r>
              <a:rPr sz="1200" b="1" u="sng" spc="-69">
                <a:solidFill>
                  <a:srgbClr val="E36C0A"/>
                </a:solidFill>
                <a:latin typeface="Rockwell"/>
                <a:cs typeface="Rockwell"/>
              </a:rPr>
              <a:t> </a:t>
            </a:r>
            <a:r>
              <a:rPr sz="1200" b="1" u="sng">
                <a:solidFill>
                  <a:srgbClr val="E36C0A"/>
                </a:solidFill>
                <a:latin typeface="Rockwell"/>
                <a:cs typeface="Rockwell"/>
              </a:rPr>
              <a:t>Short</a:t>
            </a:r>
            <a:r>
              <a:rPr sz="1200" b="1" u="sng" spc="33">
                <a:solidFill>
                  <a:srgbClr val="E36C0A"/>
                </a:solidFill>
                <a:latin typeface="Rockwell"/>
                <a:cs typeface="Rockwell"/>
              </a:rPr>
              <a:t> </a:t>
            </a:r>
            <a:r>
              <a:rPr sz="1200" b="1" u="sng">
                <a:solidFill>
                  <a:srgbClr val="E36C0A"/>
                </a:solidFill>
                <a:latin typeface="Rockwell"/>
                <a:cs typeface="Rockwell"/>
              </a:rPr>
              <a:t>Circuit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43559" y="2704838"/>
            <a:ext cx="7452521" cy="886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When</a:t>
            </a:r>
            <a:r>
              <a:rPr sz="1450" spc="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any</a:t>
            </a:r>
            <a:r>
              <a:rPr sz="1450" spc="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two</a:t>
            </a:r>
            <a:r>
              <a:rPr sz="1450" spc="1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points</a:t>
            </a:r>
            <a:r>
              <a:rPr sz="1450" spc="1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2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network</a:t>
            </a:r>
            <a:r>
              <a:rPr sz="1450" spc="1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are</a:t>
            </a:r>
            <a:r>
              <a:rPr sz="1450" spc="1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jo</a:t>
            </a:r>
            <a:r>
              <a:rPr sz="1450" spc="-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ined</a:t>
            </a:r>
            <a:r>
              <a:rPr sz="1450" spc="1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direct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ly</a:t>
            </a:r>
            <a:r>
              <a:rPr sz="1450" spc="1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1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each</a:t>
            </a:r>
            <a:r>
              <a:rPr sz="1450" spc="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other</a:t>
            </a:r>
            <a:r>
              <a:rPr sz="1450" spc="1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1">
                <a:solidFill>
                  <a:srgbClr val="000000"/>
                </a:solidFill>
                <a:latin typeface="Times New Roman"/>
                <a:cs typeface="Times New Roman"/>
              </a:rPr>
              <a:t>with</a:t>
            </a:r>
            <a:r>
              <a:rPr sz="1450" spc="1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4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thick</a:t>
            </a:r>
            <a:r>
              <a:rPr sz="1450" spc="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metallic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onduc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ting</a:t>
            </a:r>
            <a:r>
              <a:rPr sz="1450" spc="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wir</a:t>
            </a:r>
            <a:r>
              <a:rPr sz="1450" spc="-3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e,</a:t>
            </a:r>
            <a:r>
              <a:rPr sz="1450" spc="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two</a:t>
            </a:r>
            <a:r>
              <a:rPr sz="1450" spc="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points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are</a:t>
            </a:r>
            <a:r>
              <a:rPr sz="1450" spc="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sz="1450" spc="-3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aid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be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 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circuited.</a:t>
            </a:r>
            <a:r>
              <a:rPr sz="1450" spc="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res</a:t>
            </a:r>
            <a:r>
              <a:rPr sz="1450" spc="-2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istance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such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</a:t>
            </a:r>
          </a:p>
          <a:p>
            <a:pPr marL="0" marR="0">
              <a:lnSpc>
                <a:spcPts val="1580"/>
              </a:lnSpc>
              <a:spcBef>
                <a:spcPts val="21"/>
              </a:spcBef>
              <a:spcAft>
                <a:spcPct val="0"/>
              </a:spcAft>
            </a:pP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zero.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43559" y="3410322"/>
            <a:ext cx="4008328" cy="110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part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network,</a:t>
            </a:r>
            <a:r>
              <a:rPr sz="1450" spc="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which</a:t>
            </a:r>
            <a:r>
              <a:rPr sz="1450" spc="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 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u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ited</a:t>
            </a:r>
          </a:p>
          <a:p>
            <a:pPr marL="0" marR="0">
              <a:lnSpc>
                <a:spcPts val="1580"/>
              </a:lnSpc>
              <a:spcBef>
                <a:spcPts val="19"/>
              </a:spcBef>
              <a:spcAft>
                <a:spcPct val="0"/>
              </a:spcAft>
            </a:pP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2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shown</a:t>
            </a:r>
            <a:r>
              <a:rPr sz="1450" spc="12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14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13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2">
                <a:solidFill>
                  <a:srgbClr val="00B050"/>
                </a:solidFill>
                <a:latin typeface="Times New Roman"/>
                <a:cs typeface="Times New Roman"/>
              </a:rPr>
              <a:t>(2.8)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450" spc="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points</a:t>
            </a:r>
            <a:r>
              <a:rPr sz="1450" spc="1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</a:p>
          <a:p>
            <a:pPr marL="0" marR="0">
              <a:lnSpc>
                <a:spcPts val="1578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B</a:t>
            </a:r>
            <a:r>
              <a:rPr sz="1450" spc="4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are</a:t>
            </a:r>
            <a:r>
              <a:rPr sz="1450" spc="5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</a:t>
            </a:r>
            <a:r>
              <a:rPr sz="1450" spc="5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ed.</a:t>
            </a:r>
            <a:r>
              <a:rPr sz="1450" spc="55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5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resistance</a:t>
            </a:r>
            <a:r>
              <a:rPr sz="1450" spc="5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47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</a:p>
          <a:p>
            <a:pPr marL="0" marR="0">
              <a:lnSpc>
                <a:spcPts val="1580"/>
              </a:lnSpc>
              <a:spcBef>
                <a:spcPts val="71"/>
              </a:spcBef>
              <a:spcAft>
                <a:spcPct val="0"/>
              </a:spcAft>
            </a:pP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branch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72">
                <a:solidFill>
                  <a:srgbClr val="000000"/>
                </a:solidFill>
                <a:latin typeface="Times New Roman"/>
                <a:cs typeface="Times New Roman"/>
              </a:rPr>
              <a:t>AB</a:t>
            </a:r>
            <a:r>
              <a:rPr sz="145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000" spc="14" baseline="-15517">
                <a:solidFill>
                  <a:srgbClr val="000000"/>
                </a:solidFill>
                <a:latin typeface="Times New Roman"/>
                <a:cs typeface="Times New Roman"/>
              </a:rPr>
              <a:t>SC</a:t>
            </a:r>
            <a:r>
              <a:rPr sz="1000" spc="52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5">
                <a:solidFill>
                  <a:srgbClr val="000000"/>
                </a:solidFill>
                <a:latin typeface="Times New Roman"/>
                <a:cs typeface="Times New Roman"/>
              </a:rPr>
              <a:t>0Ω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43559" y="4230107"/>
            <a:ext cx="3573900" cy="491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350" spc="25" baseline="-15517">
                <a:solidFill>
                  <a:srgbClr val="000000"/>
                </a:solidFill>
                <a:latin typeface="Times New Roman"/>
                <a:cs typeface="Times New Roman"/>
              </a:rPr>
              <a:t>AB</a:t>
            </a:r>
            <a:r>
              <a:rPr sz="1350" spc="15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flowing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through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short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43559" y="4478138"/>
            <a:ext cx="129182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u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ited</a:t>
            </a:r>
            <a:r>
              <a:rPr sz="1450" spc="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path.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531484" y="4478138"/>
            <a:ext cx="1166288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(2.8</a:t>
            </a:r>
            <a:r>
              <a:rPr sz="1450" b="1" spc="-331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43559" y="4840342"/>
            <a:ext cx="2044371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According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Ohm's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73">
                <a:solidFill>
                  <a:srgbClr val="000000"/>
                </a:solidFill>
                <a:latin typeface="Times New Roman"/>
                <a:cs typeface="Times New Roman"/>
              </a:rPr>
              <a:t>law,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784729" y="4829631"/>
            <a:ext cx="2672649" cy="4493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11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10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×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11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0</a:t>
            </a:r>
            <a:r>
              <a:rPr sz="1450" spc="-10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×</a:t>
            </a:r>
            <a:r>
              <a:rPr sz="1450" spc="-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12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0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</a:p>
          <a:p>
            <a:pPr marL="123825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 spc="25">
                <a:solidFill>
                  <a:srgbClr val="000000"/>
                </a:solidFill>
                <a:latin typeface="Times New Roman"/>
                <a:cs typeface="Times New Roman"/>
              </a:rPr>
              <a:t>AB</a:t>
            </a:r>
            <a:r>
              <a:rPr sz="900" spc="21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900" spc="-50">
                <a:solidFill>
                  <a:srgbClr val="000000"/>
                </a:solidFill>
                <a:latin typeface="Times New Roman"/>
                <a:cs typeface="Times New Roman"/>
              </a:rPr>
              <a:t>SC</a:t>
            </a:r>
            <a:r>
              <a:rPr sz="900" spc="20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900" spc="25">
                <a:solidFill>
                  <a:srgbClr val="000000"/>
                </a:solidFill>
                <a:latin typeface="Times New Roman"/>
                <a:cs typeface="Times New Roman"/>
              </a:rPr>
              <a:t>AB</a:t>
            </a:r>
            <a:r>
              <a:rPr sz="900" spc="40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900" spc="25">
                <a:solidFill>
                  <a:srgbClr val="000000"/>
                </a:solidFill>
                <a:latin typeface="Times New Roman"/>
                <a:cs typeface="Times New Roman"/>
              </a:rPr>
              <a:t>AB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43559" y="5193021"/>
            <a:ext cx="716261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25">
                <a:solidFill>
                  <a:srgbClr val="7030A0"/>
                </a:solidFill>
                <a:latin typeface="Times New Roman"/>
                <a:cs typeface="Times New Roman"/>
              </a:rPr>
              <a:t>Note:-</a:t>
            </a:r>
            <a:r>
              <a:rPr sz="1450" b="1" spc="379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Thus,</a:t>
            </a:r>
            <a:r>
              <a:rPr sz="1450" spc="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62">
                <a:solidFill>
                  <a:srgbClr val="000000"/>
                </a:solidFill>
                <a:latin typeface="Times New Roman"/>
                <a:cs typeface="Times New Roman"/>
              </a:rPr>
              <a:t>vo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ltag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across</a:t>
            </a:r>
            <a:r>
              <a:rPr sz="145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</a:t>
            </a:r>
            <a:r>
              <a:rPr sz="1450" spc="-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uit</a:t>
            </a:r>
            <a:r>
              <a:rPr sz="1450" spc="1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always</a:t>
            </a:r>
            <a:r>
              <a:rPr sz="1450" spc="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zero</a:t>
            </a:r>
            <a:r>
              <a:rPr sz="1450" spc="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although</a:t>
            </a:r>
            <a:r>
              <a:rPr sz="1450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f</a:t>
            </a:r>
            <a:r>
              <a:rPr sz="1450" spc="-3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lows</a:t>
            </a:r>
            <a:r>
              <a:rPr sz="1450" spc="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through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43559" y="5440671"/>
            <a:ext cx="1948648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short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circuited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path.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43559" y="6087369"/>
            <a:ext cx="1462809" cy="407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09"/>
              </a:lnSpc>
              <a:spcBef>
                <a:spcPct val="0"/>
              </a:spcBef>
              <a:spcAft>
                <a:spcPct val="0"/>
              </a:spcAft>
            </a:pPr>
            <a:r>
              <a:rPr sz="1200" b="1" u="sng">
                <a:solidFill>
                  <a:srgbClr val="E36C0A"/>
                </a:solidFill>
                <a:latin typeface="Rockwell"/>
                <a:cs typeface="Rockwell"/>
              </a:rPr>
              <a:t>(ii)</a:t>
            </a:r>
            <a:r>
              <a:rPr sz="1200" b="1" u="sng" spc="31">
                <a:solidFill>
                  <a:srgbClr val="E36C0A"/>
                </a:solidFill>
                <a:latin typeface="Rockwell"/>
                <a:cs typeface="Rockwell"/>
              </a:rPr>
              <a:t> </a:t>
            </a:r>
            <a:r>
              <a:rPr sz="1200" b="1" u="sng">
                <a:solidFill>
                  <a:srgbClr val="E36C0A"/>
                </a:solidFill>
                <a:latin typeface="Rockwell"/>
                <a:cs typeface="Rockwell"/>
              </a:rPr>
              <a:t>Open Circuit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43559" y="6327513"/>
            <a:ext cx="7467720" cy="13776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When</a:t>
            </a:r>
            <a:r>
              <a:rPr sz="1450" spc="1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 spc="2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2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no</a:t>
            </a:r>
            <a:r>
              <a:rPr sz="1450" spc="2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connection</a:t>
            </a:r>
            <a:r>
              <a:rPr sz="1450" spc="1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between</a:t>
            </a:r>
            <a:r>
              <a:rPr sz="1450" spc="1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1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two</a:t>
            </a:r>
            <a:r>
              <a:rPr sz="1450" spc="1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points</a:t>
            </a:r>
            <a:r>
              <a:rPr sz="1450" spc="2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1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19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6">
                <a:solidFill>
                  <a:srgbClr val="000000"/>
                </a:solidFill>
                <a:latin typeface="Times New Roman"/>
                <a:cs typeface="Times New Roman"/>
              </a:rPr>
              <a:t>network,</a:t>
            </a:r>
            <a:r>
              <a:rPr sz="1450" spc="20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having</a:t>
            </a:r>
            <a:r>
              <a:rPr sz="1450" spc="1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some</a:t>
            </a:r>
            <a:r>
              <a:rPr sz="1450" spc="12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voltage</a:t>
            </a:r>
          </a:p>
          <a:p>
            <a:pPr marL="0" marR="0">
              <a:lnSpc>
                <a:spcPts val="1576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across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two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points</a:t>
            </a:r>
            <a:r>
              <a:rPr sz="1450" spc="8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then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the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two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points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are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s</a:t>
            </a:r>
            <a:r>
              <a:rPr sz="1450" spc="-3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aid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be</a:t>
            </a:r>
            <a:r>
              <a:rPr sz="1450" spc="-1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open</a:t>
            </a:r>
            <a:r>
              <a:rPr sz="1450" spc="-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uited.</a:t>
            </a:r>
            <a:r>
              <a:rPr sz="1450" spc="1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72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  <a:r>
              <a:rPr sz="1450" spc="1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 spc="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no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direct</a:t>
            </a:r>
          </a:p>
          <a:p>
            <a:pPr marL="0" marR="0">
              <a:lnSpc>
                <a:spcPts val="1849"/>
              </a:lnSpc>
              <a:spcBef>
                <a:spcPts val="142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connection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105">
                <a:solidFill>
                  <a:srgbClr val="000000"/>
                </a:solidFill>
                <a:latin typeface="Times New Roman"/>
                <a:cs typeface="Times New Roman"/>
              </a:rPr>
              <a:t>an</a:t>
            </a:r>
            <a:r>
              <a:rPr sz="1450" spc="-6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open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30">
                <a:solidFill>
                  <a:srgbClr val="000000"/>
                </a:solidFill>
                <a:latin typeface="Times New Roman"/>
                <a:cs typeface="Times New Roman"/>
              </a:rPr>
              <a:t>circ</a:t>
            </a:r>
            <a:r>
              <a:rPr sz="1450" spc="-1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46">
                <a:solidFill>
                  <a:srgbClr val="000000"/>
                </a:solidFill>
                <a:latin typeface="Times New Roman"/>
                <a:cs typeface="Times New Roman"/>
              </a:rPr>
              <a:t>uit,</a:t>
            </a:r>
            <a:r>
              <a:rPr sz="1450" spc="6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44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b="1" spc="8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0000"/>
                </a:solidFill>
                <a:latin typeface="Times New Roman"/>
                <a:cs typeface="Times New Roman"/>
              </a:rPr>
              <a:t>resistance</a:t>
            </a:r>
            <a:r>
              <a:rPr sz="1450" b="1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b="1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2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b="1" spc="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20">
                <a:solidFill>
                  <a:srgbClr val="000000"/>
                </a:solidFill>
                <a:latin typeface="Times New Roman"/>
                <a:cs typeface="Times New Roman"/>
              </a:rPr>
              <a:t>open</a:t>
            </a:r>
            <a:r>
              <a:rPr sz="1450" b="1" spc="-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b="1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49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b="1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28">
                <a:solidFill>
                  <a:srgbClr val="000000"/>
                </a:solidFill>
                <a:latin typeface="Times New Roman"/>
                <a:cs typeface="Times New Roman"/>
              </a:rPr>
              <a:t>uit</a:t>
            </a:r>
            <a:r>
              <a:rPr sz="1450" b="1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46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b="1" spc="7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600">
                <a:solidFill>
                  <a:srgbClr val="000000"/>
                </a:solidFill>
                <a:latin typeface="LKMPRC+Cambria Math"/>
                <a:cs typeface="LKMPRC+Cambria Math"/>
              </a:rPr>
              <a:t>∞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 marL="0" marR="0">
              <a:lnSpc>
                <a:spcPts val="1578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part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network</a:t>
            </a:r>
            <a:r>
              <a:rPr sz="1450" spc="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whic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sz="1450" spc="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open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circuited</a:t>
            </a:r>
            <a:r>
              <a:rPr sz="1450" spc="1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shown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1">
                <a:solidFill>
                  <a:srgbClr val="00B050"/>
                </a:solidFill>
                <a:latin typeface="Times New Roman"/>
                <a:cs typeface="Times New Roman"/>
              </a:rPr>
              <a:t>(2.9)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points</a:t>
            </a:r>
            <a:r>
              <a:rPr sz="1450" spc="8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</a:p>
          <a:p>
            <a:pPr marL="0" marR="0">
              <a:lnSpc>
                <a:spcPts val="1673"/>
              </a:lnSpc>
              <a:spcBef>
                <a:spcPts val="209"/>
              </a:spcBef>
              <a:spcAft>
                <a:spcPct val="0"/>
              </a:spcAft>
            </a:pP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B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are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46">
                <a:solidFill>
                  <a:srgbClr val="000000"/>
                </a:solidFill>
                <a:latin typeface="Times New Roman"/>
                <a:cs typeface="Times New Roman"/>
              </a:rPr>
              <a:t>said</a:t>
            </a:r>
            <a:r>
              <a:rPr sz="1450" spc="4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be</a:t>
            </a:r>
            <a:r>
              <a:rPr sz="1450" spc="-1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open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circuited.</a:t>
            </a:r>
            <a:r>
              <a:rPr sz="1450" spc="5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resistance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branch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72">
                <a:solidFill>
                  <a:srgbClr val="000000"/>
                </a:solidFill>
                <a:latin typeface="Times New Roman"/>
                <a:cs typeface="Times New Roman"/>
              </a:rPr>
              <a:t>AB</a:t>
            </a:r>
            <a:r>
              <a:rPr sz="145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51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spc="25" baseline="-15517">
                <a:solidFill>
                  <a:srgbClr val="000000"/>
                </a:solidFill>
                <a:latin typeface="Times New Roman"/>
                <a:cs typeface="Times New Roman"/>
              </a:rPr>
              <a:t>OC</a:t>
            </a:r>
            <a:r>
              <a:rPr sz="1350" spc="-6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LKMPRC+Cambria Math"/>
                <a:cs typeface="LKMPRC+Cambria Math"/>
              </a:rPr>
              <a:t>∞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Ω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43559" y="7576304"/>
            <a:ext cx="4938468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 spc="2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exists</a:t>
            </a:r>
            <a:r>
              <a:rPr sz="1450" spc="2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19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voltage</a:t>
            </a:r>
            <a:r>
              <a:rPr sz="1450" spc="29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across</a:t>
            </a:r>
            <a:r>
              <a:rPr sz="1450" spc="2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2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points</a:t>
            </a:r>
            <a:r>
              <a:rPr sz="1450" spc="4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79">
                <a:solidFill>
                  <a:srgbClr val="000000"/>
                </a:solidFill>
                <a:latin typeface="Times New Roman"/>
                <a:cs typeface="Times New Roman"/>
              </a:rPr>
              <a:t>AB</a:t>
            </a:r>
            <a:r>
              <a:rPr sz="1450" spc="3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called</a:t>
            </a:r>
            <a:r>
              <a:rPr sz="1450" spc="29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open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543559" y="7765871"/>
            <a:ext cx="2903747" cy="48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voltage,</a:t>
            </a:r>
            <a:r>
              <a:rPr sz="1450" spc="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12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but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R</a:t>
            </a:r>
            <a:r>
              <a:rPr sz="1450" spc="10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>
                <a:solidFill>
                  <a:srgbClr val="000000"/>
                </a:solidFill>
                <a:latin typeface="LKMPRC+Cambria Math"/>
                <a:cs typeface="LKMPRC+Cambria Math"/>
              </a:rPr>
              <a:t>∞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14">
                <a:solidFill>
                  <a:srgbClr val="000000"/>
                </a:solidFill>
                <a:latin typeface="Times New Roman"/>
                <a:cs typeface="Times New Roman"/>
              </a:rPr>
              <a:t>Ω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773935" y="7864855"/>
            <a:ext cx="333412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 spc="25">
                <a:solidFill>
                  <a:srgbClr val="000000"/>
                </a:solidFill>
                <a:latin typeface="Times New Roman"/>
                <a:cs typeface="Times New Roman"/>
              </a:rPr>
              <a:t>AB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393695" y="7864855"/>
            <a:ext cx="288856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 spc="75">
                <a:solidFill>
                  <a:srgbClr val="000000"/>
                </a:solidFill>
                <a:latin typeface="Times New Roman"/>
                <a:cs typeface="Times New Roman"/>
              </a:rPr>
              <a:t>oc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118485" y="8060880"/>
            <a:ext cx="490475" cy="688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900" spc="-28" baseline="28571">
                <a:solidFill>
                  <a:srgbClr val="000000"/>
                </a:solidFill>
                <a:latin typeface="LKMPRC+Cambria Math"/>
                <a:cs typeface="LKMPRC+Cambria Math"/>
              </a:rPr>
              <a:t>푉</a:t>
            </a:r>
            <a:r>
              <a:rPr sz="1050" spc="18">
                <a:solidFill>
                  <a:srgbClr val="000000"/>
                </a:solidFill>
                <a:latin typeface="LKMPRC+Cambria Math"/>
                <a:cs typeface="LKMPRC+Cambria Math"/>
              </a:rPr>
              <a:t>퐴퐵</a:t>
            </a:r>
          </a:p>
          <a:p>
            <a:pPr marL="0" marR="0">
              <a:lnSpc>
                <a:spcPts val="1494"/>
              </a:lnSpc>
              <a:spcBef>
                <a:spcPts val="205"/>
              </a:spcBef>
              <a:spcAft>
                <a:spcPct val="0"/>
              </a:spcAft>
            </a:pPr>
            <a:r>
              <a:rPr sz="1250" spc="31">
                <a:solidFill>
                  <a:srgbClr val="000000"/>
                </a:solidFill>
                <a:latin typeface="LKMPRC+Cambria Math"/>
                <a:cs typeface="LKMPRC+Cambria Math"/>
              </a:rPr>
              <a:t>푅</a:t>
            </a:r>
            <a:r>
              <a:rPr sz="1600" spc="-28" baseline="-24159">
                <a:solidFill>
                  <a:srgbClr val="000000"/>
                </a:solidFill>
                <a:latin typeface="LKMPRC+Cambria Math"/>
                <a:cs typeface="LKMPRC+Cambria Math"/>
              </a:rPr>
              <a:t>푂퐶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671570" y="8060880"/>
            <a:ext cx="507944" cy="675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28">
                <a:solidFill>
                  <a:srgbClr val="000000"/>
                </a:solidFill>
                <a:latin typeface="LKMPRC+Cambria Math"/>
                <a:cs typeface="LKMPRC+Cambria Math"/>
              </a:rPr>
              <a:t>푉</a:t>
            </a:r>
            <a:r>
              <a:rPr sz="1600" spc="18" baseline="-24000">
                <a:solidFill>
                  <a:srgbClr val="000000"/>
                </a:solidFill>
                <a:latin typeface="LKMPRC+Cambria Math"/>
                <a:cs typeface="LKMPRC+Cambria Math"/>
              </a:rPr>
              <a:t>퐴퐵</a:t>
            </a:r>
          </a:p>
          <a:p>
            <a:pPr marL="76580" marR="0">
              <a:lnSpc>
                <a:spcPts val="1494"/>
              </a:lnSpc>
              <a:spcBef>
                <a:spcPts val="205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LKMPRC+Cambria Math"/>
                <a:cs typeface="LKMPRC+Cambria Math"/>
              </a:rPr>
              <a:t>∞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543559" y="8186539"/>
            <a:ext cx="207512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According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46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6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Ohm's</a:t>
            </a:r>
            <a:r>
              <a:rPr sz="1450" spc="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73">
                <a:solidFill>
                  <a:srgbClr val="000000"/>
                </a:solidFill>
                <a:latin typeface="Times New Roman"/>
                <a:cs typeface="Times New Roman"/>
              </a:rPr>
              <a:t>law,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718054" y="8186539"/>
            <a:ext cx="583636" cy="4386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11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5715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 spc="25">
                <a:solidFill>
                  <a:srgbClr val="000000"/>
                </a:solidFill>
                <a:latin typeface="Times New Roman"/>
                <a:cs typeface="Times New Roman"/>
              </a:rPr>
              <a:t>OC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3490595" y="8144099"/>
            <a:ext cx="472001" cy="5964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96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4043679" y="8186539"/>
            <a:ext cx="692503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0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531484" y="8901421"/>
            <a:ext cx="1175813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-14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(2.9)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543559" y="9139928"/>
            <a:ext cx="7086006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25">
                <a:solidFill>
                  <a:srgbClr val="7030A0"/>
                </a:solidFill>
                <a:latin typeface="Times New Roman"/>
                <a:cs typeface="Times New Roman"/>
              </a:rPr>
              <a:t>Note:-</a:t>
            </a:r>
            <a:r>
              <a:rPr sz="1450" b="1" spc="379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Thus,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through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open</a:t>
            </a:r>
            <a:r>
              <a:rPr sz="1450" spc="3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uit</a:t>
            </a:r>
            <a:r>
              <a:rPr sz="1450" spc="1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1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always</a:t>
            </a:r>
            <a:r>
              <a:rPr sz="1450" spc="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zero</a:t>
            </a:r>
            <a:r>
              <a:rPr sz="1450" spc="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through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exis</a:t>
            </a:r>
            <a:r>
              <a:rPr sz="1450" spc="-3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voltage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543559" y="9387578"/>
            <a:ext cx="2393840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across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open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uit</a:t>
            </a:r>
            <a:r>
              <a:rPr sz="145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ter</a:t>
            </a:r>
            <a:r>
              <a:rPr sz="1450" spc="-3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minals.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22</a:t>
            </a:r>
          </a:p>
        </p:txBody>
      </p:sp>
      <p:sp>
        <p:nvSpPr>
          <p:cNvPr id="3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0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559" y="1360541"/>
            <a:ext cx="3688696" cy="5930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66"/>
              </a:lnSpc>
              <a:spcBef>
                <a:spcPct val="0"/>
              </a:spcBef>
              <a:spcAft>
                <a:spcPct val="0"/>
              </a:spcAft>
            </a:pPr>
            <a:r>
              <a:rPr sz="1800" u="sng" spc="10">
                <a:solidFill>
                  <a:srgbClr val="FF0000"/>
                </a:solidFill>
                <a:latin typeface="Monotype Corsiva"/>
                <a:cs typeface="Monotype Corsiva"/>
              </a:rPr>
              <a:t>Redundant</a:t>
            </a: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 Branches and Combinations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3559" y="1703696"/>
            <a:ext cx="384527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redundant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2">
                <a:solidFill>
                  <a:srgbClr val="000000"/>
                </a:solidFill>
                <a:latin typeface="Times New Roman"/>
                <a:cs typeface="Times New Roman"/>
              </a:rPr>
              <a:t>means</a:t>
            </a:r>
            <a:r>
              <a:rPr sz="1450" spc="9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excessive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1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unwanted.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43559" y="2132703"/>
            <a:ext cx="7445406" cy="877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0">
                <a:solidFill>
                  <a:srgbClr val="7030A0"/>
                </a:solidFill>
                <a:latin typeface="Times New Roman"/>
                <a:cs typeface="Times New Roman"/>
              </a:rPr>
              <a:t>Note:</a:t>
            </a:r>
            <a:r>
              <a:rPr sz="1450" b="1" spc="521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If</a:t>
            </a:r>
            <a:r>
              <a:rPr sz="1450" spc="1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1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4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 spc="1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are</a:t>
            </a:r>
            <a:r>
              <a:rPr sz="1450" spc="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branches</a:t>
            </a:r>
            <a:r>
              <a:rPr sz="1450" spc="1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  <a:r>
              <a:rPr sz="1450" spc="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ombinat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ions</a:t>
            </a:r>
            <a:r>
              <a:rPr sz="1450" spc="1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elements</a:t>
            </a:r>
            <a:r>
              <a:rPr sz="1450" spc="1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which</a:t>
            </a:r>
            <a:r>
              <a:rPr sz="1450" spc="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do</a:t>
            </a:r>
            <a:r>
              <a:rPr sz="1450" spc="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not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carry</a:t>
            </a:r>
          </a:p>
          <a:p>
            <a:pPr marL="0" marR="0">
              <a:lnSpc>
                <a:spcPts val="1576"/>
              </a:lnSpc>
              <a:spcBef>
                <a:spcPct val="0"/>
              </a:spcBef>
              <a:spcAft>
                <a:spcPct val="0"/>
              </a:spcAft>
            </a:pP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any</a:t>
            </a:r>
            <a:r>
              <a:rPr sz="1450" spc="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 spc="1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then</a:t>
            </a:r>
            <a:r>
              <a:rPr sz="1450" spc="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such</a:t>
            </a:r>
            <a:r>
              <a:rPr sz="1450" spc="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branches</a:t>
            </a:r>
            <a:r>
              <a:rPr sz="1450" spc="1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1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ombinat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ions</a:t>
            </a:r>
            <a:r>
              <a:rPr sz="1450" spc="1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are</a:t>
            </a:r>
            <a:r>
              <a:rPr sz="1450" spc="15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called</a:t>
            </a:r>
            <a:r>
              <a:rPr sz="1450" spc="1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redundant</a:t>
            </a:r>
            <a:r>
              <a:rPr sz="1450" spc="1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2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ircuit</a:t>
            </a:r>
            <a:r>
              <a:rPr sz="1450" spc="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point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view.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43559" y="2924166"/>
            <a:ext cx="7452313" cy="7151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2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redundant</a:t>
            </a:r>
            <a:r>
              <a:rPr sz="1450" spc="23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branches</a:t>
            </a:r>
            <a:r>
              <a:rPr sz="1450" spc="2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30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ombinat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ions</a:t>
            </a:r>
            <a:r>
              <a:rPr sz="1450" spc="3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can</a:t>
            </a:r>
            <a:r>
              <a:rPr sz="1450" spc="1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be</a:t>
            </a:r>
            <a:r>
              <a:rPr sz="1450" spc="1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removed</a:t>
            </a:r>
            <a:r>
              <a:rPr sz="1450" spc="2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30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these</a:t>
            </a:r>
            <a:r>
              <a:rPr sz="1450" spc="2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branches</a:t>
            </a:r>
            <a:r>
              <a:rPr sz="1450" spc="2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do</a:t>
            </a:r>
            <a:r>
              <a:rPr sz="1450" spc="23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not</a:t>
            </a:r>
          </a:p>
          <a:p>
            <a:pPr marL="0" marR="0">
              <a:lnSpc>
                <a:spcPts val="1580"/>
              </a:lnSpc>
              <a:spcBef>
                <a:spcPts val="294"/>
              </a:spcBef>
              <a:spcAft>
                <a:spcPct val="0"/>
              </a:spcAft>
            </a:pP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affect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performance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uit.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43559" y="3782179"/>
            <a:ext cx="6934256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two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6">
                <a:solidFill>
                  <a:srgbClr val="000000"/>
                </a:solidFill>
                <a:latin typeface="Times New Roman"/>
                <a:cs typeface="Times New Roman"/>
              </a:rPr>
              <a:t>important</a:t>
            </a:r>
            <a:r>
              <a:rPr sz="1450" spc="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sit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uat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ions</a:t>
            </a:r>
            <a:r>
              <a:rPr sz="1450" spc="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redundancy</a:t>
            </a: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which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60">
                <a:solidFill>
                  <a:srgbClr val="000000"/>
                </a:solidFill>
                <a:latin typeface="Times New Roman"/>
                <a:cs typeface="Times New Roman"/>
              </a:rPr>
              <a:t>may</a:t>
            </a:r>
            <a:r>
              <a:rPr sz="1450" spc="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exist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practical</a:t>
            </a:r>
            <a:r>
              <a:rPr sz="1450" spc="-7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2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ircuits</a:t>
            </a:r>
            <a:r>
              <a:rPr sz="1450" spc="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are,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43559" y="4160340"/>
            <a:ext cx="7446224" cy="718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02"/>
              </a:lnSpc>
              <a:spcBef>
                <a:spcPct val="0"/>
              </a:spcBef>
              <a:spcAft>
                <a:spcPct val="0"/>
              </a:spcAft>
            </a:pPr>
            <a:r>
              <a:rPr sz="1450" b="1" u="sng" spc="-17">
                <a:solidFill>
                  <a:srgbClr val="E36C0A"/>
                </a:solidFill>
                <a:latin typeface="Rockwell"/>
                <a:cs typeface="Rockwell"/>
              </a:rPr>
              <a:t>Situation</a:t>
            </a:r>
            <a:r>
              <a:rPr sz="1450" b="1" u="sng" spc="320">
                <a:solidFill>
                  <a:srgbClr val="E36C0A"/>
                </a:solidFill>
                <a:latin typeface="Rockwell"/>
                <a:cs typeface="Rockwell"/>
              </a:rPr>
              <a:t> </a:t>
            </a:r>
            <a:r>
              <a:rPr sz="1450" b="1" u="sng">
                <a:solidFill>
                  <a:srgbClr val="E36C0A"/>
                </a:solidFill>
                <a:latin typeface="Rockwell"/>
                <a:cs typeface="Rockwell"/>
              </a:rPr>
              <a:t>1</a:t>
            </a:r>
            <a:r>
              <a:rPr sz="1450" b="1" u="sng" spc="260">
                <a:solidFill>
                  <a:srgbClr val="E36C0A"/>
                </a:solidFill>
                <a:latin typeface="Rockwell"/>
                <a:cs typeface="Rockwell"/>
              </a:rPr>
              <a:t> </a:t>
            </a:r>
            <a:r>
              <a:rPr sz="1450" b="1" u="sng">
                <a:solidFill>
                  <a:srgbClr val="E36C0A"/>
                </a:solidFill>
                <a:latin typeface="Rockwell"/>
                <a:cs typeface="Rockwell"/>
              </a:rPr>
              <a:t>:</a:t>
            </a:r>
            <a:r>
              <a:rPr sz="1450" b="1" spc="426">
                <a:solidFill>
                  <a:srgbClr val="E36C0A"/>
                </a:solidFill>
                <a:latin typeface="Rockwell"/>
                <a:cs typeface="Rockwell"/>
              </a:rPr>
              <a:t> </a:t>
            </a:r>
            <a:r>
              <a:rPr sz="1450" spc="-61">
                <a:solidFill>
                  <a:srgbClr val="000000"/>
                </a:solidFill>
                <a:latin typeface="Times New Roman"/>
                <a:cs typeface="Times New Roman"/>
              </a:rPr>
              <a:t>Any</a:t>
            </a:r>
            <a:r>
              <a:rPr sz="1450" spc="3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branch</a:t>
            </a:r>
            <a:r>
              <a:rPr sz="1450" spc="2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  <a:r>
              <a:rPr sz="1450" spc="25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combinat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ion</a:t>
            </a:r>
            <a:r>
              <a:rPr sz="1450" spc="2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across</a:t>
            </a:r>
            <a:r>
              <a:rPr sz="1450" spc="3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which</a:t>
            </a:r>
            <a:r>
              <a:rPr sz="1450" spc="3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 spc="3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exists</a:t>
            </a:r>
            <a:r>
              <a:rPr sz="1450" spc="3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2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</a:t>
            </a:r>
            <a:r>
              <a:rPr sz="1450" spc="29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uit,</a:t>
            </a:r>
          </a:p>
          <a:p>
            <a:pPr marL="0" marR="0">
              <a:lnSpc>
                <a:spcPts val="1580"/>
              </a:lnSpc>
              <a:spcBef>
                <a:spcPts val="222"/>
              </a:spcBef>
              <a:spcAft>
                <a:spcPct val="0"/>
              </a:spcAft>
            </a:pP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becomes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redundant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  <a:r>
              <a:rPr sz="1450" spc="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it</a:t>
            </a:r>
            <a:r>
              <a:rPr sz="1450" spc="8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do</a:t>
            </a:r>
            <a:r>
              <a:rPr sz="1450" spc="-3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es</a:t>
            </a:r>
            <a:r>
              <a:rPr sz="1450" spc="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not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carry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any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current.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43559" y="4745092"/>
            <a:ext cx="7461087" cy="7055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understand</a:t>
            </a:r>
            <a:r>
              <a:rPr sz="1450" spc="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this,</a:t>
            </a:r>
            <a:r>
              <a:rPr sz="1450" spc="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consider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combinat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ion</a:t>
            </a:r>
            <a:r>
              <a:rPr sz="1450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resistances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circui</a:t>
            </a:r>
            <a:r>
              <a:rPr sz="1450" spc="-2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  <a:r>
              <a:rPr sz="1450" spc="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shown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</a:p>
          <a:p>
            <a:pPr marL="0" marR="0">
              <a:lnSpc>
                <a:spcPts val="1580"/>
              </a:lnSpc>
              <a:spcBef>
                <a:spcPts val="219"/>
              </a:spcBef>
              <a:spcAft>
                <a:spcPct val="0"/>
              </a:spcAft>
            </a:pP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(2.10)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28">
                <a:solidFill>
                  <a:srgbClr val="00B050"/>
                </a:solidFill>
                <a:latin typeface="Times New Roman"/>
                <a:cs typeface="Times New Roman"/>
              </a:rPr>
              <a:t>(a)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 &amp; </a:t>
            </a:r>
            <a:r>
              <a:rPr sz="1450" b="1" spc="-37">
                <a:solidFill>
                  <a:srgbClr val="00B050"/>
                </a:solidFill>
                <a:latin typeface="Times New Roman"/>
                <a:cs typeface="Times New Roman"/>
              </a:rPr>
              <a:t>(b)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290315" y="8043664"/>
            <a:ext cx="126166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31">
                <a:solidFill>
                  <a:srgbClr val="00B050"/>
                </a:solidFill>
                <a:latin typeface="Times New Roman"/>
                <a:cs typeface="Times New Roman"/>
              </a:rPr>
              <a:t>(2.10)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43559" y="9015848"/>
            <a:ext cx="7459836" cy="491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22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283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(2.10)</a:t>
            </a:r>
            <a:r>
              <a:rPr sz="1450" b="1" spc="806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(a),</a:t>
            </a:r>
            <a:r>
              <a:rPr sz="1450" spc="29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 spc="37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3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</a:t>
            </a:r>
            <a:r>
              <a:rPr sz="1450" spc="2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2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across</a:t>
            </a:r>
            <a:r>
              <a:rPr sz="1450" spc="1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55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450" spc="2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2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 spc="2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always</a:t>
            </a:r>
            <a:r>
              <a:rPr sz="1450" spc="30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prefers</a:t>
            </a:r>
            <a:r>
              <a:rPr sz="1450" spc="3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low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43559" y="9225653"/>
            <a:ext cx="7381251" cy="6773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resistance</a:t>
            </a:r>
            <a:r>
              <a:rPr sz="1450" spc="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path</a:t>
            </a:r>
            <a:r>
              <a:rPr sz="1450" spc="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hence</a:t>
            </a:r>
            <a:r>
              <a:rPr sz="1450" spc="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ent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ire</a:t>
            </a:r>
            <a:r>
              <a:rPr sz="1450" spc="8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 spc="7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passes</a:t>
            </a:r>
            <a:r>
              <a:rPr sz="1450" spc="1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through</a:t>
            </a:r>
            <a:r>
              <a:rPr sz="1450" spc="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1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hence</a:t>
            </a:r>
            <a:r>
              <a:rPr sz="1450" spc="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res</a:t>
            </a:r>
            <a:r>
              <a:rPr sz="1450" spc="-2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istance</a:t>
            </a:r>
            <a:r>
              <a:rPr sz="1450" spc="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</a:p>
          <a:p>
            <a:pPr marL="0" marR="0">
              <a:lnSpc>
                <a:spcPts val="1577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becomes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redundant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point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view.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981190" y="9313926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23</a:t>
            </a:r>
          </a:p>
        </p:txBody>
      </p:sp>
      <p:sp>
        <p:nvSpPr>
          <p:cNvPr id="2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22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559" y="1341492"/>
            <a:ext cx="7460191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1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209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(2.10)</a:t>
            </a:r>
            <a:r>
              <a:rPr sz="1450" b="1" spc="129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(b),</a:t>
            </a:r>
            <a:r>
              <a:rPr sz="1450" spc="18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 spc="2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2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</a:t>
            </a:r>
            <a:r>
              <a:rPr sz="1450" spc="1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2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across</a:t>
            </a:r>
            <a:r>
              <a:rPr sz="1450" spc="1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co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mb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io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  <a:r>
              <a:rPr sz="1450" spc="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1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6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19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1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450" spc="1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1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ent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ir</a:t>
            </a:r>
            <a:r>
              <a:rPr sz="1450" spc="-3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531484" y="1429765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113145" y="1429765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43559" y="1551296"/>
            <a:ext cx="7456876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 spc="2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f</a:t>
            </a:r>
            <a:r>
              <a:rPr sz="1450" spc="-3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lows</a:t>
            </a:r>
            <a:r>
              <a:rPr sz="1450" spc="30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through</a:t>
            </a:r>
            <a:r>
              <a:rPr sz="1450" spc="2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short</a:t>
            </a:r>
            <a:r>
              <a:rPr sz="1450" spc="2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30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across</a:t>
            </a:r>
            <a:r>
              <a:rPr sz="1450" spc="4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69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30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7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30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no</a:t>
            </a:r>
            <a:r>
              <a:rPr sz="1450" spc="23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 spc="2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can</a:t>
            </a:r>
            <a:r>
              <a:rPr sz="1450" spc="1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flow</a:t>
            </a:r>
            <a:r>
              <a:rPr sz="1450" spc="2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through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862451" y="1639569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453890" y="1639569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43559" y="1751321"/>
            <a:ext cx="745553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combinat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ion</a:t>
            </a:r>
            <a:r>
              <a:rPr sz="1450" spc="1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1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6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1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1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450" spc="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Thus</a:t>
            </a:r>
            <a:r>
              <a:rPr sz="1450" spc="22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that</a:t>
            </a:r>
            <a:r>
              <a:rPr sz="1450" spc="17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co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mb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io</a:t>
            </a:r>
            <a:r>
              <a:rPr sz="1450" spc="-3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  <a:r>
              <a:rPr sz="1450" spc="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becomes</a:t>
            </a:r>
            <a:r>
              <a:rPr sz="1450" spc="2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meaningless</a:t>
            </a:r>
            <a:r>
              <a:rPr sz="1450" spc="2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50" spc="1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1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831085" y="1839594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393695" y="1839594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43559" y="1980051"/>
            <a:ext cx="6539672" cy="527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69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point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view.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Such</a:t>
            </a:r>
            <a:r>
              <a:rPr sz="1450" spc="-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combinat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ions</a:t>
            </a:r>
            <a:r>
              <a:rPr sz="1450" spc="7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can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be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eliminated</a:t>
            </a:r>
            <a:r>
              <a:rPr sz="1450" spc="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while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analyzing</a:t>
            </a: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800" i="1">
                <a:solidFill>
                  <a:srgbClr val="000000"/>
                </a:solidFill>
                <a:latin typeface="Monotype Corsiva"/>
                <a:cs typeface="Monotype Corsiva"/>
              </a:rPr>
              <a:t>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43559" y="2777945"/>
            <a:ext cx="7447725" cy="727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02"/>
              </a:lnSpc>
              <a:spcBef>
                <a:spcPct val="0"/>
              </a:spcBef>
              <a:spcAft>
                <a:spcPct val="0"/>
              </a:spcAft>
            </a:pPr>
            <a:r>
              <a:rPr sz="1450" b="1" u="sng" spc="-17">
                <a:solidFill>
                  <a:srgbClr val="E36C0A"/>
                </a:solidFill>
                <a:latin typeface="Rockwell"/>
                <a:cs typeface="Rockwell"/>
              </a:rPr>
              <a:t>Situation</a:t>
            </a:r>
            <a:r>
              <a:rPr sz="1450" b="1" u="sng" spc="170">
                <a:solidFill>
                  <a:srgbClr val="E36C0A"/>
                </a:solidFill>
                <a:latin typeface="Rockwell"/>
                <a:cs typeface="Rockwell"/>
              </a:rPr>
              <a:t> </a:t>
            </a:r>
            <a:r>
              <a:rPr sz="1450" b="1" u="sng">
                <a:solidFill>
                  <a:srgbClr val="E36C0A"/>
                </a:solidFill>
                <a:latin typeface="Rockwell"/>
                <a:cs typeface="Rockwell"/>
              </a:rPr>
              <a:t>2</a:t>
            </a:r>
            <a:r>
              <a:rPr sz="1450" b="1" u="sng" spc="111">
                <a:solidFill>
                  <a:srgbClr val="E36C0A"/>
                </a:solidFill>
                <a:latin typeface="Rockwell"/>
                <a:cs typeface="Rockwell"/>
              </a:rPr>
              <a:t> </a:t>
            </a:r>
            <a:r>
              <a:rPr sz="1450" b="1" u="sng">
                <a:solidFill>
                  <a:srgbClr val="E36C0A"/>
                </a:solidFill>
                <a:latin typeface="Rockwell"/>
                <a:cs typeface="Rockwell"/>
              </a:rPr>
              <a:t>:</a:t>
            </a:r>
            <a:r>
              <a:rPr sz="1450" b="1" spc="200">
                <a:solidFill>
                  <a:srgbClr val="E36C0A"/>
                </a:solidFill>
                <a:latin typeface="Rockwell"/>
                <a:cs typeface="Rockwell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If</a:t>
            </a:r>
            <a:r>
              <a:rPr sz="1450" spc="1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 spc="2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2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open</a:t>
            </a:r>
            <a:r>
              <a:rPr sz="1450" spc="1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22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2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450" spc="11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branch</a:t>
            </a:r>
            <a:r>
              <a:rPr sz="1450" spc="1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  <a:r>
              <a:rPr sz="1450" spc="10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ombinat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ion,</a:t>
            </a:r>
            <a:r>
              <a:rPr sz="1450" spc="27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it</a:t>
            </a:r>
            <a:r>
              <a:rPr sz="1450" spc="3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can</a:t>
            </a:r>
            <a:r>
              <a:rPr sz="1450" spc="1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not</a:t>
            </a:r>
            <a:r>
              <a:rPr sz="1450" spc="1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carry</a:t>
            </a:r>
            <a:r>
              <a:rPr sz="1450" spc="2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any</a:t>
            </a:r>
          </a:p>
          <a:p>
            <a:pPr marL="0" marR="0">
              <a:lnSpc>
                <a:spcPts val="1580"/>
              </a:lnSpc>
              <a:spcBef>
                <a:spcPts val="296"/>
              </a:spcBef>
              <a:spcAft>
                <a:spcPct val="0"/>
              </a:spcAft>
            </a:pP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becomes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redundant.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543559" y="3353172"/>
            <a:ext cx="7272114" cy="7151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2">
                <a:solidFill>
                  <a:srgbClr val="00B050"/>
                </a:solidFill>
                <a:latin typeface="Times New Roman"/>
                <a:cs typeface="Times New Roman"/>
              </a:rPr>
              <a:t>(2.11)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spc="-117">
                <a:solidFill>
                  <a:srgbClr val="000000"/>
                </a:solidFill>
                <a:latin typeface="Times New Roman"/>
                <a:cs typeface="Times New Roman"/>
              </a:rPr>
              <a:t>as</a:t>
            </a:r>
            <a:r>
              <a:rPr sz="1450" spc="1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there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exists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open</a:t>
            </a:r>
            <a:r>
              <a:rPr sz="1450" spc="-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branch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BC,</a:t>
            </a:r>
            <a:r>
              <a:rPr sz="1450" spc="5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branch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68">
                <a:solidFill>
                  <a:srgbClr val="000000"/>
                </a:solidFill>
                <a:latin typeface="Times New Roman"/>
                <a:cs typeface="Times New Roman"/>
              </a:rPr>
              <a:t>BC</a:t>
            </a:r>
            <a:r>
              <a:rPr sz="1450" spc="8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CD</a:t>
            </a:r>
            <a:r>
              <a:rPr sz="1450" spc="-1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cannot</a:t>
            </a:r>
          </a:p>
          <a:p>
            <a:pPr marL="0" marR="0">
              <a:lnSpc>
                <a:spcPts val="1580"/>
              </a:lnSpc>
              <a:spcBef>
                <a:spcPts val="294"/>
              </a:spcBef>
              <a:spcAft>
                <a:spcPct val="0"/>
              </a:spcAft>
            </a:pP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carry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any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and</a:t>
            </a:r>
            <a:r>
              <a:rPr sz="1450" spc="8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arc</a:t>
            </a:r>
            <a:r>
              <a:rPr sz="1450" spc="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become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redundant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from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irc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uit</a:t>
            </a:r>
            <a:r>
              <a:rPr sz="145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point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000000"/>
                </a:solidFill>
                <a:latin typeface="Times New Roman"/>
                <a:cs typeface="Times New Roman"/>
              </a:rPr>
              <a:t>view.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290315" y="6241788"/>
            <a:ext cx="126166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31">
                <a:solidFill>
                  <a:srgbClr val="00B050"/>
                </a:solidFill>
                <a:latin typeface="Times New Roman"/>
                <a:cs typeface="Times New Roman"/>
              </a:rPr>
              <a:t>(2.11)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24</a:t>
            </a:r>
          </a:p>
        </p:txBody>
      </p:sp>
      <p:sp>
        <p:nvSpPr>
          <p:cNvPr id="2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0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9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88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559" y="1360541"/>
            <a:ext cx="4002221" cy="5930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66"/>
              </a:lnSpc>
              <a:spcBef>
                <a:spcPct val="0"/>
              </a:spcBef>
              <a:spcAft>
                <a:spcPct val="0"/>
              </a:spcAft>
            </a:pPr>
            <a:r>
              <a:rPr sz="1800" u="sng" spc="10">
                <a:solidFill>
                  <a:srgbClr val="FF0000"/>
                </a:solidFill>
                <a:latin typeface="Monotype Corsiva"/>
                <a:cs typeface="Monotype Corsiva"/>
              </a:rPr>
              <a:t>Voltage</a:t>
            </a:r>
            <a:r>
              <a:rPr sz="1800" u="sng" spc="-43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u="sng" spc="10">
                <a:solidFill>
                  <a:srgbClr val="FF0000"/>
                </a:solidFill>
                <a:latin typeface="Monotype Corsiva"/>
                <a:cs typeface="Monotype Corsiva"/>
              </a:rPr>
              <a:t>Division</a:t>
            </a:r>
            <a:r>
              <a:rPr sz="1800" u="sng" spc="-34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u="sng" spc="17">
                <a:solidFill>
                  <a:srgbClr val="FF0000"/>
                </a:solidFill>
                <a:latin typeface="Monotype Corsiva"/>
                <a:cs typeface="Monotype Corsiva"/>
              </a:rPr>
              <a:t>in</a:t>
            </a:r>
            <a:r>
              <a:rPr sz="1800" u="sng" spc="-40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Series Circuit Resistors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72477" y="1598921"/>
            <a:ext cx="1204028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1-</a:t>
            </a:r>
            <a:r>
              <a:rPr sz="1450" spc="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5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4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058544" y="1687194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382649" y="1687194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697735" y="1687194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72477" y="1837428"/>
            <a:ext cx="1377695" cy="4386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2-</a:t>
            </a:r>
            <a:r>
              <a:rPr sz="1450" spc="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54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39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</a:p>
          <a:p>
            <a:pPr marL="1096708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125219" y="1925701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506855" y="1925701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72477" y="2066028"/>
            <a:ext cx="1360602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3-</a:t>
            </a:r>
            <a:r>
              <a:rPr sz="1450" spc="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5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3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+V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125219" y="2154301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525905" y="2154301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850135" y="2154301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096644" y="2304406"/>
            <a:ext cx="159313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V=IR</a:t>
            </a:r>
            <a:r>
              <a:rPr sz="1450" spc="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000000"/>
                </a:solidFill>
                <a:latin typeface="Times New Roman"/>
                <a:cs typeface="Times New Roman"/>
              </a:rPr>
              <a:t>(Ohm'</a:t>
            </a:r>
            <a:r>
              <a:rPr sz="1450" spc="-3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sz="1450" spc="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73">
                <a:solidFill>
                  <a:srgbClr val="000000"/>
                </a:solidFill>
                <a:latin typeface="Times New Roman"/>
                <a:cs typeface="Times New Roman"/>
              </a:rPr>
              <a:t>law)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001394" y="2541726"/>
            <a:ext cx="2723594" cy="48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∴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V</a:t>
            </a:r>
            <a:r>
              <a:rPr sz="1450" spc="5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1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4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13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39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5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(R</a:t>
            </a:r>
            <a:r>
              <a:rPr sz="1450" spc="4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1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277874" y="2640710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602105" y="2640710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792985" y="2640710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098039" y="2640710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288920" y="2640710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593975" y="2640710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889504" y="2640710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3252215" y="2640710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1392174" y="2912554"/>
            <a:ext cx="779449" cy="7076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83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49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  <a:r>
              <a:rPr sz="1600" baseline="-24159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</a:p>
          <a:p>
            <a:pPr marL="0" marR="0">
              <a:lnSpc>
                <a:spcPts val="1494"/>
              </a:lnSpc>
              <a:spcBef>
                <a:spcPts val="205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886777" y="3027755"/>
            <a:ext cx="741052" cy="5017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∴</a:t>
            </a:r>
            <a:r>
              <a:rPr sz="1450" spc="30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1350" spc="15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235828" y="3152766"/>
            <a:ext cx="1261538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(2.12)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772477" y="3391272"/>
            <a:ext cx="471644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18">
                <a:solidFill>
                  <a:srgbClr val="000000"/>
                </a:solidFill>
                <a:latin typeface="Times New Roman"/>
                <a:cs typeface="Times New Roman"/>
              </a:rPr>
              <a:t>So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2031364" y="3704145"/>
            <a:ext cx="788847" cy="7073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1355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46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</a:p>
          <a:p>
            <a:pPr marL="0" marR="0">
              <a:lnSpc>
                <a:spcPts val="1494"/>
              </a:lnSpc>
              <a:spcBef>
                <a:spcPts val="205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7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5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3118485" y="3704145"/>
            <a:ext cx="788847" cy="7073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1355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  <a:p>
            <a:pPr marL="0" marR="0">
              <a:lnSpc>
                <a:spcPts val="1494"/>
              </a:lnSpc>
              <a:spcBef>
                <a:spcPts val="205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106169" y="3829804"/>
            <a:ext cx="1213714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3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13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4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2584450" y="3829804"/>
            <a:ext cx="822711" cy="491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350" spc="4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3671570" y="3829804"/>
            <a:ext cx="575024" cy="491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68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1230312" y="3918077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1544955" y="3918077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1735835" y="3918077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724852" y="4478138"/>
            <a:ext cx="1595032" cy="9439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6">
                <a:solidFill>
                  <a:srgbClr val="000000"/>
                </a:solidFill>
                <a:latin typeface="Times New Roman"/>
                <a:cs typeface="Times New Roman"/>
              </a:rPr>
              <a:t>Simila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-3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ly</a:t>
            </a:r>
          </a:p>
          <a:p>
            <a:pPr marL="381317" marR="0">
              <a:lnSpc>
                <a:spcPts val="1580"/>
              </a:lnSpc>
              <a:spcBef>
                <a:spcPts val="2096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39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13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47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2031364" y="4819459"/>
            <a:ext cx="788847" cy="707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1355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46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</a:p>
          <a:p>
            <a:pPr marL="0" marR="0">
              <a:lnSpc>
                <a:spcPts val="1494"/>
              </a:lnSpc>
              <a:spcBef>
                <a:spcPts val="205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7" baseline="-24159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5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159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3118485" y="4819459"/>
            <a:ext cx="788847" cy="707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1355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  <a:p>
            <a:pPr marL="0" marR="0">
              <a:lnSpc>
                <a:spcPts val="1494"/>
              </a:lnSpc>
              <a:spcBef>
                <a:spcPts val="205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159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159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2584450" y="4945117"/>
            <a:ext cx="822711" cy="491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sz="1350" spc="4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3671570" y="4945117"/>
            <a:ext cx="575024" cy="491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68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230312" y="5033390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1544955" y="5033390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1735835" y="5033390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543559" y="5917557"/>
            <a:ext cx="6676657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1">
                <a:solidFill>
                  <a:srgbClr val="ED008D"/>
                </a:solidFill>
                <a:latin typeface="Times New Roman"/>
                <a:cs typeface="Times New Roman"/>
              </a:rPr>
              <a:t>Example</a:t>
            </a:r>
            <a:r>
              <a:rPr sz="1450" b="1" spc="73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b="1" spc="34">
                <a:solidFill>
                  <a:srgbClr val="ED008D"/>
                </a:solidFill>
                <a:latin typeface="Times New Roman"/>
                <a:cs typeface="Times New Roman"/>
              </a:rPr>
              <a:t>4:</a:t>
            </a:r>
            <a:r>
              <a:rPr sz="1450" b="1" spc="-126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Find</a:t>
            </a:r>
            <a:r>
              <a:rPr sz="1450" spc="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voltage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across</a:t>
            </a:r>
            <a:r>
              <a:rPr sz="1450" spc="5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three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resistances</a:t>
            </a:r>
            <a:r>
              <a:rPr sz="1450" spc="6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shown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13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(2.13).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543559" y="6155682"/>
            <a:ext cx="981477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7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1335024" y="6354254"/>
            <a:ext cx="431852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49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2441575" y="6354254"/>
            <a:ext cx="41744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60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677227" y="6479913"/>
            <a:ext cx="483242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2031364" y="6505426"/>
            <a:ext cx="28070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=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2994660" y="6479913"/>
            <a:ext cx="645004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1A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925194" y="6602158"/>
            <a:ext cx="1073136" cy="4406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3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  <a:p>
            <a:pPr marL="11430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2136139" y="6602158"/>
            <a:ext cx="1033530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  <a:r>
              <a:rPr sz="1250" spc="-13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+20</a:t>
            </a:r>
            <a:r>
              <a:rPr sz="1250" spc="-14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-15">
                <a:solidFill>
                  <a:srgbClr val="000000"/>
                </a:solidFill>
                <a:latin typeface="Cambria Math"/>
                <a:cs typeface="Cambria Math"/>
              </a:rPr>
              <a:t>+30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1440180" y="666741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1792985" y="666741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1688210" y="6954964"/>
            <a:ext cx="826947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46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  <a:r>
              <a:rPr sz="1600" spc="76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</a:t>
            </a:r>
            <a:r>
              <a:rPr sz="1250" spc="3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543559" y="7080622"/>
            <a:ext cx="1160406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9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I.R</a:t>
            </a:r>
            <a:r>
              <a:rPr sz="1450" spc="4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2555875" y="7069911"/>
            <a:ext cx="1341043" cy="48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450" spc="-1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×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10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=10V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667702" y="7168895"/>
            <a:ext cx="304837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R1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230312" y="7168895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1468755" y="7202614"/>
            <a:ext cx="1082661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29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1583055" y="7267866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1974214" y="7267866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2327020" y="7267866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1688210" y="7545895"/>
            <a:ext cx="826947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46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  <a:r>
              <a:rPr sz="1600" spc="76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</a:t>
            </a:r>
            <a:r>
              <a:rPr sz="1250" spc="3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543559" y="7671807"/>
            <a:ext cx="1160406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9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I.R</a:t>
            </a:r>
            <a:r>
              <a:rPr sz="1450" spc="4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2555875" y="7661096"/>
            <a:ext cx="1341043" cy="9558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450" spc="-1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×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20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=20V</a:t>
            </a:r>
          </a:p>
          <a:p>
            <a:pPr marL="0" marR="0">
              <a:lnSpc>
                <a:spcPts val="1673"/>
              </a:lnSpc>
              <a:spcBef>
                <a:spcPts val="2004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450" spc="-10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×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30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=30V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5235828" y="7671807"/>
            <a:ext cx="1261538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2">
                <a:solidFill>
                  <a:srgbClr val="00B050"/>
                </a:solidFill>
                <a:latin typeface="Times New Roman"/>
                <a:cs typeface="Times New Roman"/>
              </a:rPr>
              <a:t>(2.13)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667702" y="7760080"/>
            <a:ext cx="304837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R2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1230312" y="7760080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1468755" y="7793799"/>
            <a:ext cx="1082661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29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1583055" y="7859051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1974214" y="7859051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2327020" y="7859051"/>
            <a:ext cx="273862" cy="8234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  <a:p>
            <a:pPr marL="0" marR="0">
              <a:lnSpc>
                <a:spcPts val="1230"/>
              </a:lnSpc>
              <a:spcBef>
                <a:spcPts val="2497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1688210" y="8013255"/>
            <a:ext cx="826947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46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  <a:r>
              <a:rPr sz="1600" spc="76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</a:t>
            </a:r>
            <a:r>
              <a:rPr sz="1250" spc="3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543559" y="8138914"/>
            <a:ext cx="1160406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99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I.R</a:t>
            </a:r>
            <a:r>
              <a:rPr sz="1450" spc="41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667702" y="8227186"/>
            <a:ext cx="304837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R3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1230312" y="8227186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1468755" y="8260905"/>
            <a:ext cx="1082661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29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1583055" y="8326157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1974214" y="8326157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25</a:t>
            </a:r>
          </a:p>
        </p:txBody>
      </p:sp>
      <p:sp>
        <p:nvSpPr>
          <p:cNvPr id="8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2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2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2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1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1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1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1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1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1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1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1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110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7251382" cy="1039139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43559" y="1360541"/>
            <a:ext cx="4182434" cy="5930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66"/>
              </a:lnSpc>
              <a:spcBef>
                <a:spcPct val="0"/>
              </a:spcBef>
              <a:spcAft>
                <a:spcPct val="0"/>
              </a:spcAft>
            </a:pP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Current </a:t>
            </a:r>
            <a:r>
              <a:rPr sz="1800" u="sng" spc="10">
                <a:solidFill>
                  <a:srgbClr val="FF0000"/>
                </a:solidFill>
                <a:latin typeface="Monotype Corsiva"/>
                <a:cs typeface="Monotype Corsiva"/>
              </a:rPr>
              <a:t>Division</a:t>
            </a:r>
            <a:r>
              <a:rPr sz="1800" u="sng" spc="-34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u="sng" spc="17">
                <a:solidFill>
                  <a:srgbClr val="FF0000"/>
                </a:solidFill>
                <a:latin typeface="Monotype Corsiva"/>
                <a:cs typeface="Monotype Corsiva"/>
              </a:rPr>
              <a:t>in</a:t>
            </a:r>
            <a:r>
              <a:rPr sz="1800" u="sng" spc="-40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Parallel</a:t>
            </a:r>
            <a:r>
              <a:rPr sz="1800" u="sng" spc="31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Circuit</a:t>
            </a:r>
            <a:r>
              <a:rPr sz="1800" u="sng" spc="81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Resistors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72477" y="1598921"/>
            <a:ext cx="1407930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1-</a:t>
            </a:r>
            <a:r>
              <a:rPr sz="1450" spc="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54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32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25219" y="1687194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525905" y="1687194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897760" y="1687194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058544" y="1825688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506855" y="1825688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031364" y="1825688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72477" y="1895763"/>
            <a:ext cx="1448700" cy="611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Times New Roman"/>
                <a:cs typeface="Times New Roman"/>
              </a:rPr>
              <a:t>2-</a:t>
            </a:r>
            <a:r>
              <a:rPr sz="1800" spc="19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800" spc="198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001394" y="2073719"/>
            <a:ext cx="338695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459230" y="2073719"/>
            <a:ext cx="338695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983739" y="2073719"/>
            <a:ext cx="426262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115694" y="2138971"/>
            <a:ext cx="279071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573530" y="2138971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564005" y="2407348"/>
            <a:ext cx="788847" cy="7077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105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 spc="125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  <a:p>
            <a:pPr marL="0" marR="0">
              <a:lnSpc>
                <a:spcPts val="1494"/>
              </a:lnSpc>
              <a:spcBef>
                <a:spcPts val="208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134744" y="2490567"/>
            <a:ext cx="686567" cy="5672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96"/>
              </a:lnSpc>
              <a:spcBef>
                <a:spcPct val="0"/>
              </a:spcBef>
              <a:spcAft>
                <a:spcPct val="0"/>
              </a:spcAft>
            </a:pP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403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1350" spc="87" baseline="-140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72477" y="3009891"/>
            <a:ext cx="1156699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3-</a:t>
            </a:r>
            <a:r>
              <a:rPr sz="1450" spc="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58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4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+I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058544" y="3098164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382649" y="3098164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650110" y="3098164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344549" y="3351814"/>
            <a:ext cx="360647" cy="458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2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1049019" y="3412428"/>
            <a:ext cx="1641723" cy="6095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74"/>
              </a:lnSpc>
              <a:spcBef>
                <a:spcPct val="0"/>
              </a:spcBef>
              <a:spcAft>
                <a:spcPct val="0"/>
              </a:spcAft>
            </a:pPr>
            <a:r>
              <a:rPr sz="2050">
                <a:solidFill>
                  <a:srgbClr val="000000"/>
                </a:solidFill>
                <a:latin typeface="Cambria"/>
                <a:cs typeface="Cambria"/>
              </a:rPr>
              <a:t>i</a:t>
            </a:r>
            <a:r>
              <a:rPr sz="2050" spc="-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050">
                <a:solidFill>
                  <a:srgbClr val="000000"/>
                </a:solidFill>
                <a:latin typeface="Calibri"/>
                <a:cs typeface="Calibri"/>
              </a:rPr>
              <a:t>=</a:t>
            </a:r>
            <a:r>
              <a:rPr sz="2050" spc="1143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(Ohm's</a:t>
            </a:r>
            <a:r>
              <a:rPr sz="1450" spc="6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la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6">
                <a:solidFill>
                  <a:srgbClr val="000000"/>
                </a:solidFill>
                <a:latin typeface="Times New Roman"/>
                <a:cs typeface="Times New Roman"/>
              </a:rPr>
              <a:t>w)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369178" y="3496047"/>
            <a:ext cx="1271444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(2.14)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1344549" y="3618514"/>
            <a:ext cx="363661" cy="458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2"/>
              </a:lnSpc>
              <a:spcBef>
                <a:spcPct val="0"/>
              </a:spcBef>
              <a:spcAft>
                <a:spcPct val="0"/>
              </a:spcAft>
            </a:pPr>
            <a:r>
              <a:rPr sz="13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325499" y="3970371"/>
            <a:ext cx="320575" cy="4072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06"/>
              </a:lnSpc>
              <a:spcBef>
                <a:spcPct val="0"/>
              </a:spcBef>
              <a:spcAft>
                <a:spcPct val="0"/>
              </a:spcAft>
            </a:pPr>
            <a:r>
              <a:rPr sz="1200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888235" y="3970371"/>
            <a:ext cx="320575" cy="4072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06"/>
              </a:lnSpc>
              <a:spcBef>
                <a:spcPct val="0"/>
              </a:spcBef>
              <a:spcAft>
                <a:spcPct val="0"/>
              </a:spcAft>
            </a:pPr>
            <a:r>
              <a:rPr sz="1200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2451100" y="3951795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3042285" y="3951795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3710051" y="3951795"/>
            <a:ext cx="702741" cy="7076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  <a:p>
            <a:pPr marL="76200" marR="0">
              <a:lnSpc>
                <a:spcPts val="1494"/>
              </a:lnSpc>
              <a:spcBef>
                <a:spcPts val="207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5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772477" y="4066996"/>
            <a:ext cx="721685" cy="5017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BSPGVH+Cambria Math"/>
                <a:cs typeface="BSPGVH+Cambria Math"/>
              </a:rPr>
              <a:t>∴</a:t>
            </a:r>
            <a:r>
              <a:rPr sz="100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1350" spc="87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554480" y="4030794"/>
            <a:ext cx="497276" cy="5905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025"/>
              </a:lnSpc>
              <a:spcBef>
                <a:spcPct val="0"/>
              </a:spcBef>
              <a:spcAft>
                <a:spcPct val="0"/>
              </a:spcAft>
            </a:pPr>
            <a:r>
              <a:rPr sz="17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2136139" y="4077707"/>
            <a:ext cx="419941" cy="4436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1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(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2689479" y="4021743"/>
            <a:ext cx="513917" cy="611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3299840" y="4066642"/>
            <a:ext cx="674348" cy="4975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42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)V</a:t>
            </a:r>
            <a:r>
              <a:rPr sz="1450" spc="-1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=</a:t>
            </a:r>
            <a:r>
              <a:rPr sz="1450" spc="-75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(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4186809" y="4017047"/>
            <a:ext cx="512441" cy="5471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42"/>
              </a:lnSpc>
              <a:spcBef>
                <a:spcPct val="0"/>
              </a:spcBef>
              <a:spcAft>
                <a:spcPct val="0"/>
              </a:spcAft>
            </a:pPr>
            <a:r>
              <a:rPr sz="1600" spc="18" baseline="51861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  <a:r>
              <a:rPr sz="1450" spc="10">
                <a:solidFill>
                  <a:srgbClr val="000000"/>
                </a:solidFill>
                <a:latin typeface="Calibri"/>
                <a:cs typeface="Calibri"/>
              </a:rPr>
              <a:t>)V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325499" y="4208750"/>
            <a:ext cx="402319" cy="4390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06"/>
              </a:lnSpc>
              <a:spcBef>
                <a:spcPct val="0"/>
              </a:spcBef>
              <a:spcAft>
                <a:spcPct val="0"/>
              </a:spcAft>
            </a:pPr>
            <a:r>
              <a:rPr sz="1200" spc="82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400" baseline="-25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1888235" y="4208750"/>
            <a:ext cx="402192" cy="4390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06"/>
              </a:lnSpc>
              <a:spcBef>
                <a:spcPct val="0"/>
              </a:spcBef>
              <a:spcAft>
                <a:spcPct val="0"/>
              </a:spcAft>
            </a:pPr>
            <a:r>
              <a:rPr sz="1200" spc="8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400" baseline="-25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2441575" y="4199699"/>
            <a:ext cx="426262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3032760" y="4199699"/>
            <a:ext cx="426262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1707260" y="4571555"/>
            <a:ext cx="779322" cy="707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620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5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  <a:p>
            <a:pPr marL="0" marR="0">
              <a:lnSpc>
                <a:spcPts val="1494"/>
              </a:lnSpc>
              <a:spcBef>
                <a:spcPts val="207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5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020444" y="4686502"/>
            <a:ext cx="712096" cy="48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BSPGVH+Cambria Math"/>
                <a:cs typeface="BSPGVH+Cambria Math"/>
              </a:rPr>
              <a:t>∴</a:t>
            </a:r>
            <a:r>
              <a:rPr sz="100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-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1602105" y="4722727"/>
            <a:ext cx="252872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>
                <a:solidFill>
                  <a:srgbClr val="000000"/>
                </a:solidFill>
                <a:latin typeface="Calibri"/>
                <a:cs typeface="Calibri"/>
              </a:rPr>
              <a:t>(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2336545" y="4697213"/>
            <a:ext cx="508223" cy="491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350" baseline="-15655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1354074" y="5182310"/>
            <a:ext cx="385637" cy="48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1926589" y="5219763"/>
            <a:ext cx="769543" cy="688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620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900" spc="124" baseline="2857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050" spc="97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900" baseline="2857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  <a:p>
            <a:pPr marL="0" marR="0">
              <a:lnSpc>
                <a:spcPts val="1494"/>
              </a:lnSpc>
              <a:spcBef>
                <a:spcPts val="208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2317495" y="528501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3108960" y="5219763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3576320" y="5219763"/>
            <a:ext cx="769797" cy="688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1355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900" spc="124" baseline="2857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  <a:p>
            <a:pPr marL="0" marR="0">
              <a:lnSpc>
                <a:spcPts val="1494"/>
              </a:lnSpc>
              <a:spcBef>
                <a:spcPts val="208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020444" y="5289457"/>
            <a:ext cx="1160920" cy="573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350" spc="4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309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800" spc="279">
                <a:solidFill>
                  <a:srgbClr val="000000"/>
                </a:solidFill>
                <a:latin typeface="BSPGVH+Cambria Math"/>
                <a:cs typeface="BSPGVH+Cambria Math"/>
              </a:rPr>
              <a:t> </a:t>
            </a: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(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2584450" y="5289457"/>
            <a:ext cx="770043" cy="1368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)</a:t>
            </a:r>
            <a:r>
              <a:rPr sz="1800" spc="-1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800" spc="15">
                <a:solidFill>
                  <a:srgbClr val="000000"/>
                </a:solidFill>
                <a:latin typeface="Cambria Math"/>
                <a:cs typeface="Cambria Math"/>
              </a:rPr>
              <a:t>I</a:t>
            </a:r>
            <a:r>
              <a:rPr sz="1900" baseline="-20833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  <a:r>
              <a:rPr sz="1900" spc="-181" baseline="-2083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800">
                <a:solidFill>
                  <a:srgbClr val="000000"/>
                </a:solidFill>
                <a:latin typeface="BSPGVH+Cambria Math"/>
                <a:cs typeface="BSPGVH+Cambria Math"/>
              </a:rPr>
              <a:t>ꢀ</a:t>
            </a:r>
          </a:p>
          <a:p>
            <a:pPr marL="0" marR="0">
              <a:lnSpc>
                <a:spcPts val="2113"/>
              </a:lnSpc>
              <a:spcBef>
                <a:spcPts val="3384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)</a:t>
            </a:r>
            <a:r>
              <a:rPr sz="1800" spc="-1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800" spc="15">
                <a:solidFill>
                  <a:srgbClr val="000000"/>
                </a:solidFill>
                <a:latin typeface="Cambria Math"/>
                <a:cs typeface="Cambria Math"/>
              </a:rPr>
              <a:t>I</a:t>
            </a:r>
            <a:r>
              <a:rPr sz="1900" baseline="-20833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  <a:r>
              <a:rPr sz="1900" spc="-181" baseline="-2083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800">
                <a:solidFill>
                  <a:srgbClr val="000000"/>
                </a:solidFill>
                <a:latin typeface="BSPGVH+Cambria Math"/>
                <a:cs typeface="BSPGVH+Cambria Math"/>
              </a:rPr>
              <a:t>ꢀ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3299840" y="5334356"/>
            <a:ext cx="366517" cy="1222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42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=</a:t>
            </a:r>
          </a:p>
          <a:p>
            <a:pPr marL="0" marR="0">
              <a:lnSpc>
                <a:spcPts val="1742"/>
              </a:lnSpc>
              <a:spcBef>
                <a:spcPts val="3962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=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3433445" y="5289457"/>
            <a:ext cx="437909" cy="1335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(</a:t>
            </a:r>
          </a:p>
          <a:p>
            <a:pPr marL="0" marR="0">
              <a:lnSpc>
                <a:spcPts val="2113"/>
              </a:lnSpc>
              <a:spcBef>
                <a:spcPts val="3591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(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4234434" y="5289457"/>
            <a:ext cx="658340" cy="1368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)</a:t>
            </a:r>
            <a:r>
              <a:rPr sz="1800" spc="-1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800" spc="18">
                <a:solidFill>
                  <a:srgbClr val="000000"/>
                </a:solidFill>
                <a:latin typeface="Cambria Math"/>
                <a:cs typeface="Cambria Math"/>
              </a:rPr>
              <a:t>I</a:t>
            </a:r>
            <a:r>
              <a:rPr sz="1900" baseline="-20833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</a:p>
          <a:p>
            <a:pPr marL="0" marR="0">
              <a:lnSpc>
                <a:spcPts val="2113"/>
              </a:lnSpc>
              <a:spcBef>
                <a:spcPts val="3384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)</a:t>
            </a:r>
            <a:r>
              <a:rPr sz="1800" spc="-1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800" spc="18">
                <a:solidFill>
                  <a:srgbClr val="000000"/>
                </a:solidFill>
                <a:latin typeface="Cambria Math"/>
                <a:cs typeface="Cambria Math"/>
              </a:rPr>
              <a:t>I</a:t>
            </a:r>
            <a:r>
              <a:rPr sz="1900" baseline="-20833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1325499" y="5486844"/>
            <a:ext cx="417118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5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3061335" y="5467794"/>
            <a:ext cx="426643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1354074" y="5906846"/>
            <a:ext cx="385637" cy="48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1926589" y="5944298"/>
            <a:ext cx="769543" cy="688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620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900" spc="124" baseline="2857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050" spc="97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900" baseline="2857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  <a:p>
            <a:pPr marL="0" marR="0">
              <a:lnSpc>
                <a:spcPts val="1494"/>
              </a:lnSpc>
              <a:spcBef>
                <a:spcPts val="208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2317495" y="600955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3108960" y="5944298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3576320" y="5944298"/>
            <a:ext cx="769797" cy="688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1355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900" spc="124" baseline="2857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  <a:p>
            <a:pPr marL="0" marR="0">
              <a:lnSpc>
                <a:spcPts val="1494"/>
              </a:lnSpc>
              <a:spcBef>
                <a:spcPts val="208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3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1020444" y="6013992"/>
            <a:ext cx="1128535" cy="6894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sz="1350" spc="4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4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309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800" spc="279">
                <a:solidFill>
                  <a:srgbClr val="000000"/>
                </a:solidFill>
                <a:latin typeface="BSPGVH+Cambria Math"/>
                <a:cs typeface="BSPGVH+Cambria Math"/>
              </a:rPr>
              <a:t> </a:t>
            </a: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(</a:t>
            </a:r>
          </a:p>
          <a:p>
            <a:pPr marL="305054" marR="0">
              <a:lnSpc>
                <a:spcPts val="1052"/>
              </a:lnSpc>
              <a:spcBef>
                <a:spcPct val="0"/>
              </a:spcBef>
              <a:spcAft>
                <a:spcPct val="0"/>
              </a:spcAft>
            </a:pPr>
            <a:r>
              <a:rPr sz="1250" spc="5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3061335" y="6192329"/>
            <a:ext cx="426643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543559" y="6784966"/>
            <a:ext cx="5753494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1">
                <a:solidFill>
                  <a:srgbClr val="ED008D"/>
                </a:solidFill>
                <a:latin typeface="Times New Roman"/>
                <a:cs typeface="Times New Roman"/>
              </a:rPr>
              <a:t>Example</a:t>
            </a:r>
            <a:r>
              <a:rPr sz="1450" b="1" spc="73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b="1" spc="23">
                <a:solidFill>
                  <a:srgbClr val="ED008D"/>
                </a:solidFill>
                <a:latin typeface="Times New Roman"/>
                <a:cs typeface="Times New Roman"/>
              </a:rPr>
              <a:t>5:</a:t>
            </a:r>
            <a:r>
              <a:rPr sz="1450" b="1" spc="-103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Find</a:t>
            </a:r>
            <a:r>
              <a:rPr sz="1450" spc="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I</a:t>
            </a:r>
            <a:r>
              <a:rPr sz="1450" spc="2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,</a:t>
            </a:r>
            <a:r>
              <a:rPr sz="1450" spc="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3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&amp;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If</a:t>
            </a:r>
            <a:r>
              <a:rPr sz="1450" spc="39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39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10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12">
                <a:solidFill>
                  <a:srgbClr val="000000"/>
                </a:solidFill>
                <a:latin typeface="Times New Roman"/>
                <a:cs typeface="Times New Roman"/>
              </a:rPr>
              <a:t>Ω,</a:t>
            </a:r>
            <a:r>
              <a:rPr sz="1450" spc="-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40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20Ω</a:t>
            </a:r>
            <a:r>
              <a:rPr sz="1450" spc="3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&amp;</a:t>
            </a:r>
            <a:r>
              <a:rPr sz="1450" spc="-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V</a:t>
            </a:r>
            <a:r>
              <a:rPr sz="1450" spc="-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50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72">
                <a:solidFill>
                  <a:srgbClr val="000000"/>
                </a:solidFill>
                <a:latin typeface="Times New Roman"/>
                <a:cs typeface="Times New Roman"/>
              </a:rPr>
              <a:t>V.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2145664" y="6873239"/>
            <a:ext cx="241268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2374645" y="6873239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72" name="object 72"/>
          <p:cNvSpPr txBox="1"/>
          <p:nvPr/>
        </p:nvSpPr>
        <p:spPr>
          <a:xfrm>
            <a:off x="2718054" y="6873239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3195066" y="6873239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4005579" y="6873239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543559" y="7023472"/>
            <a:ext cx="2896710" cy="677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7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equivalent</a:t>
            </a:r>
            <a:r>
              <a:rPr sz="1450" spc="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resistance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000000"/>
                </a:solidFill>
                <a:latin typeface="Times New Roman"/>
                <a:cs typeface="Times New Roman"/>
              </a:rPr>
              <a:t>two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is,</a:t>
            </a:r>
          </a:p>
        </p:txBody>
      </p:sp>
      <p:sp>
        <p:nvSpPr>
          <p:cNvPr id="76" name="object 76"/>
          <p:cNvSpPr txBox="1"/>
          <p:nvPr/>
        </p:nvSpPr>
        <p:spPr>
          <a:xfrm>
            <a:off x="963294" y="7412545"/>
            <a:ext cx="1586361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600" spc="43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</a:t>
            </a:r>
            <a:r>
              <a:rPr sz="1250" spc="3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  <a:r>
              <a:rPr sz="1600" spc="1243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  <a:r>
              <a:rPr sz="1250" spc="25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</a:t>
            </a:r>
            <a:r>
              <a:rPr sz="1250" spc="3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20</a:t>
            </a:r>
          </a:p>
        </p:txBody>
      </p:sp>
      <p:sp>
        <p:nvSpPr>
          <p:cNvPr id="77" name="object 77"/>
          <p:cNvSpPr txBox="1"/>
          <p:nvPr/>
        </p:nvSpPr>
        <p:spPr>
          <a:xfrm>
            <a:off x="543559" y="7538204"/>
            <a:ext cx="655010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84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1602105" y="7538204"/>
            <a:ext cx="378467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79" name="object 79"/>
          <p:cNvSpPr txBox="1"/>
          <p:nvPr/>
        </p:nvSpPr>
        <p:spPr>
          <a:xfrm>
            <a:off x="2365120" y="7538204"/>
            <a:ext cx="910398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6.67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Ω</a:t>
            </a:r>
          </a:p>
        </p:txBody>
      </p:sp>
      <p:sp>
        <p:nvSpPr>
          <p:cNvPr id="80" name="object 80"/>
          <p:cNvSpPr txBox="1"/>
          <p:nvPr/>
        </p:nvSpPr>
        <p:spPr>
          <a:xfrm>
            <a:off x="667702" y="7626477"/>
            <a:ext cx="279331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 spc="-23">
                <a:solidFill>
                  <a:srgbClr val="000000"/>
                </a:solidFill>
                <a:latin typeface="Times New Roman"/>
                <a:cs typeface="Times New Roman"/>
              </a:rPr>
              <a:t>eq</a:t>
            </a:r>
          </a:p>
        </p:txBody>
      </p:sp>
      <p:sp>
        <p:nvSpPr>
          <p:cNvPr id="81" name="object 81"/>
          <p:cNvSpPr txBox="1"/>
          <p:nvPr/>
        </p:nvSpPr>
        <p:spPr>
          <a:xfrm>
            <a:off x="982344" y="7660449"/>
            <a:ext cx="1548261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5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-1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  <a:r>
              <a:rPr sz="1600" spc="1468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  <a:r>
              <a:rPr sz="1250" spc="-47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20</a:t>
            </a:r>
          </a:p>
        </p:txBody>
      </p:sp>
      <p:sp>
        <p:nvSpPr>
          <p:cNvPr id="82" name="object 82"/>
          <p:cNvSpPr txBox="1"/>
          <p:nvPr/>
        </p:nvSpPr>
        <p:spPr>
          <a:xfrm>
            <a:off x="944244" y="7841424"/>
            <a:ext cx="335849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V</a:t>
            </a:r>
          </a:p>
        </p:txBody>
      </p:sp>
      <p:sp>
        <p:nvSpPr>
          <p:cNvPr id="83" name="object 83"/>
          <p:cNvSpPr txBox="1"/>
          <p:nvPr/>
        </p:nvSpPr>
        <p:spPr>
          <a:xfrm>
            <a:off x="1459230" y="7841424"/>
            <a:ext cx="41744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50</a:t>
            </a:r>
          </a:p>
        </p:txBody>
      </p:sp>
      <p:sp>
        <p:nvSpPr>
          <p:cNvPr id="84" name="object 84"/>
          <p:cNvSpPr txBox="1"/>
          <p:nvPr/>
        </p:nvSpPr>
        <p:spPr>
          <a:xfrm>
            <a:off x="543559" y="7967082"/>
            <a:ext cx="559760" cy="4914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350" baseline="-15724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1350" spc="90" baseline="-1572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85" name="object 85"/>
          <p:cNvSpPr txBox="1"/>
          <p:nvPr/>
        </p:nvSpPr>
        <p:spPr>
          <a:xfrm>
            <a:off x="1201737" y="7924643"/>
            <a:ext cx="472001" cy="5964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96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86" name="object 86"/>
          <p:cNvSpPr txBox="1"/>
          <p:nvPr/>
        </p:nvSpPr>
        <p:spPr>
          <a:xfrm>
            <a:off x="1773935" y="7967082"/>
            <a:ext cx="825753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7.5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</a:p>
        </p:txBody>
      </p:sp>
      <p:sp>
        <p:nvSpPr>
          <p:cNvPr id="87" name="object 87"/>
          <p:cNvSpPr txBox="1"/>
          <p:nvPr/>
        </p:nvSpPr>
        <p:spPr>
          <a:xfrm>
            <a:off x="858202" y="8089455"/>
            <a:ext cx="492343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5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12" baseline="-24000">
                <a:solidFill>
                  <a:srgbClr val="000000"/>
                </a:solidFill>
                <a:latin typeface="Cambria Math"/>
                <a:cs typeface="Cambria Math"/>
              </a:rPr>
              <a:t>eq</a:t>
            </a:r>
          </a:p>
        </p:txBody>
      </p:sp>
      <p:sp>
        <p:nvSpPr>
          <p:cNvPr id="88" name="object 88"/>
          <p:cNvSpPr txBox="1"/>
          <p:nvPr/>
        </p:nvSpPr>
        <p:spPr>
          <a:xfrm>
            <a:off x="1392174" y="8089455"/>
            <a:ext cx="547247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28">
                <a:solidFill>
                  <a:srgbClr val="000000"/>
                </a:solidFill>
                <a:latin typeface="Cambria Math"/>
                <a:cs typeface="Cambria Math"/>
              </a:rPr>
              <a:t>6.67</a:t>
            </a:r>
          </a:p>
        </p:txBody>
      </p:sp>
      <p:sp>
        <p:nvSpPr>
          <p:cNvPr id="89" name="object 89"/>
          <p:cNvSpPr txBox="1"/>
          <p:nvPr/>
        </p:nvSpPr>
        <p:spPr>
          <a:xfrm>
            <a:off x="543559" y="8310364"/>
            <a:ext cx="393601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sz="1450" spc="1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distr</a:t>
            </a:r>
            <a:r>
              <a:rPr sz="1450" spc="-3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000000"/>
                </a:solidFill>
                <a:latin typeface="Times New Roman"/>
                <a:cs typeface="Times New Roman"/>
              </a:rPr>
              <a:t>ibut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ion</a:t>
            </a:r>
            <a:r>
              <a:rPr sz="1450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parallel</a:t>
            </a:r>
            <a:r>
              <a:rPr sz="1450" spc="-7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branches</a:t>
            </a:r>
            <a:r>
              <a:rPr sz="1450" spc="6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are,</a:t>
            </a:r>
          </a:p>
        </p:txBody>
      </p:sp>
      <p:sp>
        <p:nvSpPr>
          <p:cNvPr id="90" name="object 90"/>
          <p:cNvSpPr txBox="1"/>
          <p:nvPr/>
        </p:nvSpPr>
        <p:spPr>
          <a:xfrm>
            <a:off x="1230312" y="8718613"/>
            <a:ext cx="760335" cy="688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767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900" spc="124" baseline="2857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  <a:p>
            <a:pPr marL="0" marR="0">
              <a:lnSpc>
                <a:spcPts val="1494"/>
              </a:lnSpc>
              <a:spcBef>
                <a:spcPts val="206"/>
              </a:spcBef>
              <a:spcAft>
                <a:spcPct val="0"/>
              </a:spcAft>
            </a:pPr>
            <a:r>
              <a:rPr sz="1250" spc="123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7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91" name="object 91"/>
          <p:cNvSpPr txBox="1"/>
          <p:nvPr/>
        </p:nvSpPr>
        <p:spPr>
          <a:xfrm>
            <a:off x="2966085" y="8718613"/>
            <a:ext cx="41744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20</a:t>
            </a:r>
          </a:p>
        </p:txBody>
      </p:sp>
      <p:sp>
        <p:nvSpPr>
          <p:cNvPr id="92" name="object 92"/>
          <p:cNvSpPr txBox="1"/>
          <p:nvPr/>
        </p:nvSpPr>
        <p:spPr>
          <a:xfrm>
            <a:off x="543559" y="8788307"/>
            <a:ext cx="938607" cy="5779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4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24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I</a:t>
            </a:r>
            <a:r>
              <a:rPr sz="180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(</a:t>
            </a:r>
          </a:p>
        </p:txBody>
      </p:sp>
      <p:sp>
        <p:nvSpPr>
          <p:cNvPr id="93" name="object 93"/>
          <p:cNvSpPr txBox="1"/>
          <p:nvPr/>
        </p:nvSpPr>
        <p:spPr>
          <a:xfrm>
            <a:off x="1888235" y="8788307"/>
            <a:ext cx="437909" cy="12025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)</a:t>
            </a:r>
          </a:p>
          <a:p>
            <a:pPr marL="0" marR="0">
              <a:lnSpc>
                <a:spcPts val="2113"/>
              </a:lnSpc>
              <a:spcBef>
                <a:spcPts val="2592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)</a:t>
            </a:r>
          </a:p>
        </p:txBody>
      </p:sp>
      <p:sp>
        <p:nvSpPr>
          <p:cNvPr id="94" name="object 94"/>
          <p:cNvSpPr txBox="1"/>
          <p:nvPr/>
        </p:nvSpPr>
        <p:spPr>
          <a:xfrm>
            <a:off x="2059939" y="8833206"/>
            <a:ext cx="844517" cy="1088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42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= </a:t>
            </a:r>
            <a:r>
              <a:rPr sz="1450" spc="11">
                <a:solidFill>
                  <a:srgbClr val="000000"/>
                </a:solidFill>
                <a:latin typeface="Cambria Math"/>
                <a:cs typeface="Cambria Math"/>
              </a:rPr>
              <a:t>7.5</a:t>
            </a:r>
            <a:r>
              <a:rPr sz="1450" spc="14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×</a:t>
            </a:r>
          </a:p>
          <a:p>
            <a:pPr marL="0" marR="0">
              <a:lnSpc>
                <a:spcPts val="1742"/>
              </a:lnSpc>
              <a:spcBef>
                <a:spcPts val="2962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= </a:t>
            </a:r>
            <a:r>
              <a:rPr sz="1450" spc="11">
                <a:solidFill>
                  <a:srgbClr val="000000"/>
                </a:solidFill>
                <a:latin typeface="Cambria Math"/>
                <a:cs typeface="Cambria Math"/>
              </a:rPr>
              <a:t>7.5</a:t>
            </a:r>
            <a:r>
              <a:rPr sz="1450" spc="14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×</a:t>
            </a:r>
          </a:p>
        </p:txBody>
      </p:sp>
      <p:sp>
        <p:nvSpPr>
          <p:cNvPr id="95" name="object 95"/>
          <p:cNvSpPr txBox="1"/>
          <p:nvPr/>
        </p:nvSpPr>
        <p:spPr>
          <a:xfrm>
            <a:off x="2670429" y="8788307"/>
            <a:ext cx="437909" cy="12025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(</a:t>
            </a:r>
          </a:p>
          <a:p>
            <a:pPr marL="0" marR="0">
              <a:lnSpc>
                <a:spcPts val="2113"/>
              </a:lnSpc>
              <a:spcBef>
                <a:spcPts val="2592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(</a:t>
            </a:r>
          </a:p>
        </p:txBody>
      </p:sp>
      <p:sp>
        <p:nvSpPr>
          <p:cNvPr id="96" name="object 96"/>
          <p:cNvSpPr txBox="1"/>
          <p:nvPr/>
        </p:nvSpPr>
        <p:spPr>
          <a:xfrm>
            <a:off x="3414140" y="8788307"/>
            <a:ext cx="437909" cy="12025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)</a:t>
            </a:r>
          </a:p>
          <a:p>
            <a:pPr marL="0" marR="0">
              <a:lnSpc>
                <a:spcPts val="2113"/>
              </a:lnSpc>
              <a:spcBef>
                <a:spcPts val="2592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)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3557270" y="8833206"/>
            <a:ext cx="638014" cy="4975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42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=</a:t>
            </a:r>
            <a:r>
              <a:rPr sz="1450" spc="-75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5</a:t>
            </a:r>
            <a:r>
              <a:rPr sz="1450" spc="-15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98" name="object 98"/>
          <p:cNvSpPr txBox="1"/>
          <p:nvPr/>
        </p:nvSpPr>
        <p:spPr>
          <a:xfrm>
            <a:off x="5445378" y="8844271"/>
            <a:ext cx="1261919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91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(2.15)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963294" y="8899588"/>
            <a:ext cx="334109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600709" y="8932544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01" name="object 101"/>
          <p:cNvSpPr txBox="1"/>
          <p:nvPr/>
        </p:nvSpPr>
        <p:spPr>
          <a:xfrm>
            <a:off x="2813304" y="8966390"/>
            <a:ext cx="728222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  <a:r>
              <a:rPr sz="1250" spc="-13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+20</a:t>
            </a:r>
          </a:p>
        </p:txBody>
      </p:sp>
      <p:sp>
        <p:nvSpPr>
          <p:cNvPr id="102" name="object 102"/>
          <p:cNvSpPr txBox="1"/>
          <p:nvPr/>
        </p:nvSpPr>
        <p:spPr>
          <a:xfrm>
            <a:off x="1230312" y="9309544"/>
            <a:ext cx="760335" cy="6886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767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900" spc="124" baseline="28571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  <a:p>
            <a:pPr marL="0" marR="0">
              <a:lnSpc>
                <a:spcPts val="1494"/>
              </a:lnSpc>
              <a:spcBef>
                <a:spcPts val="207"/>
              </a:spcBef>
              <a:spcAft>
                <a:spcPct val="0"/>
              </a:spcAft>
            </a:pPr>
            <a:r>
              <a:rPr sz="1250" spc="123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97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103" name="object 103"/>
          <p:cNvSpPr txBox="1"/>
          <p:nvPr/>
        </p:nvSpPr>
        <p:spPr>
          <a:xfrm>
            <a:off x="2966085" y="9309544"/>
            <a:ext cx="41744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543559" y="9379556"/>
            <a:ext cx="938607" cy="5779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13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43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24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I</a:t>
            </a:r>
            <a:r>
              <a:rPr sz="180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800">
                <a:solidFill>
                  <a:srgbClr val="000000"/>
                </a:solidFill>
                <a:latin typeface="Cambria Math"/>
                <a:cs typeface="Cambria Math"/>
              </a:rPr>
              <a:t>(</a:t>
            </a:r>
          </a:p>
        </p:txBody>
      </p:sp>
      <p:sp>
        <p:nvSpPr>
          <p:cNvPr id="105" name="object 105"/>
          <p:cNvSpPr txBox="1"/>
          <p:nvPr/>
        </p:nvSpPr>
        <p:spPr>
          <a:xfrm>
            <a:off x="3557270" y="9424454"/>
            <a:ext cx="3960663" cy="4497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42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=</a:t>
            </a:r>
            <a:r>
              <a:rPr sz="1450" spc="-75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450" spc="10">
                <a:solidFill>
                  <a:srgbClr val="000000"/>
                </a:solidFill>
                <a:latin typeface="Calibri"/>
                <a:cs typeface="Calibri"/>
              </a:rPr>
              <a:t>2.5</a:t>
            </a:r>
            <a:r>
              <a:rPr sz="1450" spc="-25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45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sz="1450" spc="719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Note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that,</a:t>
            </a:r>
            <a:r>
              <a:rPr sz="1450" spc="6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5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=I</a:t>
            </a:r>
            <a:r>
              <a:rPr sz="1450" spc="42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I</a:t>
            </a:r>
            <a:r>
              <a:rPr sz="1450" spc="7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5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7.5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2.5)</a:t>
            </a:r>
          </a:p>
          <a:p>
            <a:pPr marL="1544954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sz="900" spc="14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900" spc="17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06" name="object 106"/>
          <p:cNvSpPr txBox="1"/>
          <p:nvPr/>
        </p:nvSpPr>
        <p:spPr>
          <a:xfrm>
            <a:off x="963294" y="9490836"/>
            <a:ext cx="334109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T</a:t>
            </a:r>
          </a:p>
        </p:txBody>
      </p:sp>
      <p:sp>
        <p:nvSpPr>
          <p:cNvPr id="107" name="object 107"/>
          <p:cNvSpPr txBox="1"/>
          <p:nvPr/>
        </p:nvSpPr>
        <p:spPr>
          <a:xfrm>
            <a:off x="600709" y="9523793"/>
            <a:ext cx="228600" cy="298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08" name="object 108"/>
          <p:cNvSpPr txBox="1"/>
          <p:nvPr/>
        </p:nvSpPr>
        <p:spPr>
          <a:xfrm>
            <a:off x="2813304" y="9557511"/>
            <a:ext cx="728222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  <a:r>
              <a:rPr sz="1250" spc="-13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+20</a:t>
            </a:r>
          </a:p>
        </p:txBody>
      </p:sp>
      <p:sp>
        <p:nvSpPr>
          <p:cNvPr id="109" name="object 109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26</a:t>
            </a:r>
          </a:p>
        </p:txBody>
      </p:sp>
      <p:sp>
        <p:nvSpPr>
          <p:cNvPr id="11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8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8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8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8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8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2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559" y="1360541"/>
            <a:ext cx="7270646" cy="9482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66"/>
              </a:lnSpc>
              <a:spcBef>
                <a:spcPct val="0"/>
              </a:spcBef>
              <a:spcAft>
                <a:spcPct val="0"/>
              </a:spcAft>
            </a:pP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Star</a:t>
            </a:r>
            <a:r>
              <a:rPr sz="1800" u="sng" spc="-34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i="1" u="sng">
                <a:solidFill>
                  <a:srgbClr val="FF0000"/>
                </a:solidFill>
                <a:latin typeface="Monotype Corsiva"/>
                <a:cs typeface="Monotype Corsiva"/>
              </a:rPr>
              <a:t>–</a:t>
            </a:r>
            <a:r>
              <a:rPr sz="1800" u="sng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u="sng" spc="10">
                <a:solidFill>
                  <a:srgbClr val="FF0000"/>
                </a:solidFill>
                <a:latin typeface="Monotype Corsiva"/>
                <a:cs typeface="Monotype Corsiva"/>
              </a:rPr>
              <a:t>Delta</a:t>
            </a:r>
            <a:r>
              <a:rPr sz="1800" u="sng" spc="-37">
                <a:solidFill>
                  <a:srgbClr val="FF0000"/>
                </a:solidFill>
                <a:latin typeface="Monotype Corsiva"/>
                <a:cs typeface="Monotype Corsiva"/>
              </a:rPr>
              <a:t> </a:t>
            </a:r>
            <a:r>
              <a:rPr sz="1800" u="sng">
                <a:solidFill>
                  <a:srgbClr val="FF0000"/>
                </a:solidFill>
                <a:latin typeface="Monotype Corsiva"/>
                <a:cs typeface="Monotype Corsiva"/>
              </a:rPr>
              <a:t>Conversion</a:t>
            </a:r>
          </a:p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If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res</a:t>
            </a:r>
            <a:r>
              <a:rPr sz="1450" spc="-2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istors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are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0">
                <a:solidFill>
                  <a:srgbClr val="000000"/>
                </a:solidFill>
                <a:latin typeface="Times New Roman"/>
                <a:cs typeface="Times New Roman"/>
              </a:rPr>
              <a:t>neither</a:t>
            </a:r>
            <a:r>
              <a:rPr sz="1450" spc="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series</a:t>
            </a:r>
            <a:r>
              <a:rPr sz="1450" spc="6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nor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parallel</a:t>
            </a:r>
            <a:r>
              <a:rPr sz="1450" spc="-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then</a:t>
            </a:r>
            <a:r>
              <a:rPr sz="1450" spc="3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either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star</a:t>
            </a:r>
            <a:r>
              <a:rPr sz="1450" spc="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(some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times</a:t>
            </a:r>
            <a:r>
              <a:rPr sz="1450" spc="8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called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Wye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52">
                <a:solidFill>
                  <a:srgbClr val="000000"/>
                </a:solidFill>
                <a:latin typeface="Times New Roman"/>
                <a:cs typeface="Times New Roman"/>
              </a:rPr>
              <a:t>(Y)</a:t>
            </a:r>
          </a:p>
          <a:p>
            <a:pPr marL="0" marR="0">
              <a:lnSpc>
                <a:spcPts val="1650"/>
              </a:lnSpc>
              <a:spcBef>
                <a:spcPts val="50"/>
              </a:spcBef>
              <a:spcAft>
                <a:spcPct val="0"/>
              </a:spcAft>
            </a:pP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  <a:r>
              <a:rPr sz="1450" spc="-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6">
                <a:solidFill>
                  <a:srgbClr val="000000"/>
                </a:solidFill>
                <a:latin typeface="Times New Roman"/>
                <a:cs typeface="Times New Roman"/>
              </a:rPr>
              <a:t>tee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(T))</a:t>
            </a:r>
            <a:r>
              <a:rPr sz="1450" spc="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connected</a:t>
            </a:r>
            <a:r>
              <a:rPr sz="1450" spc="35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  <a:r>
              <a:rPr sz="1450" spc="-11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delta</a:t>
            </a:r>
            <a:r>
              <a:rPr sz="1450" spc="3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41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  <a:r>
              <a:rPr sz="1450" spc="-38">
                <a:solidFill>
                  <a:srgbClr val="000000"/>
                </a:solidFill>
                <a:latin typeface="Cambria Math"/>
                <a:cs typeface="Cambria Math"/>
              </a:rPr>
              <a:t>∆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sometimes</a:t>
            </a:r>
            <a:r>
              <a:rPr sz="1450" spc="8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called</a:t>
            </a:r>
            <a:r>
              <a:rPr sz="1450" spc="7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pi(π))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connected).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376040" y="2218681"/>
            <a:ext cx="1106909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4">
                <a:solidFill>
                  <a:srgbClr val="0070C0"/>
                </a:solidFill>
                <a:latin typeface="Times New Roman"/>
                <a:cs typeface="Times New Roman"/>
              </a:rPr>
              <a:t>Table</a:t>
            </a:r>
            <a:r>
              <a:rPr sz="1450" b="1" spc="-18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sz="1450" b="1" spc="-11">
                <a:solidFill>
                  <a:srgbClr val="0070C0"/>
                </a:solidFill>
                <a:latin typeface="Times New Roman"/>
                <a:cs typeface="Times New Roman"/>
              </a:rPr>
              <a:t>(2.1)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478280" y="2417520"/>
            <a:ext cx="1576111" cy="48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6">
                <a:solidFill>
                  <a:srgbClr val="000000"/>
                </a:solidFill>
                <a:latin typeface="Times New Roman"/>
                <a:cs typeface="Times New Roman"/>
              </a:rPr>
              <a:t>De</a:t>
            </a:r>
            <a:r>
              <a:rPr sz="1450" spc="-33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lta</a:t>
            </a:r>
            <a:r>
              <a:rPr sz="145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–</a:t>
            </a:r>
            <a:r>
              <a:rPr sz="1450" spc="4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Star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  <a:r>
              <a:rPr sz="1450" spc="-38">
                <a:solidFill>
                  <a:srgbClr val="000000"/>
                </a:solidFill>
                <a:latin typeface="Cambria Math"/>
                <a:cs typeface="Cambria Math"/>
              </a:rPr>
              <a:t>∆</a:t>
            </a:r>
            <a:r>
              <a:rPr sz="1450" spc="-52">
                <a:solidFill>
                  <a:srgbClr val="000000"/>
                </a:solidFill>
                <a:latin typeface="Times New Roman"/>
                <a:cs typeface="Times New Roman"/>
              </a:rPr>
              <a:t>-Y)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787646" y="2417520"/>
            <a:ext cx="1585895" cy="488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Star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–</a:t>
            </a:r>
            <a:r>
              <a:rPr sz="1450" spc="3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62">
                <a:solidFill>
                  <a:srgbClr val="000000"/>
                </a:solidFill>
                <a:latin typeface="Times New Roman"/>
                <a:cs typeface="Times New Roman"/>
              </a:rPr>
              <a:t>Delta</a:t>
            </a:r>
            <a:r>
              <a:rPr sz="1450" spc="2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(Y-</a:t>
            </a:r>
            <a:r>
              <a:rPr sz="1450" spc="-37">
                <a:solidFill>
                  <a:srgbClr val="000000"/>
                </a:solidFill>
                <a:latin typeface="Cambria Math"/>
                <a:cs typeface="Cambria Math"/>
              </a:rPr>
              <a:t>∆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487805" y="4962334"/>
            <a:ext cx="1260216" cy="5979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19759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  <a:r>
              <a:rPr sz="1600" spc="-177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5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</a:p>
          <a:p>
            <a:pPr marL="0" marR="0">
              <a:lnSpc>
                <a:spcPts val="1051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350" spc="4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863846" y="4952809"/>
            <a:ext cx="1654669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978400" y="5018061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178425" y="5018061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531484" y="5018061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731890" y="5018061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094095" y="5018061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6294501" y="5018061"/>
            <a:ext cx="273862" cy="14907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  <a:p>
            <a:pPr marL="0" marR="0">
              <a:lnSpc>
                <a:spcPts val="1230"/>
              </a:lnSpc>
              <a:spcBef>
                <a:spcPts val="3274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  <a:p>
            <a:pPr marL="0" marR="0">
              <a:lnSpc>
                <a:spcPts val="1230"/>
              </a:lnSpc>
              <a:spcBef>
                <a:spcPts val="3246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501515" y="5078467"/>
            <a:ext cx="607448" cy="16258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655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350" spc="16" baseline="-156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0" marR="0">
              <a:lnSpc>
                <a:spcPts val="1580"/>
              </a:lnSpc>
              <a:spcBef>
                <a:spcPts val="2811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b</a:t>
            </a:r>
            <a:r>
              <a:rPr sz="1350" spc="4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0" marR="0">
              <a:lnSpc>
                <a:spcPts val="1580"/>
              </a:lnSpc>
              <a:spcBef>
                <a:spcPts val="2738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sz="1350" spc="16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850135" y="5210238"/>
            <a:ext cx="10634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6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5521959" y="5200713"/>
            <a:ext cx="426262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1964689" y="5275490"/>
            <a:ext cx="265137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327020" y="5275490"/>
            <a:ext cx="273015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2689479" y="5275490"/>
            <a:ext cx="258821" cy="1481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</a:p>
          <a:p>
            <a:pPr marL="0" marR="0">
              <a:lnSpc>
                <a:spcPts val="1230"/>
              </a:lnSpc>
              <a:spcBef>
                <a:spcPts val="3249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</a:p>
          <a:p>
            <a:pPr marL="0" marR="0">
              <a:lnSpc>
                <a:spcPts val="1230"/>
              </a:lnSpc>
              <a:spcBef>
                <a:spcPts val="3197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2117089" y="5524944"/>
            <a:ext cx="618197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  <a:r>
              <a:rPr sz="1600" spc="-140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5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863846" y="5524944"/>
            <a:ext cx="1654669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4978400" y="5590196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5178425" y="5590196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541009" y="5590196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741415" y="5590196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6094095" y="5590196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1487805" y="5650602"/>
            <a:ext cx="607448" cy="10536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sz="1350" spc="4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0" marR="0">
              <a:lnSpc>
                <a:spcPts val="1580"/>
              </a:lnSpc>
              <a:spcBef>
                <a:spcPts val="2738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  <a:r>
              <a:rPr sz="1350" spc="40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850135" y="5772594"/>
            <a:ext cx="10634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6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5521959" y="5772594"/>
            <a:ext cx="426262" cy="45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16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964689" y="5838100"/>
            <a:ext cx="265137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2327020" y="5838100"/>
            <a:ext cx="273015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2107564" y="6087173"/>
            <a:ext cx="626075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  <a:r>
              <a:rPr sz="1600" spc="-190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5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4863846" y="6087173"/>
            <a:ext cx="1654669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4978400" y="615242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178425" y="615242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5531484" y="615242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731890" y="615242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6094095" y="615242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1850135" y="6335204"/>
            <a:ext cx="10634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6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5521959" y="6335204"/>
            <a:ext cx="426262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1964689" y="6400456"/>
            <a:ext cx="265137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2327020" y="6400456"/>
            <a:ext cx="273015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543559" y="7013947"/>
            <a:ext cx="4920613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1">
                <a:solidFill>
                  <a:srgbClr val="ED008D"/>
                </a:solidFill>
                <a:latin typeface="Times New Roman"/>
                <a:cs typeface="Times New Roman"/>
              </a:rPr>
              <a:t>Example</a:t>
            </a:r>
            <a:r>
              <a:rPr sz="1450" b="1" spc="73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b="1" spc="34">
                <a:solidFill>
                  <a:srgbClr val="ED008D"/>
                </a:solidFill>
                <a:latin typeface="Times New Roman"/>
                <a:cs typeface="Times New Roman"/>
              </a:rPr>
              <a:t>6:</a:t>
            </a:r>
            <a:r>
              <a:rPr sz="1450" b="1" spc="-126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convert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given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delta</a:t>
            </a:r>
            <a:r>
              <a:rPr sz="1450" spc="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9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(2.16)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star.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543559" y="7252454"/>
            <a:ext cx="981477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7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1163637" y="7441120"/>
            <a:ext cx="621088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3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  <a:r>
              <a:rPr sz="1600" spc="-177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2203195" y="7441120"/>
            <a:ext cx="680463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  <a:r>
              <a:rPr sz="1250" spc="25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×5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43559" y="7566779"/>
            <a:ext cx="607385" cy="17590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350" spc="37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0" marR="0">
              <a:lnSpc>
                <a:spcPts val="1580"/>
              </a:lnSpc>
              <a:spcBef>
                <a:spcPts val="3338"/>
              </a:spcBef>
              <a:spcAft>
                <a:spcPct val="0"/>
              </a:spcAft>
            </a:pP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r>
              <a:rPr sz="1350" spc="37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0" marR="0">
              <a:lnSpc>
                <a:spcPts val="1580"/>
              </a:lnSpc>
              <a:spcBef>
                <a:spcPts val="3212"/>
              </a:spcBef>
              <a:spcAft>
                <a:spcPct val="0"/>
              </a:spcAft>
            </a:pP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3</a:t>
            </a:r>
            <a:r>
              <a:rPr sz="1350" spc="37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869185" y="7566779"/>
            <a:ext cx="378467" cy="1744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0" marR="0">
              <a:lnSpc>
                <a:spcPts val="1580"/>
              </a:lnSpc>
              <a:spcBef>
                <a:spcPts val="3449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0" marR="0">
              <a:lnSpc>
                <a:spcPts val="1580"/>
              </a:lnSpc>
              <a:spcBef>
                <a:spcPts val="3373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2860929" y="7566779"/>
            <a:ext cx="910795" cy="11158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28">
                <a:solidFill>
                  <a:srgbClr val="FF0000"/>
                </a:solidFill>
                <a:latin typeface="Times New Roman"/>
                <a:cs typeface="Times New Roman"/>
              </a:rPr>
              <a:t>1.67</a:t>
            </a:r>
            <a:r>
              <a:rPr sz="1450" b="1" spc="-1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</a:p>
          <a:p>
            <a:pPr marL="0" marR="0">
              <a:lnSpc>
                <a:spcPts val="1580"/>
              </a:lnSpc>
              <a:spcBef>
                <a:spcPts val="3449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450" b="1" spc="-37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906144" y="7689024"/>
            <a:ext cx="1063230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60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2069464" y="7689024"/>
            <a:ext cx="947551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20">
                <a:solidFill>
                  <a:srgbClr val="000000"/>
                </a:solidFill>
                <a:latin typeface="Cambria Math"/>
                <a:cs typeface="Cambria Math"/>
              </a:rPr>
              <a:t>5+10</a:t>
            </a:r>
            <a:r>
              <a:rPr sz="1250" spc="-139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+15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1020444" y="7754276"/>
            <a:ext cx="265137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1382649" y="7754276"/>
            <a:ext cx="273015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</a:p>
        </p:txBody>
      </p:sp>
      <p:sp>
        <p:nvSpPr>
          <p:cNvPr id="60" name="object 60"/>
          <p:cNvSpPr txBox="1"/>
          <p:nvPr/>
        </p:nvSpPr>
        <p:spPr>
          <a:xfrm>
            <a:off x="1745360" y="7754276"/>
            <a:ext cx="258821" cy="162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</a:p>
          <a:p>
            <a:pPr marL="0" marR="0">
              <a:lnSpc>
                <a:spcPts val="1230"/>
              </a:lnSpc>
              <a:spcBef>
                <a:spcPts val="3849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</a:p>
          <a:p>
            <a:pPr marL="0" marR="0">
              <a:lnSpc>
                <a:spcPts val="1230"/>
              </a:lnSpc>
              <a:spcBef>
                <a:spcPts val="3722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</a:p>
        </p:txBody>
      </p:sp>
      <p:sp>
        <p:nvSpPr>
          <p:cNvPr id="61" name="object 61"/>
          <p:cNvSpPr txBox="1"/>
          <p:nvPr/>
        </p:nvSpPr>
        <p:spPr>
          <a:xfrm>
            <a:off x="906144" y="8079930"/>
            <a:ext cx="1050530" cy="6949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7017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3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c</a:t>
            </a:r>
            <a:r>
              <a:rPr sz="1600" spc="-140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</a:p>
          <a:p>
            <a:pPr marL="0" marR="0">
              <a:lnSpc>
                <a:spcPts val="1494"/>
              </a:lnSpc>
              <a:spcBef>
                <a:spcPts val="205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60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  <a:p>
            <a:pPr marL="11430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</a:p>
        </p:txBody>
      </p:sp>
      <p:sp>
        <p:nvSpPr>
          <p:cNvPr id="62" name="object 62"/>
          <p:cNvSpPr txBox="1"/>
          <p:nvPr/>
        </p:nvSpPr>
        <p:spPr>
          <a:xfrm>
            <a:off x="2155570" y="8079930"/>
            <a:ext cx="766195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15</a:t>
            </a:r>
            <a:r>
              <a:rPr sz="1250" spc="25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×10</a:t>
            </a:r>
          </a:p>
        </p:txBody>
      </p:sp>
      <p:sp>
        <p:nvSpPr>
          <p:cNvPr id="63" name="object 63"/>
          <p:cNvSpPr txBox="1"/>
          <p:nvPr/>
        </p:nvSpPr>
        <p:spPr>
          <a:xfrm>
            <a:off x="5674359" y="8205589"/>
            <a:ext cx="1347516" cy="18307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-14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(2.16)</a:t>
            </a:r>
          </a:p>
          <a:p>
            <a:pPr marL="86105" marR="0">
              <a:lnSpc>
                <a:spcPts val="1580"/>
              </a:lnSpc>
              <a:spcBef>
                <a:spcPts val="9028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2">
                <a:solidFill>
                  <a:srgbClr val="00B050"/>
                </a:solidFill>
                <a:latin typeface="Times New Roman"/>
                <a:cs typeface="Times New Roman"/>
              </a:rPr>
              <a:t>(2.17)</a:t>
            </a:r>
          </a:p>
        </p:txBody>
      </p:sp>
      <p:sp>
        <p:nvSpPr>
          <p:cNvPr id="64" name="object 64"/>
          <p:cNvSpPr txBox="1"/>
          <p:nvPr/>
        </p:nvSpPr>
        <p:spPr>
          <a:xfrm>
            <a:off x="2069464" y="8327580"/>
            <a:ext cx="947551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20">
                <a:solidFill>
                  <a:srgbClr val="000000"/>
                </a:solidFill>
                <a:latin typeface="Cambria Math"/>
                <a:cs typeface="Cambria Math"/>
              </a:rPr>
              <a:t>5+10</a:t>
            </a:r>
            <a:r>
              <a:rPr sz="1250" spc="-139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+15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1382649" y="8393086"/>
            <a:ext cx="273015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</a:p>
        </p:txBody>
      </p:sp>
      <p:sp>
        <p:nvSpPr>
          <p:cNvPr id="66" name="object 66"/>
          <p:cNvSpPr txBox="1"/>
          <p:nvPr/>
        </p:nvSpPr>
        <p:spPr>
          <a:xfrm>
            <a:off x="906144" y="8709088"/>
            <a:ext cx="1050530" cy="6947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7492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3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  <a:r>
              <a:rPr sz="1600" spc="-190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</a:p>
          <a:p>
            <a:pPr marL="0" marR="0">
              <a:lnSpc>
                <a:spcPts val="1494"/>
              </a:lnSpc>
              <a:spcBef>
                <a:spcPts val="206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601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</a:p>
          <a:p>
            <a:pPr marL="11430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a</a:t>
            </a:r>
          </a:p>
        </p:txBody>
      </p:sp>
      <p:sp>
        <p:nvSpPr>
          <p:cNvPr id="67" name="object 67"/>
          <p:cNvSpPr txBox="1"/>
          <p:nvPr/>
        </p:nvSpPr>
        <p:spPr>
          <a:xfrm>
            <a:off x="2203195" y="8709088"/>
            <a:ext cx="670945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5</a:t>
            </a:r>
            <a:r>
              <a:rPr sz="1250" spc="15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×15</a:t>
            </a:r>
          </a:p>
        </p:txBody>
      </p:sp>
      <p:sp>
        <p:nvSpPr>
          <p:cNvPr id="68" name="object 68"/>
          <p:cNvSpPr txBox="1"/>
          <p:nvPr/>
        </p:nvSpPr>
        <p:spPr>
          <a:xfrm>
            <a:off x="2860929" y="8834746"/>
            <a:ext cx="82522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FF0000"/>
                </a:solidFill>
                <a:latin typeface="Times New Roman"/>
                <a:cs typeface="Times New Roman"/>
              </a:rPr>
              <a:t>2.5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</a:p>
        </p:txBody>
      </p:sp>
      <p:sp>
        <p:nvSpPr>
          <p:cNvPr id="69" name="object 69"/>
          <p:cNvSpPr txBox="1"/>
          <p:nvPr/>
        </p:nvSpPr>
        <p:spPr>
          <a:xfrm>
            <a:off x="2069464" y="8956865"/>
            <a:ext cx="947551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20">
                <a:solidFill>
                  <a:srgbClr val="000000"/>
                </a:solidFill>
                <a:latin typeface="Cambria Math"/>
                <a:cs typeface="Cambria Math"/>
              </a:rPr>
              <a:t>5+10</a:t>
            </a:r>
            <a:r>
              <a:rPr sz="1250" spc="-139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+15</a:t>
            </a:r>
          </a:p>
        </p:txBody>
      </p:sp>
      <p:sp>
        <p:nvSpPr>
          <p:cNvPr id="70" name="object 70"/>
          <p:cNvSpPr txBox="1"/>
          <p:nvPr/>
        </p:nvSpPr>
        <p:spPr>
          <a:xfrm>
            <a:off x="1382649" y="9022117"/>
            <a:ext cx="273015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>
                <a:solidFill>
                  <a:srgbClr val="000000"/>
                </a:solidFill>
                <a:latin typeface="Cambria Math"/>
                <a:cs typeface="Cambria Math"/>
              </a:rPr>
              <a:t>b</a:t>
            </a:r>
          </a:p>
        </p:txBody>
      </p:sp>
      <p:sp>
        <p:nvSpPr>
          <p:cNvPr id="71" name="object 71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27</a:t>
            </a:r>
          </a:p>
        </p:txBody>
      </p:sp>
      <p:sp>
        <p:nvSpPr>
          <p:cNvPr id="7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7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60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559" y="1341492"/>
            <a:ext cx="489833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1">
                <a:solidFill>
                  <a:srgbClr val="ED008D"/>
                </a:solidFill>
                <a:latin typeface="Times New Roman"/>
                <a:cs typeface="Times New Roman"/>
              </a:rPr>
              <a:t>Example</a:t>
            </a:r>
            <a:r>
              <a:rPr sz="1450" b="1" spc="73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b="1" spc="34">
                <a:solidFill>
                  <a:srgbClr val="ED008D"/>
                </a:solidFill>
                <a:latin typeface="Times New Roman"/>
                <a:cs typeface="Times New Roman"/>
              </a:rPr>
              <a:t>7:</a:t>
            </a:r>
            <a:r>
              <a:rPr sz="1450" b="1" spc="-126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spc="-33">
                <a:solidFill>
                  <a:srgbClr val="000000"/>
                </a:solidFill>
                <a:latin typeface="Times New Roman"/>
                <a:cs typeface="Times New Roman"/>
              </a:rPr>
              <a:t>convert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given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star</a:t>
            </a:r>
            <a:r>
              <a:rPr sz="1450" spc="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9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(2.18)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delta.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3559" y="1579871"/>
            <a:ext cx="981477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7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06144" y="1768538"/>
            <a:ext cx="1654796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632075" y="1768538"/>
            <a:ext cx="2439185" cy="6759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28">
                <a:solidFill>
                  <a:srgbClr val="000000"/>
                </a:solidFill>
                <a:latin typeface="Cambria Math"/>
                <a:cs typeface="Cambria Math"/>
              </a:rPr>
              <a:t>1.67</a:t>
            </a:r>
            <a:r>
              <a:rPr sz="1250" spc="132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×5</a:t>
            </a:r>
            <a:r>
              <a:rPr sz="1250" spc="79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5</a:t>
            </a:r>
            <a:r>
              <a:rPr sz="1250" spc="8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1">
                <a:solidFill>
                  <a:srgbClr val="000000"/>
                </a:solidFill>
                <a:latin typeface="Cambria Math"/>
                <a:cs typeface="Cambria Math"/>
              </a:rPr>
              <a:t>×2.5</a:t>
            </a:r>
            <a:r>
              <a:rPr sz="1250" spc="69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4">
                <a:solidFill>
                  <a:srgbClr val="000000"/>
                </a:solidFill>
                <a:latin typeface="Cambria Math"/>
                <a:cs typeface="Cambria Math"/>
              </a:rPr>
              <a:t>2.5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23">
                <a:solidFill>
                  <a:srgbClr val="000000"/>
                </a:solidFill>
                <a:latin typeface="Cambria Math"/>
                <a:cs typeface="Cambria Math"/>
              </a:rPr>
              <a:t>×1.67</a:t>
            </a:r>
          </a:p>
          <a:p>
            <a:pPr marL="953770" marR="0">
              <a:lnSpc>
                <a:spcPts val="1494"/>
              </a:lnSpc>
              <a:spcBef>
                <a:spcPts val="408"/>
              </a:spcBef>
              <a:spcAft>
                <a:spcPct val="0"/>
              </a:spcAft>
            </a:pPr>
            <a:r>
              <a:rPr sz="1250" spc="51">
                <a:solidFill>
                  <a:srgbClr val="000000"/>
                </a:solidFill>
                <a:latin typeface="Cambria Math"/>
                <a:cs typeface="Cambria Math"/>
              </a:rPr>
              <a:t>2.5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020444" y="183379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220787" y="183379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573530" y="183379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773935" y="183379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136139" y="183379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336545" y="1833790"/>
            <a:ext cx="273862" cy="16244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  <a:p>
            <a:pPr marL="0" marR="0">
              <a:lnSpc>
                <a:spcPts val="1230"/>
              </a:lnSpc>
              <a:spcBef>
                <a:spcPts val="3849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  <a:p>
            <a:pPr marL="0" marR="0">
              <a:lnSpc>
                <a:spcPts val="1230"/>
              </a:lnSpc>
              <a:spcBef>
                <a:spcPts val="3724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543559" y="1894578"/>
            <a:ext cx="597860" cy="17587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350" spc="13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0" marR="0">
              <a:lnSpc>
                <a:spcPts val="1580"/>
              </a:lnSpc>
              <a:spcBef>
                <a:spcPts val="3335"/>
              </a:spcBef>
              <a:spcAft>
                <a:spcPct val="0"/>
              </a:spcAft>
            </a:pP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724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350" spc="13" baseline="-1572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0" marR="0">
              <a:lnSpc>
                <a:spcPts val="1580"/>
              </a:lnSpc>
              <a:spcBef>
                <a:spcPts val="3210"/>
              </a:spcBef>
              <a:spcAft>
                <a:spcPct val="0"/>
              </a:spcAft>
            </a:pP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baseline="-15517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r>
              <a:rPr sz="1350" spc="13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470150" y="1894578"/>
            <a:ext cx="397517" cy="1744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19050" marR="0">
              <a:lnSpc>
                <a:spcPts val="1580"/>
              </a:lnSpc>
              <a:spcBef>
                <a:spcPts val="3446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19050" marR="0">
              <a:lnSpc>
                <a:spcPts val="1580"/>
              </a:lnSpc>
              <a:spcBef>
                <a:spcPts val="3374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4854321" y="1894578"/>
            <a:ext cx="78684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23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r>
              <a:rPr sz="1450" b="1" spc="-6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564005" y="2016569"/>
            <a:ext cx="426643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906144" y="2407348"/>
            <a:ext cx="1654796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2651125" y="2407348"/>
            <a:ext cx="2439185" cy="6759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28">
                <a:solidFill>
                  <a:srgbClr val="000000"/>
                </a:solidFill>
                <a:latin typeface="Cambria Math"/>
                <a:cs typeface="Cambria Math"/>
              </a:rPr>
              <a:t>1.67</a:t>
            </a:r>
            <a:r>
              <a:rPr sz="1250" spc="132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×5</a:t>
            </a:r>
            <a:r>
              <a:rPr sz="1250" spc="79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5</a:t>
            </a:r>
            <a:r>
              <a:rPr sz="1250" spc="82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1">
                <a:solidFill>
                  <a:srgbClr val="000000"/>
                </a:solidFill>
                <a:latin typeface="Cambria Math"/>
                <a:cs typeface="Cambria Math"/>
              </a:rPr>
              <a:t>×2.5</a:t>
            </a:r>
            <a:r>
              <a:rPr sz="1250" spc="72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4">
                <a:solidFill>
                  <a:srgbClr val="000000"/>
                </a:solidFill>
                <a:latin typeface="Cambria Math"/>
                <a:cs typeface="Cambria Math"/>
              </a:rPr>
              <a:t>2.5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23">
                <a:solidFill>
                  <a:srgbClr val="000000"/>
                </a:solidFill>
                <a:latin typeface="Cambria Math"/>
                <a:cs typeface="Cambria Math"/>
              </a:rPr>
              <a:t>×1.67</a:t>
            </a:r>
          </a:p>
          <a:p>
            <a:pPr marL="906145" marR="0">
              <a:lnSpc>
                <a:spcPts val="1494"/>
              </a:lnSpc>
              <a:spcBef>
                <a:spcPts val="408"/>
              </a:spcBef>
              <a:spcAft>
                <a:spcPct val="0"/>
              </a:spcAft>
            </a:pPr>
            <a:r>
              <a:rPr sz="1250" spc="28">
                <a:solidFill>
                  <a:srgbClr val="000000"/>
                </a:solidFill>
                <a:latin typeface="Cambria Math"/>
                <a:cs typeface="Cambria Math"/>
              </a:rPr>
              <a:t>1.67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020444" y="247260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220787" y="247260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573530" y="247260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773935" y="247260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136139" y="2472600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4873371" y="2533006"/>
            <a:ext cx="786845" cy="1106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23">
                <a:solidFill>
                  <a:srgbClr val="FF0000"/>
                </a:solidFill>
                <a:latin typeface="Times New Roman"/>
                <a:cs typeface="Times New Roman"/>
              </a:rPr>
              <a:t>15</a:t>
            </a:r>
            <a:r>
              <a:rPr sz="1450" b="1" spc="-6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</a:p>
          <a:p>
            <a:pPr marL="0" marR="0">
              <a:lnSpc>
                <a:spcPts val="1580"/>
              </a:lnSpc>
              <a:spcBef>
                <a:spcPts val="3324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1450" b="1" spc="-4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5760465" y="2533006"/>
            <a:ext cx="1395014" cy="1945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335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37">
                <a:solidFill>
                  <a:srgbClr val="00B050"/>
                </a:solidFill>
                <a:latin typeface="Times New Roman"/>
                <a:cs typeface="Times New Roman"/>
              </a:rPr>
              <a:t>(2.1</a:t>
            </a:r>
            <a:r>
              <a:rPr sz="1450" b="1" spc="-319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11">
                <a:solidFill>
                  <a:srgbClr val="00B050"/>
                </a:solidFill>
                <a:latin typeface="Times New Roman"/>
                <a:cs typeface="Times New Roman"/>
              </a:rPr>
              <a:t>8)</a:t>
            </a:r>
          </a:p>
          <a:p>
            <a:pPr marL="0" marR="0">
              <a:lnSpc>
                <a:spcPts val="1580"/>
              </a:lnSpc>
              <a:spcBef>
                <a:spcPts val="9932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2">
                <a:solidFill>
                  <a:srgbClr val="00B050"/>
                </a:solidFill>
                <a:latin typeface="Times New Roman"/>
                <a:cs typeface="Times New Roman"/>
              </a:rPr>
              <a:t>(2.19)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564005" y="2655379"/>
            <a:ext cx="426643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906144" y="3036633"/>
            <a:ext cx="1654796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3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250" spc="52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2651125" y="3036633"/>
            <a:ext cx="2439185" cy="6759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28">
                <a:solidFill>
                  <a:srgbClr val="000000"/>
                </a:solidFill>
                <a:latin typeface="Cambria Math"/>
                <a:cs typeface="Cambria Math"/>
              </a:rPr>
              <a:t>1.67</a:t>
            </a:r>
            <a:r>
              <a:rPr sz="1250" spc="132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×5</a:t>
            </a:r>
            <a:r>
              <a:rPr sz="1250" spc="79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5</a:t>
            </a:r>
            <a:r>
              <a:rPr sz="1250" spc="82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1">
                <a:solidFill>
                  <a:srgbClr val="000000"/>
                </a:solidFill>
                <a:latin typeface="Cambria Math"/>
                <a:cs typeface="Cambria Math"/>
              </a:rPr>
              <a:t>×2.5</a:t>
            </a:r>
            <a:r>
              <a:rPr sz="1250" spc="72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4">
                <a:solidFill>
                  <a:srgbClr val="000000"/>
                </a:solidFill>
                <a:latin typeface="Cambria Math"/>
                <a:cs typeface="Cambria Math"/>
              </a:rPr>
              <a:t>2.5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23">
                <a:solidFill>
                  <a:srgbClr val="000000"/>
                </a:solidFill>
                <a:latin typeface="Cambria Math"/>
                <a:cs typeface="Cambria Math"/>
              </a:rPr>
              <a:t>×1.67</a:t>
            </a:r>
          </a:p>
          <a:p>
            <a:pPr marL="1020445" marR="0">
              <a:lnSpc>
                <a:spcPts val="1494"/>
              </a:lnSpc>
              <a:spcBef>
                <a:spcPts val="408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5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1020444" y="310188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1220787" y="310188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36" name="object 36"/>
          <p:cNvSpPr txBox="1"/>
          <p:nvPr/>
        </p:nvSpPr>
        <p:spPr>
          <a:xfrm>
            <a:off x="1573530" y="310188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37" name="object 37"/>
          <p:cNvSpPr txBox="1"/>
          <p:nvPr/>
        </p:nvSpPr>
        <p:spPr>
          <a:xfrm>
            <a:off x="1773935" y="310188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2136139" y="3101885"/>
            <a:ext cx="273862" cy="356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230"/>
              </a:lnSpc>
              <a:spcBef>
                <a:spcPct val="0"/>
              </a:spcBef>
              <a:spcAft>
                <a:spcPct val="0"/>
              </a:spcAft>
            </a:pPr>
            <a:r>
              <a:rPr sz="1050" u="sng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1564005" y="3284664"/>
            <a:ext cx="426643" cy="459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1</a:t>
            </a:r>
          </a:p>
        </p:txBody>
      </p:sp>
      <p:sp>
        <p:nvSpPr>
          <p:cNvPr id="40" name="object 40"/>
          <p:cNvSpPr txBox="1"/>
          <p:nvPr/>
        </p:nvSpPr>
        <p:spPr>
          <a:xfrm>
            <a:off x="543559" y="4554338"/>
            <a:ext cx="5784412" cy="9439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1">
                <a:solidFill>
                  <a:srgbClr val="ED008D"/>
                </a:solidFill>
                <a:latin typeface="Times New Roman"/>
                <a:cs typeface="Times New Roman"/>
              </a:rPr>
              <a:t>Example</a:t>
            </a:r>
            <a:r>
              <a:rPr sz="1450" b="1" spc="73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b="1" spc="34">
                <a:solidFill>
                  <a:srgbClr val="ED008D"/>
                </a:solidFill>
                <a:latin typeface="Times New Roman"/>
                <a:cs typeface="Times New Roman"/>
              </a:rPr>
              <a:t>8:</a:t>
            </a:r>
            <a:r>
              <a:rPr sz="1450" b="1" spc="-126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determine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the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res</a:t>
            </a:r>
            <a:r>
              <a:rPr sz="1450" spc="-25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istance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000000"/>
                </a:solidFill>
                <a:latin typeface="Times New Roman"/>
                <a:cs typeface="Times New Roman"/>
              </a:rPr>
              <a:t>between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the</a:t>
            </a:r>
            <a:r>
              <a:rPr sz="1450" spc="-3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ter</a:t>
            </a:r>
            <a:r>
              <a:rPr sz="1450" spc="-3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minals</a:t>
            </a:r>
            <a:r>
              <a:rPr sz="1450" spc="7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X</a:t>
            </a:r>
            <a:r>
              <a:rPr sz="1450" spc="-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&amp;</a:t>
            </a: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Y</a:t>
            </a:r>
            <a:r>
              <a:rPr sz="1450" spc="-6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for</a:t>
            </a:r>
          </a:p>
          <a:p>
            <a:pPr marL="0" marR="0">
              <a:lnSpc>
                <a:spcPts val="1580"/>
              </a:lnSpc>
              <a:spcBef>
                <a:spcPts val="221"/>
              </a:spcBef>
              <a:spcAft>
                <a:spcPct val="0"/>
              </a:spcAft>
            </a:pP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circuit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shown</a:t>
            </a:r>
            <a:r>
              <a:rPr sz="1450" spc="-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sz="1450" spc="1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(2.20).</a:t>
            </a:r>
          </a:p>
          <a:p>
            <a:pPr marL="0" marR="0">
              <a:lnSpc>
                <a:spcPts val="1580"/>
              </a:lnSpc>
              <a:spcBef>
                <a:spcPts val="294"/>
              </a:spcBef>
              <a:spcAft>
                <a:spcPct val="0"/>
              </a:spcAft>
            </a:pPr>
            <a:r>
              <a:rPr sz="1450" b="1" spc="-17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</p:txBody>
      </p:sp>
      <p:sp>
        <p:nvSpPr>
          <p:cNvPr id="41" name="object 41"/>
          <p:cNvSpPr txBox="1"/>
          <p:nvPr/>
        </p:nvSpPr>
        <p:spPr>
          <a:xfrm>
            <a:off x="543559" y="5231121"/>
            <a:ext cx="2448464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Converting</a:t>
            </a:r>
            <a:r>
              <a:rPr sz="1450" spc="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inner</a:t>
            </a:r>
            <a:r>
              <a:rPr sz="1450" spc="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delta</a:t>
            </a:r>
            <a:r>
              <a:rPr sz="1450" spc="-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star,</a:t>
            </a:r>
          </a:p>
        </p:txBody>
      </p:sp>
      <p:sp>
        <p:nvSpPr>
          <p:cNvPr id="42" name="object 42"/>
          <p:cNvSpPr txBox="1"/>
          <p:nvPr/>
        </p:nvSpPr>
        <p:spPr>
          <a:xfrm>
            <a:off x="1917064" y="5410263"/>
            <a:ext cx="585340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  <a:r>
              <a:rPr sz="1250" spc="15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0">
                <a:solidFill>
                  <a:srgbClr val="000000"/>
                </a:solidFill>
                <a:latin typeface="Cambria Math"/>
                <a:cs typeface="Cambria Math"/>
              </a:rPr>
              <a:t>×3</a:t>
            </a:r>
          </a:p>
        </p:txBody>
      </p:sp>
      <p:sp>
        <p:nvSpPr>
          <p:cNvPr id="43" name="object 43"/>
          <p:cNvSpPr txBox="1"/>
          <p:nvPr/>
        </p:nvSpPr>
        <p:spPr>
          <a:xfrm>
            <a:off x="543559" y="5536302"/>
            <a:ext cx="1520247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Each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resistance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44" name="object 44"/>
          <p:cNvSpPr txBox="1"/>
          <p:nvPr/>
        </p:nvSpPr>
        <p:spPr>
          <a:xfrm>
            <a:off x="2413000" y="5536302"/>
            <a:ext cx="700824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Ω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1831085" y="5658294"/>
            <a:ext cx="766569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50">
                <a:solidFill>
                  <a:srgbClr val="000000"/>
                </a:solidFill>
                <a:latin typeface="Cambria Math"/>
                <a:cs typeface="Cambria Math"/>
              </a:rPr>
              <a:t>3+3+3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6046470" y="6060432"/>
            <a:ext cx="1261791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54">
                <a:solidFill>
                  <a:srgbClr val="00B050"/>
                </a:solidFill>
                <a:latin typeface="Times New Roman"/>
                <a:cs typeface="Times New Roman"/>
              </a:rPr>
              <a:t>(2</a:t>
            </a:r>
            <a:r>
              <a:rPr sz="1450" b="1" spc="-339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31">
                <a:solidFill>
                  <a:srgbClr val="00B050"/>
                </a:solidFill>
                <a:latin typeface="Times New Roman"/>
                <a:cs typeface="Times New Roman"/>
              </a:rPr>
              <a:t>.20</a:t>
            </a:r>
            <a:r>
              <a:rPr sz="1450" b="1" spc="-334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47" name="object 47"/>
          <p:cNvSpPr txBox="1"/>
          <p:nvPr/>
        </p:nvSpPr>
        <p:spPr>
          <a:xfrm>
            <a:off x="543559" y="7767057"/>
            <a:ext cx="2437622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8">
                <a:solidFill>
                  <a:srgbClr val="000000"/>
                </a:solidFill>
                <a:latin typeface="Times New Roman"/>
                <a:cs typeface="Times New Roman"/>
              </a:rPr>
              <a:t>Converting</a:t>
            </a:r>
            <a:r>
              <a:rPr sz="1450" spc="63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000000"/>
                </a:solidFill>
                <a:latin typeface="Times New Roman"/>
                <a:cs typeface="Times New Roman"/>
              </a:rPr>
              <a:t>inner</a:t>
            </a:r>
            <a:r>
              <a:rPr sz="1450" spc="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star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sz="1450" spc="6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000000"/>
                </a:solidFill>
                <a:latin typeface="Times New Roman"/>
                <a:cs typeface="Times New Roman"/>
              </a:rPr>
              <a:t>delta.</a:t>
            </a:r>
          </a:p>
        </p:txBody>
      </p:sp>
      <p:sp>
        <p:nvSpPr>
          <p:cNvPr id="48" name="object 48"/>
          <p:cNvSpPr txBox="1"/>
          <p:nvPr/>
        </p:nvSpPr>
        <p:spPr>
          <a:xfrm>
            <a:off x="4816221" y="7767057"/>
            <a:ext cx="1261791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-14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(2.21)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2136139" y="8108505"/>
            <a:ext cx="1586735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  <a:r>
              <a:rPr sz="1250" spc="8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×2</a:t>
            </a:r>
            <a:r>
              <a:rPr sz="1250" spc="77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31">
                <a:solidFill>
                  <a:srgbClr val="000000"/>
                </a:solidFill>
                <a:latin typeface="Cambria Math"/>
                <a:cs typeface="Cambria Math"/>
              </a:rPr>
              <a:t>2×2</a:t>
            </a:r>
            <a:r>
              <a:rPr sz="1250" spc="52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</a:t>
            </a:r>
            <a:r>
              <a:rPr sz="1250" spc="69">
                <a:solidFill>
                  <a:srgbClr val="000000"/>
                </a:solidFill>
                <a:latin typeface="Cambria Math"/>
                <a:cs typeface="Cambria Math"/>
              </a:rPr>
              <a:t>2×2</a:t>
            </a:r>
          </a:p>
        </p:txBody>
      </p:sp>
      <p:sp>
        <p:nvSpPr>
          <p:cNvPr id="50" name="object 50"/>
          <p:cNvSpPr txBox="1"/>
          <p:nvPr/>
        </p:nvSpPr>
        <p:spPr>
          <a:xfrm>
            <a:off x="543559" y="8214862"/>
            <a:ext cx="1715289" cy="530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69"/>
              </a:lnSpc>
              <a:spcBef>
                <a:spcPct val="0"/>
              </a:spcBef>
              <a:spcAft>
                <a:spcPct val="0"/>
              </a:spcAft>
            </a:pPr>
            <a:r>
              <a:rPr sz="1450" spc="-25">
                <a:solidFill>
                  <a:srgbClr val="000000"/>
                </a:solidFill>
                <a:latin typeface="Times New Roman"/>
                <a:cs typeface="Times New Roman"/>
              </a:rPr>
              <a:t>Each</a:t>
            </a:r>
            <a:r>
              <a:rPr sz="1450" spc="-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000000"/>
                </a:solidFill>
                <a:latin typeface="Times New Roman"/>
                <a:cs typeface="Times New Roman"/>
              </a:rPr>
              <a:t>resistance</a:t>
            </a:r>
            <a:r>
              <a:rPr sz="1450" spc="-1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000000"/>
                </a:solidFill>
                <a:latin typeface="Times New Roman"/>
                <a:cs typeface="Times New Roman"/>
              </a:rPr>
              <a:t>is</a:t>
            </a:r>
            <a:r>
              <a:rPr sz="1450" spc="24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800" i="1">
                <a:solidFill>
                  <a:srgbClr val="000000"/>
                </a:solidFill>
                <a:latin typeface="Monotype Corsiva"/>
                <a:cs typeface="Monotype Corsiva"/>
              </a:rPr>
              <a:t>=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3557270" y="8234164"/>
            <a:ext cx="691396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6</a:t>
            </a:r>
            <a:r>
              <a:rPr sz="1450" spc="-11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Ω</a:t>
            </a:r>
          </a:p>
        </p:txBody>
      </p:sp>
      <p:sp>
        <p:nvSpPr>
          <p:cNvPr id="52" name="object 52"/>
          <p:cNvSpPr txBox="1"/>
          <p:nvPr/>
        </p:nvSpPr>
        <p:spPr>
          <a:xfrm>
            <a:off x="2765679" y="8356409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2</a:t>
            </a:r>
          </a:p>
        </p:txBody>
      </p:sp>
      <p:sp>
        <p:nvSpPr>
          <p:cNvPr id="53" name="object 53"/>
          <p:cNvSpPr txBox="1"/>
          <p:nvPr/>
        </p:nvSpPr>
        <p:spPr>
          <a:xfrm>
            <a:off x="543559" y="8691617"/>
            <a:ext cx="2590651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1">
                <a:solidFill>
                  <a:srgbClr val="000000"/>
                </a:solidFill>
                <a:latin typeface="Times New Roman"/>
                <a:cs typeface="Times New Roman"/>
              </a:rPr>
              <a:t>All</a:t>
            </a:r>
            <a:r>
              <a:rPr sz="1450" spc="-8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20">
                <a:solidFill>
                  <a:srgbClr val="000000"/>
                </a:solidFill>
                <a:latin typeface="Times New Roman"/>
                <a:cs typeface="Times New Roman"/>
              </a:rPr>
              <a:t>three</a:t>
            </a:r>
            <a:r>
              <a:rPr sz="1450" spc="-1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parallel</a:t>
            </a:r>
            <a:r>
              <a:rPr sz="1450" spc="-7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000000"/>
                </a:solidFill>
                <a:latin typeface="Times New Roman"/>
                <a:cs typeface="Times New Roman"/>
              </a:rPr>
              <a:t>combinat</a:t>
            </a:r>
            <a:r>
              <a:rPr sz="1450" spc="-3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000000"/>
                </a:solidFill>
                <a:latin typeface="Times New Roman"/>
                <a:cs typeface="Times New Roman"/>
              </a:rPr>
              <a:t>ions,</a:t>
            </a:r>
          </a:p>
        </p:txBody>
      </p:sp>
      <p:sp>
        <p:nvSpPr>
          <p:cNvPr id="54" name="object 54"/>
          <p:cNvSpPr txBox="1"/>
          <p:nvPr/>
        </p:nvSpPr>
        <p:spPr>
          <a:xfrm>
            <a:off x="1058544" y="9033065"/>
            <a:ext cx="575688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5</a:t>
            </a:r>
            <a:r>
              <a:rPr sz="1250" spc="85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×6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1459230" y="9116538"/>
            <a:ext cx="1138438" cy="5380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96"/>
              </a:lnSpc>
              <a:spcBef>
                <a:spcPct val="0"/>
              </a:spcBef>
              <a:spcAft>
                <a:spcPct val="0"/>
              </a:spcAft>
            </a:pPr>
            <a:r>
              <a:rPr sz="180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800" spc="3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2.7272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 Ω</a:t>
            </a:r>
          </a:p>
        </p:txBody>
      </p:sp>
      <p:sp>
        <p:nvSpPr>
          <p:cNvPr id="56" name="object 56"/>
          <p:cNvSpPr txBox="1"/>
          <p:nvPr/>
        </p:nvSpPr>
        <p:spPr>
          <a:xfrm>
            <a:off x="543559" y="9138742"/>
            <a:ext cx="702635" cy="498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725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4">
                <a:solidFill>
                  <a:srgbClr val="000000"/>
                </a:solidFill>
                <a:latin typeface="JDTLKC+Cambria Math"/>
                <a:cs typeface="JDTLKC+Cambria Math"/>
              </a:rPr>
              <a:t> </a:t>
            </a:r>
            <a:r>
              <a:rPr sz="1450">
                <a:solidFill>
                  <a:srgbClr val="000000"/>
                </a:solidFill>
                <a:latin typeface="Cambria Math"/>
                <a:cs typeface="Cambria Math"/>
              </a:rPr>
              <a:t>6</a:t>
            </a:r>
          </a:p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  <a:r>
              <a:rPr sz="1450" spc="14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57" name="object 57"/>
          <p:cNvSpPr txBox="1"/>
          <p:nvPr/>
        </p:nvSpPr>
        <p:spPr>
          <a:xfrm>
            <a:off x="1068069" y="9280969"/>
            <a:ext cx="556638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87">
                <a:solidFill>
                  <a:srgbClr val="000000"/>
                </a:solidFill>
                <a:latin typeface="Cambria Math"/>
                <a:cs typeface="Cambria Math"/>
              </a:rPr>
              <a:t>5+6</a:t>
            </a:r>
          </a:p>
        </p:txBody>
      </p:sp>
      <p:sp>
        <p:nvSpPr>
          <p:cNvPr id="58" name="object 58"/>
          <p:cNvSpPr txBox="1"/>
          <p:nvPr/>
        </p:nvSpPr>
        <p:spPr>
          <a:xfrm>
            <a:off x="5445378" y="9606970"/>
            <a:ext cx="1261919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Fig</a:t>
            </a:r>
            <a:r>
              <a:rPr sz="1450" b="1" spc="-339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57">
                <a:solidFill>
                  <a:srgbClr val="00B050"/>
                </a:solidFill>
                <a:latin typeface="Times New Roman"/>
                <a:cs typeface="Times New Roman"/>
              </a:rPr>
              <a:t>ure</a:t>
            </a:r>
            <a:r>
              <a:rPr sz="1450" b="1" spc="10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5">
                <a:solidFill>
                  <a:srgbClr val="00B050"/>
                </a:solidFill>
                <a:latin typeface="Times New Roman"/>
                <a:cs typeface="Times New Roman"/>
              </a:rPr>
              <a:t>(2.22)</a:t>
            </a:r>
          </a:p>
        </p:txBody>
      </p:sp>
      <p:sp>
        <p:nvSpPr>
          <p:cNvPr id="59" name="object 59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28</a:t>
            </a:r>
          </a:p>
        </p:txBody>
      </p:sp>
      <p:sp>
        <p:nvSpPr>
          <p:cNvPr id="6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4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3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2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1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40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9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8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7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6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  <p:sp>
        <p:nvSpPr>
          <p:cNvPr id="34" name="object 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2" name="object 2"/>
          <p:cNvSpPr/>
          <p:nvPr/>
        </p:nvSpPr>
        <p:spPr>
          <a:xfrm>
            <a:off x="305117" y="302006"/>
            <a:ext cx="6962202" cy="10095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3934714" y="10131208"/>
            <a:ext cx="105790" cy="5250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53084" y="543807"/>
            <a:ext cx="1468156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University </a:t>
            </a:r>
            <a:r>
              <a:rPr sz="1200" i="1" spc="-30">
                <a:solidFill>
                  <a:srgbClr val="000000"/>
                </a:solidFill>
                <a:latin typeface="Monotype Corsiva"/>
                <a:cs typeface="Monotype Corsiva"/>
              </a:rPr>
              <a:t>of</a:t>
            </a:r>
            <a:r>
              <a:rPr sz="1200" i="1" spc="56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Diyala</a:t>
            </a:r>
          </a:p>
          <a:p>
            <a:pPr marL="0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College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Electronic Department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47186" y="543807"/>
            <a:ext cx="2390994" cy="73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738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Electrical</a:t>
            </a:r>
            <a:r>
              <a:rPr sz="1200" i="1" spc="60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Engineering Fundamentals</a:t>
            </a:r>
          </a:p>
          <a:p>
            <a:pPr marL="54" marR="0">
              <a:lnSpc>
                <a:spcPts val="1275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1st</a:t>
            </a:r>
            <a:r>
              <a:rPr sz="1200" i="1" spc="-4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Class</a:t>
            </a:r>
          </a:p>
          <a:p>
            <a:pPr marL="0" marR="0">
              <a:lnSpc>
                <a:spcPts val="1311"/>
              </a:lnSpc>
              <a:spcBef>
                <a:spcPts val="116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Asst., Lecturer</a:t>
            </a:r>
            <a:r>
              <a:rPr sz="1200" i="1" spc="-25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:</a:t>
            </a:r>
            <a:r>
              <a:rPr sz="1200" i="1" spc="2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4">
                <a:solidFill>
                  <a:srgbClr val="000000"/>
                </a:solidFill>
                <a:latin typeface="Monotype Corsiva"/>
                <a:cs typeface="Monotype Corsiva"/>
              </a:rPr>
              <a:t>Wisam</a:t>
            </a:r>
            <a:r>
              <a:rPr sz="1200" i="1" spc="52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 spc="-15">
                <a:solidFill>
                  <a:srgbClr val="000000"/>
                </a:solidFill>
                <a:latin typeface="Monotype Corsiva"/>
                <a:cs typeface="Monotype Corsiva"/>
              </a:rPr>
              <a:t>N.</a:t>
            </a:r>
            <a:r>
              <a:rPr sz="1200" i="1" spc="83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AL-Obaidi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132875" y="887089"/>
            <a:ext cx="1163440" cy="3951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11"/>
              </a:lnSpc>
              <a:spcBef>
                <a:spcPct val="0"/>
              </a:spcBef>
              <a:spcAft>
                <a:spcPct val="0"/>
              </a:spcAft>
            </a:pP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Year</a:t>
            </a:r>
            <a:r>
              <a:rPr sz="1200" i="1" spc="51">
                <a:solidFill>
                  <a:srgbClr val="000000"/>
                </a:solidFill>
                <a:latin typeface="Monotype Corsiva"/>
                <a:cs typeface="Monotype Corsiva"/>
              </a:rPr>
              <a:t> </a:t>
            </a:r>
            <a:r>
              <a:rPr sz="1200" i="1">
                <a:solidFill>
                  <a:srgbClr val="000000"/>
                </a:solidFill>
                <a:latin typeface="Monotype Corsiva"/>
                <a:cs typeface="Monotype Corsiva"/>
              </a:rPr>
              <a:t>(2013-2014)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290315" y="2990841"/>
            <a:ext cx="126166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54">
                <a:solidFill>
                  <a:srgbClr val="00B050"/>
                </a:solidFill>
                <a:latin typeface="Times New Roman"/>
                <a:cs typeface="Times New Roman"/>
              </a:rPr>
              <a:t>(2</a:t>
            </a:r>
            <a:r>
              <a:rPr sz="1450" b="1" spc="-339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31">
                <a:solidFill>
                  <a:srgbClr val="00B050"/>
                </a:solidFill>
                <a:latin typeface="Times New Roman"/>
                <a:cs typeface="Times New Roman"/>
              </a:rPr>
              <a:t>.23</a:t>
            </a:r>
            <a:r>
              <a:rPr sz="1450" b="1" spc="-334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43559" y="3580586"/>
            <a:ext cx="1892747" cy="5113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3295" marR="0">
              <a:lnSpc>
                <a:spcPts val="1673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7">
                <a:solidFill>
                  <a:srgbClr val="000000"/>
                </a:solidFill>
                <a:latin typeface="CFAVIU+Cambria Math"/>
                <a:cs typeface="CFAVIU+Cambria Math"/>
              </a:rPr>
              <a:t> </a:t>
            </a:r>
            <a:r>
              <a:rPr sz="1450" spc="18">
                <a:solidFill>
                  <a:srgbClr val="000000"/>
                </a:solidFill>
                <a:latin typeface="Cambria Math"/>
                <a:cs typeface="Cambria Math"/>
              </a:rPr>
              <a:t>2.7272</a:t>
            </a:r>
          </a:p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1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350" spc="25" baseline="-15517">
                <a:solidFill>
                  <a:srgbClr val="000000"/>
                </a:solidFill>
                <a:latin typeface="Times New Roman"/>
                <a:cs typeface="Times New Roman"/>
              </a:rPr>
              <a:t>XY</a:t>
            </a:r>
            <a:r>
              <a:rPr sz="1350" spc="-37" baseline="-1551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2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000000"/>
                </a:solidFill>
                <a:latin typeface="Times New Roman"/>
                <a:cs typeface="Times New Roman"/>
              </a:rPr>
              <a:t>5.4545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174620" y="3600822"/>
            <a:ext cx="1090982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1450" spc="-5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 b="1" spc="-23">
                <a:solidFill>
                  <a:srgbClr val="FF0000"/>
                </a:solidFill>
                <a:latin typeface="Times New Roman"/>
                <a:cs typeface="Times New Roman"/>
              </a:rPr>
              <a:t>1.8181</a:t>
            </a:r>
            <a:r>
              <a:rPr sz="1450" b="1" spc="-1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43559" y="4068182"/>
            <a:ext cx="7165493" cy="14970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1">
                <a:solidFill>
                  <a:srgbClr val="ED008D"/>
                </a:solidFill>
                <a:latin typeface="Times New Roman"/>
                <a:cs typeface="Times New Roman"/>
              </a:rPr>
              <a:t>Example</a:t>
            </a:r>
            <a:r>
              <a:rPr sz="1450" b="1" spc="73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b="1" spc="23">
                <a:solidFill>
                  <a:srgbClr val="ED008D"/>
                </a:solidFill>
                <a:latin typeface="Times New Roman"/>
                <a:cs typeface="Times New Roman"/>
              </a:rPr>
              <a:t>9:</a:t>
            </a:r>
            <a:r>
              <a:rPr sz="1450" b="1" spc="271">
                <a:solidFill>
                  <a:srgbClr val="ED008D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Calc</a:t>
            </a:r>
            <a:r>
              <a:rPr sz="1450" spc="-3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9">
                <a:solidFill>
                  <a:srgbClr val="231F20"/>
                </a:solidFill>
                <a:latin typeface="Times New Roman"/>
                <a:cs typeface="Times New Roman"/>
              </a:rPr>
              <a:t>ulat</a:t>
            </a:r>
            <a:r>
              <a:rPr sz="1450" spc="-3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1450" spc="-3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7">
                <a:solidFill>
                  <a:srgbClr val="231F20"/>
                </a:solidFill>
                <a:latin typeface="Times New Roman"/>
                <a:cs typeface="Times New Roman"/>
              </a:rPr>
              <a:t>equivalent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resistance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231F20"/>
                </a:solidFill>
                <a:latin typeface="Times New Roman"/>
                <a:cs typeface="Times New Roman"/>
              </a:rPr>
              <a:t>between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terminals</a:t>
            </a:r>
            <a:r>
              <a:rPr sz="1450" spc="6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1450" spc="-6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  <a:r>
              <a:rPr sz="1450" spc="8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B</a:t>
            </a:r>
            <a:r>
              <a:rPr sz="1450" spc="-5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network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shown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7">
                <a:solidFill>
                  <a:srgbClr val="00B050"/>
                </a:solidFill>
                <a:latin typeface="Times New Roman"/>
                <a:cs typeface="Times New Roman"/>
              </a:rPr>
              <a:t>(2.24)(a).</a:t>
            </a:r>
          </a:p>
          <a:p>
            <a:pPr marL="0" marR="0">
              <a:lnSpc>
                <a:spcPts val="1580"/>
              </a:lnSpc>
              <a:spcBef>
                <a:spcPts val="22"/>
              </a:spcBef>
              <a:spcAft>
                <a:spcPct val="0"/>
              </a:spcAft>
            </a:pPr>
            <a:r>
              <a:rPr sz="1450" b="1" spc="-17">
                <a:solidFill>
                  <a:srgbClr val="ED008D"/>
                </a:solidFill>
                <a:latin typeface="Times New Roman"/>
                <a:cs typeface="Times New Roman"/>
              </a:rPr>
              <a:t>Solution:</a:t>
            </a:r>
          </a:p>
          <a:p>
            <a:pPr marL="0" marR="0">
              <a:lnSpc>
                <a:spcPts val="1575"/>
              </a:lnSpc>
              <a:spcBef>
                <a:spcPct val="0"/>
              </a:spcBef>
              <a:spcAft>
                <a:spcPct val="0"/>
              </a:spcAft>
            </a:pP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 spc="-1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231F20"/>
                </a:solidFill>
                <a:latin typeface="Times New Roman"/>
                <a:cs typeface="Times New Roman"/>
              </a:rPr>
              <a:t>given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231F20"/>
                </a:solidFill>
                <a:latin typeface="Times New Roman"/>
                <a:cs typeface="Times New Roman"/>
              </a:rPr>
              <a:t>circuit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can</a:t>
            </a:r>
            <a:r>
              <a:rPr sz="1450" spc="-3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be</a:t>
            </a:r>
            <a:r>
              <a:rPr sz="1450" spc="-5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redrawn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1450" spc="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shown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1450" spc="12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25">
                <a:solidFill>
                  <a:srgbClr val="00B050"/>
                </a:solidFill>
                <a:latin typeface="Times New Roman"/>
                <a:cs typeface="Times New Roman"/>
              </a:rPr>
              <a:t>(2.24)(b).</a:t>
            </a:r>
          </a:p>
          <a:p>
            <a:pPr marL="0" marR="0">
              <a:lnSpc>
                <a:spcPts val="1580"/>
              </a:lnSpc>
              <a:spcBef>
                <a:spcPts val="21"/>
              </a:spcBef>
              <a:spcAft>
                <a:spcPct val="0"/>
              </a:spcAft>
            </a:pP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Convert</a:t>
            </a:r>
            <a:r>
              <a:rPr sz="1450" spc="39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7">
                <a:solidFill>
                  <a:srgbClr val="231F20"/>
                </a:solidFill>
                <a:latin typeface="Times New Roman"/>
                <a:cs typeface="Times New Roman"/>
              </a:rPr>
              <a:t>delta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1">
                <a:solidFill>
                  <a:srgbClr val="231F20"/>
                </a:solidFill>
                <a:latin typeface="Times New Roman"/>
                <a:cs typeface="Times New Roman"/>
              </a:rPr>
              <a:t>BCD</a:t>
            </a:r>
            <a:r>
              <a:rPr sz="1450" spc="4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231F20"/>
                </a:solidFill>
                <a:latin typeface="Times New Roman"/>
                <a:cs typeface="Times New Roman"/>
              </a:rPr>
              <a:t>is</a:t>
            </a:r>
            <a:r>
              <a:rPr sz="1450" spc="17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1450" spc="6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64">
                <a:solidFill>
                  <a:srgbClr val="231F20"/>
                </a:solidFill>
                <a:latin typeface="Times New Roman"/>
                <a:cs typeface="Times New Roman"/>
              </a:rPr>
              <a:t>its</a:t>
            </a:r>
            <a:r>
              <a:rPr sz="1450" spc="1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equivalent</a:t>
            </a:r>
            <a:r>
              <a:rPr sz="1450" spc="1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star,</a:t>
            </a:r>
            <a:r>
              <a:rPr sz="1450" spc="4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2">
                <a:solidFill>
                  <a:srgbClr val="231F20"/>
                </a:solidFill>
                <a:latin typeface="Times New Roman"/>
                <a:cs typeface="Times New Roman"/>
              </a:rPr>
              <a:t>circuit</a:t>
            </a:r>
            <a:r>
              <a:rPr sz="1450" spc="3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becomes</a:t>
            </a:r>
            <a:r>
              <a:rPr sz="1450" spc="-1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1450" spc="15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1450" spc="-328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231F20"/>
                </a:solidFill>
                <a:latin typeface="Times New Roman"/>
                <a:cs typeface="Times New Roman"/>
              </a:rPr>
              <a:t>hown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1450" spc="9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</a:p>
          <a:p>
            <a:pPr marL="0" marR="0">
              <a:lnSpc>
                <a:spcPts val="1576"/>
              </a:lnSpc>
              <a:spcBef>
                <a:spcPct val="0"/>
              </a:spcBef>
              <a:spcAft>
                <a:spcPct val="0"/>
              </a:spcAft>
            </a:pP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(2.24)(c).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010919" y="5286438"/>
            <a:ext cx="2647307" cy="7077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4579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126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33" baseline="-24000">
                <a:solidFill>
                  <a:srgbClr val="000000"/>
                </a:solidFill>
                <a:latin typeface="Cambria Math"/>
                <a:cs typeface="Cambria Math"/>
              </a:rPr>
              <a:t>BD</a:t>
            </a:r>
            <a:r>
              <a:rPr sz="1600" spc="-102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33" baseline="-24000">
                <a:solidFill>
                  <a:srgbClr val="000000"/>
                </a:solidFill>
                <a:latin typeface="Cambria Math"/>
                <a:cs typeface="Cambria Math"/>
              </a:rPr>
              <a:t>BC</a:t>
            </a:r>
          </a:p>
          <a:p>
            <a:pPr marL="0" marR="0">
              <a:lnSpc>
                <a:spcPts val="1494"/>
              </a:lnSpc>
              <a:spcBef>
                <a:spcPts val="208"/>
              </a:spcBef>
              <a:spcAft>
                <a:spcPct val="0"/>
              </a:spcAft>
            </a:pP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33" baseline="-24000">
                <a:solidFill>
                  <a:srgbClr val="000000"/>
                </a:solidFill>
                <a:latin typeface="Cambria Math"/>
                <a:cs typeface="Cambria Math"/>
              </a:rPr>
              <a:t>BD</a:t>
            </a:r>
            <a:r>
              <a:rPr sz="1600" spc="-103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</a:t>
            </a:r>
            <a:r>
              <a:rPr sz="1250" spc="6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spc="-20" baseline="-24000">
                <a:solidFill>
                  <a:srgbClr val="000000"/>
                </a:solidFill>
                <a:latin typeface="Cambria Math"/>
                <a:cs typeface="Cambria Math"/>
              </a:rPr>
              <a:t>DC</a:t>
            </a:r>
            <a:r>
              <a:rPr sz="1600" spc="54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 </a:t>
            </a:r>
            <a:r>
              <a:rPr sz="1250" spc="124">
                <a:solidFill>
                  <a:srgbClr val="000000"/>
                </a:solidFill>
                <a:latin typeface="Cambria Math"/>
                <a:cs typeface="Cambria Math"/>
              </a:rPr>
              <a:t>R</a:t>
            </a:r>
            <a:r>
              <a:rPr sz="1600" baseline="-24000">
                <a:solidFill>
                  <a:srgbClr val="000000"/>
                </a:solidFill>
                <a:latin typeface="Cambria Math"/>
                <a:cs typeface="Cambria Math"/>
              </a:rPr>
              <a:t>CB</a:t>
            </a:r>
            <a:r>
              <a:rPr sz="1600" spc="1476" baseline="-24000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 spc="38">
                <a:solidFill>
                  <a:srgbClr val="000000"/>
                </a:solidFill>
                <a:latin typeface="Cambria Math"/>
                <a:cs typeface="Cambria Math"/>
              </a:rPr>
              <a:t>10+</a:t>
            </a:r>
            <a:r>
              <a:rPr sz="1250" spc="-47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  <a:r>
              <a:rPr sz="1250" spc="-138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+10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632075" y="5286438"/>
            <a:ext cx="757051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  <a:r>
              <a:rPr sz="1250" spc="176">
                <a:solidFill>
                  <a:srgbClr val="000000"/>
                </a:solidFill>
                <a:latin typeface="Cambria Math"/>
                <a:cs typeface="Cambria Math"/>
              </a:rPr>
              <a:t> </a:t>
            </a: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×10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547745" y="5286438"/>
            <a:ext cx="41744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000000"/>
                </a:solidFill>
                <a:latin typeface="Cambria Math"/>
                <a:cs typeface="Cambria Math"/>
              </a:rPr>
              <a:t>10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43559" y="5412096"/>
            <a:ext cx="650247" cy="4386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1450" spc="122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  <a:p>
            <a:pPr marL="124142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BN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336545" y="5412096"/>
            <a:ext cx="378467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385565" y="5412096"/>
            <a:ext cx="378467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795776" y="5412096"/>
            <a:ext cx="1255388" cy="3863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2200" baseline="25000">
                <a:solidFill>
                  <a:srgbClr val="000000"/>
                </a:solidFill>
                <a:latin typeface="Times New Roman"/>
                <a:cs typeface="Times New Roman"/>
              </a:rPr>
              <a:t>Ω</a:t>
            </a:r>
            <a:r>
              <a:rPr sz="2200" spc="-236" baseline="25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aseline="2500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2200" spc="-242" baseline="2500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2200" spc="10" baseline="2500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sz="900">
                <a:solidFill>
                  <a:srgbClr val="000000"/>
                </a:solidFill>
                <a:latin typeface="Times New Roman"/>
                <a:cs typeface="Times New Roman"/>
              </a:rPr>
              <a:t>CN</a:t>
            </a:r>
            <a:r>
              <a:rPr sz="900" spc="102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aseline="25000">
                <a:solidFill>
                  <a:srgbClr val="000000"/>
                </a:solidFill>
                <a:latin typeface="Times New Roman"/>
                <a:cs typeface="Times New Roman"/>
              </a:rPr>
              <a:t>=</a:t>
            </a:r>
            <a:r>
              <a:rPr sz="2200" spc="-244" baseline="250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baseline="2500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</a:p>
          <a:p>
            <a:pPr marL="915670" marR="0">
              <a:lnSpc>
                <a:spcPts val="996"/>
              </a:lnSpc>
              <a:spcBef>
                <a:spcPct val="0"/>
              </a:spcBef>
              <a:spcAft>
                <a:spcPct val="0"/>
              </a:spcAft>
            </a:pPr>
            <a:r>
              <a:rPr sz="900" spc="25">
                <a:solidFill>
                  <a:srgbClr val="000000"/>
                </a:solidFill>
                <a:latin typeface="Times New Roman"/>
                <a:cs typeface="Times New Roman"/>
              </a:rPr>
              <a:t>DN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3595370" y="5534469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00000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290315" y="7633707"/>
            <a:ext cx="126166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54">
                <a:solidFill>
                  <a:srgbClr val="00B050"/>
                </a:solidFill>
                <a:latin typeface="Times New Roman"/>
                <a:cs typeface="Times New Roman"/>
              </a:rPr>
              <a:t>(2</a:t>
            </a:r>
            <a:r>
              <a:rPr sz="1450" b="1" spc="-339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31">
                <a:solidFill>
                  <a:srgbClr val="00B050"/>
                </a:solidFill>
                <a:latin typeface="Times New Roman"/>
                <a:cs typeface="Times New Roman"/>
              </a:rPr>
              <a:t>.24</a:t>
            </a:r>
            <a:r>
              <a:rPr sz="1450" b="1" spc="-334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>
                <a:solidFill>
                  <a:srgbClr val="00B050"/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543559" y="8243689"/>
            <a:ext cx="4792238" cy="8868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72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1450" spc="1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seen,</a:t>
            </a:r>
            <a:r>
              <a:rPr sz="1450" spc="49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there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are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50">
                <a:solidFill>
                  <a:srgbClr val="231F20"/>
                </a:solidFill>
                <a:latin typeface="Times New Roman"/>
                <a:cs typeface="Times New Roman"/>
              </a:rPr>
              <a:t>two</a:t>
            </a:r>
            <a:r>
              <a:rPr sz="1450" spc="8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parallel</a:t>
            </a:r>
            <a:r>
              <a:rPr sz="1450" spc="-74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paths</a:t>
            </a:r>
            <a:r>
              <a:rPr sz="1450" spc="69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4">
                <a:solidFill>
                  <a:srgbClr val="231F20"/>
                </a:solidFill>
                <a:latin typeface="Times New Roman"/>
                <a:cs typeface="Times New Roman"/>
              </a:rPr>
              <a:t>between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7">
                <a:solidFill>
                  <a:srgbClr val="231F20"/>
                </a:solidFill>
                <a:latin typeface="Times New Roman"/>
                <a:cs typeface="Times New Roman"/>
              </a:rPr>
              <a:t>points</a:t>
            </a:r>
            <a:r>
              <a:rPr sz="1450" spc="7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1450" spc="-6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and</a:t>
            </a:r>
          </a:p>
          <a:p>
            <a:pPr marL="0" marR="0">
              <a:lnSpc>
                <a:spcPts val="1576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1450" spc="-56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38">
                <a:solidFill>
                  <a:srgbClr val="231F20"/>
                </a:solidFill>
                <a:latin typeface="Times New Roman"/>
                <a:cs typeface="Times New Roman"/>
              </a:rPr>
              <a:t>(as</a:t>
            </a:r>
            <a:r>
              <a:rPr sz="1450" spc="8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5">
                <a:solidFill>
                  <a:srgbClr val="231F20"/>
                </a:solidFill>
                <a:latin typeface="Times New Roman"/>
                <a:cs typeface="Times New Roman"/>
              </a:rPr>
              <a:t>shown</a:t>
            </a:r>
            <a:r>
              <a:rPr sz="1450" spc="-2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2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1450" spc="8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b="1" spc="-18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6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37">
                <a:solidFill>
                  <a:srgbClr val="00B050"/>
                </a:solidFill>
                <a:latin typeface="Times New Roman"/>
                <a:cs typeface="Times New Roman"/>
              </a:rPr>
              <a:t>(2.2</a:t>
            </a:r>
            <a:r>
              <a:rPr sz="1450" b="1" spc="-322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11">
                <a:solidFill>
                  <a:srgbClr val="00B050"/>
                </a:solidFill>
                <a:latin typeface="Times New Roman"/>
                <a:cs typeface="Times New Roman"/>
              </a:rPr>
              <a:t>5)</a:t>
            </a:r>
            <a:r>
              <a:rPr sz="1450" spc="-31">
                <a:solidFill>
                  <a:srgbClr val="231F20"/>
                </a:solidFill>
                <a:latin typeface="Times New Roman"/>
                <a:cs typeface="Times New Roman"/>
              </a:rPr>
              <a:t>),</a:t>
            </a:r>
            <a:r>
              <a:rPr sz="1450" spc="-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8">
                <a:solidFill>
                  <a:srgbClr val="231F20"/>
                </a:solidFill>
                <a:latin typeface="Times New Roman"/>
                <a:cs typeface="Times New Roman"/>
              </a:rPr>
              <a:t>each</a:t>
            </a:r>
            <a:r>
              <a:rPr sz="1450" spc="-11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4">
                <a:solidFill>
                  <a:srgbClr val="231F20"/>
                </a:solidFill>
                <a:latin typeface="Times New Roman"/>
                <a:cs typeface="Times New Roman"/>
              </a:rPr>
              <a:t>having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a</a:t>
            </a:r>
            <a:r>
              <a:rPr sz="1450" spc="-3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res</a:t>
            </a:r>
            <a:r>
              <a:rPr sz="1450" spc="-25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istance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</a:p>
          <a:p>
            <a:pPr marL="0" marR="0">
              <a:lnSpc>
                <a:spcPts val="1580"/>
              </a:lnSpc>
              <a:spcBef>
                <a:spcPts val="19"/>
              </a:spcBef>
              <a:spcAft>
                <a:spcPct val="0"/>
              </a:spcAft>
            </a:pPr>
            <a:r>
              <a:rPr sz="1450" spc="-40">
                <a:solidFill>
                  <a:srgbClr val="231F20"/>
                </a:solidFill>
                <a:latin typeface="Times New Roman"/>
                <a:cs typeface="Times New Roman"/>
              </a:rPr>
              <a:t>(10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+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3">
                <a:solidFill>
                  <a:srgbClr val="231F20"/>
                </a:solidFill>
                <a:latin typeface="Times New Roman"/>
                <a:cs typeface="Times New Roman"/>
              </a:rPr>
              <a:t>10/3)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1">
                <a:solidFill>
                  <a:srgbClr val="231F20"/>
                </a:solidFill>
                <a:latin typeface="Times New Roman"/>
                <a:cs typeface="Times New Roman"/>
              </a:rPr>
              <a:t>40/3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Ω.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927985" y="8823388"/>
            <a:ext cx="417444" cy="6566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231F20"/>
                </a:solidFill>
                <a:latin typeface="Cambria Math"/>
                <a:cs typeface="Cambria Math"/>
              </a:rPr>
              <a:t>40</a:t>
            </a:r>
          </a:p>
          <a:p>
            <a:pPr marL="47625" marR="0">
              <a:lnSpc>
                <a:spcPts val="1494"/>
              </a:lnSpc>
              <a:spcBef>
                <a:spcPts val="306"/>
              </a:spcBef>
              <a:spcAft>
                <a:spcPct val="0"/>
              </a:spcAft>
            </a:pPr>
            <a:r>
              <a:rPr sz="1250">
                <a:solidFill>
                  <a:srgbClr val="231F2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366515" y="8823388"/>
            <a:ext cx="417444" cy="6566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231F20"/>
                </a:solidFill>
                <a:latin typeface="Cambria Math"/>
                <a:cs typeface="Cambria Math"/>
              </a:rPr>
              <a:t>40</a:t>
            </a:r>
          </a:p>
          <a:p>
            <a:pPr marL="47625" marR="0">
              <a:lnSpc>
                <a:spcPts val="1494"/>
              </a:lnSpc>
              <a:spcBef>
                <a:spcPts val="306"/>
              </a:spcBef>
              <a:spcAft>
                <a:spcPct val="0"/>
              </a:spcAft>
            </a:pPr>
            <a:r>
              <a:rPr sz="1250">
                <a:solidFill>
                  <a:srgbClr val="231F2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176016" y="8910836"/>
            <a:ext cx="447915" cy="5396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49"/>
              </a:lnSpc>
              <a:spcBef>
                <a:spcPct val="0"/>
              </a:spcBef>
              <a:spcAft>
                <a:spcPct val="0"/>
              </a:spcAft>
            </a:pPr>
            <a:r>
              <a:rPr sz="1600">
                <a:solidFill>
                  <a:srgbClr val="231F20"/>
                </a:solidFill>
                <a:latin typeface="Cambria Math"/>
                <a:cs typeface="Cambria Math"/>
              </a:rPr>
              <a:t>×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543559" y="9158978"/>
            <a:ext cx="2399145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46">
                <a:solidFill>
                  <a:srgbClr val="231F20"/>
                </a:solidFill>
                <a:latin typeface="Times New Roman"/>
                <a:cs typeface="Times New Roman"/>
              </a:rPr>
              <a:t>Their</a:t>
            </a:r>
            <a:r>
              <a:rPr sz="1450" spc="2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8">
                <a:solidFill>
                  <a:srgbClr val="231F20"/>
                </a:solidFill>
                <a:latin typeface="Times New Roman"/>
                <a:cs typeface="Times New Roman"/>
              </a:rPr>
              <a:t>combined</a:t>
            </a:r>
            <a:r>
              <a:rPr sz="1450" spc="6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3">
                <a:solidFill>
                  <a:srgbClr val="231F20"/>
                </a:solidFill>
                <a:latin typeface="Times New Roman"/>
                <a:cs typeface="Times New Roman"/>
              </a:rPr>
              <a:t>resistance</a:t>
            </a:r>
            <a:r>
              <a:rPr sz="1450" spc="63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10">
                <a:solidFill>
                  <a:srgbClr val="231F20"/>
                </a:solidFill>
                <a:latin typeface="Times New Roman"/>
                <a:cs typeface="Times New Roman"/>
              </a:rPr>
              <a:t>is,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3852926" y="9158978"/>
            <a:ext cx="950722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-5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1">
                <a:solidFill>
                  <a:srgbClr val="231F20"/>
                </a:solidFill>
                <a:latin typeface="Times New Roman"/>
                <a:cs typeface="Times New Roman"/>
              </a:rPr>
              <a:t>20/3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25">
                <a:solidFill>
                  <a:srgbClr val="231F20"/>
                </a:solidFill>
                <a:latin typeface="Times New Roman"/>
                <a:cs typeface="Times New Roman"/>
              </a:rPr>
              <a:t>Ω.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966085" y="9204769"/>
            <a:ext cx="794896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 spc="-17">
                <a:solidFill>
                  <a:srgbClr val="231F20"/>
                </a:solidFill>
                <a:latin typeface="Cambria Math"/>
                <a:cs typeface="Cambria Math"/>
              </a:rPr>
              <a:t>40</a:t>
            </a:r>
            <a:r>
              <a:rPr sz="1250" spc="1377">
                <a:solidFill>
                  <a:srgbClr val="231F20"/>
                </a:solidFill>
                <a:latin typeface="Cambria Math"/>
                <a:cs typeface="Cambria Math"/>
              </a:rPr>
              <a:t> </a:t>
            </a:r>
            <a:r>
              <a:rPr sz="1250" spc="-17">
                <a:solidFill>
                  <a:srgbClr val="231F20"/>
                </a:solidFill>
                <a:latin typeface="Cambria Math"/>
                <a:cs typeface="Cambria Math"/>
              </a:rPr>
              <a:t>40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3156585" y="9292090"/>
            <a:ext cx="454469" cy="5396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849"/>
              </a:lnSpc>
              <a:spcBef>
                <a:spcPct val="0"/>
              </a:spcBef>
              <a:spcAft>
                <a:spcPct val="0"/>
              </a:spcAft>
            </a:pPr>
            <a:r>
              <a:rPr sz="1600">
                <a:solidFill>
                  <a:srgbClr val="231F20"/>
                </a:solidFill>
                <a:latin typeface="Cambria Math"/>
                <a:cs typeface="Cambria Math"/>
              </a:rPr>
              <a:t>+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3013710" y="9433686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231F2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3395090" y="9433686"/>
            <a:ext cx="327784" cy="427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94"/>
              </a:lnSpc>
              <a:spcBef>
                <a:spcPct val="0"/>
              </a:spcBef>
              <a:spcAft>
                <a:spcPct val="0"/>
              </a:spcAft>
            </a:pPr>
            <a:r>
              <a:rPr sz="1250">
                <a:solidFill>
                  <a:srgbClr val="231F20"/>
                </a:solidFill>
                <a:latin typeface="Cambria Math"/>
                <a:cs typeface="Cambria Math"/>
              </a:rPr>
              <a:t>3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543559" y="9645070"/>
            <a:ext cx="2991377" cy="491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spc="-36">
                <a:solidFill>
                  <a:srgbClr val="231F20"/>
                </a:solidFill>
                <a:latin typeface="Times New Roman"/>
                <a:cs typeface="Times New Roman"/>
              </a:rPr>
              <a:t>Hence,</a:t>
            </a:r>
            <a:r>
              <a:rPr sz="1450" spc="442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1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1350" spc="25" baseline="-15517">
                <a:solidFill>
                  <a:srgbClr val="231F20"/>
                </a:solidFill>
                <a:latin typeface="Times New Roman"/>
                <a:cs typeface="Times New Roman"/>
              </a:rPr>
              <a:t>AB</a:t>
            </a:r>
            <a:r>
              <a:rPr sz="1350" spc="-60" baseline="-155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=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1">
                <a:solidFill>
                  <a:srgbClr val="231F20"/>
                </a:solidFill>
                <a:latin typeface="Times New Roman"/>
                <a:cs typeface="Times New Roman"/>
              </a:rPr>
              <a:t>(20/3)</a:t>
            </a:r>
            <a:r>
              <a:rPr sz="1450" spc="2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+</a:t>
            </a:r>
            <a:r>
              <a:rPr sz="1450" spc="1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spc="-41">
                <a:solidFill>
                  <a:srgbClr val="231F20"/>
                </a:solidFill>
                <a:latin typeface="Times New Roman"/>
                <a:cs typeface="Times New Roman"/>
              </a:rPr>
              <a:t>10/3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 =</a:t>
            </a:r>
            <a:r>
              <a:rPr sz="1450" spc="37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1450" b="1" spc="-50">
                <a:solidFill>
                  <a:srgbClr val="FF0000"/>
                </a:solidFill>
                <a:latin typeface="Times New Roman"/>
                <a:cs typeface="Times New Roman"/>
              </a:rPr>
              <a:t>10</a:t>
            </a:r>
            <a:r>
              <a:rPr sz="1450" b="1" spc="83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450" b="1" spc="-104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  <a:r>
              <a:rPr sz="1450">
                <a:solidFill>
                  <a:srgbClr val="231F2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5426328" y="9645070"/>
            <a:ext cx="1259013" cy="476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80"/>
              </a:lnSpc>
              <a:spcBef>
                <a:spcPct val="0"/>
              </a:spcBef>
              <a:spcAft>
                <a:spcPct val="0"/>
              </a:spcAft>
            </a:pPr>
            <a:r>
              <a:rPr sz="1450" b="1" spc="-34">
                <a:solidFill>
                  <a:srgbClr val="00B050"/>
                </a:solidFill>
                <a:latin typeface="Times New Roman"/>
                <a:cs typeface="Times New Roman"/>
              </a:rPr>
              <a:t>Figure</a:t>
            </a:r>
            <a:r>
              <a:rPr sz="1450" b="1" spc="75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sz="1450" b="1" spc="-17">
                <a:solidFill>
                  <a:srgbClr val="00B050"/>
                </a:solidFill>
                <a:latin typeface="Times New Roman"/>
                <a:cs typeface="Times New Roman"/>
              </a:rPr>
              <a:t>(2.25)</a:t>
            </a:r>
          </a:p>
        </p:txBody>
      </p:sp>
      <p:sp>
        <p:nvSpPr>
          <p:cNvPr id="33" name="object 33"/>
          <p:cNvSpPr txBox="1"/>
          <p:nvPr/>
        </p:nvSpPr>
        <p:spPr>
          <a:xfrm>
            <a:off x="3729101" y="10070951"/>
            <a:ext cx="354378" cy="383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373"/>
              </a:lnSpc>
              <a:spcBef>
                <a:spcPct val="0"/>
              </a:spcBef>
              <a:spcAft>
                <a:spcPct val="0"/>
              </a:spcAft>
            </a:pPr>
            <a:r>
              <a:rPr sz="1100" spc="-33">
                <a:solidFill>
                  <a:srgbClr val="000000"/>
                </a:solidFill>
                <a:latin typeface="Calibri"/>
                <a:cs typeface="Calibri"/>
              </a:rPr>
              <a:t>29</a:t>
            </a:r>
          </a:p>
        </p:txBody>
      </p:sp>
      <p:sp>
        <p:nvSpPr>
          <p:cNvPr id="35" name="New shape"/>
          <p:cNvSpPr>
            <a:spLocks noGrp="1" noSelect="1" noMove="1" noResize="1" noTextEdit="1"/>
          </p:cNvSpPr>
          <p:nvPr/>
        </p:nvSpPr>
        <p:spPr>
          <a:xfrm rot="19200000">
            <a:off x="1222441" y="4812767"/>
            <a:ext cx="5111618" cy="1067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sz="6400" b="1">
                <a:solidFill>
                  <a:srgbClr val="808080"/>
                </a:solidFill>
                <a:latin typeface="Arial"/>
              </a:rPr>
              <a:t>Trail Version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19.01.14"/>
  <p:tag name="AS_TITLE" val="Aspose.Slides for .NET 4.0 Client Profile"/>
  <p:tag name="AS_VERSION" val="19.1"/>
</p:tagLst>
</file>

<file path=ppt/theme/theme1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10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3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4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5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6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7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8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9.xml><?xml version="1.0" encoding="utf-8"?>
<a:theme xmlns:r="http://schemas.openxmlformats.org/officeDocument/2006/relationships"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714</Paragraphs>
  <Slides>10</Slides>
  <Notes>0</Notes>
  <TotalTime>0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1">
      <vt:lpstr>Theme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0</LinksUpToDate>
  <SharedDoc>0</SharedDoc>
  <HyperlinksChanged>0</HyperlinksChanged>
  <Application>Aspose.Slides for .NET</Application>
  <AppVersion>19.0100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Presentation PowerPoint</dc:title>
  <dc:creator>Administrator</dc:creator>
  <cp:lastModifiedBy>Administrator</cp:lastModifiedBy>
  <cp:revision>1</cp:revision>
  <dcterms:modified xsi:type="dcterms:W3CDTF">2019-10-29T09:32:44Z</dcterms:modified>
</cp:coreProperties>
</file>