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7414" y="828674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60" y="0"/>
                </a:lnTo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5532" y="9737455"/>
            <a:ext cx="3769995" cy="514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8527" y="481075"/>
            <a:ext cx="6313805" cy="447103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46325" marR="2341245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 algn="l" rtl="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Radiation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Resistance</a:t>
            </a:r>
            <a:endParaRPr sz="1600">
              <a:latin typeface="Times New Roman"/>
              <a:cs typeface="Times New Roman"/>
            </a:endParaRPr>
          </a:p>
          <a:p>
            <a:pPr marL="50800" marR="43180" indent="457200" algn="l" rtl="0">
              <a:lnSpc>
                <a:spcPct val="1436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radiation resistance 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fictitious (means false) resistance and not the </a:t>
            </a:r>
            <a:r>
              <a:rPr sz="1400" dirty="0">
                <a:latin typeface="Times New Roman"/>
                <a:cs typeface="Times New Roman"/>
              </a:rPr>
              <a:t>actual  </a:t>
            </a:r>
            <a:r>
              <a:rPr sz="1400" spc="-5" dirty="0">
                <a:latin typeface="Times New Roman"/>
                <a:cs typeface="Times New Roman"/>
              </a:rPr>
              <a:t>measured resistance. The antenna will have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measured ohmic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resistance.</a:t>
            </a:r>
            <a:endParaRPr sz="1400">
              <a:latin typeface="Times New Roman"/>
              <a:cs typeface="Times New Roman"/>
            </a:endParaRPr>
          </a:p>
          <a:p>
            <a:pPr marL="508000" algn="l" rtl="0">
              <a:lnSpc>
                <a:spcPct val="100000"/>
              </a:lnSpc>
              <a:spcBef>
                <a:spcPts val="730"/>
              </a:spcBef>
            </a:pPr>
            <a:r>
              <a:rPr sz="1400" spc="45" dirty="0">
                <a:latin typeface="Times New Roman"/>
                <a:cs typeface="Times New Roman"/>
              </a:rPr>
              <a:t>R</a:t>
            </a:r>
            <a:r>
              <a:rPr sz="1350" spc="67" baseline="-9259" dirty="0">
                <a:latin typeface="Times New Roman"/>
                <a:cs typeface="Times New Roman"/>
              </a:rPr>
              <a:t>t </a:t>
            </a:r>
            <a:r>
              <a:rPr sz="1400" spc="65" dirty="0">
                <a:latin typeface="Times New Roman"/>
                <a:cs typeface="Times New Roman"/>
              </a:rPr>
              <a:t>=R</a:t>
            </a:r>
            <a:r>
              <a:rPr sz="1350" spc="97" baseline="-9259" dirty="0">
                <a:latin typeface="Times New Roman"/>
                <a:cs typeface="Times New Roman"/>
              </a:rPr>
              <a:t>r </a:t>
            </a:r>
            <a:r>
              <a:rPr sz="1350" baseline="-9259" dirty="0">
                <a:latin typeface="Times New Roman"/>
                <a:cs typeface="Times New Roman"/>
              </a:rPr>
              <a:t>+</a:t>
            </a:r>
            <a:r>
              <a:rPr sz="1350" spc="52" baseline="-9259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Times New Roman"/>
                <a:cs typeface="Times New Roman"/>
              </a:rPr>
              <a:t>R</a:t>
            </a:r>
            <a:r>
              <a:rPr sz="1350" i="1" spc="67" baseline="-9259" dirty="0">
                <a:latin typeface="Times New Roman"/>
                <a:cs typeface="Times New Roman"/>
              </a:rPr>
              <a:t>l</a:t>
            </a:r>
            <a:endParaRPr sz="1350" baseline="-9259">
              <a:latin typeface="Times New Roman"/>
              <a:cs typeface="Times New Roman"/>
            </a:endParaRPr>
          </a:p>
          <a:p>
            <a:pPr marL="508000" algn="l" rtl="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  <a:p>
            <a:pPr marL="508000" marR="3751579" algn="l" rtl="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R</a:t>
            </a:r>
            <a:r>
              <a:rPr sz="1350" spc="-7" baseline="-9259" dirty="0">
                <a:latin typeface="Times New Roman"/>
                <a:cs typeface="Times New Roman"/>
              </a:rPr>
              <a:t>t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total antenna resistance.  </a:t>
            </a:r>
            <a:r>
              <a:rPr sz="1400" dirty="0">
                <a:latin typeface="Times New Roman"/>
                <a:cs typeface="Times New Roman"/>
              </a:rPr>
              <a:t>Rr = </a:t>
            </a:r>
            <a:r>
              <a:rPr sz="1400" spc="-5" dirty="0">
                <a:latin typeface="Times New Roman"/>
                <a:cs typeface="Times New Roman"/>
              </a:rPr>
              <a:t>radiation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resistance.</a:t>
            </a:r>
            <a:endParaRPr sz="1400">
              <a:latin typeface="Times New Roman"/>
              <a:cs typeface="Times New Roman"/>
            </a:endParaRPr>
          </a:p>
          <a:p>
            <a:pPr marL="508000" algn="l" rtl="0">
              <a:lnSpc>
                <a:spcPct val="100000"/>
              </a:lnSpc>
              <a:spcBef>
                <a:spcPts val="735"/>
              </a:spcBef>
            </a:pPr>
            <a:r>
              <a:rPr sz="1400" i="1" spc="-5" dirty="0">
                <a:latin typeface="Times New Roman"/>
                <a:cs typeface="Times New Roman"/>
              </a:rPr>
              <a:t>R</a:t>
            </a:r>
            <a:r>
              <a:rPr sz="1350" i="1" spc="-7" baseline="-9259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ohmic resistance. Ohmic resistance gives rise to power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loss.</a:t>
            </a:r>
            <a:endParaRPr sz="1400">
              <a:latin typeface="Times New Roman"/>
              <a:cs typeface="Times New Roman"/>
            </a:endParaRPr>
          </a:p>
          <a:p>
            <a:pPr marL="50800" marR="47625" indent="457200" algn="l" rtl="0">
              <a:lnSpc>
                <a:spcPts val="2420"/>
              </a:lnSpc>
              <a:spcBef>
                <a:spcPts val="195"/>
              </a:spcBef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efficient radiation purposes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radiation resistance must </a:t>
            </a:r>
            <a:r>
              <a:rPr sz="1400" dirty="0">
                <a:latin typeface="Times New Roman"/>
                <a:cs typeface="Times New Roman"/>
              </a:rPr>
              <a:t>be very </a:t>
            </a:r>
            <a:r>
              <a:rPr sz="1400" spc="-5" dirty="0">
                <a:latin typeface="Times New Roman"/>
                <a:cs typeface="Times New Roman"/>
              </a:rPr>
              <a:t>much  higher than ohmic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resistance.</a:t>
            </a:r>
            <a:endParaRPr sz="1400">
              <a:latin typeface="Times New Roman"/>
              <a:cs typeface="Times New Roman"/>
            </a:endParaRPr>
          </a:p>
          <a:p>
            <a:pPr marL="50800" marR="50165" indent="457200" algn="l" rtl="0">
              <a:lnSpc>
                <a:spcPts val="241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In term of </a:t>
            </a:r>
            <a:r>
              <a:rPr sz="1400" spc="-5" dirty="0">
                <a:latin typeface="Times New Roman"/>
                <a:cs typeface="Times New Roman"/>
              </a:rPr>
              <a:t>definition, the radiation resistance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spc="-10" dirty="0">
                <a:latin typeface="Times New Roman"/>
                <a:cs typeface="Times New Roman"/>
              </a:rPr>
              <a:t>as "Radiation  </a:t>
            </a:r>
            <a:r>
              <a:rPr sz="1400" spc="-5" dirty="0">
                <a:latin typeface="Times New Roman"/>
                <a:cs typeface="Times New Roman"/>
              </a:rPr>
              <a:t>resistance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that fictitious resistance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when connected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series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antenna  will consume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same amount </a:t>
            </a:r>
            <a:r>
              <a:rPr sz="1400" dirty="0">
                <a:latin typeface="Times New Roman"/>
                <a:cs typeface="Times New Roman"/>
              </a:rPr>
              <a:t>of power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when actually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radiating".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9276" y="5049011"/>
            <a:ext cx="4336661" cy="233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1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81075"/>
            <a:ext cx="6230620" cy="338455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08225" marR="2296160" algn="ctr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24765" algn="just" rtl="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Antenna </a:t>
            </a:r>
            <a:r>
              <a:rPr sz="1600" b="1" dirty="0">
                <a:latin typeface="Times New Roman"/>
                <a:cs typeface="Times New Roman"/>
              </a:rPr>
              <a:t>Effective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length</a:t>
            </a:r>
            <a:endParaRPr sz="1600">
              <a:latin typeface="Times New Roman"/>
              <a:cs typeface="Times New Roman"/>
            </a:endParaRPr>
          </a:p>
          <a:p>
            <a:pPr marL="12700" marR="5080" indent="457200" algn="just" rtl="0">
              <a:lnSpc>
                <a:spcPct val="143700"/>
              </a:lnSpc>
              <a:spcBef>
                <a:spcPts val="605"/>
              </a:spcBef>
            </a:pP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10" dirty="0">
                <a:latin typeface="Times New Roman"/>
                <a:cs typeface="Times New Roman"/>
              </a:rPr>
              <a:t>assumed </a:t>
            </a:r>
            <a:r>
              <a:rPr sz="1400" spc="-5" dirty="0">
                <a:latin typeface="Times New Roman"/>
                <a:cs typeface="Times New Roman"/>
              </a:rPr>
              <a:t>that the current in the doublet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uniform. This is not true in  practice.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practice current 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either linear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sinusoidal. This effect reduces the  amount </a:t>
            </a:r>
            <a:r>
              <a:rPr sz="1400" dirty="0">
                <a:latin typeface="Times New Roman"/>
                <a:cs typeface="Times New Roman"/>
              </a:rPr>
              <a:t>of power </a:t>
            </a:r>
            <a:r>
              <a:rPr sz="1400" spc="-5" dirty="0">
                <a:latin typeface="Times New Roman"/>
                <a:cs typeface="Times New Roman"/>
              </a:rPr>
              <a:t>radiated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antenna and effectively makes aerial shorter </a:t>
            </a:r>
            <a:r>
              <a:rPr sz="1400" spc="-10" dirty="0">
                <a:latin typeface="Times New Roman"/>
                <a:cs typeface="Times New Roman"/>
              </a:rPr>
              <a:t>than  </a:t>
            </a:r>
            <a:r>
              <a:rPr sz="1400" dirty="0">
                <a:latin typeface="Times New Roman"/>
                <a:cs typeface="Times New Roman"/>
              </a:rPr>
              <a:t>the one </a:t>
            </a:r>
            <a:r>
              <a:rPr sz="1400" spc="-5" dirty="0">
                <a:latin typeface="Times New Roman"/>
                <a:cs typeface="Times New Roman"/>
              </a:rPr>
              <a:t>with </a:t>
            </a:r>
            <a:r>
              <a:rPr sz="1400" spc="-10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current </a:t>
            </a:r>
            <a:r>
              <a:rPr sz="1400" spc="-5" dirty="0">
                <a:latin typeface="Times New Roman"/>
                <a:cs typeface="Times New Roman"/>
              </a:rPr>
              <a:t>throughout.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determining the mean value of current over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length concerned, the actual length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equivalent shorter </a:t>
            </a:r>
            <a:r>
              <a:rPr sz="1400" dirty="0">
                <a:latin typeface="Times New Roman"/>
                <a:cs typeface="Times New Roman"/>
              </a:rPr>
              <a:t>aerial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be  </a:t>
            </a:r>
            <a:r>
              <a:rPr sz="1400" spc="-5" dirty="0">
                <a:latin typeface="Times New Roman"/>
                <a:cs typeface="Times New Roman"/>
              </a:rPr>
              <a:t>assumed. </a:t>
            </a:r>
            <a:r>
              <a:rPr sz="1400" i="1" spc="-5" dirty="0">
                <a:latin typeface="Times New Roman"/>
                <a:cs typeface="Times New Roman"/>
              </a:rPr>
              <a:t>This is called effective length </a:t>
            </a:r>
            <a:r>
              <a:rPr sz="1400" i="1" dirty="0">
                <a:latin typeface="Times New Roman"/>
                <a:cs typeface="Times New Roman"/>
              </a:rPr>
              <a:t>of the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antenna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algn="just" rtl="0">
              <a:lnSpc>
                <a:spcPct val="100000"/>
              </a:lnSpc>
              <a:spcBef>
                <a:spcPts val="1035"/>
              </a:spcBef>
            </a:pPr>
            <a:r>
              <a:rPr sz="1400" spc="-5" dirty="0">
                <a:latin typeface="Times New Roman"/>
                <a:cs typeface="Times New Roman"/>
              </a:rPr>
              <a:t>Determination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antenna effective length</a:t>
            </a:r>
            <a:endParaRPr sz="1400">
              <a:latin typeface="Times New Roman"/>
              <a:cs typeface="Times New Roman"/>
            </a:endParaRPr>
          </a:p>
          <a:p>
            <a:pPr marL="469900" algn="l" rtl="0">
              <a:lnSpc>
                <a:spcPct val="100000"/>
              </a:lnSpc>
              <a:spcBef>
                <a:spcPts val="1030"/>
              </a:spcBef>
            </a:pPr>
            <a:r>
              <a:rPr sz="1400" dirty="0">
                <a:latin typeface="Times New Roman"/>
                <a:cs typeface="Times New Roman"/>
              </a:rPr>
              <a:t>a) </a:t>
            </a:r>
            <a:r>
              <a:rPr sz="1400" spc="-5" dirty="0">
                <a:latin typeface="Times New Roman"/>
                <a:cs typeface="Times New Roman"/>
              </a:rPr>
              <a:t>Linear 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distribution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3990" y="4090542"/>
            <a:ext cx="819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mbria Math"/>
                <a:cs typeface="Cambria Math"/>
              </a:rPr>
              <a:t>𝑙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0378" y="4178934"/>
            <a:ext cx="24574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5"/>
              </a:spcBef>
            </a:pPr>
            <a:r>
              <a:rPr sz="1000" i="1" spc="80" dirty="0">
                <a:latin typeface="Cambria Math"/>
                <a:cs typeface="Cambria Math"/>
              </a:rPr>
              <a:t>𝑒𝑓𝑓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648" y="3954907"/>
            <a:ext cx="3733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l" rtl="0">
              <a:lnSpc>
                <a:spcPct val="100000"/>
              </a:lnSpc>
              <a:spcBef>
                <a:spcPts val="100"/>
              </a:spcBef>
            </a:pPr>
            <a:r>
              <a:rPr sz="2100" i="1" baseline="-41666" dirty="0">
                <a:latin typeface="Cambria Math"/>
                <a:cs typeface="Cambria Math"/>
              </a:rPr>
              <a:t>=</a:t>
            </a:r>
            <a:r>
              <a:rPr sz="2100" i="1" spc="232" baseline="-41666" dirty="0">
                <a:latin typeface="Cambria Math"/>
                <a:cs typeface="Cambria Math"/>
              </a:rPr>
              <a:t> </a:t>
            </a:r>
            <a:r>
              <a:rPr sz="1400" i="1" dirty="0">
                <a:latin typeface="Cambria Math"/>
                <a:cs typeface="Cambria Math"/>
              </a:rPr>
              <a:t>𝑙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3553" y="4209414"/>
            <a:ext cx="12446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sz="1400" i="1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56253" y="423125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64132" y="4374006"/>
            <a:ext cx="241744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b) </a:t>
            </a:r>
            <a:r>
              <a:rPr sz="1400" spc="-5" dirty="0">
                <a:latin typeface="Times New Roman"/>
                <a:cs typeface="Times New Roman"/>
              </a:rPr>
              <a:t>Sinusoidal current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distribution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3510" y="4858638"/>
            <a:ext cx="819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sz="1400" i="1" dirty="0">
                <a:latin typeface="Cambria Math"/>
                <a:cs typeface="Cambria Math"/>
              </a:rPr>
              <a:t>𝑙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9898" y="4947030"/>
            <a:ext cx="24574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5"/>
              </a:spcBef>
            </a:pPr>
            <a:r>
              <a:rPr sz="1000" i="1" spc="80" dirty="0">
                <a:latin typeface="Cambria Math"/>
                <a:cs typeface="Cambria Math"/>
              </a:rPr>
              <a:t>𝑒𝑓𝑓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64915" y="4723002"/>
            <a:ext cx="4533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algn="l" rtl="0">
              <a:lnSpc>
                <a:spcPct val="100000"/>
              </a:lnSpc>
              <a:spcBef>
                <a:spcPts val="105"/>
              </a:spcBef>
            </a:pPr>
            <a:r>
              <a:rPr sz="2100" i="1" baseline="-41666" dirty="0">
                <a:latin typeface="Cambria Math"/>
                <a:cs typeface="Cambria Math"/>
              </a:rPr>
              <a:t>=</a:t>
            </a:r>
            <a:r>
              <a:rPr sz="2100" i="1" spc="15" baseline="-41666" dirty="0">
                <a:latin typeface="Cambria Math"/>
                <a:cs typeface="Cambria Math"/>
              </a:rPr>
              <a:t> </a:t>
            </a:r>
            <a:r>
              <a:rPr sz="1400" i="1" dirty="0">
                <a:latin typeface="Cambria Math"/>
                <a:cs typeface="Cambria Math"/>
              </a:rPr>
              <a:t>2𝑙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35933" y="4977510"/>
            <a:ext cx="13144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sz="1400" i="1" dirty="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24248" y="499935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2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301</Words>
  <Application>Microsoft Office PowerPoint</Application>
  <PresentationFormat>مخصص</PresentationFormat>
  <Paragraphs>31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Calibri</vt:lpstr>
      <vt:lpstr>Cambria Math</vt:lpstr>
      <vt:lpstr>Times New Roman</vt:lpstr>
      <vt:lpstr>Office Theme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Baquba</dc:creator>
  <cp:lastModifiedBy>RAMI</cp:lastModifiedBy>
  <cp:revision>1</cp:revision>
  <dcterms:created xsi:type="dcterms:W3CDTF">2018-11-10T23:09:05Z</dcterms:created>
  <dcterms:modified xsi:type="dcterms:W3CDTF">2018-11-10T23:28:13Z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2018-11-10T00:00:00Z</vt:filetime>
  </property>
</Properties>
</file>