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3"/>
  </p:notesMasterIdLst>
  <p:sldIdLst>
    <p:sldId id="274" r:id="rId2"/>
    <p:sldId id="298" r:id="rId3"/>
    <p:sldId id="317" r:id="rId4"/>
    <p:sldId id="324" r:id="rId5"/>
    <p:sldId id="330" r:id="rId6"/>
    <p:sldId id="325" r:id="rId7"/>
    <p:sldId id="326" r:id="rId8"/>
    <p:sldId id="327" r:id="rId9"/>
    <p:sldId id="328" r:id="rId10"/>
    <p:sldId id="329" r:id="rId11"/>
    <p:sldId id="306" r:id="rId12"/>
  </p:sldIdLst>
  <p:sldSz cx="9144000" cy="6858000" type="screen4x3"/>
  <p:notesSz cx="6646863" cy="9777413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60093"/>
    <a:srgbClr val="009900"/>
    <a:srgbClr val="000066"/>
    <a:srgbClr val="FF0000"/>
    <a:srgbClr val="66CCFF"/>
    <a:srgbClr val="FFFF00"/>
    <a:srgbClr val="F79479"/>
    <a:srgbClr val="FFFF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5" autoAdjust="0"/>
    <p:restoredTop sz="94622" autoAdjust="0"/>
  </p:normalViewPr>
  <p:slideViewPr>
    <p:cSldViewPr>
      <p:cViewPr varScale="1">
        <p:scale>
          <a:sx n="70" d="100"/>
          <a:sy n="70" d="100"/>
        </p:scale>
        <p:origin x="140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307" cy="4888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018" y="0"/>
            <a:ext cx="2880307" cy="4888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eaLnBrk="0" hangingPunct="0">
              <a:defRPr sz="1200" smtClean="0"/>
            </a:lvl1pPr>
          </a:lstStyle>
          <a:p>
            <a:pPr>
              <a:defRPr/>
            </a:pPr>
            <a:fld id="{B3009855-E3D3-4DD5-BD8C-9A478B8A437C}" type="datetimeFigureOut">
              <a:rPr lang="en-US"/>
              <a:pPr>
                <a:defRPr/>
              </a:pPr>
              <a:t>11/10/2018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87913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687" y="4644271"/>
            <a:ext cx="5317490" cy="4399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6845"/>
            <a:ext cx="2880307" cy="4888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018" y="9286845"/>
            <a:ext cx="2880307" cy="4888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eaLnBrk="0" hangingPunct="0">
              <a:defRPr sz="1200" smtClean="0"/>
            </a:lvl1pPr>
          </a:lstStyle>
          <a:p>
            <a:pPr>
              <a:defRPr/>
            </a:pPr>
            <a:fld id="{0B85AB77-73D4-4883-ABF2-827B599CE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06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F1A3CE-981C-4BE4-A2EB-70154EB70D2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34CFAB-8C70-46A2-B35F-87A6028178D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5" y="274642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9055C0-A28B-42A2-A7BE-B582928C188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B5402-3A79-4CEE-AED0-2A5ED48E8F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AE9D4D-B08F-4675-90C6-2CA5FF754B6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819D56-0B26-4589-84F7-F5D21A419AF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C2C945-1F23-4108-A05A-1EF6A8285AD5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9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2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313295-76AC-40AD-A130-446AA1BD59DA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FA7991-633F-4567-95B8-F4A725115C23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D08072-9331-4912-BBF2-A6153B8CF68B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6625DC-5DA0-4BCE-9529-4CD47898B31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4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4" y="6407946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29AF6A1-09C0-40AE-9C32-799D7FCC37B7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4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8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8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4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DA5FB16-4A0F-4CF5-86D1-2ED59CE7DB9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9098" y="2030252"/>
            <a:ext cx="8839200" cy="118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lnSpc>
                <a:spcPct val="150000"/>
              </a:lnSpc>
              <a:spcBef>
                <a:spcPts val="0"/>
              </a:spcBef>
            </a:pPr>
            <a:r>
              <a:rPr lang="en-US" sz="5400" b="1" dirty="0" smtClean="0">
                <a:solidFill>
                  <a:srgbClr val="002060"/>
                </a:solidFill>
              </a:rPr>
              <a:t>8085 Microprocessor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9098" y="6211669"/>
            <a:ext cx="16673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9098" y="3264180"/>
            <a:ext cx="8839200" cy="118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lnSpc>
                <a:spcPct val="150000"/>
              </a:lnSpc>
              <a:spcBef>
                <a:spcPts val="0"/>
              </a:spcBef>
            </a:pPr>
            <a:r>
              <a:rPr lang="en-US" sz="5400" b="1" dirty="0" smtClean="0">
                <a:solidFill>
                  <a:srgbClr val="002060"/>
                </a:solidFill>
              </a:rPr>
              <a:t>Lecture </a:t>
            </a:r>
            <a:r>
              <a:rPr lang="en-US" sz="5400" b="1" dirty="0" smtClean="0">
                <a:solidFill>
                  <a:srgbClr val="002060"/>
                </a:solidFill>
              </a:rPr>
              <a:t>8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6087593" y="5980836"/>
            <a:ext cx="258170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  <a:spcBef>
                <a:spcPts val="0"/>
              </a:spcBef>
            </a:pPr>
            <a:r>
              <a:rPr lang="ar-IQ" sz="2000" b="1" dirty="0" smtClean="0">
                <a:solidFill>
                  <a:schemeClr val="accent1">
                    <a:lumMod val="50000"/>
                  </a:schemeClr>
                </a:solidFill>
              </a:rPr>
              <a:t>المدرس إياد قيس عبد الكريم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10" grpId="0"/>
      <p:bldP spid="13" grpId="0"/>
      <p:bldP spid="9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76654" y="1193539"/>
            <a:ext cx="73957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just" rtl="0"/>
            <a:r>
              <a:rPr 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Decoding and Executing an Instruction</a:t>
            </a:r>
            <a:endParaRPr lang="en-US" sz="3200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63495" y="1828800"/>
            <a:ext cx="8305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rtl="0"/>
            <a:r>
              <a:rPr lang="en-US" sz="2800" b="1" dirty="0"/>
              <a:t>Solution:-</a:t>
            </a:r>
            <a:endParaRPr lang="en-US" sz="2800" dirty="0"/>
          </a:p>
          <a:p>
            <a:pPr algn="just" rtl="0"/>
            <a:r>
              <a:rPr lang="en-US" sz="2800" dirty="0" smtClean="0"/>
              <a:t>To </a:t>
            </a:r>
            <a:r>
              <a:rPr lang="en-US" sz="2800" dirty="0"/>
              <a:t>decode and execute the instruction, the following steps are performed.</a:t>
            </a:r>
          </a:p>
          <a:p>
            <a:pPr lvl="0" algn="just" rtl="0"/>
            <a:r>
              <a:rPr lang="en-US" sz="2800" dirty="0"/>
              <a:t>The contents of the data bus (4F) are placed in the instruction register and decoded.</a:t>
            </a:r>
          </a:p>
          <a:p>
            <a:pPr lvl="0" algn="just" rtl="0"/>
            <a:r>
              <a:rPr lang="en-US" sz="2800" dirty="0"/>
              <a:t>Contents of the accumulator (82H) are transferred to the temporary register in the ALU.</a:t>
            </a:r>
          </a:p>
          <a:p>
            <a:pPr lvl="0" algn="just" rtl="0"/>
            <a:r>
              <a:rPr lang="en-US" sz="2800" dirty="0"/>
              <a:t>The contents of the temporary register are transferred to register C.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464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8" grpId="0"/>
      <p:bldP spid="9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29" y="304800"/>
            <a:ext cx="1527809" cy="1524000"/>
          </a:xfrm>
          <a:prstGeom prst="rect">
            <a:avLst/>
          </a:prstGeom>
        </p:spPr>
      </p:pic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733800" y="2133600"/>
            <a:ext cx="47832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ar-IQ" sz="5400" dirty="0" smtClean="0"/>
              <a:t>شكراً لإصغائكم ...</a:t>
            </a:r>
            <a:endParaRPr lang="en-US" sz="5400" dirty="0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124200" y="3886200"/>
            <a:ext cx="47832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ar-IQ" sz="5400" dirty="0" smtClean="0"/>
              <a:t>أسئلة ؟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5226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76653" y="1193539"/>
            <a:ext cx="82926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400" dirty="0"/>
              <a:t>Machine control instructions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093" y="2286000"/>
            <a:ext cx="7772400" cy="333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60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8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50" y="1647825"/>
            <a:ext cx="7734300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8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5" y="1371599"/>
            <a:ext cx="7943850" cy="4437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42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559" y="1371600"/>
            <a:ext cx="8134350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601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wheel spokes="8"/>
      </p:transition>
    </mc:Choice>
    <mc:Fallback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200149"/>
            <a:ext cx="8364495" cy="4787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17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2" y="1066799"/>
            <a:ext cx="9164898" cy="474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56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230" y="1041872"/>
            <a:ext cx="8670956" cy="5169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79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76654" y="1193539"/>
            <a:ext cx="73957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just" rtl="0"/>
            <a:r>
              <a:rPr lang="en-US" sz="3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Decoding and Executing an Instruction</a:t>
            </a:r>
            <a:endParaRPr lang="en-US" sz="3200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9099" y="6211669"/>
            <a:ext cx="144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IQ" sz="3600" b="1" dirty="0" smtClean="0"/>
              <a:t>2018</a:t>
            </a:r>
            <a:endParaRPr lang="en-US" sz="3600" b="1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63495" y="1828800"/>
            <a:ext cx="8305800" cy="3244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en-US" sz="2800" b="1" dirty="0"/>
              <a:t>Example:-</a:t>
            </a:r>
            <a:endParaRPr lang="en-US" sz="2800" dirty="0"/>
          </a:p>
          <a:p>
            <a:pPr algn="just" rtl="0">
              <a:lnSpc>
                <a:spcPct val="150000"/>
              </a:lnSpc>
            </a:pPr>
            <a:r>
              <a:rPr lang="en-US" sz="2800" dirty="0"/>
              <a:t>Assume that the accumulator contains data byte 82H, and the instruction MOV C, A (4FH) is fetched. List the steps in decoding and executing the instruction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30" y="304800"/>
            <a:ext cx="763904" cy="762000"/>
          </a:xfrm>
          <a:prstGeom prst="rect">
            <a:avLst/>
          </a:prstGeom>
        </p:spPr>
      </p:pic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132923" y="294564"/>
            <a:ext cx="2536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جامعة ديالى / كلية الهندسة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334309" y="697468"/>
            <a:ext cx="213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IQ" b="1" dirty="0" smtClean="0"/>
              <a:t>قسم الهندسة الإلكترونية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6667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  <p:bldP spid="8" grpId="0"/>
      <p:bldP spid="9" grpId="0"/>
      <p:bldP spid="17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6843</TotalTime>
  <Words>214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ayad</dc:creator>
  <cp:lastModifiedBy>Windows User</cp:lastModifiedBy>
  <cp:revision>807</cp:revision>
  <cp:lastPrinted>1601-01-01T00:00:00Z</cp:lastPrinted>
  <dcterms:created xsi:type="dcterms:W3CDTF">2012-02-17T15:29:24Z</dcterms:created>
  <dcterms:modified xsi:type="dcterms:W3CDTF">2018-11-10T18:48:52Z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