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5300" dirty="0" smtClean="0"/>
              <a:t>Chemical Process Industries</a:t>
            </a:r>
            <a:br>
              <a:rPr lang="en-US" sz="5300" dirty="0" smtClean="0"/>
            </a:br>
            <a:r>
              <a:rPr lang="en-US" sz="5300" dirty="0" smtClean="0"/>
              <a:t>University of </a:t>
            </a:r>
            <a:r>
              <a:rPr lang="en-US" sz="5300" dirty="0" err="1" smtClean="0"/>
              <a:t>Diyala</a:t>
            </a:r>
            <a:r>
              <a:rPr lang="en-US" sz="5300" dirty="0" smtClean="0"/>
              <a:t> Chemical Engineering Department</a:t>
            </a:r>
            <a:br>
              <a:rPr lang="en-US" sz="5300" dirty="0" smtClean="0"/>
            </a:br>
            <a:r>
              <a:rPr lang="en-US" dirty="0" smtClean="0"/>
              <a:t> </a:t>
            </a:r>
            <a:br>
              <a:rPr lang="en-US" dirty="0" smtClean="0"/>
            </a:br>
            <a:r>
              <a:rPr lang="en-US" dirty="0" smtClean="0"/>
              <a:t> </a:t>
            </a:r>
            <a:br>
              <a:rPr lang="en-US" dirty="0" smtClean="0"/>
            </a:br>
            <a:r>
              <a:rPr lang="en-US" b="1" i="1" dirty="0" smtClean="0"/>
              <a:t>Lecture (1)</a:t>
            </a:r>
            <a:r>
              <a:rPr lang="en-US" dirty="0" smtClean="0"/>
              <a:t/>
            </a:r>
            <a:br>
              <a:rPr lang="en-US" dirty="0" smtClean="0"/>
            </a:br>
            <a:endParaRPr lang="ar-IQ" dirty="0"/>
          </a:p>
        </p:txBody>
      </p:sp>
      <p:sp>
        <p:nvSpPr>
          <p:cNvPr id="3" name="عنوان فرعي 2"/>
          <p:cNvSpPr>
            <a:spLocks noGrp="1"/>
          </p:cNvSpPr>
          <p:nvPr>
            <p:ph type="subTitle" idx="1"/>
          </p:nvPr>
        </p:nvSpPr>
        <p:spPr/>
        <p:txBody>
          <a:bodyPr>
            <a:normAutofit/>
          </a:bodyPr>
          <a:lstStyle/>
          <a:p>
            <a:endParaRPr lang="en-US" dirty="0" smtClean="0"/>
          </a:p>
          <a:p>
            <a:r>
              <a:rPr lang="ar-IQ" sz="4000" b="1" smtClean="0"/>
              <a:t>د. أديبة </a:t>
            </a:r>
            <a:r>
              <a:rPr lang="ar-IQ" sz="4000" b="1" dirty="0" err="1" smtClean="0"/>
              <a:t>النعيمي</a:t>
            </a:r>
            <a:endParaRPr lang="en-US" sz="4000" b="1"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dirty="0" smtClean="0"/>
              <a:t>Structure and schemes of petrochemical industries, main petrochemical equipment</a:t>
            </a:r>
          </a:p>
          <a:p>
            <a:pPr algn="l" rtl="0"/>
            <a:r>
              <a:rPr lang="en-US" dirty="0" smtClean="0"/>
              <a:t>:steam crackers, quench towers, scrubbers. Olefins and aromatic plants. Hydrogen plants ,Synthesis gas .Unit processes for intermediates. Polymerization and </a:t>
            </a:r>
            <a:r>
              <a:rPr lang="en-US" dirty="0" err="1" smtClean="0"/>
              <a:t>polycondensation</a:t>
            </a:r>
            <a:r>
              <a:rPr lang="en-US" dirty="0" smtClean="0"/>
              <a:t>, Trends in petrochemical industries.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r>
              <a:rPr lang="en-US" b="1" i="1" dirty="0" smtClean="0"/>
              <a:t>Introduction:</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a:bodyPr>
          <a:lstStyle/>
          <a:p>
            <a:pPr algn="l" rtl="0"/>
            <a:r>
              <a:rPr lang="en-US" sz="4000" b="1" u="heavy" dirty="0" smtClean="0"/>
              <a:t>Industrial </a:t>
            </a:r>
            <a:r>
              <a:rPr lang="en-US" sz="4000" b="1" u="heavy" dirty="0" smtClean="0"/>
              <a:t>Countries</a:t>
            </a:r>
          </a:p>
          <a:p>
            <a:pPr lvl="0" rtl="0"/>
            <a:r>
              <a:rPr lang="en-US" sz="4000" dirty="0" smtClean="0"/>
              <a:t>The world petrochemical industry has changed drastically in the last twenty to thirty years.</a:t>
            </a:r>
          </a:p>
          <a:p>
            <a:pPr lvl="0"/>
            <a:r>
              <a:rPr lang="en-US" sz="4000" dirty="0" smtClean="0"/>
              <a:t> </a:t>
            </a:r>
            <a:r>
              <a:rPr lang="en-US" sz="4000" dirty="0" smtClean="0"/>
              <a:t>The United States, Western Europe and Japan previously dominated production of primary petrochemicals,</a:t>
            </a:r>
          </a:p>
          <a:p>
            <a:endParaRPr lang="en-US" sz="4000" dirty="0" smtClean="0"/>
          </a:p>
          <a:p>
            <a:pPr algn="l" rtl="0"/>
            <a:endParaRPr lang="en-US" sz="4000" b="1" u="sng" dirty="0" smtClean="0"/>
          </a:p>
          <a:p>
            <a:pPr algn="l"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sz="4000" dirty="0" err="1" smtClean="0"/>
              <a:t>i.not</a:t>
            </a:r>
            <a:r>
              <a:rPr lang="en-US" sz="4000" dirty="0" smtClean="0"/>
              <a:t> only to supply their own domestic demand. </a:t>
            </a:r>
            <a:r>
              <a:rPr lang="en-US" sz="4000" dirty="0" err="1" smtClean="0"/>
              <a:t>ii.but</a:t>
            </a:r>
            <a:r>
              <a:rPr lang="en-US" sz="4000" dirty="0" smtClean="0"/>
              <a:t> also to export to other world markets.</a:t>
            </a:r>
          </a:p>
          <a:p>
            <a:pPr algn="l" rtl="0"/>
            <a:r>
              <a:rPr lang="en-US" sz="4000" dirty="0" smtClean="0"/>
              <a:t>These areas accounted for over 80% of world primary petrochemical production prior to 1980 </a:t>
            </a:r>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en-US" sz="4000" dirty="0" smtClean="0"/>
              <a:t>3-Countries with vast reserves of crude oil and natural gas (e.g., Saudi Arabia </a:t>
            </a:r>
            <a:r>
              <a:rPr lang="en-US" sz="4000" dirty="0" err="1" smtClean="0"/>
              <a:t>andCanada</a:t>
            </a:r>
            <a:r>
              <a:rPr lang="en-US" sz="4000" dirty="0" smtClean="0"/>
              <a:t>) have constructed plants. to add value to their resources. Since these countries generally</a:t>
            </a:r>
          </a:p>
          <a:p>
            <a:pPr lvl="0"/>
            <a:r>
              <a:rPr lang="en-US" sz="4000" dirty="0" smtClean="0"/>
              <a:t>have smaller domestic demand.</a:t>
            </a:r>
          </a:p>
          <a:p>
            <a:pPr lvl="0"/>
            <a:r>
              <a:rPr lang="en-US" sz="4000" dirty="0" smtClean="0"/>
              <a:t>Petrochemical production is earmarked for the export market.</a:t>
            </a:r>
          </a:p>
          <a:p>
            <a:pPr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sz="3600" dirty="0" smtClean="0"/>
              <a:t>The need for synthetic rubber and synthetic chemicals for explosives during World War II prompted the development of the highly specialized petrochemical industry in America. After 1952 the state's share in the American petrochemical industry increased dramatically</a:t>
            </a:r>
            <a:endParaRPr lang="ar-IQ"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sz="3600" dirty="0" smtClean="0"/>
              <a:t>During	the	1960s	played	an	increasingly	diversified	role	in	all	phases	of	the petrochemical industry: furnishing and processing oil and gas, producing petrochemicals, and manufacturing commercial commodities.</a:t>
            </a:r>
          </a:p>
          <a:p>
            <a:pPr algn="l" rtl="0"/>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l" rtl="0"/>
            <a:r>
              <a:rPr lang="en-US" sz="3600" dirty="0" smtClean="0"/>
              <a:t>By 1965 200 petrochemical plants in Texas processed such basic petrochemicals as ethylene, propylene, butadiene, benzene, isoprene, and </a:t>
            </a:r>
            <a:r>
              <a:rPr lang="en-US" sz="3600" dirty="0" err="1" smtClean="0"/>
              <a:t>xylenes</a:t>
            </a:r>
            <a:r>
              <a:rPr lang="en-US" sz="3600" dirty="0" smtClean="0"/>
              <a:t>, which are the building blocks for innumerable chemical products spanning the range of the plastic, rubber, and synthetic fiber industries.</a:t>
            </a:r>
          </a:p>
          <a:p>
            <a:pPr algn="l"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sz="3600" dirty="0" smtClean="0"/>
              <a:t>The petrochemical industries in the United States, Western Europe and Japan have experienced lower growth rates. In 2010, these three regions accounted for only 37% of world primary petrochemicals production</a:t>
            </a:r>
            <a:endParaRPr lang="ar-IQ"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u="heavy" dirty="0" smtClean="0"/>
              <a:t>Petrochemicals:</a:t>
            </a:r>
            <a:r>
              <a:rPr lang="en-US" b="1" i="1" u="sng" dirty="0" smtClean="0"/>
              <a:t/>
            </a:r>
            <a:br>
              <a:rPr lang="en-US" b="1" i="1" u="sng" dirty="0" smtClean="0"/>
            </a:br>
            <a:endParaRPr lang="ar-IQ" dirty="0"/>
          </a:p>
        </p:txBody>
      </p:sp>
      <p:sp>
        <p:nvSpPr>
          <p:cNvPr id="3" name="عنصر نائب للمحتوى 2"/>
          <p:cNvSpPr>
            <a:spLocks noGrp="1"/>
          </p:cNvSpPr>
          <p:nvPr>
            <p:ph idx="1"/>
          </p:nvPr>
        </p:nvSpPr>
        <p:spPr/>
        <p:txBody>
          <a:bodyPr>
            <a:normAutofit fontScale="85000" lnSpcReduction="20000"/>
          </a:bodyPr>
          <a:lstStyle/>
          <a:p>
            <a:pPr algn="l" rtl="0">
              <a:buNone/>
            </a:pPr>
            <a:r>
              <a:rPr lang="en-US" sz="3900" dirty="0" smtClean="0"/>
              <a:t>Petrochemicals in general are compounds and polymers derived directly or indirectly from petroleum and used in the chemical market. The major petrochemical products: are plastics, synthetic fibers, synthetic rubber, detergents, and nitrogen fertilizers</a:t>
            </a:r>
            <a:r>
              <a:rPr lang="en-US" sz="3900" dirty="0" smtClean="0"/>
              <a:t>. </a:t>
            </a:r>
            <a:r>
              <a:rPr lang="en-US" sz="3900" dirty="0" smtClean="0"/>
              <a:t>Many other important chemical industries such as paints, adhesives, insecticides, and pharmaceuticals may involve one or more petrochemical products within their manufacturing steps.</a:t>
            </a:r>
          </a:p>
          <a:p>
            <a:pPr algn="l" rtl="0">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339</Words>
  <PresentationFormat>عرض على الشاشة (3:4)‏</PresentationFormat>
  <Paragraphs>31</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Chemical Process Industries University of Diyala Chemical Engineering Department     Lecture (1) </vt:lpstr>
      <vt:lpstr>Introduction: </vt:lpstr>
      <vt:lpstr>الشريحة 3</vt:lpstr>
      <vt:lpstr>الشريحة 4</vt:lpstr>
      <vt:lpstr>الشريحة 5</vt:lpstr>
      <vt:lpstr>الشريحة 6</vt:lpstr>
      <vt:lpstr>الشريحة 7</vt:lpstr>
      <vt:lpstr>الشريحة 8</vt:lpstr>
      <vt:lpstr>Petrochemicals: </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Process Industries University of Diyala Chemical Engineering Department     Lecture (1)</dc:title>
  <dc:creator>lenovo</dc:creator>
  <cp:lastModifiedBy>lenovo</cp:lastModifiedBy>
  <cp:revision>6</cp:revision>
  <dcterms:created xsi:type="dcterms:W3CDTF">2018-11-20T09:10:24Z</dcterms:created>
  <dcterms:modified xsi:type="dcterms:W3CDTF">2018-11-26T16:07:31Z</dcterms:modified>
</cp:coreProperties>
</file>