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 id="25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en-US" sz="4800" dirty="0" smtClean="0"/>
              <a:t>Chemical Process Industries</a:t>
            </a:r>
            <a:br>
              <a:rPr lang="en-US" sz="4800" dirty="0" smtClean="0"/>
            </a:br>
            <a:r>
              <a:rPr lang="en-US" sz="4800" dirty="0" smtClean="0"/>
              <a:t>University of </a:t>
            </a:r>
            <a:r>
              <a:rPr lang="en-US" sz="4800" dirty="0" err="1" smtClean="0"/>
              <a:t>Diyala</a:t>
            </a:r>
            <a:r>
              <a:rPr lang="en-US" sz="4800" dirty="0" smtClean="0"/>
              <a:t> Chemical Engineering Department</a:t>
            </a:r>
            <a:br>
              <a:rPr lang="en-US" sz="4800" dirty="0" smtClean="0"/>
            </a:br>
            <a:endParaRPr lang="ar-IQ" sz="4800" dirty="0"/>
          </a:p>
        </p:txBody>
      </p:sp>
      <p:sp>
        <p:nvSpPr>
          <p:cNvPr id="3" name="عنوان فرعي 2"/>
          <p:cNvSpPr>
            <a:spLocks noGrp="1"/>
          </p:cNvSpPr>
          <p:nvPr>
            <p:ph type="subTitle" idx="1"/>
          </p:nvPr>
        </p:nvSpPr>
        <p:spPr/>
        <p:txBody>
          <a:bodyPr>
            <a:normAutofit/>
          </a:bodyPr>
          <a:lstStyle/>
          <a:p>
            <a:pPr rtl="0"/>
            <a:r>
              <a:rPr lang="en-US" sz="4400" b="1" smtClean="0"/>
              <a:t>Lecture (2)</a:t>
            </a:r>
            <a:endParaRPr lang="en-US" sz="4400" b="1" dirty="0" smtClean="0"/>
          </a:p>
          <a:p>
            <a:pPr rtl="0"/>
            <a:r>
              <a:rPr lang="ar-IQ" sz="4400" b="1" dirty="0" smtClean="0"/>
              <a:t>د. أديبة </a:t>
            </a:r>
            <a:r>
              <a:rPr lang="ar-IQ" sz="4400" b="1" dirty="0" err="1" smtClean="0"/>
              <a:t>النعيمي</a:t>
            </a:r>
            <a:r>
              <a:rPr lang="ar-IQ" sz="4400" b="1" dirty="0" smtClean="0"/>
              <a:t> </a:t>
            </a:r>
            <a:endParaRPr lang="en-US" sz="4400" b="1" dirty="0" smtClean="0"/>
          </a:p>
          <a:p>
            <a:pPr rtl="0"/>
            <a:endParaRPr lang="en-US" sz="4400" b="1" dirty="0" smtClean="0"/>
          </a:p>
          <a:p>
            <a:pPr rtl="0"/>
            <a:endParaRPr lang="en-US" sz="4400" b="1" dirty="0" smtClean="0"/>
          </a:p>
          <a:p>
            <a:pPr rtl="0"/>
            <a:endParaRPr lang="en-US" sz="4400" b="1" dirty="0" smtClean="0"/>
          </a:p>
          <a:p>
            <a:pPr rtl="0"/>
            <a:endParaRPr lang="en-US" sz="4400" b="1" dirty="0" smtClean="0"/>
          </a:p>
          <a:p>
            <a:pPr rtl="0"/>
            <a:endParaRPr lang="en-US" sz="4400" b="1" dirty="0" smtClean="0"/>
          </a:p>
          <a:p>
            <a:pPr rtl="0"/>
            <a:endParaRPr lang="ar-IQ"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4000" dirty="0" smtClean="0"/>
              <a:t>Temp:750-850 </a:t>
            </a:r>
            <a:r>
              <a:rPr lang="en-US" sz="4000" dirty="0" err="1" smtClean="0"/>
              <a:t>oC</a:t>
            </a:r>
            <a:endParaRPr lang="en-US" sz="4000" dirty="0" smtClean="0"/>
          </a:p>
          <a:p>
            <a:pPr algn="l" rtl="0"/>
            <a:r>
              <a:rPr lang="en-US" sz="4000" dirty="0" smtClean="0"/>
              <a:t>Residence time(RT)=0.2-0.3 sec. Steam: feed 0.2-1 Pressure:1-3 bar.</a:t>
            </a:r>
            <a:endParaRPr lang="ar-IQ"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u="heavy" dirty="0" smtClean="0"/>
              <a:t>Raw materials</a:t>
            </a:r>
            <a:r>
              <a:rPr lang="en-US" b="1" i="1" u="sng" dirty="0" smtClean="0"/>
              <a:t/>
            </a:r>
            <a:br>
              <a:rPr lang="en-US" b="1" i="1" u="sng" dirty="0" smtClean="0"/>
            </a:br>
            <a:endParaRPr lang="ar-IQ" dirty="0"/>
          </a:p>
        </p:txBody>
      </p:sp>
      <p:sp>
        <p:nvSpPr>
          <p:cNvPr id="3" name="عنصر نائب للمحتوى 2"/>
          <p:cNvSpPr>
            <a:spLocks noGrp="1"/>
          </p:cNvSpPr>
          <p:nvPr>
            <p:ph idx="1"/>
          </p:nvPr>
        </p:nvSpPr>
        <p:spPr/>
        <p:txBody>
          <a:bodyPr>
            <a:normAutofit/>
          </a:bodyPr>
          <a:lstStyle/>
          <a:p>
            <a:pPr algn="l" rtl="0"/>
            <a:r>
              <a:rPr lang="en-US" sz="3600" b="1" dirty="0" smtClean="0"/>
              <a:t>The primary raw materials and future energy and chemical sources</a:t>
            </a:r>
            <a:r>
              <a:rPr lang="en-US" sz="3600" dirty="0" smtClean="0"/>
              <a:t>: Natural gas and crude oils are the basic raw materials for the manufacture of petrochemicals.</a:t>
            </a:r>
          </a:p>
          <a:p>
            <a:pPr algn="l" rtl="0"/>
            <a:endParaRPr lang="ar-IQ"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l" rtl="0"/>
            <a:r>
              <a:rPr lang="en-US" sz="3600" b="1" dirty="0" smtClean="0"/>
              <a:t>Secondary raw materials, </a:t>
            </a:r>
            <a:r>
              <a:rPr lang="en-US" sz="3600" dirty="0" smtClean="0"/>
              <a:t>are obtained from natural gas and crude oils through different processing schemes. The intermediates may be light hydrocarbon compounds such as methane and ethane, or heavier hydrocarbon mixtures such as naphtha or gas oil. Both naphtha and gas oil are crude oil fractions with different boiling ranges.</a:t>
            </a:r>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sz="3600" b="1" dirty="0" smtClean="0"/>
              <a:t>Two petrochemical classes </a:t>
            </a:r>
            <a:r>
              <a:rPr lang="en-US" sz="3600" dirty="0" smtClean="0"/>
              <a:t>are </a:t>
            </a:r>
            <a:r>
              <a:rPr lang="en-US" sz="3600" b="1" u="heavy" dirty="0" smtClean="0"/>
              <a:t>olefins</a:t>
            </a:r>
            <a:r>
              <a:rPr lang="en-US" sz="3600" b="1" dirty="0" smtClean="0"/>
              <a:t> </a:t>
            </a:r>
            <a:r>
              <a:rPr lang="en-US" sz="3600" dirty="0" smtClean="0"/>
              <a:t>including ethylene and propylene, and</a:t>
            </a:r>
          </a:p>
          <a:p>
            <a:pPr algn="l" rtl="0"/>
            <a:r>
              <a:rPr lang="en-US" sz="3600" dirty="0" smtClean="0"/>
              <a:t> </a:t>
            </a:r>
          </a:p>
          <a:p>
            <a:pPr algn="l" rtl="0"/>
            <a:r>
              <a:rPr lang="en-US" sz="3600" b="1" u="heavy" dirty="0" smtClean="0"/>
              <a:t>aromatics</a:t>
            </a:r>
            <a:r>
              <a:rPr lang="en-US" sz="3600" b="1" dirty="0" smtClean="0"/>
              <a:t> </a:t>
            </a:r>
            <a:r>
              <a:rPr lang="en-US" sz="3600" dirty="0" smtClean="0"/>
              <a:t>including benzene, toluene and </a:t>
            </a:r>
            <a:r>
              <a:rPr lang="en-US" sz="3600" dirty="0" err="1" smtClean="0"/>
              <a:t>xylene</a:t>
            </a:r>
            <a:r>
              <a:rPr lang="en-US" sz="3600" dirty="0" smtClean="0"/>
              <a:t> isomers.</a:t>
            </a:r>
          </a:p>
          <a:p>
            <a:pPr algn="l" rtl="0"/>
            <a:r>
              <a:rPr lang="en-US" sz="3600" dirty="0" smtClean="0"/>
              <a:t> </a:t>
            </a:r>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sz="3600" dirty="0" smtClean="0"/>
              <a:t>Oil refineries produce olefins and aromatics by fluid catalytic cracking of petroleum fractions. Chemical plants produce olefins by steam cracking of natural gas liquids like ethane and propane.</a:t>
            </a:r>
          </a:p>
          <a:p>
            <a:pPr algn="l" rtl="0"/>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pPr algn="l" rtl="0"/>
            <a:r>
              <a:rPr lang="en-US" dirty="0" smtClean="0"/>
              <a:t>Aromatics are produced by catalytic reforming of naphtha. Olefins and aromatics are the building blocks for a wide range of materials such as solvents, detergents, and</a:t>
            </a:r>
          </a:p>
          <a:p>
            <a:pPr algn="l" rtl="0"/>
            <a:r>
              <a:rPr lang="en-US" dirty="0" smtClean="0"/>
              <a:t/>
            </a:r>
            <a:br>
              <a:rPr lang="en-US" dirty="0" smtClean="0"/>
            </a:br>
            <a:r>
              <a:rPr lang="en-US" dirty="0" smtClean="0"/>
              <a:t>adhesives. Olefins are the basis for polymers and </a:t>
            </a:r>
            <a:r>
              <a:rPr lang="en-US" dirty="0" err="1" smtClean="0"/>
              <a:t>oligomers</a:t>
            </a:r>
            <a:r>
              <a:rPr lang="en-US" dirty="0" smtClean="0"/>
              <a:t> used in plastics, resins, fibers, </a:t>
            </a:r>
            <a:r>
              <a:rPr lang="en-US" dirty="0" err="1" smtClean="0"/>
              <a:t>elastomers</a:t>
            </a:r>
            <a:r>
              <a:rPr lang="en-US" dirty="0" smtClean="0"/>
              <a:t>, lubricants, and gels.</a:t>
            </a:r>
          </a:p>
          <a:p>
            <a:pPr algn="l" rtl="0"/>
            <a:endParaRPr lang="ar-IQ"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342900" lvl="1" indent="-342900" algn="l" rtl="0">
              <a:buFont typeface="Arial" pitchFamily="34" charset="0"/>
              <a:buChar char="•"/>
            </a:pPr>
            <a:r>
              <a:rPr lang="en-US" sz="3600" dirty="0" smtClean="0"/>
              <a:t>Benzene is a raw material for dyes and synthetic detergents, benzene and toluene raw material for </a:t>
            </a:r>
            <a:r>
              <a:rPr lang="en-US" sz="3600" dirty="0" err="1" smtClean="0"/>
              <a:t>isocyanates</a:t>
            </a:r>
            <a:r>
              <a:rPr lang="en-US" sz="3600" dirty="0" smtClean="0"/>
              <a:t> MDI and TDI used in making polyurethanes. Manufacturers use </a:t>
            </a:r>
            <a:r>
              <a:rPr lang="en-US" sz="3600" dirty="0" err="1" smtClean="0"/>
              <a:t>xylenes</a:t>
            </a:r>
            <a:r>
              <a:rPr lang="en-US" sz="3600" dirty="0" smtClean="0"/>
              <a:t> to produce plastics and synthetic fibers.</a:t>
            </a:r>
          </a:p>
          <a:p>
            <a:pPr algn="l" rtl="0"/>
            <a:endParaRPr lang="ar-IQ"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342900" lvl="1" indent="-342900" algn="l" rtl="0">
              <a:buFont typeface="Arial" pitchFamily="34" charset="0"/>
              <a:buChar char="•"/>
            </a:pPr>
            <a:r>
              <a:rPr lang="en-US" sz="3600" dirty="0" smtClean="0"/>
              <a:t>Synthesis gas is a mixture of carbon monoxide and hydrogen used to make ammonia and methanol. Ammonia is used to make the fertilizer, urea and methanol is used as a solvent and chemical intermediate.</a:t>
            </a:r>
          </a:p>
          <a:p>
            <a:pPr algn="l" rtl="0"/>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4000" dirty="0" smtClean="0"/>
              <a:t>Practical design of steam cracking and operating conditions depends on feed.</a:t>
            </a:r>
          </a:p>
          <a:p>
            <a:pPr algn="l" rtl="0"/>
            <a:r>
              <a:rPr lang="en-US" sz="4000" dirty="0" smtClean="0"/>
              <a:t>If the raw material: Ethane-gas oil :then operating conditions are:</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278</Words>
  <PresentationFormat>عرض على الشاشة (3:4)‏</PresentationFormat>
  <Paragraphs>23</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Chemical Process Industries University of Diyala Chemical Engineering Department </vt:lpstr>
      <vt:lpstr>Raw materials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Process Industries University of Diyala Chemical Engineering Department</dc:title>
  <dc:creator>lenovo</dc:creator>
  <cp:lastModifiedBy>lenovo</cp:lastModifiedBy>
  <cp:revision>6</cp:revision>
  <dcterms:created xsi:type="dcterms:W3CDTF">2018-11-26T16:08:53Z</dcterms:created>
  <dcterms:modified xsi:type="dcterms:W3CDTF">2018-11-26T18:55:10Z</dcterms:modified>
</cp:coreProperties>
</file>