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72" r:id="rId7"/>
    <p:sldId id="273" r:id="rId8"/>
    <p:sldId id="257" r:id="rId9"/>
    <p:sldId id="258" r:id="rId10"/>
    <p:sldId id="262" r:id="rId11"/>
    <p:sldId id="263" r:id="rId12"/>
    <p:sldId id="264" r:id="rId13"/>
    <p:sldId id="267" r:id="rId14"/>
    <p:sldId id="265" r:id="rId15"/>
    <p:sldId id="266" r:id="rId16"/>
    <p:sldId id="259" r:id="rId17"/>
    <p:sldId id="260" r:id="rId18"/>
    <p:sldId id="261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18/03/1440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Chemical Process Industries</a:t>
            </a:r>
            <a:br>
              <a:rPr lang="en-US" sz="4800" dirty="0" smtClean="0"/>
            </a:br>
            <a:r>
              <a:rPr lang="en-US" sz="4800" dirty="0" smtClean="0"/>
              <a:t>University of </a:t>
            </a:r>
            <a:r>
              <a:rPr lang="en-US" sz="4800" dirty="0" err="1" smtClean="0"/>
              <a:t>Diyala</a:t>
            </a:r>
            <a:r>
              <a:rPr lang="en-US" sz="4800" dirty="0" smtClean="0"/>
              <a:t> Chemical Engineering Department</a:t>
            </a:r>
            <a:br>
              <a:rPr lang="en-US" sz="4800" dirty="0" smtClean="0"/>
            </a:br>
            <a:endParaRPr lang="ar-IQ" sz="48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rtl="0"/>
            <a:r>
              <a:rPr lang="en-US" sz="4400" b="1" dirty="0" smtClean="0"/>
              <a:t>Lecture </a:t>
            </a:r>
            <a:r>
              <a:rPr lang="en-US" sz="4400" b="1" dirty="0" smtClean="0"/>
              <a:t>(5)</a:t>
            </a:r>
            <a:endParaRPr lang="en-US" sz="4400" b="1" dirty="0" smtClean="0"/>
          </a:p>
          <a:p>
            <a:pPr rtl="0"/>
            <a:r>
              <a:rPr lang="ar-IQ" sz="4400" b="1" dirty="0" smtClean="0"/>
              <a:t>د. أديبة </a:t>
            </a:r>
            <a:r>
              <a:rPr lang="ar-IQ" sz="4400" b="1" dirty="0" err="1" smtClean="0"/>
              <a:t>النعيمي</a:t>
            </a:r>
            <a:r>
              <a:rPr lang="ar-IQ" sz="4400" b="1" dirty="0" smtClean="0"/>
              <a:t> </a:t>
            </a:r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en-US" sz="4400" b="1" dirty="0" smtClean="0"/>
          </a:p>
          <a:p>
            <a:pPr rtl="0"/>
            <a:endParaRPr lang="ar-IQ" sz="44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sz="4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sz="3600" dirty="0" smtClean="0"/>
              <a:t>Polymer-grade propylene is recovered in a propylene fractionators (13)</a:t>
            </a:r>
          </a:p>
          <a:p>
            <a:pPr algn="l" rtl="0"/>
            <a:r>
              <a:rPr lang="en-US" sz="3600" dirty="0" smtClean="0"/>
              <a:t>- </a:t>
            </a:r>
            <a:r>
              <a:rPr lang="en-US" sz="3600" dirty="0" err="1" smtClean="0"/>
              <a:t>Methylacetylene</a:t>
            </a:r>
            <a:r>
              <a:rPr lang="en-US" sz="3600" dirty="0" smtClean="0"/>
              <a:t> and </a:t>
            </a:r>
            <a:r>
              <a:rPr lang="en-US" sz="3600" dirty="0" err="1" smtClean="0"/>
              <a:t>propadiene</a:t>
            </a:r>
            <a:r>
              <a:rPr lang="en-US" sz="3600" dirty="0" smtClean="0"/>
              <a:t> are hydrogenated in the </a:t>
            </a:r>
            <a:r>
              <a:rPr lang="en-US" sz="3600" dirty="0" err="1" smtClean="0"/>
              <a:t>depropanizer</a:t>
            </a:r>
            <a:r>
              <a:rPr lang="en-US" sz="3600" dirty="0" smtClean="0"/>
              <a:t> using CD</a:t>
            </a:r>
          </a:p>
          <a:p>
            <a:pPr algn="l" rtl="0"/>
            <a:r>
              <a:rPr lang="en-US" sz="3600" dirty="0" smtClean="0"/>
              <a:t>Hydro catalytic distillation hydrogenation technology. The </a:t>
            </a:r>
            <a:r>
              <a:rPr lang="en-US" sz="3600" dirty="0" err="1" smtClean="0"/>
              <a:t>depropanizer</a:t>
            </a:r>
            <a:r>
              <a:rPr lang="en-US" sz="3600" dirty="0" smtClean="0"/>
              <a:t> bottoms is</a:t>
            </a:r>
          </a:p>
          <a:p>
            <a:pPr algn="l" rtl="0"/>
            <a:r>
              <a:rPr lang="en-US" sz="3600" dirty="0" smtClean="0"/>
              <a:t>separated into mixed C4 and light gasoline streams (14)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First: Steam cracking process: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/>
            <a:r>
              <a:rPr lang="en-US" sz="4100" dirty="0" smtClean="0"/>
              <a:t>treatment of HCS with steam at high temp and low contact time and pressure.:</a:t>
            </a:r>
          </a:p>
          <a:p>
            <a:pPr algn="l" rtl="0"/>
            <a:r>
              <a:rPr lang="ar-IQ" sz="4100" dirty="0" smtClean="0"/>
              <a:t>8</a:t>
            </a:r>
          </a:p>
          <a:p>
            <a:pPr algn="l" rtl="0"/>
            <a:r>
              <a:rPr lang="en-US" sz="4100" b="1" dirty="0" smtClean="0"/>
              <a:t>Mechanism:</a:t>
            </a:r>
          </a:p>
          <a:p>
            <a:pPr algn="l" rtl="0"/>
            <a:r>
              <a:rPr lang="en-US" sz="4100" b="1" dirty="0" smtClean="0"/>
              <a:t>1- Dehydrogenation of ethane:</a:t>
            </a:r>
          </a:p>
          <a:p>
            <a:pPr algn="l" rtl="0"/>
            <a:r>
              <a:rPr lang="en-US" sz="4100" dirty="0" smtClean="0"/>
              <a:t>CH3-CH3→CH2=CH2</a:t>
            </a:r>
          </a:p>
          <a:p>
            <a:pPr algn="l" rtl="0"/>
            <a:r>
              <a:rPr lang="en-US" sz="4100" dirty="0" smtClean="0"/>
              <a:t>Ethane Ethylene</a:t>
            </a:r>
          </a:p>
          <a:p>
            <a:pPr algn="l" rtl="0"/>
            <a:r>
              <a:rPr lang="en-US" sz="4100" dirty="0" smtClean="0"/>
              <a:t>CH3CH2CH3 </a:t>
            </a:r>
            <a:r>
              <a:rPr lang="en-US" sz="4100" b="1" dirty="0" smtClean="0"/>
              <a:t>→ CH2=CH2+ CH4</a:t>
            </a:r>
          </a:p>
          <a:p>
            <a:pPr algn="l" rtl="0"/>
            <a:r>
              <a:rPr lang="en-US" sz="4100" dirty="0" smtClean="0"/>
              <a:t>Propane </a:t>
            </a:r>
            <a:r>
              <a:rPr lang="en-US" sz="4100" dirty="0" smtClean="0"/>
              <a:t>Ethylene</a:t>
            </a:r>
            <a:endParaRPr lang="en-US" sz="41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b="1" dirty="0" smtClean="0"/>
              <a:t>2-Dehydrogenation </a:t>
            </a:r>
            <a:r>
              <a:rPr lang="en-US" sz="3600" b="1" dirty="0" smtClean="0"/>
              <a:t>of propane:</a:t>
            </a:r>
          </a:p>
          <a:p>
            <a:pPr algn="l" rtl="0"/>
            <a:r>
              <a:rPr lang="en-US" sz="3600" dirty="0" smtClean="0"/>
              <a:t>CH3CH2CH3 </a:t>
            </a:r>
            <a:r>
              <a:rPr lang="en-US" sz="3600" b="1" dirty="0" smtClean="0"/>
              <a:t>→ CH2=CHCH3+ H2</a:t>
            </a:r>
          </a:p>
          <a:p>
            <a:pPr algn="l" rtl="0"/>
            <a:r>
              <a:rPr lang="en-US" sz="3600" b="1" dirty="0" smtClean="0"/>
              <a:t>Furnace design</a:t>
            </a:r>
            <a:r>
              <a:rPr lang="en-US" sz="3600" b="1" dirty="0" smtClean="0"/>
              <a:t>:</a:t>
            </a:r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Furnace design: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 rtl="0"/>
            <a:r>
              <a:rPr lang="en-US" sz="3600" dirty="0" smtClean="0"/>
              <a:t>Furnaces: tubular furnace: tube arranged either vertical or horizontal, and made of</a:t>
            </a:r>
          </a:p>
          <a:p>
            <a:pPr algn="l" rtl="0"/>
            <a:r>
              <a:rPr lang="en-US" sz="3600" dirty="0" smtClean="0"/>
              <a:t>S.S: which is alloy of nickel and chrome and contain burners mounted in the bottom</a:t>
            </a:r>
          </a:p>
          <a:p>
            <a:pPr algn="l" rtl="0"/>
            <a:r>
              <a:rPr lang="en-US" sz="3600" dirty="0" smtClean="0"/>
              <a:t>or on a side of these furnace. NG, reduced crude or fuel oil burns to give heat.</a:t>
            </a:r>
            <a:endParaRPr lang="ar-IQ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Operating conditions(OC):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sz="3600" dirty="0" smtClean="0"/>
              <a:t>Practical design of steam cracking and operating conditions depends on feed.</a:t>
            </a:r>
          </a:p>
          <a:p>
            <a:pPr algn="l" rtl="0"/>
            <a:r>
              <a:rPr lang="en-US" sz="3600" dirty="0" smtClean="0"/>
              <a:t>If the raw material: Ethane-gas oil :then operating conditions are: Temp:750-850 </a:t>
            </a:r>
            <a:r>
              <a:rPr lang="en-US" sz="3600" dirty="0" err="1" smtClean="0"/>
              <a:t>oC</a:t>
            </a:r>
            <a:endParaRPr lang="en-US" sz="3600" dirty="0" smtClean="0"/>
          </a:p>
          <a:p>
            <a:pPr algn="l" rtl="0"/>
            <a:r>
              <a:rPr lang="en-US" sz="3600" dirty="0" smtClean="0"/>
              <a:t>Residence time(RT)=0.2-0.3 sec. Steam: feed 0.2-1 Pressure:1-3 bar</a:t>
            </a:r>
            <a:r>
              <a:rPr lang="en-US" dirty="0" smtClean="0"/>
              <a:t>.</a:t>
            </a:r>
            <a:endParaRPr lang="ar-IQ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i="1" u="sng" dirty="0" smtClean="0"/>
              <a:t/>
            </a:r>
            <a:br>
              <a:rPr lang="en-US" sz="3600" b="1" i="1" u="sng" dirty="0" smtClean="0"/>
            </a:br>
            <a:endParaRPr lang="ar-IQ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l" rtl="0"/>
            <a:endParaRPr lang="en-US" sz="3600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204</Words>
  <PresentationFormat>عرض على الشاشة (3:4)‏</PresentationFormat>
  <Paragraphs>32</Paragraphs>
  <Slides>18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18</vt:i4>
      </vt:variant>
    </vt:vector>
  </HeadingPairs>
  <TitlesOfParts>
    <vt:vector size="19" baseType="lpstr">
      <vt:lpstr>سمة Office</vt:lpstr>
      <vt:lpstr>Chemical Process Industries University of Diyala Chemical Engineering Department </vt:lpstr>
      <vt:lpstr>الشريحة 2</vt:lpstr>
      <vt:lpstr>الشريحة 3</vt:lpstr>
      <vt:lpstr>First: Steam cracking process:</vt:lpstr>
      <vt:lpstr>الشريحة 5</vt:lpstr>
      <vt:lpstr>Furnace design:</vt:lpstr>
      <vt:lpstr>Operating conditions(OC):</vt:lpstr>
      <vt:lpstr> 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  <vt:lpstr>الشريحة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Process Industries University of Diyala Chemical Engineering Department</dc:title>
  <dc:creator>lenovo</dc:creator>
  <cp:lastModifiedBy>lenovo</cp:lastModifiedBy>
  <cp:revision>8</cp:revision>
  <dcterms:created xsi:type="dcterms:W3CDTF">2018-11-26T16:08:53Z</dcterms:created>
  <dcterms:modified xsi:type="dcterms:W3CDTF">2018-11-26T18:47:58Z</dcterms:modified>
</cp:coreProperties>
</file>