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4" r:id="rId2"/>
  </p:sldMasterIdLst>
  <p:notesMasterIdLst>
    <p:notesMasterId r:id="rId21"/>
  </p:notesMasterIdLst>
  <p:sldIdLst>
    <p:sldId id="276" r:id="rId3"/>
    <p:sldId id="283" r:id="rId4"/>
    <p:sldId id="284" r:id="rId5"/>
    <p:sldId id="285" r:id="rId6"/>
    <p:sldId id="286" r:id="rId7"/>
    <p:sldId id="292" r:id="rId8"/>
    <p:sldId id="293" r:id="rId9"/>
    <p:sldId id="294" r:id="rId10"/>
    <p:sldId id="278" r:id="rId11"/>
    <p:sldId id="287" r:id="rId12"/>
    <p:sldId id="289" r:id="rId13"/>
    <p:sldId id="288" r:id="rId14"/>
    <p:sldId id="261" r:id="rId15"/>
    <p:sldId id="282" r:id="rId16"/>
    <p:sldId id="263" r:id="rId17"/>
    <p:sldId id="264" r:id="rId18"/>
    <p:sldId id="274" r:id="rId19"/>
    <p:sldId id="275"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94" autoAdjust="0"/>
    <p:restoredTop sz="96296" autoAdjust="0"/>
  </p:normalViewPr>
  <p:slideViewPr>
    <p:cSldViewPr>
      <p:cViewPr>
        <p:scale>
          <a:sx n="100" d="100"/>
          <a:sy n="100" d="100"/>
        </p:scale>
        <p:origin x="-528" y="102"/>
      </p:cViewPr>
      <p:guideLst>
        <p:guide orient="horz" pos="2160"/>
        <p:guide pos="2880"/>
      </p:guideLst>
    </p:cSldViewPr>
  </p:slideViewPr>
  <p:notesTextViewPr>
    <p:cViewPr>
      <p:scale>
        <a:sx n="200" d="100"/>
        <a:sy n="2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B63E520-2F06-4D40-8EB7-65C6120EC03C}" type="datetimeFigureOut">
              <a:rPr lang="en-US" smtClean="0"/>
              <a:pPr/>
              <a:t>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368137-46C9-42AF-8E17-780CE49FFAB1}" type="slidenum">
              <a:rPr lang="en-US" smtClean="0"/>
              <a:pPr/>
              <a:t>‹#›</a:t>
            </a:fld>
            <a:endParaRPr lang="en-US"/>
          </a:p>
        </p:txBody>
      </p:sp>
    </p:spTree>
    <p:extLst>
      <p:ext uri="{BB962C8B-B14F-4D97-AF65-F5344CB8AC3E}">
        <p14:creationId xmlns:p14="http://schemas.microsoft.com/office/powerpoint/2010/main" val="3144676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368137-46C9-42AF-8E17-780CE49FFAB1}"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94AB17DB-46D2-4BAA-B7FB-E3B2FA298716}" type="datetimeFigureOut">
              <a:rPr lang="en-US" smtClean="0"/>
              <a:pPr/>
              <a:t>1/8/2019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B138A32-C7FC-4E7D-AFED-9AC0ACF7355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94AB17DB-46D2-4BAA-B7FB-E3B2FA298716}" type="datetimeFigureOut">
              <a:rPr lang="en-US" smtClean="0"/>
              <a:pPr/>
              <a:t>1/8/2019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B138A32-C7FC-4E7D-AFED-9AC0ACF73556}"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B138A32-C7FC-4E7D-AFED-9AC0ACF7355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4AB17DB-46D2-4BAA-B7FB-E3B2FA298716}"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138A32-C7FC-4E7D-AFED-9AC0ACF73556}"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4AB17DB-46D2-4BAA-B7FB-E3B2FA298716}" type="datetimeFigureOut">
              <a:rPr lang="en-US" smtClean="0"/>
              <a:pPr/>
              <a:t>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138A32-C7FC-4E7D-AFED-9AC0ACF73556}"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AB17DB-46D2-4BAA-B7FB-E3B2FA298716}" type="datetimeFigureOut">
              <a:rPr lang="en-US" smtClean="0"/>
              <a:pPr/>
              <a:t>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B17DB-46D2-4BAA-B7FB-E3B2FA298716}" type="datetimeFigureOut">
              <a:rPr lang="en-US" smtClean="0"/>
              <a:pPr/>
              <a:t>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AB17DB-46D2-4BAA-B7FB-E3B2FA298716}"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138A32-C7FC-4E7D-AFED-9AC0ACF73556}"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AB17DB-46D2-4BAA-B7FB-E3B2FA298716}" type="datetimeFigureOut">
              <a:rPr lang="en-US" smtClean="0"/>
              <a:pPr/>
              <a:t>1/8/2019</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8B138A32-C7FC-4E7D-AFED-9AC0ACF73556}"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4AB17DB-46D2-4BAA-B7FB-E3B2FA298716}" type="datetimeFigureOut">
              <a:rPr lang="en-US" smtClean="0"/>
              <a:pPr/>
              <a:t>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B138A32-C7FC-4E7D-AFED-9AC0ACF7355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AB17DB-46D2-4BAA-B7FB-E3B2FA298716}"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4AB17DB-46D2-4BAA-B7FB-E3B2FA298716}" type="datetimeFigureOut">
              <a:rPr lang="en-US" smtClean="0"/>
              <a:pPr/>
              <a:t>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4AB17DB-46D2-4BAA-B7FB-E3B2FA298716}" type="datetimeFigureOut">
              <a:rPr lang="en-US" smtClean="0"/>
              <a:pPr/>
              <a:t>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B17DB-46D2-4BAA-B7FB-E3B2FA298716}" type="datetimeFigureOut">
              <a:rPr lang="en-US" smtClean="0"/>
              <a:pPr/>
              <a:t>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4AB17DB-46D2-4BAA-B7FB-E3B2FA298716}"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B138A32-C7FC-4E7D-AFED-9AC0ACF735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4AB17DB-46D2-4BAA-B7FB-E3B2FA298716}" type="datetimeFigureOut">
              <a:rPr lang="en-US" smtClean="0"/>
              <a:pPr/>
              <a:t>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B138A32-C7FC-4E7D-AFED-9AC0ACF73556}"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4AB17DB-46D2-4BAA-B7FB-E3B2FA298716}" type="datetimeFigureOut">
              <a:rPr lang="en-US" smtClean="0"/>
              <a:pPr/>
              <a:t>1/8/2019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B138A32-C7FC-4E7D-AFED-9AC0ACF73556}"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94AB17DB-46D2-4BAA-B7FB-E3B2FA298716}" type="datetimeFigureOut">
              <a:rPr lang="en-US" smtClean="0"/>
              <a:pPr/>
              <a:t>1/8/2019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B138A32-C7FC-4E7D-AFED-9AC0ACF7355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57200"/>
            <a:ext cx="6553200" cy="5181600"/>
          </a:xfrm>
          <a:solidFill>
            <a:schemeClr val="accent1">
              <a:lumMod val="40000"/>
              <a:lumOff val="60000"/>
            </a:schemeClr>
          </a:solidFill>
        </p:spPr>
        <p:txBody>
          <a:bodyPr/>
          <a:lstStyle/>
          <a:p>
            <a:r>
              <a:rPr lang="en-US" sz="4400" b="1" dirty="0" smtClean="0">
                <a:solidFill>
                  <a:srgbClr val="7030A0"/>
                </a:solidFill>
                <a:latin typeface="Arial Black" pitchFamily="34" charset="0"/>
              </a:rPr>
              <a:t>TECHNICAL ENGLISH </a:t>
            </a:r>
            <a:br>
              <a:rPr lang="en-US" sz="4400" b="1" dirty="0" smtClean="0">
                <a:solidFill>
                  <a:srgbClr val="7030A0"/>
                </a:solidFill>
                <a:latin typeface="Arial Black" pitchFamily="34" charset="0"/>
              </a:rPr>
            </a:br>
            <a:r>
              <a:rPr lang="en-US" sz="2800" b="1" dirty="0" smtClean="0">
                <a:solidFill>
                  <a:srgbClr val="7030A0"/>
                </a:solidFill>
                <a:latin typeface="Arial Black" pitchFamily="34" charset="0"/>
              </a:rPr>
              <a:t/>
            </a:r>
            <a:br>
              <a:rPr lang="en-US" sz="2800" b="1" dirty="0" smtClean="0">
                <a:solidFill>
                  <a:srgbClr val="7030A0"/>
                </a:solidFill>
                <a:latin typeface="Arial Black" pitchFamily="34" charset="0"/>
              </a:rPr>
            </a:br>
            <a:r>
              <a:rPr lang="en-US" sz="2800" b="1" dirty="0" err="1" smtClean="0">
                <a:solidFill>
                  <a:srgbClr val="7030A0"/>
                </a:solidFill>
                <a:latin typeface="Arial Black" pitchFamily="34" charset="0"/>
              </a:rPr>
              <a:t>Asst</a:t>
            </a:r>
            <a:r>
              <a:rPr lang="en-US" sz="2800" b="1" dirty="0" smtClean="0">
                <a:solidFill>
                  <a:srgbClr val="7030A0"/>
                </a:solidFill>
                <a:latin typeface="Arial Black" pitchFamily="34" charset="0"/>
              </a:rPr>
              <a:t> .prof. </a:t>
            </a:r>
            <a:r>
              <a:rPr lang="en-US" sz="2800" b="1" dirty="0" err="1" smtClean="0">
                <a:solidFill>
                  <a:srgbClr val="7030A0"/>
                </a:solidFill>
                <a:latin typeface="Arial Black" pitchFamily="34" charset="0"/>
              </a:rPr>
              <a:t>Sawsan</a:t>
            </a:r>
            <a:r>
              <a:rPr lang="en-US" sz="2800" b="1" dirty="0" smtClean="0">
                <a:solidFill>
                  <a:srgbClr val="7030A0"/>
                </a:solidFill>
                <a:latin typeface="Arial Black" pitchFamily="34" charset="0"/>
              </a:rPr>
              <a:t> A. </a:t>
            </a:r>
            <a:r>
              <a:rPr lang="en-US" sz="2800" b="1" dirty="0" err="1" smtClean="0">
                <a:solidFill>
                  <a:srgbClr val="7030A0"/>
                </a:solidFill>
                <a:latin typeface="Arial Black" pitchFamily="34" charset="0"/>
              </a:rPr>
              <a:t>Qassim</a:t>
            </a:r>
            <a:r>
              <a:rPr lang="en-US" sz="2800" b="1" dirty="0" smtClean="0">
                <a:solidFill>
                  <a:srgbClr val="7030A0"/>
                </a:solidFill>
                <a:latin typeface="Arial Black" pitchFamily="34" charset="0"/>
              </a:rPr>
              <a:t> </a:t>
            </a:r>
            <a:br>
              <a:rPr lang="en-US" sz="2800" b="1" dirty="0" smtClean="0">
                <a:solidFill>
                  <a:srgbClr val="7030A0"/>
                </a:solidFill>
                <a:latin typeface="Arial Black" pitchFamily="34" charset="0"/>
              </a:rPr>
            </a:br>
            <a:r>
              <a:rPr lang="en-US" sz="2800" b="1" dirty="0" smtClean="0">
                <a:solidFill>
                  <a:srgbClr val="7030A0"/>
                </a:solidFill>
                <a:latin typeface="Arial Black" pitchFamily="34" charset="0"/>
              </a:rPr>
              <a:t>College of Engineering </a:t>
            </a:r>
            <a:r>
              <a:rPr sz="2800" b="1" dirty="0" smtClean="0">
                <a:solidFill>
                  <a:srgbClr val="7030A0"/>
                </a:solidFill>
                <a:latin typeface="Arial Black" pitchFamily="34" charset="0"/>
              </a:rPr>
              <a:t/>
            </a:r>
            <a:br>
              <a:rPr sz="2800" b="1" dirty="0" smtClean="0">
                <a:solidFill>
                  <a:srgbClr val="7030A0"/>
                </a:solidFill>
                <a:latin typeface="Arial Black" pitchFamily="34" charset="0"/>
              </a:rPr>
            </a:br>
            <a:endParaRPr lang="en-US" sz="3600" b="1" dirty="0">
              <a:solidFill>
                <a:srgbClr val="7030A0"/>
              </a:solidFill>
              <a:latin typeface="Arial Black" pitchFamily="34" charset="0"/>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281112" y="2895441"/>
          <a:ext cx="6581775" cy="246888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non-</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not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nonviolent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over-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over; too much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overeat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pre-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before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preview</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re-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again</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rewrite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semi-</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half; partly; not fully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semifinal</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sub-</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Under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subway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super-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above; beyond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superhuman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trans-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across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transmit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un-</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not; opposite of</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unusual</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4705855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30772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sp>
        <p:nvSpPr>
          <p:cNvPr id="3" name="عنصر نائب للمحتوى 2"/>
          <p:cNvSpPr>
            <a:spLocks noGrp="1"/>
          </p:cNvSpPr>
          <p:nvPr>
            <p:ph idx="1"/>
          </p:nvPr>
        </p:nvSpPr>
        <p:spPr/>
        <p:txBody>
          <a:bodyPr/>
          <a:lstStyle/>
          <a:p>
            <a:endParaRPr lang="ar-IQ"/>
          </a:p>
        </p:txBody>
      </p:sp>
    </p:spTree>
    <p:extLst>
      <p:ext uri="{BB962C8B-B14F-4D97-AF65-F5344CB8AC3E}">
        <p14:creationId xmlns:p14="http://schemas.microsoft.com/office/powerpoint/2010/main" val="21777966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410200"/>
          </a:xfrm>
        </p:spPr>
        <p:txBody>
          <a:bodyPr>
            <a:normAutofit/>
          </a:bodyPr>
          <a:lstStyle/>
          <a:p>
            <a:pPr>
              <a:buNone/>
            </a:pPr>
            <a:endParaRPr lang="en-US" dirty="0" smtClean="0"/>
          </a:p>
          <a:p>
            <a:pPr>
              <a:buNone/>
            </a:pPr>
            <a:endParaRPr lang="en-US" dirty="0" smtClean="0"/>
          </a:p>
          <a:p>
            <a:endParaRPr lang="en-US" dirty="0"/>
          </a:p>
        </p:txBody>
      </p:sp>
    </p:spTree>
  </p:cSld>
  <p:clrMapOvr>
    <a:masterClrMapping/>
  </p:clrMapOvr>
  <p:transition spd="slow">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791200"/>
          </a:xfrm>
        </p:spPr>
        <p:txBody>
          <a:bodyPr>
            <a:normAutofit/>
          </a:bodyPr>
          <a:lstStyle/>
          <a:p>
            <a:pPr>
              <a:buNone/>
            </a:pPr>
            <a:endParaRPr lang="en-US" sz="2400" dirty="0" smtClean="0"/>
          </a:p>
          <a:p>
            <a:pPr>
              <a:buNone/>
            </a:pPr>
            <a:r>
              <a:rPr lang="en-US" sz="2400" dirty="0" smtClean="0"/>
              <a:t>I</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blinds(horizontal)">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762000"/>
            <a:ext cx="8229600" cy="5626291"/>
          </a:xfrm>
        </p:spPr>
        <p:txBody>
          <a:bodyPr>
            <a:normAutofit/>
          </a:bodyPr>
          <a:lstStyle/>
          <a:p>
            <a:pPr rtl="1">
              <a:buNone/>
            </a:pPr>
            <a:r>
              <a:rPr lang="en-US" dirty="0" smtClean="0"/>
              <a:t>             </a:t>
            </a:r>
          </a:p>
          <a:p>
            <a:pPr rtl="1">
              <a:buNone/>
            </a:pPr>
            <a:endParaRPr lang="en-US" sz="2300" dirty="0" smtClean="0">
              <a:latin typeface="Times New Roman" pitchFamily="18" charset="0"/>
              <a:cs typeface="Times New Roman" pitchFamily="18" charset="0"/>
            </a:endParaRPr>
          </a:p>
          <a:p>
            <a:pPr rtl="1">
              <a:buNone/>
            </a:pPr>
            <a:r>
              <a:rPr lang="en-US" sz="2300" dirty="0" smtClean="0">
                <a:latin typeface="Times New Roman" pitchFamily="18" charset="0"/>
                <a:cs typeface="Times New Roman" pitchFamily="18" charset="0"/>
              </a:rPr>
              <a:t>                                  </a:t>
            </a:r>
            <a:r>
              <a:rPr lang="en-US" sz="9600" dirty="0" smtClean="0">
                <a:latin typeface="Times New Roman" pitchFamily="18" charset="0"/>
                <a:cs typeface="Times New Roman" pitchFamily="18" charset="0"/>
              </a:rPr>
              <a:t>         </a:t>
            </a:r>
            <a:endParaRPr lang="en-US" sz="9600" dirty="0">
              <a:latin typeface="Times New Roman" pitchFamily="18" charset="0"/>
              <a:cs typeface="Times New Roman" pitchFamily="18" charset="0"/>
            </a:endParaRPr>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ircle(in)">
                                      <p:cBhvr>
                                        <p:cTn id="7"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629400"/>
          </a:xfrm>
        </p:spPr>
        <p:txBody>
          <a:bodyPr>
            <a:normAutofit/>
          </a:bodyPr>
          <a:lstStyle/>
          <a:p>
            <a:pPr>
              <a:buNone/>
            </a:pPr>
            <a:endParaRPr lang="en-US" sz="2400" b="1" dirty="0" smtClean="0"/>
          </a:p>
          <a:p>
            <a:pPr>
              <a:buNone/>
            </a:pPr>
            <a:endParaRPr lang="en-US" sz="2400" b="1" dirty="0" smtClean="0"/>
          </a:p>
          <a:p>
            <a:pPr>
              <a:buNone/>
            </a:pPr>
            <a:endParaRPr lang="en-US" sz="2400"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533400" y="533400"/>
            <a:ext cx="7854696" cy="5715000"/>
          </a:xfrm>
        </p:spPr>
        <p:txBody>
          <a:bodyPr>
            <a:normAutofit/>
          </a:bodyPr>
          <a:lstStyle/>
          <a:p>
            <a:pPr lvl="0" algn="l"/>
            <a:r>
              <a:rPr lang="en-US" sz="9600" dirty="0" smtClean="0">
                <a:latin typeface="Times New Roman" pitchFamily="18" charset="0"/>
                <a:cs typeface="Times New Roman" pitchFamily="18" charset="0"/>
              </a:rPr>
              <a:t>      </a:t>
            </a:r>
            <a:endParaRPr lang="en-US" sz="6000" dirty="0" smtClean="0">
              <a:latin typeface="Times New Roman" pitchFamily="18" charset="0"/>
              <a:ea typeface="Times New Roman" pitchFamily="18" charset="0"/>
              <a:cs typeface="Times New Roman" pitchFamily="18" charset="0"/>
            </a:endParaRPr>
          </a:p>
          <a:p>
            <a:pPr lvl="0"/>
            <a:r>
              <a:rPr lang="en-US" sz="6000" dirty="0" smtClean="0">
                <a:latin typeface="Times New Roman" pitchFamily="18" charset="0"/>
                <a:ea typeface="Times New Roman" pitchFamily="18" charset="0"/>
                <a:cs typeface="Times New Roman" pitchFamily="18" charset="0"/>
              </a:rPr>
              <a:t> </a:t>
            </a:r>
            <a:endParaRPr lang="en-US" sz="6000" dirty="0" smtClean="0">
              <a:latin typeface="Times New Roman" pitchFamily="18" charset="0"/>
              <a:cs typeface="Times New Roman" pitchFamily="18" charset="0"/>
            </a:endParaRPr>
          </a:p>
          <a:p>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plus(in)">
                                      <p:cBhvr>
                                        <p:cTn id="7"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dirty="0"/>
          </a:p>
        </p:txBody>
      </p:sp>
      <p:sp>
        <p:nvSpPr>
          <p:cNvPr id="5" name="Rectangle 1"/>
          <p:cNvSpPr>
            <a:spLocks noChangeArrowheads="1"/>
          </p:cNvSpPr>
          <p:nvPr/>
        </p:nvSpPr>
        <p:spPr bwMode="auto">
          <a:xfrm>
            <a:off x="2416175" y="1447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pitchFamily="34" charset="0"/>
                <a:ea typeface="Times New Roman" pitchFamily="18" charset="0"/>
                <a:cs typeface="Arial" pitchFamily="34" charset="0"/>
              </a:rPr>
              <a:t>Common Latin Roots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عنصر نائب للمحتوى 2"/>
          <p:cNvSpPr>
            <a:spLocks noGrp="1"/>
          </p:cNvSpPr>
          <p:nvPr>
            <p:ph sz="quarter" idx="1"/>
          </p:nvPr>
        </p:nvSpPr>
        <p:spPr/>
        <p:txBody>
          <a:bodyPr>
            <a:normAutofit fontScale="85000" lnSpcReduction="10000"/>
          </a:bodyPr>
          <a:lstStyle/>
          <a:p>
            <a:r>
              <a:rPr lang="en-US" dirty="0" smtClean="0"/>
              <a:t>   </a:t>
            </a:r>
          </a:p>
          <a:p>
            <a:r>
              <a:rPr lang="en-US" dirty="0" smtClean="0"/>
              <a:t>English </a:t>
            </a:r>
            <a:r>
              <a:rPr lang="en-US" dirty="0"/>
              <a:t>has roots in many languages such as Greek and Latin and by learning to </a:t>
            </a:r>
            <a:r>
              <a:rPr lang="en-US" dirty="0" err="1"/>
              <a:t>recognise</a:t>
            </a:r>
            <a:r>
              <a:rPr lang="en-US" dirty="0"/>
              <a:t> some of these common roots and affixes helps a second language learner understand words out of context, as well as improve their vocabulary skills. English is based of Latin and Greek, the building blocks of the language. Learn one root and you unlock the meanings of many English words in which Latin and Greek roots appear. For example if you learn the Latin </a:t>
            </a:r>
            <a:r>
              <a:rPr lang="en-US" b="1" dirty="0" err="1"/>
              <a:t>audi</a:t>
            </a:r>
            <a:r>
              <a:rPr lang="en-US" b="1" dirty="0"/>
              <a:t>-, </a:t>
            </a:r>
            <a:r>
              <a:rPr lang="en-US" dirty="0"/>
              <a:t>which means </a:t>
            </a:r>
            <a:r>
              <a:rPr lang="en-US" u="sng" dirty="0"/>
              <a:t>hearing, listening or sound</a:t>
            </a:r>
            <a:r>
              <a:rPr lang="en-US" dirty="0"/>
              <a:t> you immediately have a grasp of the meaning of words such as </a:t>
            </a:r>
            <a:r>
              <a:rPr lang="en-US" b="1" dirty="0"/>
              <a:t>auditorium, auditory and audible. </a:t>
            </a:r>
            <a:r>
              <a:rPr lang="en-US" dirty="0"/>
              <a:t>If you learn the Greek root </a:t>
            </a:r>
            <a:r>
              <a:rPr lang="en-US" b="1" dirty="0"/>
              <a:t>log-</a:t>
            </a:r>
            <a:r>
              <a:rPr lang="en-US" dirty="0"/>
              <a:t>, which means </a:t>
            </a:r>
            <a:r>
              <a:rPr lang="en-US" u="sng" dirty="0"/>
              <a:t>thought, word or speech</a:t>
            </a:r>
            <a:r>
              <a:rPr lang="en-US" dirty="0"/>
              <a:t> you would be able to decipher the meanings of </a:t>
            </a:r>
            <a:r>
              <a:rPr lang="en-US" b="1" dirty="0"/>
              <a:t>logic, monologue and morphological.</a:t>
            </a:r>
            <a:endParaRPr lang="en-US" dirty="0"/>
          </a:p>
          <a:p>
            <a:r>
              <a:rPr lang="en-US" dirty="0"/>
              <a:t>Here are some examples:</a:t>
            </a:r>
          </a:p>
          <a:p>
            <a:endParaRPr lang="ar-IQ" dirty="0"/>
          </a:p>
        </p:txBody>
      </p:sp>
    </p:spTree>
    <p:extLst>
      <p:ext uri="{BB962C8B-B14F-4D97-AF65-F5344CB8AC3E}">
        <p14:creationId xmlns:p14="http://schemas.microsoft.com/office/powerpoint/2010/main" val="4059793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graphicFrame>
        <p:nvGraphicFramePr>
          <p:cNvPr id="4" name="عنصر نائب للمحتوى 3"/>
          <p:cNvGraphicFramePr>
            <a:graphicFrameLocks noGrp="1"/>
          </p:cNvGraphicFramePr>
          <p:nvPr>
            <p:ph sz="quarter" idx="1"/>
          </p:nvPr>
        </p:nvGraphicFramePr>
        <p:xfrm>
          <a:off x="1509712" y="1950720"/>
          <a:ext cx="6581775" cy="356616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mit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send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transmit, admit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mort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death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mortal, mortician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multi</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many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multimedia, multiple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pater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father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paternal, paternity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port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carry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portable, transportation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rupt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break</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bankrupt, disruption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scrib/script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write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inscription, prescribe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sect/sec</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cut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bisect, section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sent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feel; to send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consent, resent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spect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look</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inspection, spectator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struct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build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destruction, restructure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vid/vis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see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televise, video</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voc</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voice; to call</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vocalize, advocate</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786968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ar-IQ"/>
          </a:p>
        </p:txBody>
      </p:sp>
      <p:graphicFrame>
        <p:nvGraphicFramePr>
          <p:cNvPr id="4" name="عنصر نائب للمحتوى 3"/>
          <p:cNvGraphicFramePr>
            <a:graphicFrameLocks noGrp="1"/>
          </p:cNvGraphicFramePr>
          <p:nvPr>
            <p:ph sz="quarter" idx="1"/>
          </p:nvPr>
        </p:nvGraphicFramePr>
        <p:xfrm>
          <a:off x="1509712" y="2087880"/>
          <a:ext cx="6581775" cy="329184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ambi</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both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ambiguous, ambidextrous</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aqua</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water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aquarium, aquamarine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aud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hear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audience, audition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bene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good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benefactor, benevolent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cent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one hundred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century, percent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circum</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around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circumference, circumstance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contra/counter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against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contradict, encounter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dict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say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dictation, dictator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duc/duct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lead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conduct, induce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fac</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do; to make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factory, manufacture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form</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shape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conform, reform</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fort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strength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fortitude, fortress</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051287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509712" y="2910840"/>
          <a:ext cx="6581775" cy="164592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sect/sec</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cut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bisect, section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sent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feel; to send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consent, resent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spect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look</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inspection, spectator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struct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build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destruction, restructure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vid/vis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see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televise, video</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voc</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voice; to call</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vocalize, advocate</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10798132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p:cNvGraphicFramePr>
            <a:graphicFrameLocks noGrp="1"/>
          </p:cNvGraphicFramePr>
          <p:nvPr/>
        </p:nvGraphicFramePr>
        <p:xfrm>
          <a:off x="1509712" y="2087880"/>
          <a:ext cx="6581775" cy="329184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fract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break</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fracture, fraction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ject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throw</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projection, rejection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jud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judge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judicial, prejudice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mal</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bad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malevolent, malefactor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mater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mother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maternal, maternity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mit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send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transmit, admit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mort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death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mortal, mortician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multi</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many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multimedia, multiple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pater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father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paternal, paternity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port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carry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portable, transportation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rupt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break</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bankrupt, disruption</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scrib/script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to write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inscription, prescribe</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29162155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عنصر نائب للمحتوى 1"/>
          <p:cNvGraphicFramePr>
            <a:graphicFrameLocks noGrp="1"/>
          </p:cNvGraphicFramePr>
          <p:nvPr>
            <p:ph sz="quarter" idx="1"/>
          </p:nvPr>
        </p:nvGraphicFramePr>
        <p:xfrm>
          <a:off x="1509712" y="2499360"/>
          <a:ext cx="6581775" cy="246888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anthropo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man; human; humanity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anthropologist, philanthropy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auto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self</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autobiography, automobile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bio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life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biology, biography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chron</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time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chronological, chronic</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dyna</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power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dynamic, dynamite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dys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bad; hard; unlucky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dysfunctional, dyslexic</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gram</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thing written</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epigram, telegram</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graph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writing</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graphic, phonograph</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hetero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different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heteronym, heterogeneous</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35003660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عنصر نائب للمحتوى 3"/>
          <p:cNvGraphicFramePr>
            <a:graphicFrameLocks noGrp="1"/>
          </p:cNvGraphicFramePr>
          <p:nvPr>
            <p:ph sz="quarter" idx="1"/>
          </p:nvPr>
        </p:nvGraphicFramePr>
        <p:xfrm>
          <a:off x="1509712" y="2636520"/>
          <a:ext cx="6581775" cy="219456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homo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same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homonym, homogenous</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hydr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water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hydration, dehydrate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hyper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over; above; beyond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hyperactive, hyperbole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hypo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below; beneath</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hypothermia, hypothetical</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logy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study of</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biology, psychology</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meter/metr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measure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thermometer, perimeter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micro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small</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microbe, microscope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mis/miso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hate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misanthrope, misogyny</a:t>
                      </a:r>
                      <a:endParaRPr lang="en-US" sz="1200" dirty="0">
                        <a:effectLst/>
                        <a:latin typeface="Times New Roman"/>
                        <a:ea typeface="Times New Roman"/>
                      </a:endParaRPr>
                    </a:p>
                  </a:txBody>
                  <a:tcPr marL="68580" marR="68580" marT="0" marB="0" anchor="ctr"/>
                </a:tc>
              </a:tr>
            </a:tbl>
          </a:graphicData>
        </a:graphic>
      </p:graphicFrame>
    </p:spTree>
    <p:extLst>
      <p:ext uri="{BB962C8B-B14F-4D97-AF65-F5344CB8AC3E}">
        <p14:creationId xmlns:p14="http://schemas.microsoft.com/office/powerpoint/2010/main" val="42401650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133600" y="533400"/>
            <a:ext cx="5410200" cy="1524000"/>
          </a:xfrm>
        </p:spPr>
        <p:txBody>
          <a:bodyPr>
            <a:normAutofit fontScale="25000" lnSpcReduction="20000"/>
          </a:bodyPr>
          <a:lstStyle/>
          <a:p>
            <a:pPr algn="ctr" rtl="1"/>
            <a:endParaRPr lang="en-US" sz="5500" dirty="0" smtClean="0">
              <a:latin typeface="Times New Roman" pitchFamily="18" charset="0"/>
              <a:cs typeface="Times New Roman" pitchFamily="18" charset="0"/>
            </a:endParaRPr>
          </a:p>
          <a:p>
            <a:pPr rtl="1"/>
            <a:endParaRPr lang="en-US" sz="14400" dirty="0" smtClean="0"/>
          </a:p>
          <a:p>
            <a:pPr rtl="1"/>
            <a:r>
              <a:rPr lang="en-US" dirty="0" smtClean="0"/>
              <a:t> </a:t>
            </a:r>
          </a:p>
          <a:p>
            <a:pPr rtl="1"/>
            <a:r>
              <a:rPr lang="ar-SA" dirty="0" smtClean="0"/>
              <a:t> </a:t>
            </a:r>
            <a:endParaRPr lang="en-US" dirty="0" smtClean="0"/>
          </a:p>
          <a:p>
            <a:pPr rtl="1"/>
            <a:r>
              <a:rPr lang="ar-SA" dirty="0" smtClean="0"/>
              <a:t> </a:t>
            </a:r>
            <a:endParaRPr lang="en-US" dirty="0" smtClean="0"/>
          </a:p>
          <a:p>
            <a:pPr rtl="1"/>
            <a:r>
              <a:rPr lang="en-US" sz="6200" b="1" dirty="0" smtClean="0">
                <a:latin typeface="Times New Roman" pitchFamily="18" charset="0"/>
                <a:cs typeface="Times New Roman" pitchFamily="18" charset="0"/>
              </a:rPr>
              <a:t> </a:t>
            </a:r>
            <a:endParaRPr lang="en-US" sz="6200" dirty="0" smtClean="0">
              <a:latin typeface="Times New Roman" pitchFamily="18" charset="0"/>
              <a:cs typeface="Times New Roman" pitchFamily="18" charset="0"/>
            </a:endParaRPr>
          </a:p>
          <a:p>
            <a:pPr rtl="1"/>
            <a:r>
              <a:rPr lang="ar-SA" dirty="0" smtClean="0"/>
              <a:t> </a:t>
            </a:r>
            <a:endParaRPr lang="en-US" dirty="0"/>
          </a:p>
        </p:txBody>
      </p:sp>
      <p:graphicFrame>
        <p:nvGraphicFramePr>
          <p:cNvPr id="3" name="جدول 2"/>
          <p:cNvGraphicFramePr>
            <a:graphicFrameLocks noGrp="1"/>
          </p:cNvGraphicFramePr>
          <p:nvPr/>
        </p:nvGraphicFramePr>
        <p:xfrm>
          <a:off x="1281112" y="2712561"/>
          <a:ext cx="6581775" cy="2834640"/>
        </p:xfrm>
        <a:graphic>
          <a:graphicData uri="http://schemas.openxmlformats.org/drawingml/2006/table">
            <a:tbl>
              <a:tblPr firstRow="1" firstCol="1" lastRow="1" lastCol="1" bandRow="1" bandCol="1">
                <a:tableStyleId>{5C22544A-7EE6-4342-B048-85BDC9FD1C3A}</a:tableStyleId>
              </a:tblPr>
              <a:tblGrid>
                <a:gridCol w="2193925"/>
                <a:gridCol w="2193925"/>
                <a:gridCol w="2193925"/>
              </a:tblGrid>
              <a:tr h="274320">
                <a:tc>
                  <a:txBody>
                    <a:bodyPr/>
                    <a:lstStyle/>
                    <a:p>
                      <a:pPr algn="ctr">
                        <a:spcAft>
                          <a:spcPts val="0"/>
                        </a:spcAft>
                      </a:pPr>
                      <a:r>
                        <a:rPr lang="en-US" sz="1200">
                          <a:effectLst/>
                        </a:rPr>
                        <a:t>anti-</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against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anticlimax</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de-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opposite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devalue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dis-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not; opposite of</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discover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en-, em-</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cause to</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enact, empower</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fore-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before; front of</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foreshadow, forearm</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In-, im-</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income, impulse</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in-, im-, il-, ir-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not</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indirect, immoral, </a:t>
                      </a:r>
                    </a:p>
                    <a:p>
                      <a:pPr algn="ctr">
                        <a:spcAft>
                          <a:spcPts val="0"/>
                        </a:spcAft>
                      </a:pPr>
                      <a:r>
                        <a:rPr lang="en-US" sz="1200">
                          <a:effectLst/>
                        </a:rPr>
                        <a:t>illiterate, irreverent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inter-</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between; among</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interrupt</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mid-</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middle</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midfield</a:t>
                      </a:r>
                      <a:endParaRPr lang="en-US" sz="1200">
                        <a:effectLst/>
                        <a:latin typeface="Times New Roman"/>
                        <a:ea typeface="Times New Roman"/>
                      </a:endParaRPr>
                    </a:p>
                  </a:txBody>
                  <a:tcPr marL="68580" marR="68580" marT="0" marB="0" anchor="ctr"/>
                </a:tc>
              </a:tr>
              <a:tr h="274320">
                <a:tc>
                  <a:txBody>
                    <a:bodyPr/>
                    <a:lstStyle/>
                    <a:p>
                      <a:pPr algn="ctr">
                        <a:spcAft>
                          <a:spcPts val="0"/>
                        </a:spcAft>
                      </a:pPr>
                      <a:r>
                        <a:rPr lang="en-US" sz="1200">
                          <a:effectLst/>
                        </a:rPr>
                        <a:t>mis-</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a:effectLst/>
                        </a:rPr>
                        <a:t>wrongly</a:t>
                      </a:r>
                      <a:endParaRPr lang="en-US" sz="1200">
                        <a:effectLst/>
                        <a:latin typeface="Times New Roman"/>
                        <a:ea typeface="Times New Roman"/>
                      </a:endParaRPr>
                    </a:p>
                  </a:txBody>
                  <a:tcPr marL="68580" marR="68580" marT="0" marB="0" anchor="ctr"/>
                </a:tc>
                <a:tc>
                  <a:txBody>
                    <a:bodyPr/>
                    <a:lstStyle/>
                    <a:p>
                      <a:pPr algn="ctr">
                        <a:spcAft>
                          <a:spcPts val="0"/>
                        </a:spcAft>
                      </a:pPr>
                      <a:r>
                        <a:rPr lang="en-US" sz="1200" dirty="0">
                          <a:effectLst/>
                        </a:rPr>
                        <a:t>misspell</a:t>
                      </a:r>
                      <a:endParaRPr lang="en-US" sz="1200" dirty="0">
                        <a:effectLst/>
                        <a:latin typeface="Times New Roman"/>
                        <a:ea typeface="Times New Roman"/>
                      </a:endParaRPr>
                    </a:p>
                  </a:txBody>
                  <a:tcPr marL="68580" marR="68580" marT="0" marB="0" anchor="ctr"/>
                </a:tc>
              </a:tr>
            </a:tbl>
          </a:graphicData>
        </a:graphic>
      </p:graphicFrame>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591</TotalTime>
  <Words>552</Words>
  <Application>Microsoft Office PowerPoint</Application>
  <PresentationFormat>عرض على الشاشة (3:4)‏</PresentationFormat>
  <Paragraphs>283</Paragraphs>
  <Slides>18</Slides>
  <Notes>1</Notes>
  <HiddenSlides>0</HiddenSlides>
  <MMClips>0</MMClips>
  <ScaleCrop>false</ScaleCrop>
  <HeadingPairs>
    <vt:vector size="4" baseType="variant">
      <vt:variant>
        <vt:lpstr>نسق</vt:lpstr>
      </vt:variant>
      <vt:variant>
        <vt:i4>2</vt:i4>
      </vt:variant>
      <vt:variant>
        <vt:lpstr>عناوين الشرائح</vt:lpstr>
      </vt:variant>
      <vt:variant>
        <vt:i4>18</vt:i4>
      </vt:variant>
    </vt:vector>
  </HeadingPairs>
  <TitlesOfParts>
    <vt:vector size="20" baseType="lpstr">
      <vt:lpstr>Flow</vt:lpstr>
      <vt:lpstr>Equity</vt:lpstr>
      <vt:lpstr>TECHNICAL ENGLISH   Asst .prof. Sawsan A. Qassim  College of Engineering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sawsan</dc:creator>
  <cp:lastModifiedBy>gh</cp:lastModifiedBy>
  <cp:revision>313</cp:revision>
  <dcterms:created xsi:type="dcterms:W3CDTF">2012-10-05T04:46:33Z</dcterms:created>
  <dcterms:modified xsi:type="dcterms:W3CDTF">2019-01-08T19:26:29Z</dcterms:modified>
</cp:coreProperties>
</file>