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84" r:id="rId2"/>
  </p:sldMasterIdLst>
  <p:notesMasterIdLst>
    <p:notesMasterId r:id="rId20"/>
  </p:notesMasterIdLst>
  <p:sldIdLst>
    <p:sldId id="276" r:id="rId3"/>
    <p:sldId id="283" r:id="rId4"/>
    <p:sldId id="284" r:id="rId5"/>
    <p:sldId id="285" r:id="rId6"/>
    <p:sldId id="292" r:id="rId7"/>
    <p:sldId id="295" r:id="rId8"/>
    <p:sldId id="294" r:id="rId9"/>
    <p:sldId id="297" r:id="rId10"/>
    <p:sldId id="298" r:id="rId11"/>
    <p:sldId id="299" r:id="rId12"/>
    <p:sldId id="288" r:id="rId13"/>
    <p:sldId id="261" r:id="rId14"/>
    <p:sldId id="282" r:id="rId15"/>
    <p:sldId id="263" r:id="rId16"/>
    <p:sldId id="264" r:id="rId17"/>
    <p:sldId id="274" r:id="rId18"/>
    <p:sldId id="275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294" autoAdjust="0"/>
    <p:restoredTop sz="96296" autoAdjust="0"/>
  </p:normalViewPr>
  <p:slideViewPr>
    <p:cSldViewPr>
      <p:cViewPr>
        <p:scale>
          <a:sx n="100" d="100"/>
          <a:sy n="100" d="100"/>
        </p:scale>
        <p:origin x="-528" y="420"/>
      </p:cViewPr>
      <p:guideLst>
        <p:guide orient="horz" pos="2160"/>
        <p:guide pos="2880"/>
      </p:guideLst>
    </p:cSldViewPr>
  </p:slideViewPr>
  <p:notesTextViewPr>
    <p:cViewPr>
      <p:scale>
        <a:sx n="200" d="100"/>
        <a:sy n="2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63E520-2F06-4D40-8EB7-65C6120EC03C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368137-46C9-42AF-8E17-780CE49FFA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4676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4368137-46C9-42AF-8E17-780CE49FFAB1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94AB17DB-46D2-4BAA-B7FB-E3B2FA298716}" type="datetimeFigureOut">
              <a:rPr lang="en-US" smtClean="0"/>
              <a:pPr/>
              <a:t>1/8/2019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8B138A32-C7FC-4E7D-AFED-9AC0ACF73556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Twentieth" TargetMode="External"/><Relationship Id="rId13" Type="http://schemas.openxmlformats.org/officeDocument/2006/relationships/hyperlink" Target="http://en.wikipedia.org/w/index.php?title=Fourteenth&amp;action=edit&amp;redlink=1" TargetMode="External"/><Relationship Id="rId18" Type="http://schemas.openxmlformats.org/officeDocument/2006/relationships/hyperlink" Target="http://en.wikipedia.org/wiki/Sixth" TargetMode="External"/><Relationship Id="rId26" Type="http://schemas.openxmlformats.org/officeDocument/2006/relationships/hyperlink" Target="http://en.wikipedia.org/w/index.php?title=Eightieth&amp;action=edit&amp;redlink=1" TargetMode="External"/><Relationship Id="rId3" Type="http://schemas.openxmlformats.org/officeDocument/2006/relationships/hyperlink" Target="http://en.wikipedia.org/wiki/Tenth" TargetMode="External"/><Relationship Id="rId21" Type="http://schemas.openxmlformats.org/officeDocument/2006/relationships/hyperlink" Target="http://en.wikipedia.org/wiki/Seventh" TargetMode="External"/><Relationship Id="rId7" Type="http://schemas.openxmlformats.org/officeDocument/2006/relationships/hyperlink" Target="http://en.wikipedia.org/wiki/Twelfth" TargetMode="External"/><Relationship Id="rId12" Type="http://schemas.openxmlformats.org/officeDocument/2006/relationships/hyperlink" Target="http://en.wikipedia.org/wiki/Fourth" TargetMode="External"/><Relationship Id="rId17" Type="http://schemas.openxmlformats.org/officeDocument/2006/relationships/hyperlink" Target="http://en.wikipedia.org/w/index.php?title=Fiftieth&amp;action=edit&amp;redlink=1" TargetMode="External"/><Relationship Id="rId25" Type="http://schemas.openxmlformats.org/officeDocument/2006/relationships/hyperlink" Target="http://en.wikipedia.org/w/index.php?title=Eighteenth&amp;action=edit&amp;redlink=1" TargetMode="External"/><Relationship Id="rId2" Type="http://schemas.openxmlformats.org/officeDocument/2006/relationships/hyperlink" Target="http://en.wikipedia.org/wiki/Zeroth" TargetMode="External"/><Relationship Id="rId16" Type="http://schemas.openxmlformats.org/officeDocument/2006/relationships/hyperlink" Target="http://en.wikipedia.org/wiki/Fifteenth" TargetMode="External"/><Relationship Id="rId20" Type="http://schemas.openxmlformats.org/officeDocument/2006/relationships/hyperlink" Target="http://en.wikipedia.org/w/index.php?title=Sixtieth&amp;action=edit&amp;redlink=1" TargetMode="External"/><Relationship Id="rId29" Type="http://schemas.openxmlformats.org/officeDocument/2006/relationships/hyperlink" Target="http://en.wikipedia.org/w/index.php?title=Ninetieth&amp;action=edit&amp;redlink=1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en.wikipedia.org/wiki/Second_%28disambiguation%29" TargetMode="External"/><Relationship Id="rId11" Type="http://schemas.openxmlformats.org/officeDocument/2006/relationships/hyperlink" Target="http://en.wikipedia.org/w/index.php?title=Thirtieth&amp;action=edit&amp;redlink=1" TargetMode="External"/><Relationship Id="rId24" Type="http://schemas.openxmlformats.org/officeDocument/2006/relationships/hyperlink" Target="http://en.wikipedia.org/wiki/Eighth" TargetMode="External"/><Relationship Id="rId5" Type="http://schemas.openxmlformats.org/officeDocument/2006/relationships/hyperlink" Target="http://en.wikipedia.org/wiki/Eleventh" TargetMode="External"/><Relationship Id="rId15" Type="http://schemas.openxmlformats.org/officeDocument/2006/relationships/hyperlink" Target="http://en.wikipedia.org/wiki/Fifth" TargetMode="External"/><Relationship Id="rId23" Type="http://schemas.openxmlformats.org/officeDocument/2006/relationships/hyperlink" Target="http://en.wikipedia.org/w/index.php?title=Seventieth&amp;action=edit&amp;redlink=1" TargetMode="External"/><Relationship Id="rId28" Type="http://schemas.openxmlformats.org/officeDocument/2006/relationships/hyperlink" Target="http://en.wikipedia.org/w/index.php?title=Nineteenth&amp;action=edit&amp;redlink=1" TargetMode="External"/><Relationship Id="rId10" Type="http://schemas.openxmlformats.org/officeDocument/2006/relationships/hyperlink" Target="http://en.wikipedia.org/wiki/Thirteenth" TargetMode="External"/><Relationship Id="rId19" Type="http://schemas.openxmlformats.org/officeDocument/2006/relationships/hyperlink" Target="http://en.wikipedia.org/wiki/Sixteenth" TargetMode="External"/><Relationship Id="rId4" Type="http://schemas.openxmlformats.org/officeDocument/2006/relationships/hyperlink" Target="http://en.wikipedia.org/wiki/First" TargetMode="External"/><Relationship Id="rId9" Type="http://schemas.openxmlformats.org/officeDocument/2006/relationships/hyperlink" Target="http://en.wikipedia.org/wiki/Third" TargetMode="External"/><Relationship Id="rId14" Type="http://schemas.openxmlformats.org/officeDocument/2006/relationships/hyperlink" Target="http://en.wikipedia.org/w/index.php?title=Fortieth&amp;action=edit&amp;redlink=1" TargetMode="External"/><Relationship Id="rId22" Type="http://schemas.openxmlformats.org/officeDocument/2006/relationships/hyperlink" Target="http://en.wikipedia.org/wiki/Seventeenth" TargetMode="External"/><Relationship Id="rId27" Type="http://schemas.openxmlformats.org/officeDocument/2006/relationships/hyperlink" Target="http://en.wikipedia.org/wiki/Ninth" TargetMode="External"/><Relationship Id="rId30" Type="http://schemas.openxmlformats.org/officeDocument/2006/relationships/hyperlink" Target="http://en.wikipedia.org/wiki/Ordinal_number_%28linguistics%29" TargetMode="Externa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20_%28number%29" TargetMode="External"/><Relationship Id="rId13" Type="http://schemas.openxmlformats.org/officeDocument/2006/relationships/hyperlink" Target="http://en.wikipedia.org/wiki/14_%28number%29" TargetMode="External"/><Relationship Id="rId18" Type="http://schemas.openxmlformats.org/officeDocument/2006/relationships/hyperlink" Target="http://en.wikipedia.org/wiki/6_%28number%29" TargetMode="External"/><Relationship Id="rId26" Type="http://schemas.openxmlformats.org/officeDocument/2006/relationships/hyperlink" Target="http://en.wikipedia.org/wiki/80_%28number%29" TargetMode="External"/><Relationship Id="rId3" Type="http://schemas.openxmlformats.org/officeDocument/2006/relationships/hyperlink" Target="http://en.wikipedia.org/wiki/10_%28number%29" TargetMode="External"/><Relationship Id="rId21" Type="http://schemas.openxmlformats.org/officeDocument/2006/relationships/hyperlink" Target="http://en.wikipedia.org/wiki/7_%28number%29" TargetMode="External"/><Relationship Id="rId7" Type="http://schemas.openxmlformats.org/officeDocument/2006/relationships/hyperlink" Target="http://en.wikipedia.org/wiki/12_%28number%29" TargetMode="External"/><Relationship Id="rId12" Type="http://schemas.openxmlformats.org/officeDocument/2006/relationships/hyperlink" Target="http://en.wikipedia.org/wiki/4_%28number%29" TargetMode="External"/><Relationship Id="rId17" Type="http://schemas.openxmlformats.org/officeDocument/2006/relationships/hyperlink" Target="http://en.wikipedia.org/wiki/50_%28number%29" TargetMode="External"/><Relationship Id="rId25" Type="http://schemas.openxmlformats.org/officeDocument/2006/relationships/hyperlink" Target="http://en.wikipedia.org/wiki/18_%28number%29" TargetMode="External"/><Relationship Id="rId2" Type="http://schemas.openxmlformats.org/officeDocument/2006/relationships/hyperlink" Target="http://en.wikipedia.org/wiki/0_%28number%29" TargetMode="External"/><Relationship Id="rId16" Type="http://schemas.openxmlformats.org/officeDocument/2006/relationships/hyperlink" Target="http://en.wikipedia.org/wiki/15_%28number%29" TargetMode="External"/><Relationship Id="rId20" Type="http://schemas.openxmlformats.org/officeDocument/2006/relationships/hyperlink" Target="http://en.wikipedia.org/wiki/60_%28number%29" TargetMode="External"/><Relationship Id="rId29" Type="http://schemas.openxmlformats.org/officeDocument/2006/relationships/hyperlink" Target="http://en.wikipedia.org/wiki/90_%28number%29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en.wikipedia.org/wiki/2_%28number%29" TargetMode="External"/><Relationship Id="rId11" Type="http://schemas.openxmlformats.org/officeDocument/2006/relationships/hyperlink" Target="http://en.wikipedia.org/wiki/30_%28number%29" TargetMode="External"/><Relationship Id="rId24" Type="http://schemas.openxmlformats.org/officeDocument/2006/relationships/hyperlink" Target="http://en.wikipedia.org/wiki/8_%28number%29" TargetMode="External"/><Relationship Id="rId5" Type="http://schemas.openxmlformats.org/officeDocument/2006/relationships/hyperlink" Target="http://en.wikipedia.org/wiki/11_%28number%29" TargetMode="External"/><Relationship Id="rId15" Type="http://schemas.openxmlformats.org/officeDocument/2006/relationships/hyperlink" Target="http://en.wikipedia.org/wiki/5_%28number%29" TargetMode="External"/><Relationship Id="rId23" Type="http://schemas.openxmlformats.org/officeDocument/2006/relationships/hyperlink" Target="http://en.wikipedia.org/wiki/70_%28number%29" TargetMode="External"/><Relationship Id="rId28" Type="http://schemas.openxmlformats.org/officeDocument/2006/relationships/hyperlink" Target="http://en.wikipedia.org/wiki/19_%28number%29" TargetMode="External"/><Relationship Id="rId10" Type="http://schemas.openxmlformats.org/officeDocument/2006/relationships/hyperlink" Target="http://en.wikipedia.org/wiki/13_%28number%29" TargetMode="External"/><Relationship Id="rId19" Type="http://schemas.openxmlformats.org/officeDocument/2006/relationships/hyperlink" Target="http://en.wikipedia.org/wiki/16_%28number%29" TargetMode="External"/><Relationship Id="rId4" Type="http://schemas.openxmlformats.org/officeDocument/2006/relationships/hyperlink" Target="http://en.wikipedia.org/wiki/1_%28number%29" TargetMode="External"/><Relationship Id="rId9" Type="http://schemas.openxmlformats.org/officeDocument/2006/relationships/hyperlink" Target="http://en.wikipedia.org/wiki/3_%28number%29" TargetMode="External"/><Relationship Id="rId14" Type="http://schemas.openxmlformats.org/officeDocument/2006/relationships/hyperlink" Target="http://en.wikipedia.org/wiki/40_%28number%29" TargetMode="External"/><Relationship Id="rId22" Type="http://schemas.openxmlformats.org/officeDocument/2006/relationships/hyperlink" Target="http://en.wikipedia.org/wiki/17_%28number%29" TargetMode="External"/><Relationship Id="rId27" Type="http://schemas.openxmlformats.org/officeDocument/2006/relationships/hyperlink" Target="http://en.wikipedia.org/wiki/9_%28number%29" TargetMode="External"/><Relationship Id="rId30" Type="http://schemas.openxmlformats.org/officeDocument/2006/relationships/hyperlink" Target="http://en.wikipedia.org/wiki/Cardinal_number_%28linguistics%29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83_%28number%29" TargetMode="External"/><Relationship Id="rId3" Type="http://schemas.openxmlformats.org/officeDocument/2006/relationships/hyperlink" Target="http://en.wikipedia.org/wiki/25_%28number%29" TargetMode="External"/><Relationship Id="rId7" Type="http://schemas.openxmlformats.org/officeDocument/2006/relationships/hyperlink" Target="http://en.wikipedia.org/wiki/79_%28number%29" TargetMode="External"/><Relationship Id="rId2" Type="http://schemas.openxmlformats.org/officeDocument/2006/relationships/hyperlink" Target="http://en.wikipedia.org/wiki/21_%28number%29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en.wikipedia.org/wiki/64_%28number%29" TargetMode="External"/><Relationship Id="rId5" Type="http://schemas.openxmlformats.org/officeDocument/2006/relationships/hyperlink" Target="http://en.wikipedia.org/wiki/58_%28number%29" TargetMode="External"/><Relationship Id="rId4" Type="http://schemas.openxmlformats.org/officeDocument/2006/relationships/hyperlink" Target="http://en.wikipedia.org/wiki/32_%28number%29" TargetMode="External"/><Relationship Id="rId9" Type="http://schemas.openxmlformats.org/officeDocument/2006/relationships/hyperlink" Target="http://en.wikipedia.org/wiki/99_%28number%29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Twentieth" TargetMode="External"/><Relationship Id="rId13" Type="http://schemas.openxmlformats.org/officeDocument/2006/relationships/hyperlink" Target="http://en.wikipedia.org/w/index.php?title=Fourteenth&amp;action=edit&amp;redlink=1" TargetMode="External"/><Relationship Id="rId3" Type="http://schemas.openxmlformats.org/officeDocument/2006/relationships/hyperlink" Target="http://en.wikipedia.org/wiki/Tenth" TargetMode="External"/><Relationship Id="rId7" Type="http://schemas.openxmlformats.org/officeDocument/2006/relationships/hyperlink" Target="http://en.wikipedia.org/wiki/Twelfth" TargetMode="External"/><Relationship Id="rId12" Type="http://schemas.openxmlformats.org/officeDocument/2006/relationships/hyperlink" Target="http://en.wikipedia.org/wiki/Fourth" TargetMode="External"/><Relationship Id="rId17" Type="http://schemas.openxmlformats.org/officeDocument/2006/relationships/hyperlink" Target="http://en.wikipedia.org/w/index.php?title=Fiftieth&amp;action=edit&amp;redlink=1" TargetMode="External"/><Relationship Id="rId2" Type="http://schemas.openxmlformats.org/officeDocument/2006/relationships/hyperlink" Target="http://en.wikipedia.org/wiki/Zeroth" TargetMode="External"/><Relationship Id="rId16" Type="http://schemas.openxmlformats.org/officeDocument/2006/relationships/hyperlink" Target="http://en.wikipedia.org/wiki/Fifteenth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en.wikipedia.org/wiki/Second_%28disambiguation%29" TargetMode="External"/><Relationship Id="rId11" Type="http://schemas.openxmlformats.org/officeDocument/2006/relationships/hyperlink" Target="http://en.wikipedia.org/w/index.php?title=Thirtieth&amp;action=edit&amp;redlink=1" TargetMode="External"/><Relationship Id="rId5" Type="http://schemas.openxmlformats.org/officeDocument/2006/relationships/hyperlink" Target="http://en.wikipedia.org/wiki/Eleventh" TargetMode="External"/><Relationship Id="rId15" Type="http://schemas.openxmlformats.org/officeDocument/2006/relationships/hyperlink" Target="http://en.wikipedia.org/wiki/Fifth" TargetMode="External"/><Relationship Id="rId10" Type="http://schemas.openxmlformats.org/officeDocument/2006/relationships/hyperlink" Target="http://en.wikipedia.org/wiki/Thirteenth" TargetMode="External"/><Relationship Id="rId4" Type="http://schemas.openxmlformats.org/officeDocument/2006/relationships/hyperlink" Target="http://en.wikipedia.org/wiki/First" TargetMode="External"/><Relationship Id="rId9" Type="http://schemas.openxmlformats.org/officeDocument/2006/relationships/hyperlink" Target="http://en.wikipedia.org/wiki/Third" TargetMode="External"/><Relationship Id="rId14" Type="http://schemas.openxmlformats.org/officeDocument/2006/relationships/hyperlink" Target="http://en.wikipedia.org/w/index.php?title=Fortieth&amp;action=edit&amp;redlink=1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hyperlink" Target="http://en.wikipedia.org/wiki/Eighth" TargetMode="External"/><Relationship Id="rId13" Type="http://schemas.openxmlformats.org/officeDocument/2006/relationships/hyperlink" Target="http://en.wikipedia.org/w/index.php?title=Ninetieth&amp;action=edit&amp;redlink=1" TargetMode="External"/><Relationship Id="rId3" Type="http://schemas.openxmlformats.org/officeDocument/2006/relationships/hyperlink" Target="http://en.wikipedia.org/wiki/Sixteenth" TargetMode="External"/><Relationship Id="rId7" Type="http://schemas.openxmlformats.org/officeDocument/2006/relationships/hyperlink" Target="http://en.wikipedia.org/w/index.php?title=Seventieth&amp;action=edit&amp;redlink=1" TargetMode="External"/><Relationship Id="rId12" Type="http://schemas.openxmlformats.org/officeDocument/2006/relationships/hyperlink" Target="http://en.wikipedia.org/w/index.php?title=Nineteenth&amp;action=edit&amp;redlink=1" TargetMode="External"/><Relationship Id="rId2" Type="http://schemas.openxmlformats.org/officeDocument/2006/relationships/hyperlink" Target="http://en.wikipedia.org/wiki/Sixth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en.wikipedia.org/wiki/Seventeenth" TargetMode="External"/><Relationship Id="rId11" Type="http://schemas.openxmlformats.org/officeDocument/2006/relationships/hyperlink" Target="http://en.wikipedia.org/wiki/Ninth" TargetMode="External"/><Relationship Id="rId5" Type="http://schemas.openxmlformats.org/officeDocument/2006/relationships/hyperlink" Target="http://en.wikipedia.org/wiki/Seventh" TargetMode="External"/><Relationship Id="rId10" Type="http://schemas.openxmlformats.org/officeDocument/2006/relationships/hyperlink" Target="http://en.wikipedia.org/w/index.php?title=Eightieth&amp;action=edit&amp;redlink=1" TargetMode="External"/><Relationship Id="rId4" Type="http://schemas.openxmlformats.org/officeDocument/2006/relationships/hyperlink" Target="http://en.wikipedia.org/w/index.php?title=Sixtieth&amp;action=edit&amp;redlink=1" TargetMode="External"/><Relationship Id="rId9" Type="http://schemas.openxmlformats.org/officeDocument/2006/relationships/hyperlink" Target="http://en.wikipedia.org/w/index.php?title=Eighteenth&amp;action=edit&amp;redlink=1" TargetMode="Externa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2000_%28number%29" TargetMode="External"/><Relationship Id="rId2" Type="http://schemas.openxmlformats.org/officeDocument/2006/relationships/hyperlink" Target="http://en.wikipedia.org/wiki/1000_%28number%29" TargetMode="External"/><Relationship Id="rId1" Type="http://schemas.openxmlformats.org/officeDocument/2006/relationships/slideLayout" Target="../slideLayouts/slideLayout13.xml"/><Relationship Id="rId6" Type="http://schemas.openxmlformats.org/officeDocument/2006/relationships/hyperlink" Target="http://en.wikipedia.org/wiki/Million" TargetMode="External"/><Relationship Id="rId5" Type="http://schemas.openxmlformats.org/officeDocument/2006/relationships/hyperlink" Target="http://en.wikipedia.org/wiki/100000_%28number%29" TargetMode="External"/><Relationship Id="rId4" Type="http://schemas.openxmlformats.org/officeDocument/2006/relationships/hyperlink" Target="http://en.wikipedia.org/wiki/10000_%28number%29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457200"/>
            <a:ext cx="6553200" cy="5181600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r>
              <a:rPr lang="en-US" sz="4400" b="1" dirty="0" smtClean="0">
                <a:solidFill>
                  <a:srgbClr val="7030A0"/>
                </a:solidFill>
                <a:latin typeface="Arial Black" pitchFamily="34" charset="0"/>
              </a:rPr>
              <a:t>TECHNICAL ENGLISH </a:t>
            </a:r>
            <a:br>
              <a:rPr lang="en-US" sz="4400" b="1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en-US" sz="2800" b="1" dirty="0" smtClean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lang="en-US" sz="2800" b="1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en-US" sz="2800" b="1" dirty="0" err="1" smtClean="0">
                <a:solidFill>
                  <a:srgbClr val="7030A0"/>
                </a:solidFill>
                <a:latin typeface="Arial Black" pitchFamily="34" charset="0"/>
              </a:rPr>
              <a:t>Asst</a:t>
            </a:r>
            <a:r>
              <a:rPr lang="en-US" sz="2800" b="1" dirty="0" smtClean="0">
                <a:solidFill>
                  <a:srgbClr val="7030A0"/>
                </a:solidFill>
                <a:latin typeface="Arial Black" pitchFamily="34" charset="0"/>
              </a:rPr>
              <a:t> .prof. </a:t>
            </a:r>
            <a:r>
              <a:rPr lang="en-US" sz="2800" b="1" dirty="0" err="1" smtClean="0">
                <a:solidFill>
                  <a:srgbClr val="7030A0"/>
                </a:solidFill>
                <a:latin typeface="Arial Black" pitchFamily="34" charset="0"/>
              </a:rPr>
              <a:t>Sawsan</a:t>
            </a:r>
            <a:r>
              <a:rPr lang="en-US" sz="2800" b="1" dirty="0" smtClean="0">
                <a:solidFill>
                  <a:srgbClr val="7030A0"/>
                </a:solidFill>
                <a:latin typeface="Arial Black" pitchFamily="34" charset="0"/>
              </a:rPr>
              <a:t> A. </a:t>
            </a:r>
            <a:r>
              <a:rPr lang="en-US" sz="2800" b="1" dirty="0" err="1" smtClean="0">
                <a:solidFill>
                  <a:srgbClr val="7030A0"/>
                </a:solidFill>
                <a:latin typeface="Arial Black" pitchFamily="34" charset="0"/>
              </a:rPr>
              <a:t>Qassim</a:t>
            </a:r>
            <a:r>
              <a:rPr lang="en-US" sz="2800" b="1" dirty="0" smtClean="0">
                <a:solidFill>
                  <a:srgbClr val="7030A0"/>
                </a:solidFill>
                <a:latin typeface="Arial Black" pitchFamily="34" charset="0"/>
              </a:rPr>
              <a:t> </a:t>
            </a:r>
            <a:br>
              <a:rPr lang="en-US" sz="2800" b="1" dirty="0" smtClean="0">
                <a:solidFill>
                  <a:srgbClr val="7030A0"/>
                </a:solidFill>
                <a:latin typeface="Arial Black" pitchFamily="34" charset="0"/>
              </a:rPr>
            </a:br>
            <a:r>
              <a:rPr lang="en-US" sz="2800" b="1" dirty="0" smtClean="0">
                <a:solidFill>
                  <a:srgbClr val="7030A0"/>
                </a:solidFill>
                <a:latin typeface="Arial Black" pitchFamily="34" charset="0"/>
              </a:rPr>
              <a:t>College of Engineering </a:t>
            </a:r>
            <a:r>
              <a:rPr sz="2800" b="1" dirty="0" smtClean="0">
                <a:solidFill>
                  <a:srgbClr val="7030A0"/>
                </a:solidFill>
                <a:latin typeface="Arial Black" pitchFamily="34" charset="0"/>
              </a:rPr>
              <a:t/>
            </a:r>
            <a:br>
              <a:rPr sz="2800" b="1" dirty="0" smtClean="0">
                <a:solidFill>
                  <a:srgbClr val="7030A0"/>
                </a:solidFill>
                <a:latin typeface="Arial Black" pitchFamily="34" charset="0"/>
              </a:rPr>
            </a:br>
            <a:endParaRPr lang="en-US" sz="3600" b="1" dirty="0">
              <a:solidFill>
                <a:srgbClr val="7030A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2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عنصر نائب للمحتوى 4"/>
          <p:cNvGraphicFramePr>
            <a:graphicFrameLocks noGrp="1"/>
          </p:cNvGraphicFramePr>
          <p:nvPr>
            <p:ph sz="quarter" idx="1"/>
          </p:nvPr>
        </p:nvGraphicFramePr>
        <p:xfrm>
          <a:off x="914400" y="2449830"/>
          <a:ext cx="7772400" cy="25679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0th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u="sng">
                          <a:effectLst/>
                          <a:hlinkClick r:id="rId2" tooltip="Zeroth"/>
                        </a:rPr>
                        <a:t>zeroth</a:t>
                      </a:r>
                      <a:r>
                        <a:rPr lang="en-GB" sz="1200">
                          <a:effectLst/>
                        </a:rPr>
                        <a:t> or noughth (see below)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10th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3"/>
                        </a:rPr>
                        <a:t>tenth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1st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4"/>
                        </a:rPr>
                        <a:t>first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11th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5"/>
                        </a:rPr>
                        <a:t>eleventh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2nd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6" tooltip="Second (disambiguation)"/>
                        </a:rPr>
                        <a:t>second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12th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u="sng">
                          <a:effectLst/>
                          <a:hlinkClick r:id="rId7"/>
                        </a:rPr>
                        <a:t>twelfth</a:t>
                      </a:r>
                      <a:r>
                        <a:rPr lang="el-GR" sz="1200">
                          <a:effectLst/>
                        </a:rPr>
                        <a:t> </a:t>
                      </a:r>
                      <a:r>
                        <a:rPr lang="en-GB" sz="1200">
                          <a:effectLst/>
                        </a:rPr>
                        <a:t>(note "f", not "v")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20th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8" tooltip="Twentieth"/>
                        </a:rPr>
                        <a:t>twentieth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3rd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9"/>
                        </a:rPr>
                        <a:t>third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13th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10"/>
                        </a:rPr>
                        <a:t>thirteenth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30th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11" tooltip="Thirtieth (page does not exist)"/>
                        </a:rPr>
                        <a:t>thirtieth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4th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12"/>
                        </a:rPr>
                        <a:t>fourth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14th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13" tooltip="Fourteenth (page does not exist)"/>
                        </a:rPr>
                        <a:t>fourteenth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40th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14" tooltip="Fortieth (page does not exist)"/>
                        </a:rPr>
                        <a:t>fortieth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5th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15"/>
                        </a:rPr>
                        <a:t>fifth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15th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16"/>
                        </a:rPr>
                        <a:t>fifteenth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50th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17" tooltip="Fiftieth (page does not exist)"/>
                        </a:rPr>
                        <a:t>fiftieth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6th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18"/>
                        </a:rPr>
                        <a:t>sixth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16th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19" tooltip="Sixteenth"/>
                        </a:rPr>
                        <a:t>sixteenth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60th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20" tooltip="Sixtieth (page does not exist)"/>
                        </a:rPr>
                        <a:t>sixtieth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7th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21"/>
                        </a:rPr>
                        <a:t>seventh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17th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22" tooltip="Seventeenth"/>
                        </a:rPr>
                        <a:t>seventeenth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70th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23" tooltip="Seventieth (page does not exist)"/>
                        </a:rPr>
                        <a:t>seventieth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8th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24" tooltip="Eighth"/>
                        </a:rPr>
                        <a:t>eighth</a:t>
                      </a:r>
                      <a:r>
                        <a:rPr lang="el-GR" sz="1200">
                          <a:effectLst/>
                        </a:rPr>
                        <a:t> (only one "t")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18th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25" tooltip="Eighteenth (page does not exist)"/>
                        </a:rPr>
                        <a:t>eighteenth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80th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26" tooltip="Eightieth (page does not exist)"/>
                        </a:rPr>
                        <a:t>eightieth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9th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27"/>
                        </a:rPr>
                        <a:t>ninth</a:t>
                      </a:r>
                      <a:r>
                        <a:rPr lang="el-GR" sz="1200">
                          <a:effectLst/>
                        </a:rPr>
                        <a:t> (no "e")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19th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28" tooltip="Nineteenth (page does not exist)"/>
                        </a:rPr>
                        <a:t>nineteenth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90th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 dirty="0">
                          <a:effectLst/>
                          <a:hlinkClick r:id="rId29" tooltip="Ninetieth (page does not exist)"/>
                        </a:rPr>
                        <a:t>ninetieth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914400" y="2449513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Ordinal numbers</a:t>
            </a:r>
            <a:endParaRPr kumimoji="0" lang="el-GR" sz="18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0" tooltip="Ordinal number (linguistics)"/>
              </a:rPr>
              <a:t>Ordinal</a:t>
            </a:r>
            <a:r>
              <a: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numbers refer to a position in a series. Common ordinals include:</a:t>
            </a: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5865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IQ"/>
          </a:p>
        </p:txBody>
      </p:sp>
    </p:spTree>
    <p:extLst>
      <p:ext uri="{BB962C8B-B14F-4D97-AF65-F5344CB8AC3E}">
        <p14:creationId xmlns:p14="http://schemas.microsoft.com/office/powerpoint/2010/main" val="21777966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"/>
            <a:ext cx="8229600" cy="54102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7912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I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229600" cy="5626291"/>
          </a:xfrm>
        </p:spPr>
        <p:txBody>
          <a:bodyPr>
            <a:normAutofit/>
          </a:bodyPr>
          <a:lstStyle/>
          <a:p>
            <a:pPr rtl="1">
              <a:buNone/>
            </a:pPr>
            <a:r>
              <a:rPr lang="en-US" dirty="0" smtClean="0"/>
              <a:t>             </a:t>
            </a:r>
          </a:p>
          <a:p>
            <a:pPr rtl="1">
              <a:buNone/>
            </a:pPr>
            <a:endParaRPr lang="en-US" sz="2300" dirty="0" smtClean="0">
              <a:latin typeface="Times New Roman" pitchFamily="18" charset="0"/>
              <a:cs typeface="Times New Roman" pitchFamily="18" charset="0"/>
            </a:endParaRPr>
          </a:p>
          <a:p>
            <a:pPr rtl="1">
              <a:buNone/>
            </a:pP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                                 </a:t>
            </a: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         </a:t>
            </a:r>
            <a:endParaRPr lang="en-US" sz="9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04800"/>
            <a:ext cx="8229600" cy="6629400"/>
          </a:xfrm>
        </p:spPr>
        <p:txBody>
          <a:bodyPr>
            <a:normAutofit/>
          </a:bodyPr>
          <a:lstStyle/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b="1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533400" y="533400"/>
            <a:ext cx="7854696" cy="5715000"/>
          </a:xfrm>
        </p:spPr>
        <p:txBody>
          <a:bodyPr>
            <a:normAutofit/>
          </a:bodyPr>
          <a:lstStyle/>
          <a:p>
            <a:pPr lvl="0" algn="l"/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      </a:t>
            </a:r>
            <a:endParaRPr lang="en-US" sz="6000" dirty="0" smtClean="0"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60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lang="en-US" sz="6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/>
              <a:t>How to read numbers, figures and mathematical expressions in English. </a:t>
            </a:r>
            <a:endParaRPr lang="en-US" dirty="0"/>
          </a:p>
        </p:txBody>
      </p:sp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2452687" y="2541270"/>
          <a:ext cx="4695825" cy="22021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28600"/>
                <a:gridCol w="711200"/>
                <a:gridCol w="279400"/>
                <a:gridCol w="1581150"/>
                <a:gridCol w="209550"/>
                <a:gridCol w="1685925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2" tooltip="0 (number)"/>
                        </a:rPr>
                        <a:t>zero (nought)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3" tooltip="10 (number)"/>
                        </a:rPr>
                        <a:t>ten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4" tooltip="1 (number)"/>
                        </a:rPr>
                        <a:t>one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5" tooltip="11 (number)"/>
                        </a:rPr>
                        <a:t>eleven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6" tooltip="2 (number)"/>
                        </a:rPr>
                        <a:t>two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7" tooltip="12 (number)"/>
                        </a:rPr>
                        <a:t>twelve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8" tooltip="20 (number)"/>
                        </a:rPr>
                        <a:t>twenty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9" tooltip="3 (number)"/>
                        </a:rPr>
                        <a:t>three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10" tooltip="13 (number)"/>
                        </a:rPr>
                        <a:t>thirteen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30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11" tooltip="30 (number)"/>
                        </a:rPr>
                        <a:t>thirty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12" tooltip="4 (number)"/>
                        </a:rPr>
                        <a:t>four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13" tooltip="14 (number)"/>
                        </a:rPr>
                        <a:t>fourteen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40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14" tooltip="40 (number)"/>
                        </a:rPr>
                        <a:t>forty</a:t>
                      </a:r>
                      <a:r>
                        <a:rPr lang="el-GR" sz="1200">
                          <a:effectLst/>
                        </a:rPr>
                        <a:t> (no "u")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15" tooltip="5 (number)"/>
                        </a:rPr>
                        <a:t>five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u="sng">
                          <a:effectLst/>
                          <a:hlinkClick r:id="rId16" tooltip="15 (number)"/>
                        </a:rPr>
                        <a:t>fifteen</a:t>
                      </a:r>
                      <a:r>
                        <a:rPr lang="el-GR" sz="1200">
                          <a:effectLst/>
                        </a:rPr>
                        <a:t> </a:t>
                      </a:r>
                      <a:r>
                        <a:rPr lang="en-GB" sz="1200">
                          <a:effectLst/>
                        </a:rPr>
                        <a:t>(note "f", not "v")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50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u="sng">
                          <a:effectLst/>
                          <a:hlinkClick r:id="rId17" tooltip="50 (number)"/>
                        </a:rPr>
                        <a:t>fifty</a:t>
                      </a:r>
                      <a:r>
                        <a:rPr lang="el-GR" sz="1200">
                          <a:effectLst/>
                        </a:rPr>
                        <a:t> </a:t>
                      </a:r>
                      <a:r>
                        <a:rPr lang="en-GB" sz="1200">
                          <a:effectLst/>
                        </a:rPr>
                        <a:t>(note "f", not "v")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18" tooltip="6 (number)"/>
                        </a:rPr>
                        <a:t>six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16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19" tooltip="16 (number)"/>
                        </a:rPr>
                        <a:t>sixteen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60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20" tooltip="60 (number)"/>
                        </a:rPr>
                        <a:t>sixty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21" tooltip="7 (number)"/>
                        </a:rPr>
                        <a:t>seven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17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22" tooltip="17 (number)"/>
                        </a:rPr>
                        <a:t>seventeen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70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23" tooltip="70 (number)"/>
                        </a:rPr>
                        <a:t>seventy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24" tooltip="8 (number)"/>
                        </a:rPr>
                        <a:t>eight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25" tooltip="18 (number)"/>
                        </a:rPr>
                        <a:t>eighteen</a:t>
                      </a:r>
                      <a:r>
                        <a:rPr lang="el-GR" sz="1200">
                          <a:effectLst/>
                        </a:rPr>
                        <a:t> (only one "t")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80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26" tooltip="80 (number)"/>
                        </a:rPr>
                        <a:t>eighty</a:t>
                      </a:r>
                      <a:r>
                        <a:rPr lang="el-GR" sz="1200">
                          <a:effectLst/>
                        </a:rPr>
                        <a:t> (only one "t")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27" tooltip="9 (number)"/>
                        </a:rPr>
                        <a:t>nine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28" tooltip="19 (number)"/>
                        </a:rPr>
                        <a:t>nineteen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90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 dirty="0">
                          <a:effectLst/>
                          <a:hlinkClick r:id="rId29" tooltip="90 (number)"/>
                        </a:rPr>
                        <a:t>ninety</a:t>
                      </a:r>
                      <a:r>
                        <a:rPr lang="el-GR" sz="1200" dirty="0">
                          <a:effectLst/>
                        </a:rPr>
                        <a:t> (note the "e")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2452688" y="2541588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1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sng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Cardinal numbers</a:t>
            </a:r>
            <a:endParaRPr kumimoji="0" lang="el-GR" sz="12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  <a:hlinkClick r:id="rId30" tooltip="Cardinal number (linguistics)"/>
              </a:rPr>
              <a:t>Cardinal numbers</a:t>
            </a:r>
            <a:r>
              <a:rPr kumimoji="0" lang="en-GB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refer to the size of a group.</a:t>
            </a:r>
            <a:endParaRPr kumimoji="0" lang="en-GB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97935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جدول 1"/>
          <p:cNvGraphicFramePr>
            <a:graphicFrameLocks noGrp="1"/>
          </p:cNvGraphicFramePr>
          <p:nvPr/>
        </p:nvGraphicFramePr>
        <p:xfrm>
          <a:off x="914400" y="2926080"/>
          <a:ext cx="7772400" cy="16154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86200"/>
                <a:gridCol w="388620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21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2" tooltip="21 (number)"/>
                        </a:rPr>
                        <a:t>twenty-one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25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3" tooltip="25 (number)"/>
                        </a:rPr>
                        <a:t>twenty-five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32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4" tooltip="32 (number)"/>
                        </a:rPr>
                        <a:t>thirty-two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58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5" tooltip="58 (number)"/>
                        </a:rPr>
                        <a:t>fifty-eight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64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6" tooltip="64 (number)"/>
                        </a:rPr>
                        <a:t>sixty-four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79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7" tooltip="79 (number)"/>
                        </a:rPr>
                        <a:t>seventy-nine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83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8" tooltip="83 (number)"/>
                        </a:rPr>
                        <a:t>eighty-three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99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 dirty="0">
                          <a:effectLst/>
                          <a:hlinkClick r:id="rId9" tooltip="99 (number)"/>
                        </a:rPr>
                        <a:t>ninety-nine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86968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مستطيل 5"/>
          <p:cNvSpPr/>
          <p:nvPr/>
        </p:nvSpPr>
        <p:spPr>
          <a:xfrm>
            <a:off x="2286000" y="1443841"/>
            <a:ext cx="4572000" cy="3970318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GB" b="1" u="sng" dirty="0"/>
              <a:t>Decimals</a:t>
            </a:r>
            <a:endParaRPr lang="en-US" dirty="0"/>
          </a:p>
          <a:p>
            <a:pPr lvl="0"/>
            <a:r>
              <a:rPr lang="en-GB" dirty="0"/>
              <a:t>4.59 			four </a:t>
            </a:r>
            <a:r>
              <a:rPr lang="en-GB" u="sng" dirty="0"/>
              <a:t>point</a:t>
            </a:r>
            <a:r>
              <a:rPr lang="en-GB" dirty="0"/>
              <a:t> five nine</a:t>
            </a:r>
            <a:endParaRPr lang="en-US" dirty="0"/>
          </a:p>
          <a:p>
            <a:pPr lvl="0"/>
            <a:r>
              <a:rPr lang="en-GB" dirty="0"/>
              <a:t>0.73 			zero </a:t>
            </a:r>
            <a:r>
              <a:rPr lang="en-GB" u="sng" dirty="0"/>
              <a:t>point</a:t>
            </a:r>
            <a:r>
              <a:rPr lang="en-GB" dirty="0"/>
              <a:t> seven three</a:t>
            </a:r>
            <a:endParaRPr lang="en-US" dirty="0"/>
          </a:p>
          <a:p>
            <a:pPr lvl="0"/>
            <a:r>
              <a:rPr lang="en-GB" dirty="0"/>
              <a:t>0.666…		zero </a:t>
            </a:r>
            <a:r>
              <a:rPr lang="en-GB" u="sng" dirty="0"/>
              <a:t>point</a:t>
            </a:r>
            <a:r>
              <a:rPr lang="en-GB" dirty="0"/>
              <a:t> six recurring</a:t>
            </a:r>
            <a:endParaRPr lang="en-US" dirty="0"/>
          </a:p>
          <a:p>
            <a:r>
              <a:rPr lang="en-GB" dirty="0"/>
              <a:t> </a:t>
            </a:r>
            <a:endParaRPr lang="en-US" dirty="0"/>
          </a:p>
          <a:p>
            <a:r>
              <a:rPr lang="en-GB" b="1" u="sng" dirty="0"/>
              <a:t>Fractions</a:t>
            </a:r>
            <a:endParaRPr lang="en-US" dirty="0"/>
          </a:p>
          <a:p>
            <a:pPr lvl="0"/>
            <a:r>
              <a:rPr lang="en-GB" dirty="0"/>
              <a:t>½ 			one (or: a) half</a:t>
            </a:r>
            <a:endParaRPr lang="en-US" dirty="0"/>
          </a:p>
          <a:p>
            <a:pPr lvl="0"/>
            <a:r>
              <a:rPr lang="en-GB" dirty="0"/>
              <a:t>1/3 			one (or: a) third</a:t>
            </a:r>
            <a:endParaRPr lang="en-US" dirty="0"/>
          </a:p>
          <a:p>
            <a:pPr lvl="0"/>
            <a:r>
              <a:rPr lang="en-GB" dirty="0"/>
              <a:t>2/3 			two thirds</a:t>
            </a:r>
            <a:endParaRPr lang="en-US" dirty="0"/>
          </a:p>
          <a:p>
            <a:pPr lvl="0"/>
            <a:r>
              <a:rPr lang="en-GB" dirty="0"/>
              <a:t>¼ 			one (or: a) quarter</a:t>
            </a:r>
            <a:endParaRPr lang="en-US" dirty="0"/>
          </a:p>
          <a:p>
            <a:pPr lvl="0"/>
            <a:r>
              <a:rPr lang="en-GB" dirty="0"/>
              <a:t>¾ 			three quarters</a:t>
            </a:r>
            <a:endParaRPr lang="en-US" dirty="0"/>
          </a:p>
          <a:p>
            <a:pPr lvl="0"/>
            <a:r>
              <a:rPr lang="en-GB" dirty="0"/>
              <a:t>1/5 			one(or: a)  fifth</a:t>
            </a:r>
            <a:endParaRPr lang="en-US" dirty="0"/>
          </a:p>
          <a:p>
            <a:r>
              <a:rPr lang="en-GB" dirty="0"/>
              <a:t> 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128793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جدول 3"/>
          <p:cNvGraphicFramePr>
            <a:graphicFrameLocks noGrp="1"/>
          </p:cNvGraphicFramePr>
          <p:nvPr/>
        </p:nvGraphicFramePr>
        <p:xfrm>
          <a:off x="914400" y="2945130"/>
          <a:ext cx="7772400" cy="157734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0th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u="sng">
                          <a:effectLst/>
                          <a:hlinkClick r:id="rId2" tooltip="Zeroth"/>
                        </a:rPr>
                        <a:t>zeroth</a:t>
                      </a:r>
                      <a:r>
                        <a:rPr lang="en-GB" sz="1200">
                          <a:effectLst/>
                        </a:rPr>
                        <a:t> or noughth (see below)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10th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3"/>
                        </a:rPr>
                        <a:t>tenth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1st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4"/>
                        </a:rPr>
                        <a:t>first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11th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5"/>
                        </a:rPr>
                        <a:t>eleventh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 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2nd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6" tooltip="Second (disambiguation)"/>
                        </a:rPr>
                        <a:t>second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12th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u="sng">
                          <a:effectLst/>
                          <a:hlinkClick r:id="rId7"/>
                        </a:rPr>
                        <a:t>twelfth</a:t>
                      </a:r>
                      <a:r>
                        <a:rPr lang="el-GR" sz="1200">
                          <a:effectLst/>
                        </a:rPr>
                        <a:t> </a:t>
                      </a:r>
                      <a:r>
                        <a:rPr lang="en-GB" sz="1200">
                          <a:effectLst/>
                        </a:rPr>
                        <a:t>(note "f", not "v")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20th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8" tooltip="Twentieth"/>
                        </a:rPr>
                        <a:t>twentieth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3rd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9"/>
                        </a:rPr>
                        <a:t>third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13th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10"/>
                        </a:rPr>
                        <a:t>thirteenth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30th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11" tooltip="Thirtieth (page does not exist)"/>
                        </a:rPr>
                        <a:t>thirtieth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4th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12"/>
                        </a:rPr>
                        <a:t>fourth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14th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13" tooltip="Fourteenth (page does not exist)"/>
                        </a:rPr>
                        <a:t>fourteenth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40th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14" tooltip="Fortieth (page does not exist)"/>
                        </a:rPr>
                        <a:t>fortieth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5th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15"/>
                        </a:rPr>
                        <a:t>fifth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15th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16"/>
                        </a:rPr>
                        <a:t>fifteenth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50th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 dirty="0">
                          <a:effectLst/>
                          <a:hlinkClick r:id="rId17" tooltip="Fiftieth (page does not exist)"/>
                        </a:rPr>
                        <a:t>fiftieth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9162155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b="1" u="sng" dirty="0"/>
              <a:t>Equations</a:t>
            </a:r>
            <a:endParaRPr lang="en-US" dirty="0"/>
          </a:p>
          <a:p>
            <a:pPr lvl="0"/>
            <a:r>
              <a:rPr lang="en-GB" dirty="0"/>
              <a:t>10+15=25 		ten plus fifteen equals (or: is equal to) twenty-five</a:t>
            </a:r>
            <a:endParaRPr lang="en-US" dirty="0"/>
          </a:p>
          <a:p>
            <a:pPr lvl="0"/>
            <a:r>
              <a:rPr lang="en-GB" dirty="0"/>
              <a:t>x ≡ y			x is identical with (or: to) y </a:t>
            </a:r>
            <a:endParaRPr lang="en-US" dirty="0"/>
          </a:p>
          <a:p>
            <a:pPr lvl="0"/>
            <a:r>
              <a:rPr lang="en-GB" dirty="0"/>
              <a:t> 			x is equivalent to y (set theory)</a:t>
            </a:r>
            <a:endParaRPr lang="en-US" dirty="0"/>
          </a:p>
          <a:p>
            <a:pPr lvl="0"/>
            <a:r>
              <a:rPr lang="en-GB" dirty="0"/>
              <a:t>x ≈ y 			x is nearly/approximately equal to y</a:t>
            </a:r>
            <a:endParaRPr lang="en-US" dirty="0"/>
          </a:p>
          <a:p>
            <a:pPr lvl="0"/>
            <a:r>
              <a:rPr lang="en-GB" dirty="0"/>
              <a:t>x ≠ y 			x is not equal to y</a:t>
            </a:r>
            <a:endParaRPr lang="en-US" dirty="0"/>
          </a:p>
          <a:p>
            <a:pPr lvl="0"/>
            <a:r>
              <a:rPr lang="en-GB" dirty="0"/>
              <a:t>x &gt;y 			x is greater (or: more) than y</a:t>
            </a:r>
            <a:endParaRPr lang="en-US" dirty="0"/>
          </a:p>
          <a:p>
            <a:pPr lvl="0"/>
            <a:r>
              <a:rPr lang="en-GB" dirty="0"/>
              <a:t>x ≥ y 			x is greater (or: more) or than or equal to y</a:t>
            </a:r>
            <a:endParaRPr lang="en-US" dirty="0"/>
          </a:p>
          <a:p>
            <a:pPr lvl="0"/>
            <a:r>
              <a:rPr lang="en-GB" dirty="0"/>
              <a:t>x &lt;y 			x is smaller (or: less) than y</a:t>
            </a:r>
            <a:endParaRPr lang="en-US" dirty="0"/>
          </a:p>
          <a:p>
            <a:pPr lvl="0"/>
            <a:r>
              <a:rPr lang="en-GB" dirty="0"/>
              <a:t>x ≤ y 			x is less (or: smaller) than or equal to y</a:t>
            </a:r>
            <a:endParaRPr lang="en-US" dirty="0"/>
          </a:p>
          <a:p>
            <a:pPr lvl="0"/>
            <a:r>
              <a:rPr lang="en-GB" dirty="0"/>
              <a:t>		zero is less than x is less than one</a:t>
            </a:r>
            <a:endParaRPr lang="en-US" dirty="0"/>
          </a:p>
          <a:p>
            <a:pPr lvl="0"/>
            <a:r>
              <a:rPr lang="en-GB" dirty="0"/>
              <a:t>	zero is less than or equal to x is less than or equal to one</a:t>
            </a:r>
            <a:endParaRPr lang="en-US" dirty="0"/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7789539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عنصر نائب للمحتوى 2"/>
          <p:cNvGraphicFramePr>
            <a:graphicFrameLocks noGrp="1"/>
          </p:cNvGraphicFramePr>
          <p:nvPr>
            <p:ph sz="quarter" idx="1"/>
          </p:nvPr>
        </p:nvGraphicFramePr>
        <p:xfrm>
          <a:off x="914400" y="3238500"/>
          <a:ext cx="7772400" cy="9906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295400"/>
                <a:gridCol w="1295400"/>
                <a:gridCol w="1295400"/>
                <a:gridCol w="1295400"/>
                <a:gridCol w="1295400"/>
                <a:gridCol w="129540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6th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2"/>
                        </a:rPr>
                        <a:t>sixth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16th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3" tooltip="Sixteenth"/>
                        </a:rPr>
                        <a:t>sixteenth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60th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4" tooltip="Sixtieth (page does not exist)"/>
                        </a:rPr>
                        <a:t>sixtieth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7th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5"/>
                        </a:rPr>
                        <a:t>seventh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17th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6" tooltip="Seventeenth"/>
                        </a:rPr>
                        <a:t>seventeenth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70th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7" tooltip="Seventieth (page does not exist)"/>
                        </a:rPr>
                        <a:t>seventieth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8th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8" tooltip="Eighth"/>
                        </a:rPr>
                        <a:t>eighth</a:t>
                      </a:r>
                      <a:r>
                        <a:rPr lang="el-GR" sz="1200">
                          <a:effectLst/>
                        </a:rPr>
                        <a:t> (only one "t")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18th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9" tooltip="Eighteenth (page does not exist)"/>
                        </a:rPr>
                        <a:t>eighteenth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80th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10" tooltip="Eightieth (page does not exist)"/>
                        </a:rPr>
                        <a:t>eightieth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9th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11"/>
                        </a:rPr>
                        <a:t>ninth</a:t>
                      </a:r>
                      <a:r>
                        <a:rPr lang="el-GR" sz="1200">
                          <a:effectLst/>
                        </a:rPr>
                        <a:t> (no "e")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19th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12" tooltip="Nineteenth (page does not exist)"/>
                        </a:rPr>
                        <a:t>nineteenth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90th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 dirty="0">
                          <a:effectLst/>
                          <a:hlinkClick r:id="rId13" tooltip="Ninetieth (page does not exist)"/>
                        </a:rPr>
                        <a:t>ninetieth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01650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u="sng" dirty="0"/>
              <a:t>Functions</a:t>
            </a:r>
            <a:endParaRPr lang="en-US" dirty="0"/>
          </a:p>
          <a:p>
            <a:pPr lvl="0"/>
            <a:r>
              <a:rPr lang="en-GB" dirty="0"/>
              <a:t>			</a:t>
            </a:r>
            <a:r>
              <a:rPr lang="en-GB" dirty="0" err="1"/>
              <a:t>fx</a:t>
            </a:r>
            <a:r>
              <a:rPr lang="en-GB" dirty="0"/>
              <a:t> /  f of x / the function f of x</a:t>
            </a:r>
            <a:endParaRPr lang="en-US" dirty="0"/>
          </a:p>
          <a:p>
            <a:pPr lvl="0"/>
            <a:r>
              <a:rPr lang="en-GB" dirty="0"/>
              <a:t>		a function f from S to T</a:t>
            </a:r>
            <a:endParaRPr lang="en-US" dirty="0"/>
          </a:p>
          <a:p>
            <a:pPr lvl="0"/>
            <a:r>
              <a:rPr lang="en-US" dirty="0"/>
              <a:t>			x prime</a:t>
            </a:r>
          </a:p>
          <a:p>
            <a:pPr lvl="0"/>
            <a:r>
              <a:rPr lang="en-US" dirty="0"/>
              <a:t>			x double prime</a:t>
            </a:r>
          </a:p>
          <a:p>
            <a:pPr lvl="0"/>
            <a:r>
              <a:rPr lang="en-GB" dirty="0"/>
              <a:t>	f prime x / f dash x / the first derivative of f with respect to x</a:t>
            </a:r>
            <a:endParaRPr lang="en-US" dirty="0"/>
          </a:p>
          <a:p>
            <a:pPr lvl="0"/>
            <a:r>
              <a:rPr lang="en-GB" dirty="0"/>
              <a:t>	f double-prime x / f double-dash x / the second derivative of f with respect to x</a:t>
            </a:r>
            <a:endParaRPr lang="en-US" dirty="0"/>
          </a:p>
          <a:p>
            <a:pPr lvl="0"/>
            <a:r>
              <a:rPr lang="en-GB" dirty="0"/>
              <a:t>	the derivative of y with respect to x</a:t>
            </a:r>
            <a:endParaRPr lang="en-US" dirty="0"/>
          </a:p>
          <a:p>
            <a:pPr lvl="0"/>
            <a:r>
              <a:rPr lang="en-GB" dirty="0"/>
              <a:t>	the partial (derivative) of f with respect to x1</a:t>
            </a:r>
            <a:endParaRPr lang="en-US" dirty="0"/>
          </a:p>
          <a:p>
            <a:endParaRPr lang="ar-IQ" dirty="0"/>
          </a:p>
        </p:txBody>
      </p:sp>
    </p:spTree>
    <p:extLst>
      <p:ext uri="{BB962C8B-B14F-4D97-AF65-F5344CB8AC3E}">
        <p14:creationId xmlns:p14="http://schemas.microsoft.com/office/powerpoint/2010/main" val="10930964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عنصر نائب للمحتوى 3"/>
          <p:cNvGraphicFramePr>
            <a:graphicFrameLocks noGrp="1"/>
          </p:cNvGraphicFramePr>
          <p:nvPr>
            <p:ph sz="quarter" idx="1"/>
          </p:nvPr>
        </p:nvGraphicFramePr>
        <p:xfrm>
          <a:off x="914400" y="2228850"/>
          <a:ext cx="7772400" cy="30099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886200"/>
                <a:gridCol w="3886200"/>
              </a:tblGrid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1,000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2" tooltip="1000 (number)"/>
                        </a:rPr>
                        <a:t>one thousand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2,000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3" tooltip="2000 (number)"/>
                        </a:rPr>
                        <a:t>two thousand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…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…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10,000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4" tooltip="10000 (number)"/>
                        </a:rPr>
                        <a:t>ten thousand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11,000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eleven thousand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…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…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20,000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twenty thousand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21,000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twenty-one thousand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30,000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thirty thousand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85,000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eighty-five thousand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100,000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u="sng">
                          <a:effectLst/>
                          <a:hlinkClick r:id="rId5" tooltip="100000 (number)"/>
                        </a:rPr>
                        <a:t>one hundred thousand</a:t>
                      </a:r>
                      <a:r>
                        <a:rPr lang="en-GB" sz="1200">
                          <a:effectLst/>
                        </a:rPr>
                        <a:t> 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999,000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>
                          <a:effectLst/>
                        </a:rPr>
                        <a:t>nine hundred and ninety-nine thousand (British English)</a:t>
                      </a:r>
                      <a:br>
                        <a:rPr lang="en-GB" sz="1200">
                          <a:effectLst/>
                        </a:rPr>
                      </a:br>
                      <a:r>
                        <a:rPr lang="en-GB" sz="1200">
                          <a:effectLst/>
                        </a:rPr>
                        <a:t>nine hundred ninety-nine thousand (American English)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1,000,000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 u="sng">
                          <a:effectLst/>
                          <a:hlinkClick r:id="rId6" tooltip="Million"/>
                        </a:rPr>
                        <a:t>one million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  <a:tr h="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l-GR" sz="1200">
                          <a:effectLst/>
                        </a:rPr>
                        <a:t>10,000,000</a:t>
                      </a:r>
                      <a:endParaRPr lang="en-US" sz="120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n-GB" sz="1200" dirty="0">
                          <a:effectLst/>
                        </a:rPr>
                        <a:t>ten million </a:t>
                      </a:r>
                      <a:endParaRPr lang="en-US" sz="12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9525" marR="9525" marT="9525" marB="9525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476884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630</TotalTime>
  <Words>382</Words>
  <Application>Microsoft Office PowerPoint</Application>
  <PresentationFormat>عرض على الشاشة (3:4)‏</PresentationFormat>
  <Paragraphs>297</Paragraphs>
  <Slides>17</Slides>
  <Notes>1</Notes>
  <HiddenSlides>0</HiddenSlides>
  <MMClips>0</MMClips>
  <ScaleCrop>false</ScaleCrop>
  <HeadingPairs>
    <vt:vector size="4" baseType="variant">
      <vt:variant>
        <vt:lpstr>نسق</vt:lpstr>
      </vt:variant>
      <vt:variant>
        <vt:i4>2</vt:i4>
      </vt:variant>
      <vt:variant>
        <vt:lpstr>عناوين الشرائح</vt:lpstr>
      </vt:variant>
      <vt:variant>
        <vt:i4>17</vt:i4>
      </vt:variant>
    </vt:vector>
  </HeadingPairs>
  <TitlesOfParts>
    <vt:vector size="19" baseType="lpstr">
      <vt:lpstr>Flow</vt:lpstr>
      <vt:lpstr>Equity</vt:lpstr>
      <vt:lpstr>TECHNICAL ENGLISH   Asst .prof. Sawsan A. Qassim  College of Engineering  </vt:lpstr>
      <vt:lpstr>How to read numbers, figures and mathematical expressions in English. 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Company>0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sawsan</dc:creator>
  <cp:lastModifiedBy>gh</cp:lastModifiedBy>
  <cp:revision>339</cp:revision>
  <dcterms:created xsi:type="dcterms:W3CDTF">2012-10-05T04:46:33Z</dcterms:created>
  <dcterms:modified xsi:type="dcterms:W3CDTF">2019-01-08T20:13:09Z</dcterms:modified>
</cp:coreProperties>
</file>