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4" r:id="rId2"/>
  </p:sldMasterIdLst>
  <p:notesMasterIdLst>
    <p:notesMasterId r:id="rId22"/>
  </p:notesMasterIdLst>
  <p:sldIdLst>
    <p:sldId id="276" r:id="rId3"/>
    <p:sldId id="283" r:id="rId4"/>
    <p:sldId id="300" r:id="rId5"/>
    <p:sldId id="302" r:id="rId6"/>
    <p:sldId id="303" r:id="rId7"/>
    <p:sldId id="284" r:id="rId8"/>
    <p:sldId id="285" r:id="rId9"/>
    <p:sldId id="295" r:id="rId10"/>
    <p:sldId id="294" r:id="rId11"/>
    <p:sldId id="297" r:id="rId12"/>
    <p:sldId id="298" r:id="rId13"/>
    <p:sldId id="301" r:id="rId14"/>
    <p:sldId id="288" r:id="rId15"/>
    <p:sldId id="261" r:id="rId16"/>
    <p:sldId id="282" r:id="rId17"/>
    <p:sldId id="263" r:id="rId18"/>
    <p:sldId id="264"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6296" autoAdjust="0"/>
  </p:normalViewPr>
  <p:slideViewPr>
    <p:cSldViewPr>
      <p:cViewPr>
        <p:scale>
          <a:sx n="100" d="100"/>
          <a:sy n="100" d="100"/>
        </p:scale>
        <p:origin x="-528" y="1140"/>
      </p:cViewPr>
      <p:guideLst>
        <p:guide orient="horz" pos="2160"/>
        <p:guide pos="2880"/>
      </p:guideLst>
    </p:cSldViewPr>
  </p:slideViewPr>
  <p:notesTextViewPr>
    <p:cViewPr>
      <p:scale>
        <a:sx n="200" d="100"/>
        <a:sy n="2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63E520-2F06-4D40-8EB7-65C6120EC03C}" type="datetimeFigureOut">
              <a:rPr lang="en-US" smtClean="0"/>
              <a:pPr/>
              <a:t>1/9/2019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368137-46C9-42AF-8E17-780CE49FFAB1}" type="slidenum">
              <a:rPr lang="en-US" smtClean="0"/>
              <a:pPr/>
              <a:t>‹#›</a:t>
            </a:fld>
            <a:endParaRPr lang="en-US"/>
          </a:p>
        </p:txBody>
      </p:sp>
    </p:spTree>
    <p:extLst>
      <p:ext uri="{BB962C8B-B14F-4D97-AF65-F5344CB8AC3E}">
        <p14:creationId xmlns:p14="http://schemas.microsoft.com/office/powerpoint/2010/main" val="3144676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4368137-46C9-42AF-8E17-780CE49FFAB1}"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4AB17DB-46D2-4BAA-B7FB-E3B2FA298716}" type="datetimeFigureOut">
              <a:rPr lang="en-US" smtClean="0"/>
              <a:pPr/>
              <a:t>1/9/2019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B138A32-C7FC-4E7D-AFED-9AC0ACF7355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AB17DB-46D2-4BAA-B7FB-E3B2FA298716}" type="datetimeFigureOut">
              <a:rPr lang="en-US" smtClean="0"/>
              <a:pPr/>
              <a:t>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138A32-C7FC-4E7D-AFED-9AC0ACF7355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AB17DB-46D2-4BAA-B7FB-E3B2FA298716}" type="datetimeFigureOut">
              <a:rPr lang="en-US" smtClean="0"/>
              <a:pPr/>
              <a:t>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138A32-C7FC-4E7D-AFED-9AC0ACF73556}"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4AB17DB-46D2-4BAA-B7FB-E3B2FA298716}" type="datetimeFigureOut">
              <a:rPr lang="en-US" smtClean="0"/>
              <a:pPr/>
              <a:t>1/9/2019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B138A32-C7FC-4E7D-AFED-9AC0ACF73556}"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4AB17DB-46D2-4BAA-B7FB-E3B2FA298716}" type="datetimeFigureOut">
              <a:rPr lang="en-US" smtClean="0"/>
              <a:pPr/>
              <a:t>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138A32-C7FC-4E7D-AFED-9AC0ACF73556}"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4AB17DB-46D2-4BAA-B7FB-E3B2FA298716}" type="datetimeFigureOut">
              <a:rPr lang="en-US" smtClean="0"/>
              <a:pPr/>
              <a:t>1/9/2019</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8B138A32-C7FC-4E7D-AFED-9AC0ACF7355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4AB17DB-46D2-4BAA-B7FB-E3B2FA298716}" type="datetimeFigureOut">
              <a:rPr lang="en-US" smtClean="0"/>
              <a:pPr/>
              <a:t>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138A32-C7FC-4E7D-AFED-9AC0ACF73556}"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4AB17DB-46D2-4BAA-B7FB-E3B2FA298716}" type="datetimeFigureOut">
              <a:rPr lang="en-US" smtClean="0"/>
              <a:pPr/>
              <a:t>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138A32-C7FC-4E7D-AFED-9AC0ACF73556}"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4AB17DB-46D2-4BAA-B7FB-E3B2FA298716}" type="datetimeFigureOut">
              <a:rPr lang="en-US" smtClean="0"/>
              <a:pPr/>
              <a:t>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138A32-C7FC-4E7D-AFED-9AC0ACF73556}"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AB17DB-46D2-4BAA-B7FB-E3B2FA298716}" type="datetimeFigureOut">
              <a:rPr lang="en-US" smtClean="0"/>
              <a:pPr/>
              <a:t>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138A32-C7FC-4E7D-AFED-9AC0ACF73556}"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4AB17DB-46D2-4BAA-B7FB-E3B2FA298716}" type="datetimeFigureOut">
              <a:rPr lang="en-US" smtClean="0"/>
              <a:pPr/>
              <a:t>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138A32-C7FC-4E7D-AFED-9AC0ACF73556}"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AB17DB-46D2-4BAA-B7FB-E3B2FA298716}" type="datetimeFigureOut">
              <a:rPr lang="en-US" smtClean="0"/>
              <a:pPr/>
              <a:t>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138A32-C7FC-4E7D-AFED-9AC0ACF73556}"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4AB17DB-46D2-4BAA-B7FB-E3B2FA298716}" type="datetimeFigureOut">
              <a:rPr lang="en-US" smtClean="0"/>
              <a:pPr/>
              <a:t>1/9/2019</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8B138A32-C7FC-4E7D-AFED-9AC0ACF73556}"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AB17DB-46D2-4BAA-B7FB-E3B2FA298716}" type="datetimeFigureOut">
              <a:rPr lang="en-US" smtClean="0"/>
              <a:pPr/>
              <a:t>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138A32-C7FC-4E7D-AFED-9AC0ACF73556}"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AB17DB-46D2-4BAA-B7FB-E3B2FA298716}" type="datetimeFigureOut">
              <a:rPr lang="en-US" smtClean="0"/>
              <a:pPr/>
              <a:t>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138A32-C7FC-4E7D-AFED-9AC0ACF7355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4AB17DB-46D2-4BAA-B7FB-E3B2FA298716}" type="datetimeFigureOut">
              <a:rPr lang="en-US" smtClean="0"/>
              <a:pPr/>
              <a:t>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138A32-C7FC-4E7D-AFED-9AC0ACF7355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4AB17DB-46D2-4BAA-B7FB-E3B2FA298716}" type="datetimeFigureOut">
              <a:rPr lang="en-US" smtClean="0"/>
              <a:pPr/>
              <a:t>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138A32-C7FC-4E7D-AFED-9AC0ACF7355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4AB17DB-46D2-4BAA-B7FB-E3B2FA298716}" type="datetimeFigureOut">
              <a:rPr lang="en-US" smtClean="0"/>
              <a:pPr/>
              <a:t>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138A32-C7FC-4E7D-AFED-9AC0ACF7355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4AB17DB-46D2-4BAA-B7FB-E3B2FA298716}" type="datetimeFigureOut">
              <a:rPr lang="en-US" smtClean="0"/>
              <a:pPr/>
              <a:t>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138A32-C7FC-4E7D-AFED-9AC0ACF7355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AB17DB-46D2-4BAA-B7FB-E3B2FA298716}" type="datetimeFigureOut">
              <a:rPr lang="en-US" smtClean="0"/>
              <a:pPr/>
              <a:t>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138A32-C7FC-4E7D-AFED-9AC0ACF7355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4AB17DB-46D2-4BAA-B7FB-E3B2FA298716}" type="datetimeFigureOut">
              <a:rPr lang="en-US" smtClean="0"/>
              <a:pPr/>
              <a:t>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138A32-C7FC-4E7D-AFED-9AC0ACF7355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4AB17DB-46D2-4BAA-B7FB-E3B2FA298716}" type="datetimeFigureOut">
              <a:rPr lang="en-US" smtClean="0"/>
              <a:pPr/>
              <a:t>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B138A32-C7FC-4E7D-AFED-9AC0ACF7355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4AB17DB-46D2-4BAA-B7FB-E3B2FA298716}" type="datetimeFigureOut">
              <a:rPr lang="en-US" smtClean="0"/>
              <a:pPr/>
              <a:t>1/9/2019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B138A32-C7FC-4E7D-AFED-9AC0ACF7355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4AB17DB-46D2-4BAA-B7FB-E3B2FA298716}" type="datetimeFigureOut">
              <a:rPr lang="en-US" smtClean="0"/>
              <a:pPr/>
              <a:t>1/9/2019</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B138A32-C7FC-4E7D-AFED-9AC0ACF7355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57200"/>
            <a:ext cx="6553200" cy="5181600"/>
          </a:xfrm>
          <a:solidFill>
            <a:schemeClr val="accent1">
              <a:lumMod val="40000"/>
              <a:lumOff val="60000"/>
            </a:schemeClr>
          </a:solidFill>
        </p:spPr>
        <p:txBody>
          <a:bodyPr/>
          <a:lstStyle/>
          <a:p>
            <a:r>
              <a:rPr lang="en-US" sz="4400" b="1" dirty="0" smtClean="0">
                <a:solidFill>
                  <a:srgbClr val="7030A0"/>
                </a:solidFill>
                <a:latin typeface="Arial Black" pitchFamily="34" charset="0"/>
              </a:rPr>
              <a:t>TECHNICAL ENGLISH </a:t>
            </a:r>
            <a:br>
              <a:rPr lang="en-US" sz="4400" b="1" dirty="0" smtClean="0">
                <a:solidFill>
                  <a:srgbClr val="7030A0"/>
                </a:solidFill>
                <a:latin typeface="Arial Black" pitchFamily="34" charset="0"/>
              </a:rPr>
            </a:br>
            <a:r>
              <a:rPr lang="en-US" sz="2800" b="1" dirty="0" smtClean="0">
                <a:solidFill>
                  <a:srgbClr val="7030A0"/>
                </a:solidFill>
                <a:latin typeface="Arial Black" pitchFamily="34" charset="0"/>
              </a:rPr>
              <a:t/>
            </a:r>
            <a:br>
              <a:rPr lang="en-US" sz="2800" b="1" dirty="0" smtClean="0">
                <a:solidFill>
                  <a:srgbClr val="7030A0"/>
                </a:solidFill>
                <a:latin typeface="Arial Black" pitchFamily="34" charset="0"/>
              </a:rPr>
            </a:br>
            <a:r>
              <a:rPr lang="en-US" sz="2800" b="1" dirty="0" err="1" smtClean="0">
                <a:solidFill>
                  <a:srgbClr val="7030A0"/>
                </a:solidFill>
                <a:latin typeface="Arial Black" pitchFamily="34" charset="0"/>
              </a:rPr>
              <a:t>Asst</a:t>
            </a:r>
            <a:r>
              <a:rPr lang="en-US" sz="2800" b="1" dirty="0" smtClean="0">
                <a:solidFill>
                  <a:srgbClr val="7030A0"/>
                </a:solidFill>
                <a:latin typeface="Arial Black" pitchFamily="34" charset="0"/>
              </a:rPr>
              <a:t> .prof. </a:t>
            </a:r>
            <a:r>
              <a:rPr lang="en-US" sz="2800" b="1" dirty="0" err="1" smtClean="0">
                <a:solidFill>
                  <a:srgbClr val="7030A0"/>
                </a:solidFill>
                <a:latin typeface="Arial Black" pitchFamily="34" charset="0"/>
              </a:rPr>
              <a:t>Sawsan</a:t>
            </a:r>
            <a:r>
              <a:rPr lang="en-US" sz="2800" b="1" dirty="0" smtClean="0">
                <a:solidFill>
                  <a:srgbClr val="7030A0"/>
                </a:solidFill>
                <a:latin typeface="Arial Black" pitchFamily="34" charset="0"/>
              </a:rPr>
              <a:t> A. </a:t>
            </a:r>
            <a:r>
              <a:rPr lang="en-US" sz="2800" b="1" dirty="0" err="1" smtClean="0">
                <a:solidFill>
                  <a:srgbClr val="7030A0"/>
                </a:solidFill>
                <a:latin typeface="Arial Black" pitchFamily="34" charset="0"/>
              </a:rPr>
              <a:t>Qassim</a:t>
            </a:r>
            <a:r>
              <a:rPr lang="en-US" sz="2800" b="1" dirty="0" smtClean="0">
                <a:solidFill>
                  <a:srgbClr val="7030A0"/>
                </a:solidFill>
                <a:latin typeface="Arial Black" pitchFamily="34" charset="0"/>
              </a:rPr>
              <a:t> </a:t>
            </a:r>
            <a:br>
              <a:rPr lang="en-US" sz="2800" b="1" dirty="0" smtClean="0">
                <a:solidFill>
                  <a:srgbClr val="7030A0"/>
                </a:solidFill>
                <a:latin typeface="Arial Black" pitchFamily="34" charset="0"/>
              </a:rPr>
            </a:br>
            <a:r>
              <a:rPr lang="en-US" sz="2800" b="1" dirty="0" smtClean="0">
                <a:solidFill>
                  <a:srgbClr val="7030A0"/>
                </a:solidFill>
                <a:latin typeface="Arial Black" pitchFamily="34" charset="0"/>
              </a:rPr>
              <a:t>College of Engineering </a:t>
            </a:r>
            <a:r>
              <a:rPr sz="2800" b="1" dirty="0" smtClean="0">
                <a:solidFill>
                  <a:srgbClr val="7030A0"/>
                </a:solidFill>
                <a:latin typeface="Arial Black" pitchFamily="34" charset="0"/>
              </a:rPr>
              <a:t/>
            </a:r>
            <a:br>
              <a:rPr sz="2800" b="1" dirty="0" smtClean="0">
                <a:solidFill>
                  <a:srgbClr val="7030A0"/>
                </a:solidFill>
                <a:latin typeface="Arial Black" pitchFamily="34" charset="0"/>
              </a:rPr>
            </a:br>
            <a:endParaRPr lang="en-US" sz="3600" b="1" dirty="0">
              <a:solidFill>
                <a:srgbClr val="7030A0"/>
              </a:solidFill>
              <a:latin typeface="Arial Black"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2"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2"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quarter" idx="1"/>
          </p:nvPr>
        </p:nvSpPr>
        <p:spPr/>
        <p:txBody>
          <a:bodyPr>
            <a:normAutofit fontScale="92500" lnSpcReduction="10000"/>
          </a:bodyPr>
          <a:lstStyle/>
          <a:p>
            <a:pPr fontAlgn="base"/>
            <a:r>
              <a:rPr lang="en-US" b="1" dirty="0"/>
              <a:t>Adverbs </a:t>
            </a:r>
            <a:r>
              <a:rPr lang="en-US" dirty="0"/>
              <a:t>are words that describe verbs, adjectives, other adverbs, or clauses. Adverbs often answer the questions “How?” and “In what way?” For example:</a:t>
            </a:r>
          </a:p>
          <a:p>
            <a:pPr fontAlgn="base"/>
            <a:r>
              <a:rPr lang="en-US" dirty="0"/>
              <a:t>She sings </a:t>
            </a:r>
            <a:r>
              <a:rPr lang="en-US" b="1" dirty="0"/>
              <a:t>beautifully.</a:t>
            </a:r>
            <a:r>
              <a:rPr lang="en-US" dirty="0"/>
              <a:t/>
            </a:r>
            <a:br>
              <a:rPr lang="en-US" dirty="0"/>
            </a:br>
            <a:r>
              <a:rPr lang="en-US" i="1" dirty="0"/>
              <a:t>In what way does she sing? Beautifully.</a:t>
            </a:r>
            <a:endParaRPr lang="en-US" dirty="0"/>
          </a:p>
          <a:p>
            <a:pPr fontAlgn="base"/>
            <a:r>
              <a:rPr lang="en-US" dirty="0"/>
              <a:t>He runs </a:t>
            </a:r>
            <a:r>
              <a:rPr lang="en-US" b="1" dirty="0"/>
              <a:t>very </a:t>
            </a:r>
            <a:r>
              <a:rPr lang="en-US" dirty="0"/>
              <a:t>fast.</a:t>
            </a:r>
            <a:br>
              <a:rPr lang="en-US" dirty="0"/>
            </a:br>
            <a:r>
              <a:rPr lang="en-US" i="1" dirty="0"/>
              <a:t>How fast does he run? Very fast.</a:t>
            </a:r>
            <a:endParaRPr lang="en-US" dirty="0"/>
          </a:p>
          <a:p>
            <a:pPr fontAlgn="base"/>
            <a:r>
              <a:rPr lang="en-US" dirty="0"/>
              <a:t>I </a:t>
            </a:r>
            <a:r>
              <a:rPr lang="en-US" b="1" dirty="0"/>
              <a:t>occasionally </a:t>
            </a:r>
            <a:r>
              <a:rPr lang="en-US" dirty="0"/>
              <a:t>practice speaking English.</a:t>
            </a:r>
            <a:br>
              <a:rPr lang="en-US" dirty="0"/>
            </a:br>
            <a:r>
              <a:rPr lang="en-US" i="1" dirty="0"/>
              <a:t>How frequently do I practice? Occasionally.</a:t>
            </a:r>
            <a:endParaRPr lang="en-US" dirty="0"/>
          </a:p>
          <a:p>
            <a:pPr fontAlgn="base"/>
            <a:r>
              <a:rPr lang="en-US" dirty="0"/>
              <a:t>The position of adverbs in the sentence depends on what type of adverb it is. </a:t>
            </a:r>
            <a:r>
              <a:rPr lang="en-US"/>
              <a:t>Here are some general guidelines for knowing the position of adverbs:</a:t>
            </a:r>
          </a:p>
          <a:p>
            <a:endParaRPr lang="ar-IQ" dirty="0"/>
          </a:p>
        </p:txBody>
      </p:sp>
    </p:spTree>
    <p:extLst>
      <p:ext uri="{BB962C8B-B14F-4D97-AF65-F5344CB8AC3E}">
        <p14:creationId xmlns:p14="http://schemas.microsoft.com/office/powerpoint/2010/main" val="1093096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quarter" idx="1"/>
          </p:nvPr>
        </p:nvSpPr>
        <p:spPr/>
        <p:txBody>
          <a:bodyPr>
            <a:normAutofit/>
          </a:bodyPr>
          <a:lstStyle/>
          <a:p>
            <a:endParaRPr lang="ar-IQ" dirty="0"/>
          </a:p>
        </p:txBody>
      </p:sp>
    </p:spTree>
    <p:extLst>
      <p:ext uri="{BB962C8B-B14F-4D97-AF65-F5344CB8AC3E}">
        <p14:creationId xmlns:p14="http://schemas.microsoft.com/office/powerpoint/2010/main" val="354768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84598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endParaRPr lang="ar-IQ"/>
          </a:p>
        </p:txBody>
      </p:sp>
    </p:spTree>
    <p:extLst>
      <p:ext uri="{BB962C8B-B14F-4D97-AF65-F5344CB8AC3E}">
        <p14:creationId xmlns:p14="http://schemas.microsoft.com/office/powerpoint/2010/main" val="2177796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410200"/>
          </a:xfrm>
        </p:spPr>
        <p:txBody>
          <a:bodyPr>
            <a:normAutofit/>
          </a:bodyPr>
          <a:lstStyle/>
          <a:p>
            <a:pPr>
              <a:buNone/>
            </a:pPr>
            <a:endParaRPr lang="en-US" dirty="0" smtClean="0"/>
          </a:p>
          <a:p>
            <a:pPr>
              <a:buNone/>
            </a:pPr>
            <a:endParaRPr lang="en-US" dirty="0" smtClean="0"/>
          </a:p>
          <a:p>
            <a:endParaRPr lang="en-US" dirty="0"/>
          </a:p>
        </p:txBody>
      </p:sp>
    </p:spTree>
  </p:cSld>
  <p:clrMapOvr>
    <a:masterClrMapping/>
  </p:clrMapOvr>
  <p:transition spd="slow">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a:bodyPr>
          <a:lstStyle/>
          <a:p>
            <a:pPr>
              <a:buNone/>
            </a:pPr>
            <a:endParaRPr lang="en-US" sz="2400" dirty="0" smtClean="0"/>
          </a:p>
          <a:p>
            <a:pPr>
              <a:buNone/>
            </a:pPr>
            <a:r>
              <a:rPr lang="en-US" sz="2400" dirty="0" smtClean="0"/>
              <a:t>I</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0"/>
            <a:ext cx="8229600" cy="5626291"/>
          </a:xfrm>
        </p:spPr>
        <p:txBody>
          <a:bodyPr>
            <a:normAutofit/>
          </a:bodyPr>
          <a:lstStyle/>
          <a:p>
            <a:pPr rtl="1">
              <a:buNone/>
            </a:pPr>
            <a:r>
              <a:rPr lang="en-US" dirty="0" smtClean="0"/>
              <a:t>             </a:t>
            </a:r>
          </a:p>
          <a:p>
            <a:pPr rtl="1">
              <a:buNone/>
            </a:pPr>
            <a:endParaRPr lang="en-US" sz="2300" dirty="0" smtClean="0">
              <a:latin typeface="Times New Roman" pitchFamily="18" charset="0"/>
              <a:cs typeface="Times New Roman" pitchFamily="18" charset="0"/>
            </a:endParaRPr>
          </a:p>
          <a:p>
            <a:pPr rtl="1">
              <a:buNone/>
            </a:pPr>
            <a:r>
              <a:rPr lang="en-US" sz="2300" dirty="0" smtClean="0">
                <a:latin typeface="Times New Roman" pitchFamily="18" charset="0"/>
                <a:cs typeface="Times New Roman" pitchFamily="18" charset="0"/>
              </a:rPr>
              <a:t>                                  </a:t>
            </a:r>
            <a:r>
              <a:rPr lang="en-US" sz="9600" dirty="0" smtClean="0">
                <a:latin typeface="Times New Roman" pitchFamily="18" charset="0"/>
                <a:cs typeface="Times New Roman" pitchFamily="18" charset="0"/>
              </a:rPr>
              <a:t>         </a:t>
            </a:r>
            <a:endParaRPr lang="en-US" sz="9600" dirty="0">
              <a:latin typeface="Times New Roman" pitchFamily="18" charset="0"/>
              <a:cs typeface="Times New Roman"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629400"/>
          </a:xfrm>
        </p:spPr>
        <p:txBody>
          <a:bodyPr>
            <a:normAutofit/>
          </a:bodyPr>
          <a:lstStyle/>
          <a:p>
            <a:pPr>
              <a:buNone/>
            </a:pPr>
            <a:endParaRPr lang="en-US" sz="2400" b="1" dirty="0" smtClean="0"/>
          </a:p>
          <a:p>
            <a:pPr>
              <a:buNone/>
            </a:pPr>
            <a:endParaRPr lang="en-US" sz="2400" b="1" dirty="0" smtClean="0"/>
          </a:p>
          <a:p>
            <a:pPr>
              <a:buNone/>
            </a:pPr>
            <a:endParaRPr lang="en-US" sz="2400"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533400" y="533400"/>
            <a:ext cx="7854696" cy="5715000"/>
          </a:xfrm>
        </p:spPr>
        <p:txBody>
          <a:bodyPr>
            <a:normAutofit/>
          </a:bodyPr>
          <a:lstStyle/>
          <a:p>
            <a:pPr lvl="0" algn="l"/>
            <a:r>
              <a:rPr lang="en-US" sz="9600" dirty="0" smtClean="0">
                <a:latin typeface="Times New Roman" pitchFamily="18" charset="0"/>
                <a:cs typeface="Times New Roman" pitchFamily="18" charset="0"/>
              </a:rPr>
              <a:t>      </a:t>
            </a:r>
            <a:endParaRPr lang="en-US" sz="6000" dirty="0" smtClean="0">
              <a:latin typeface="Times New Roman" pitchFamily="18" charset="0"/>
              <a:ea typeface="Times New Roman" pitchFamily="18" charset="0"/>
              <a:cs typeface="Times New Roman" pitchFamily="18" charset="0"/>
            </a:endParaRPr>
          </a:p>
          <a:p>
            <a:pPr lvl="0"/>
            <a:r>
              <a:rPr lang="en-US" sz="6000" dirty="0" smtClean="0">
                <a:latin typeface="Times New Roman" pitchFamily="18" charset="0"/>
                <a:ea typeface="Times New Roman" pitchFamily="18" charset="0"/>
                <a:cs typeface="Times New Roman" pitchFamily="18" charset="0"/>
              </a:rPr>
              <a:t> </a:t>
            </a:r>
            <a:endParaRPr lang="en-US" sz="6000" dirty="0" smtClean="0">
              <a:latin typeface="Times New Roman" pitchFamily="18" charset="0"/>
              <a:cs typeface="Times New Roman" pitchFamily="18" charset="0"/>
            </a:endParaRPr>
          </a:p>
          <a:p>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plus(in)">
                                      <p:cBhvr>
                                        <p:cTn id="7"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u="sng" dirty="0" smtClean="0"/>
              <a:t>.</a:t>
            </a:r>
            <a:br>
              <a:rPr lang="en-US" b="1" u="sng" dirty="0" smtClean="0"/>
            </a:br>
            <a:r>
              <a:rPr lang="en-US" b="1" dirty="0" smtClean="0"/>
              <a:t> </a:t>
            </a:r>
            <a:br>
              <a:rPr lang="en-US" b="1" dirty="0" smtClean="0"/>
            </a:br>
            <a:r>
              <a:rPr lang="en-US" b="1" dirty="0"/>
              <a:t/>
            </a:r>
            <a:br>
              <a:rPr lang="en-US" b="1" dirty="0"/>
            </a:br>
            <a:r>
              <a:rPr lang="en-US" dirty="0"/>
              <a:t>Adverbs and adverb phrases: position</a:t>
            </a:r>
            <a:br>
              <a:rPr lang="en-US" dirty="0"/>
            </a:br>
            <a:endParaRPr lang="en-US" dirty="0"/>
          </a:p>
        </p:txBody>
      </p:sp>
      <p:sp>
        <p:nvSpPr>
          <p:cNvPr id="3" name="عنصر نائب للمحتوى 2"/>
          <p:cNvSpPr>
            <a:spLocks noGrp="1"/>
          </p:cNvSpPr>
          <p:nvPr>
            <p:ph sz="quarter" idx="1"/>
          </p:nvPr>
        </p:nvSpPr>
        <p:spPr/>
        <p:txBody>
          <a:bodyPr>
            <a:normAutofit/>
          </a:bodyPr>
          <a:lstStyle/>
          <a:p>
            <a:r>
              <a:rPr lang="en-US" dirty="0"/>
              <a:t>We can put adverbs and adverb phrases at the front, in the middle or at the end of a clause.</a:t>
            </a:r>
          </a:p>
          <a:p>
            <a:r>
              <a:rPr lang="en-US" dirty="0"/>
              <a:t>The front position of the clause is the first item in the clause:</a:t>
            </a:r>
          </a:p>
          <a:p>
            <a:r>
              <a:rPr lang="en-US" b="1" i="1" dirty="0"/>
              <a:t>Suddenly</a:t>
            </a:r>
            <a:r>
              <a:rPr lang="en-US" i="1" dirty="0"/>
              <a:t> I felt afraid.</a:t>
            </a:r>
            <a:endParaRPr lang="en-US" dirty="0"/>
          </a:p>
          <a:p>
            <a:r>
              <a:rPr lang="en-US" b="1" i="1" dirty="0"/>
              <a:t>Yesterday</a:t>
            </a:r>
            <a:r>
              <a:rPr lang="en-US" i="1" dirty="0"/>
              <a:t> detectives arrested a man and a woman in connection with the murder.</a:t>
            </a:r>
            <a:endParaRPr lang="en-US" dirty="0"/>
          </a:p>
          <a:p>
            <a:r>
              <a:rPr lang="en-US" dirty="0"/>
              <a:t>The end position of the clause is the last item in the clause:</a:t>
            </a:r>
          </a:p>
          <a:p>
            <a:r>
              <a:rPr lang="en-US" i="1" dirty="0"/>
              <a:t>Why do you always have to eat </a:t>
            </a:r>
            <a:r>
              <a:rPr lang="en-US" b="1" i="1" dirty="0"/>
              <a:t>so fast</a:t>
            </a:r>
            <a:r>
              <a:rPr lang="en-US" i="1" dirty="0"/>
              <a:t>?</a:t>
            </a:r>
            <a:endParaRPr lang="en-US" dirty="0"/>
          </a:p>
          <a:p>
            <a:pPr lvl="8"/>
            <a:endParaRPr lang="ar-IQ" dirty="0"/>
          </a:p>
        </p:txBody>
      </p:sp>
    </p:spTree>
    <p:extLst>
      <p:ext uri="{BB962C8B-B14F-4D97-AF65-F5344CB8AC3E}">
        <p14:creationId xmlns:p14="http://schemas.microsoft.com/office/powerpoint/2010/main" val="4059793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a:bodyPr>
          <a:lstStyle/>
          <a:p>
            <a:r>
              <a:rPr lang="en-US" dirty="0"/>
              <a:t>The mid position is between the subject and the main verb:</a:t>
            </a:r>
          </a:p>
          <a:p>
            <a:r>
              <a:rPr lang="en-US" i="1" dirty="0"/>
              <a:t>Apples </a:t>
            </a:r>
            <a:r>
              <a:rPr lang="en-US" b="1" i="1" dirty="0"/>
              <a:t>always</a:t>
            </a:r>
            <a:r>
              <a:rPr lang="en-US" i="1" dirty="0"/>
              <a:t> taste best when you pick them straight off the tree.</a:t>
            </a:r>
            <a:endParaRPr lang="en-US" dirty="0"/>
          </a:p>
          <a:p>
            <a:r>
              <a:rPr lang="en-US" dirty="0"/>
              <a:t>Where there is more than one verb, mid position means after the first auxiliary verb or after a modal verb:</a:t>
            </a:r>
          </a:p>
          <a:p>
            <a:r>
              <a:rPr lang="en-US" i="1" dirty="0"/>
              <a:t>The government has </a:t>
            </a:r>
            <a:r>
              <a:rPr lang="en-US" b="1" i="1" dirty="0"/>
              <a:t>occasionally</a:t>
            </a:r>
            <a:r>
              <a:rPr lang="en-US" i="1" dirty="0"/>
              <a:t> been forced to change its mind.</a:t>
            </a:r>
            <a:r>
              <a:rPr lang="en-US" dirty="0"/>
              <a:t> (after the first auxiliary verb)</a:t>
            </a:r>
          </a:p>
          <a:p>
            <a:r>
              <a:rPr lang="en-US" i="1" dirty="0"/>
              <a:t>You can </a:t>
            </a:r>
            <a:r>
              <a:rPr lang="en-US" b="1" i="1" dirty="0"/>
              <a:t>definitely never</a:t>
            </a:r>
            <a:r>
              <a:rPr lang="en-US" i="1" dirty="0"/>
              <a:t> predict what will happen.</a:t>
            </a:r>
            <a:r>
              <a:rPr lang="en-US" dirty="0"/>
              <a:t> (after a modal verb)</a:t>
            </a:r>
          </a:p>
          <a:p>
            <a:r>
              <a:rPr lang="en-US" i="1" dirty="0"/>
              <a:t>We mightn’t </a:t>
            </a:r>
            <a:r>
              <a:rPr lang="en-US" b="1" i="1" dirty="0"/>
              <a:t>ever</a:t>
            </a:r>
            <a:r>
              <a:rPr lang="en-US" i="1" dirty="0"/>
              <a:t> have met.</a:t>
            </a:r>
            <a:r>
              <a:rPr lang="en-US" dirty="0"/>
              <a:t> (after the modal verb and before the auxiliary verb)</a:t>
            </a:r>
          </a:p>
          <a:p>
            <a:endParaRPr lang="ar-IQ" dirty="0"/>
          </a:p>
        </p:txBody>
      </p:sp>
    </p:spTree>
    <p:extLst>
      <p:ext uri="{BB962C8B-B14F-4D97-AF65-F5344CB8AC3E}">
        <p14:creationId xmlns:p14="http://schemas.microsoft.com/office/powerpoint/2010/main" val="1151508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lstStyle/>
          <a:p>
            <a:r>
              <a:rPr lang="en-US" dirty="0"/>
              <a:t>In questions, mid position is between the subject and the main verb:</a:t>
            </a:r>
          </a:p>
          <a:p>
            <a:r>
              <a:rPr lang="en-US" i="1" dirty="0"/>
              <a:t>Do you </a:t>
            </a:r>
            <a:r>
              <a:rPr lang="en-US" b="1" i="1" dirty="0"/>
              <a:t>ever</a:t>
            </a:r>
            <a:r>
              <a:rPr lang="en-US" i="1" dirty="0"/>
              <a:t> think about living there?</a:t>
            </a:r>
            <a:endParaRPr lang="en-US" dirty="0"/>
          </a:p>
          <a:p>
            <a:r>
              <a:rPr lang="en-US" dirty="0"/>
              <a:t>Adverbs usually come after the main verb </a:t>
            </a:r>
            <a:r>
              <a:rPr lang="en-US" i="1" dirty="0"/>
              <a:t>be</a:t>
            </a:r>
            <a:r>
              <a:rPr lang="en-US" dirty="0"/>
              <a:t>, except in emphatic clauses:</a:t>
            </a:r>
          </a:p>
          <a:p>
            <a:r>
              <a:rPr lang="en-US" i="1" dirty="0"/>
              <a:t>She</a:t>
            </a:r>
            <a:r>
              <a:rPr lang="en-US" b="1" i="1" dirty="0"/>
              <a:t>’s always</a:t>
            </a:r>
            <a:r>
              <a:rPr lang="en-US" i="1" dirty="0"/>
              <a:t> late for everything.</a:t>
            </a:r>
            <a:endParaRPr lang="en-US" dirty="0"/>
          </a:p>
          <a:p>
            <a:r>
              <a:rPr lang="en-US" dirty="0"/>
              <a:t>When </a:t>
            </a:r>
            <a:r>
              <a:rPr lang="en-US" i="1" dirty="0"/>
              <a:t>be</a:t>
            </a:r>
            <a:r>
              <a:rPr lang="en-US" dirty="0"/>
              <a:t> is </a:t>
            </a:r>
            <a:r>
              <a:rPr lang="en-US" dirty="0" err="1"/>
              <a:t>emphasised</a:t>
            </a:r>
            <a:r>
              <a:rPr lang="en-US" dirty="0"/>
              <a:t>, the adverb comes before the verb:</a:t>
            </a:r>
          </a:p>
          <a:p>
            <a:r>
              <a:rPr lang="en-US" i="1" dirty="0"/>
              <a:t>Why should I have gone to see Madonna? I </a:t>
            </a:r>
            <a:r>
              <a:rPr lang="en-US" b="1" i="1" dirty="0"/>
              <a:t>never was</a:t>
            </a:r>
            <a:r>
              <a:rPr lang="en-US" i="1" dirty="0"/>
              <a:t> a fan of hers.</a:t>
            </a:r>
            <a:r>
              <a:rPr lang="en-US" dirty="0"/>
              <a:t> (emphatic)</a:t>
            </a:r>
          </a:p>
          <a:p>
            <a:endParaRPr lang="ar-IQ" dirty="0"/>
          </a:p>
        </p:txBody>
      </p:sp>
    </p:spTree>
    <p:extLst>
      <p:ext uri="{BB962C8B-B14F-4D97-AF65-F5344CB8AC3E}">
        <p14:creationId xmlns:p14="http://schemas.microsoft.com/office/powerpoint/2010/main" val="3034767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عنصر نائب للمحتوى 7"/>
          <p:cNvGraphicFramePr>
            <a:graphicFrameLocks noGrp="1"/>
          </p:cNvGraphicFramePr>
          <p:nvPr>
            <p:ph sz="quarter" idx="1"/>
          </p:nvPr>
        </p:nvGraphicFramePr>
        <p:xfrm>
          <a:off x="914400" y="3246120"/>
          <a:ext cx="7772400" cy="975360"/>
        </p:xfrm>
        <a:graphic>
          <a:graphicData uri="http://schemas.openxmlformats.org/drawingml/2006/table">
            <a:tbl>
              <a:tblPr/>
              <a:tblGrid>
                <a:gridCol w="1943100"/>
                <a:gridCol w="1943100"/>
                <a:gridCol w="1943100"/>
                <a:gridCol w="1943100"/>
              </a:tblGrid>
              <a:tr h="0">
                <a:tc>
                  <a:txBody>
                    <a:bodyPr/>
                    <a:lstStyle/>
                    <a:p>
                      <a:pPr algn="ctr"/>
                      <a:r>
                        <a:rPr lang="en-US" b="0">
                          <a:solidFill>
                            <a:srgbClr val="000000"/>
                          </a:solidFill>
                          <a:effectLst/>
                        </a:rPr>
                        <a:t>subject</a:t>
                      </a:r>
                    </a:p>
                  </a:txBody>
                  <a:tcPr marL="47625" marR="47625" marT="19050" marB="19050" anchor="ctr">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D35D"/>
                    </a:solidFill>
                  </a:tcPr>
                </a:tc>
                <a:tc>
                  <a:txBody>
                    <a:bodyPr/>
                    <a:lstStyle/>
                    <a:p>
                      <a:pPr algn="ctr"/>
                      <a:r>
                        <a:rPr lang="en-US" b="0">
                          <a:solidFill>
                            <a:srgbClr val="000000"/>
                          </a:solidFill>
                          <a:effectLst/>
                        </a:rPr>
                        <a:t>verb(s)</a:t>
                      </a:r>
                    </a:p>
                  </a:txBody>
                  <a:tcPr marL="47625" marR="47625" marT="19050" marB="19050" anchor="ctr">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D35D"/>
                    </a:solidFill>
                  </a:tcPr>
                </a:tc>
                <a:tc>
                  <a:txBody>
                    <a:bodyPr/>
                    <a:lstStyle/>
                    <a:p>
                      <a:pPr algn="ctr"/>
                      <a:r>
                        <a:rPr lang="en-US" b="0">
                          <a:solidFill>
                            <a:srgbClr val="000000"/>
                          </a:solidFill>
                          <a:effectLst/>
                        </a:rPr>
                        <a:t>direct object</a:t>
                      </a:r>
                    </a:p>
                  </a:txBody>
                  <a:tcPr marL="47625" marR="47625" marT="19050" marB="19050" anchor="ctr">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D35D"/>
                    </a:solidFill>
                  </a:tcPr>
                </a:tc>
                <a:tc>
                  <a:txBody>
                    <a:bodyPr/>
                    <a:lstStyle/>
                    <a:p>
                      <a:pPr algn="ctr"/>
                      <a:r>
                        <a:rPr lang="en-US" b="0">
                          <a:solidFill>
                            <a:srgbClr val="000000"/>
                          </a:solidFill>
                          <a:effectLst/>
                        </a:rPr>
                        <a:t>adverb</a:t>
                      </a:r>
                    </a:p>
                  </a:txBody>
                  <a:tcPr marL="47625" marR="47625" marT="19050" marB="19050" anchor="ctr">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D35D"/>
                    </a:solidFill>
                  </a:tcPr>
                </a:tc>
              </a:tr>
              <a:tr h="0">
                <a:tc>
                  <a:txBody>
                    <a:bodyPr/>
                    <a:lstStyle/>
                    <a:p>
                      <a:pPr algn="l" fontAlgn="t"/>
                      <a:r>
                        <a:rPr lang="en-US">
                          <a:effectLst/>
                        </a:rPr>
                        <a:t>He</a:t>
                      </a:r>
                    </a:p>
                  </a:txBody>
                  <a:tcPr marL="47625" marR="47625" marT="28575" marB="28575">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en-US">
                          <a:effectLst/>
                        </a:rPr>
                        <a:t>drove</a:t>
                      </a:r>
                    </a:p>
                  </a:txBody>
                  <a:tcPr marL="47625" marR="47625" marT="28575" marB="28575">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en-US">
                          <a:effectLst/>
                        </a:rPr>
                        <a:t>the car</a:t>
                      </a:r>
                    </a:p>
                  </a:txBody>
                  <a:tcPr marL="47625" marR="47625" marT="28575" marB="28575">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en-US">
                          <a:effectLst/>
                        </a:rPr>
                        <a:t>carefully.</a:t>
                      </a:r>
                    </a:p>
                  </a:txBody>
                  <a:tcPr marL="47625" marR="47625" marT="28575" marB="28575">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r>
              <a:tr h="0">
                <a:tc>
                  <a:txBody>
                    <a:bodyPr/>
                    <a:lstStyle/>
                    <a:p>
                      <a:pPr algn="l" fontAlgn="t"/>
                      <a:r>
                        <a:rPr lang="en-US">
                          <a:effectLst/>
                        </a:rPr>
                        <a:t>He</a:t>
                      </a:r>
                    </a:p>
                  </a:txBody>
                  <a:tcPr marL="47625" marR="47625" marT="28575" marB="28575">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en-US">
                          <a:effectLst/>
                        </a:rPr>
                        <a:t>drove</a:t>
                      </a:r>
                    </a:p>
                  </a:txBody>
                  <a:tcPr marL="47625" marR="47625" marT="28575" marB="28575">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ar-IQ">
                          <a:effectLst/>
                        </a:rPr>
                        <a:t> </a:t>
                      </a:r>
                    </a:p>
                  </a:txBody>
                  <a:tcPr marL="47625" marR="47625" marT="28575" marB="28575">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en-US" dirty="0">
                          <a:effectLst/>
                        </a:rPr>
                        <a:t>carefully.</a:t>
                      </a:r>
                    </a:p>
                  </a:txBody>
                  <a:tcPr marL="47625" marR="47625" marT="28575" marB="28575">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r>
            </a:tbl>
          </a:graphicData>
        </a:graphic>
      </p:graphicFrame>
      <p:sp>
        <p:nvSpPr>
          <p:cNvPr id="9" name="Rectangle 3"/>
          <p:cNvSpPr>
            <a:spLocks noChangeArrowheads="1"/>
          </p:cNvSpPr>
          <p:nvPr/>
        </p:nvSpPr>
        <p:spPr bwMode="auto">
          <a:xfrm>
            <a:off x="914400" y="32464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IQ" sz="1200" b="0" i="0" u="none" strike="noStrike" cap="none" normalizeH="0" baseline="0" smtClean="0">
                <a:ln>
                  <a:noFill/>
                </a:ln>
                <a:solidFill>
                  <a:srgbClr val="222222"/>
                </a:solidFill>
                <a:effectLst/>
                <a:latin typeface="Noto Sans"/>
                <a:cs typeface="Arial" pitchFamily="34" charset="0"/>
              </a:rPr>
              <a:t>e.g.: slowly, carefully, awfully)</a:t>
            </a:r>
            <a:endParaRPr kumimoji="0" lang="ar-IQ"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ar-IQ" sz="1200" b="0" i="0" u="none" strike="noStrike" cap="none" normalizeH="0" baseline="0" smtClean="0">
                <a:ln>
                  <a:noFill/>
                </a:ln>
                <a:solidFill>
                  <a:srgbClr val="222222"/>
                </a:solidFill>
                <a:effectLst/>
                <a:latin typeface="Noto Sans"/>
                <a:cs typeface="Arial" pitchFamily="34" charset="0"/>
              </a:rPr>
              <a:t>These adverbs are put behind the direct object (or behind the verb if there's no direct object).</a:t>
            </a: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30497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nvGraphicFramePr>
        <p:xfrm>
          <a:off x="914400" y="3246120"/>
          <a:ext cx="7772400" cy="975360"/>
        </p:xfrm>
        <a:graphic>
          <a:graphicData uri="http://schemas.openxmlformats.org/drawingml/2006/table">
            <a:tbl>
              <a:tblPr/>
              <a:tblGrid>
                <a:gridCol w="1943100"/>
                <a:gridCol w="1943100"/>
                <a:gridCol w="1943100"/>
                <a:gridCol w="1943100"/>
              </a:tblGrid>
              <a:tr h="0">
                <a:tc>
                  <a:txBody>
                    <a:bodyPr/>
                    <a:lstStyle/>
                    <a:p>
                      <a:pPr algn="ctr"/>
                      <a:r>
                        <a:rPr lang="en-US" b="0">
                          <a:solidFill>
                            <a:srgbClr val="000000"/>
                          </a:solidFill>
                          <a:effectLst/>
                        </a:rPr>
                        <a:t>subject</a:t>
                      </a:r>
                    </a:p>
                  </a:txBody>
                  <a:tcPr marL="47625" marR="47625" marT="19050" marB="19050" anchor="ctr">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D35D"/>
                    </a:solidFill>
                  </a:tcPr>
                </a:tc>
                <a:tc>
                  <a:txBody>
                    <a:bodyPr/>
                    <a:lstStyle/>
                    <a:p>
                      <a:pPr algn="ctr"/>
                      <a:r>
                        <a:rPr lang="en-US" b="0">
                          <a:solidFill>
                            <a:srgbClr val="000000"/>
                          </a:solidFill>
                          <a:effectLst/>
                        </a:rPr>
                        <a:t>verb(s)</a:t>
                      </a:r>
                    </a:p>
                  </a:txBody>
                  <a:tcPr marL="47625" marR="47625" marT="19050" marB="19050" anchor="ctr">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D35D"/>
                    </a:solidFill>
                  </a:tcPr>
                </a:tc>
                <a:tc>
                  <a:txBody>
                    <a:bodyPr/>
                    <a:lstStyle/>
                    <a:p>
                      <a:pPr algn="ctr"/>
                      <a:r>
                        <a:rPr lang="en-US" b="0">
                          <a:solidFill>
                            <a:srgbClr val="000000"/>
                          </a:solidFill>
                          <a:effectLst/>
                        </a:rPr>
                        <a:t>direct object</a:t>
                      </a:r>
                    </a:p>
                  </a:txBody>
                  <a:tcPr marL="47625" marR="47625" marT="19050" marB="19050" anchor="ctr">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D35D"/>
                    </a:solidFill>
                  </a:tcPr>
                </a:tc>
                <a:tc>
                  <a:txBody>
                    <a:bodyPr/>
                    <a:lstStyle/>
                    <a:p>
                      <a:pPr algn="ctr"/>
                      <a:r>
                        <a:rPr lang="en-US" b="0">
                          <a:solidFill>
                            <a:srgbClr val="000000"/>
                          </a:solidFill>
                          <a:effectLst/>
                        </a:rPr>
                        <a:t>adverb</a:t>
                      </a:r>
                    </a:p>
                  </a:txBody>
                  <a:tcPr marL="47625" marR="47625" marT="19050" marB="19050" anchor="ctr">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D35D"/>
                    </a:solidFill>
                  </a:tcPr>
                </a:tc>
              </a:tr>
              <a:tr h="0">
                <a:tc>
                  <a:txBody>
                    <a:bodyPr/>
                    <a:lstStyle/>
                    <a:p>
                      <a:pPr algn="l" fontAlgn="t"/>
                      <a:r>
                        <a:rPr lang="en-US">
                          <a:effectLst/>
                        </a:rPr>
                        <a:t>I</a:t>
                      </a:r>
                    </a:p>
                  </a:txBody>
                  <a:tcPr marL="47625" marR="47625" marT="28575" marB="28575">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en-US">
                          <a:effectLst/>
                        </a:rPr>
                        <a:t>didn't see</a:t>
                      </a:r>
                    </a:p>
                  </a:txBody>
                  <a:tcPr marL="47625" marR="47625" marT="28575" marB="28575">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en-US">
                          <a:effectLst/>
                        </a:rPr>
                        <a:t>him</a:t>
                      </a:r>
                    </a:p>
                  </a:txBody>
                  <a:tcPr marL="47625" marR="47625" marT="28575" marB="28575">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en-US">
                          <a:effectLst/>
                        </a:rPr>
                        <a:t>here.</a:t>
                      </a:r>
                    </a:p>
                  </a:txBody>
                  <a:tcPr marL="47625" marR="47625" marT="28575" marB="28575">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r>
              <a:tr h="0">
                <a:tc>
                  <a:txBody>
                    <a:bodyPr/>
                    <a:lstStyle/>
                    <a:p>
                      <a:pPr algn="l" fontAlgn="t"/>
                      <a:r>
                        <a:rPr lang="en-US">
                          <a:effectLst/>
                        </a:rPr>
                        <a:t>He</a:t>
                      </a:r>
                    </a:p>
                  </a:txBody>
                  <a:tcPr marL="47625" marR="47625" marT="28575" marB="28575">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en-US">
                          <a:effectLst/>
                        </a:rPr>
                        <a:t>stayed</a:t>
                      </a:r>
                    </a:p>
                  </a:txBody>
                  <a:tcPr marL="47625" marR="47625" marT="28575" marB="28575">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ar-IQ">
                          <a:effectLst/>
                        </a:rPr>
                        <a:t> </a:t>
                      </a:r>
                    </a:p>
                  </a:txBody>
                  <a:tcPr marL="47625" marR="47625" marT="28575" marB="28575">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en-US" dirty="0">
                          <a:effectLst/>
                        </a:rPr>
                        <a:t>behind.</a:t>
                      </a:r>
                    </a:p>
                  </a:txBody>
                  <a:tcPr marL="47625" marR="47625" marT="28575" marB="28575">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r>
            </a:tbl>
          </a:graphicData>
        </a:graphic>
      </p:graphicFrame>
      <p:sp>
        <p:nvSpPr>
          <p:cNvPr id="5" name="Rectangle 2"/>
          <p:cNvSpPr>
            <a:spLocks noChangeArrowheads="1"/>
          </p:cNvSpPr>
          <p:nvPr/>
        </p:nvSpPr>
        <p:spPr bwMode="auto">
          <a:xfrm>
            <a:off x="914400" y="32464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IQ" sz="1200" b="0" i="0" u="none" strike="noStrike" cap="none" normalizeH="0" baseline="0" smtClean="0">
                <a:ln>
                  <a:noFill/>
                </a:ln>
                <a:solidFill>
                  <a:srgbClr val="222222"/>
                </a:solidFill>
                <a:effectLst/>
                <a:latin typeface="Noto Sans"/>
                <a:cs typeface="Arial" pitchFamily="34" charset="0"/>
              </a:rPr>
              <a:t>e.g.: here, there, behind, above)</a:t>
            </a:r>
            <a:endParaRPr kumimoji="0" lang="ar-IQ"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ar-IQ" sz="1200" b="0" i="0" u="none" strike="noStrike" cap="none" normalizeH="0" baseline="0" smtClean="0">
                <a:ln>
                  <a:noFill/>
                </a:ln>
                <a:solidFill>
                  <a:srgbClr val="222222"/>
                </a:solidFill>
                <a:effectLst/>
                <a:latin typeface="Noto Sans"/>
                <a:cs typeface="Arial" pitchFamily="34" charset="0"/>
              </a:rPr>
              <a:t>Like adverbs of manner, these adverbs are put behind the direct object or the verb.</a:t>
            </a: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78696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914400" y="2777490"/>
          <a:ext cx="7772400" cy="1912620"/>
        </p:xfrm>
        <a:graphic>
          <a:graphicData uri="http://schemas.openxmlformats.org/drawingml/2006/table">
            <a:tbl>
              <a:tblPr/>
              <a:tblGrid>
                <a:gridCol w="1554480"/>
                <a:gridCol w="1554480"/>
                <a:gridCol w="1554480"/>
                <a:gridCol w="1554480"/>
                <a:gridCol w="1554480"/>
              </a:tblGrid>
              <a:tr h="0">
                <a:tc>
                  <a:txBody>
                    <a:bodyPr/>
                    <a:lstStyle/>
                    <a:p>
                      <a:pPr algn="ctr"/>
                      <a:r>
                        <a:rPr lang="en-US" b="0">
                          <a:solidFill>
                            <a:srgbClr val="000000"/>
                          </a:solidFill>
                          <a:effectLst/>
                        </a:rPr>
                        <a:t>subject</a:t>
                      </a:r>
                    </a:p>
                  </a:txBody>
                  <a:tcPr marL="47625" marR="47625" marT="19050" marB="19050" anchor="ctr">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D35D"/>
                    </a:solidFill>
                  </a:tcPr>
                </a:tc>
                <a:tc>
                  <a:txBody>
                    <a:bodyPr/>
                    <a:lstStyle/>
                    <a:p>
                      <a:pPr algn="ctr"/>
                      <a:r>
                        <a:rPr lang="en-US" b="0">
                          <a:solidFill>
                            <a:srgbClr val="000000"/>
                          </a:solidFill>
                          <a:effectLst/>
                        </a:rPr>
                        <a:t>auxiliary/be</a:t>
                      </a:r>
                    </a:p>
                  </a:txBody>
                  <a:tcPr marL="47625" marR="47625" marT="19050" marB="19050" anchor="ctr">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D35D"/>
                    </a:solidFill>
                  </a:tcPr>
                </a:tc>
                <a:tc>
                  <a:txBody>
                    <a:bodyPr/>
                    <a:lstStyle/>
                    <a:p>
                      <a:pPr algn="ctr"/>
                      <a:r>
                        <a:rPr lang="en-US" b="0">
                          <a:solidFill>
                            <a:srgbClr val="000000"/>
                          </a:solidFill>
                          <a:effectLst/>
                        </a:rPr>
                        <a:t>adverb</a:t>
                      </a:r>
                    </a:p>
                  </a:txBody>
                  <a:tcPr marL="47625" marR="47625" marT="19050" marB="19050" anchor="ctr">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D35D"/>
                    </a:solidFill>
                  </a:tcPr>
                </a:tc>
                <a:tc>
                  <a:txBody>
                    <a:bodyPr/>
                    <a:lstStyle/>
                    <a:p>
                      <a:pPr algn="ctr"/>
                      <a:r>
                        <a:rPr lang="en-US" b="0">
                          <a:solidFill>
                            <a:srgbClr val="000000"/>
                          </a:solidFill>
                          <a:effectLst/>
                        </a:rPr>
                        <a:t>main verb</a:t>
                      </a:r>
                    </a:p>
                  </a:txBody>
                  <a:tcPr marL="47625" marR="47625" marT="19050" marB="19050" anchor="ctr">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D35D"/>
                    </a:solidFill>
                  </a:tcPr>
                </a:tc>
                <a:tc>
                  <a:txBody>
                    <a:bodyPr/>
                    <a:lstStyle/>
                    <a:p>
                      <a:pPr algn="ctr"/>
                      <a:r>
                        <a:rPr lang="en-US" b="0">
                          <a:solidFill>
                            <a:srgbClr val="000000"/>
                          </a:solidFill>
                          <a:effectLst/>
                        </a:rPr>
                        <a:t>object, place or time</a:t>
                      </a:r>
                    </a:p>
                  </a:txBody>
                  <a:tcPr marL="47625" marR="47625" marT="19050" marB="19050" anchor="ctr">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D35D"/>
                    </a:solidFill>
                  </a:tcPr>
                </a:tc>
              </a:tr>
              <a:tr h="0">
                <a:tc>
                  <a:txBody>
                    <a:bodyPr/>
                    <a:lstStyle/>
                    <a:p>
                      <a:pPr algn="l" fontAlgn="t"/>
                      <a:r>
                        <a:rPr lang="en-US">
                          <a:effectLst/>
                        </a:rPr>
                        <a:t>I</a:t>
                      </a:r>
                    </a:p>
                  </a:txBody>
                  <a:tcPr marL="47625" marR="47625" marT="28575" marB="28575">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ar-IQ">
                          <a:effectLst/>
                        </a:rPr>
                        <a:t> </a:t>
                      </a:r>
                    </a:p>
                  </a:txBody>
                  <a:tcPr marL="47625" marR="47625" marT="28575" marB="28575">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en-US">
                          <a:effectLst/>
                        </a:rPr>
                        <a:t>often</a:t>
                      </a:r>
                    </a:p>
                  </a:txBody>
                  <a:tcPr marL="47625" marR="47625" marT="28575" marB="28575">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en-US">
                          <a:effectLst/>
                        </a:rPr>
                        <a:t>go swimming</a:t>
                      </a:r>
                    </a:p>
                  </a:txBody>
                  <a:tcPr marL="47625" marR="47625" marT="28575" marB="28575">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en-US">
                          <a:effectLst/>
                        </a:rPr>
                        <a:t>in the evenings.</a:t>
                      </a:r>
                    </a:p>
                  </a:txBody>
                  <a:tcPr marL="47625" marR="47625" marT="28575" marB="28575">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r>
              <a:tr h="0">
                <a:tc>
                  <a:txBody>
                    <a:bodyPr/>
                    <a:lstStyle/>
                    <a:p>
                      <a:pPr algn="l" fontAlgn="t"/>
                      <a:r>
                        <a:rPr lang="en-US">
                          <a:effectLst/>
                        </a:rPr>
                        <a:t>He</a:t>
                      </a:r>
                    </a:p>
                  </a:txBody>
                  <a:tcPr marL="47625" marR="47625" marT="28575" marB="28575">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en-US">
                          <a:effectLst/>
                        </a:rPr>
                        <a:t>doesn't</a:t>
                      </a:r>
                    </a:p>
                  </a:txBody>
                  <a:tcPr marL="47625" marR="47625" marT="28575" marB="28575">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en-US">
                          <a:effectLst/>
                        </a:rPr>
                        <a:t>always</a:t>
                      </a:r>
                    </a:p>
                  </a:txBody>
                  <a:tcPr marL="47625" marR="47625" marT="28575" marB="28575">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en-US">
                          <a:effectLst/>
                        </a:rPr>
                        <a:t>play</a:t>
                      </a:r>
                    </a:p>
                  </a:txBody>
                  <a:tcPr marL="47625" marR="47625" marT="28575" marB="28575">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en-US">
                          <a:effectLst/>
                        </a:rPr>
                        <a:t>tennis.</a:t>
                      </a:r>
                    </a:p>
                  </a:txBody>
                  <a:tcPr marL="47625" marR="47625" marT="28575" marB="28575">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r>
              <a:tr h="0">
                <a:tc>
                  <a:txBody>
                    <a:bodyPr/>
                    <a:lstStyle/>
                    <a:p>
                      <a:pPr algn="l" fontAlgn="t"/>
                      <a:r>
                        <a:rPr lang="en-US">
                          <a:effectLst/>
                        </a:rPr>
                        <a:t>We</a:t>
                      </a:r>
                    </a:p>
                  </a:txBody>
                  <a:tcPr marL="47625" marR="47625" marT="28575" marB="28575">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en-US">
                          <a:effectLst/>
                        </a:rPr>
                        <a:t>are</a:t>
                      </a:r>
                    </a:p>
                  </a:txBody>
                  <a:tcPr marL="47625" marR="47625" marT="28575" marB="28575">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en-US">
                          <a:effectLst/>
                        </a:rPr>
                        <a:t>usually</a:t>
                      </a:r>
                    </a:p>
                  </a:txBody>
                  <a:tcPr marL="47625" marR="47625" marT="28575" marB="28575">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ar-IQ">
                          <a:effectLst/>
                        </a:rPr>
                        <a:t> </a:t>
                      </a:r>
                    </a:p>
                  </a:txBody>
                  <a:tcPr marL="47625" marR="47625" marT="28575" marB="28575">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en-US">
                          <a:effectLst/>
                        </a:rPr>
                        <a:t>here in summer.</a:t>
                      </a:r>
                    </a:p>
                  </a:txBody>
                  <a:tcPr marL="47625" marR="47625" marT="28575" marB="28575">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r>
              <a:tr h="0">
                <a:tc>
                  <a:txBody>
                    <a:bodyPr/>
                    <a:lstStyle/>
                    <a:p>
                      <a:pPr algn="l" fontAlgn="t"/>
                      <a:r>
                        <a:rPr lang="en-US">
                          <a:effectLst/>
                        </a:rPr>
                        <a:t>I</a:t>
                      </a:r>
                    </a:p>
                  </a:txBody>
                  <a:tcPr marL="47625" marR="47625" marT="28575" marB="28575">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en-US">
                          <a:effectLst/>
                        </a:rPr>
                        <a:t>have</a:t>
                      </a:r>
                    </a:p>
                  </a:txBody>
                  <a:tcPr marL="47625" marR="47625" marT="28575" marB="28575">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en-US">
                          <a:effectLst/>
                        </a:rPr>
                        <a:t>never</a:t>
                      </a:r>
                    </a:p>
                  </a:txBody>
                  <a:tcPr marL="47625" marR="47625" marT="28575" marB="28575">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en-US">
                          <a:effectLst/>
                        </a:rPr>
                        <a:t>been</a:t>
                      </a:r>
                    </a:p>
                  </a:txBody>
                  <a:tcPr marL="47625" marR="47625" marT="28575" marB="28575">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l" fontAlgn="t"/>
                      <a:r>
                        <a:rPr lang="en-US" dirty="0">
                          <a:effectLst/>
                        </a:rPr>
                        <a:t>abroad.</a:t>
                      </a:r>
                    </a:p>
                  </a:txBody>
                  <a:tcPr marL="47625" marR="47625" marT="28575" marB="28575">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r>
            </a:tbl>
          </a:graphicData>
        </a:graphic>
      </p:graphicFrame>
      <p:sp>
        <p:nvSpPr>
          <p:cNvPr id="4" name="Rectangle 1"/>
          <p:cNvSpPr>
            <a:spLocks noChangeArrowheads="1"/>
          </p:cNvSpPr>
          <p:nvPr/>
        </p:nvSpPr>
        <p:spPr bwMode="auto">
          <a:xfrm>
            <a:off x="914400" y="27781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IQ" sz="1200" b="0" i="0" u="none" strike="noStrike" cap="none" normalizeH="0" baseline="0" smtClean="0">
                <a:ln>
                  <a:noFill/>
                </a:ln>
                <a:solidFill>
                  <a:srgbClr val="222222"/>
                </a:solidFill>
                <a:effectLst/>
                <a:latin typeface="Noto Sans"/>
                <a:cs typeface="Arial" pitchFamily="34" charset="0"/>
              </a:rPr>
              <a:t>(e.g.: always, never, seldom, usually)</a:t>
            </a:r>
            <a:endParaRPr kumimoji="0" lang="ar-IQ"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ar-IQ" sz="1200" b="0" i="0" u="none" strike="noStrike" cap="none" normalizeH="0" baseline="0" smtClean="0">
                <a:ln>
                  <a:noFill/>
                </a:ln>
                <a:solidFill>
                  <a:srgbClr val="222222"/>
                </a:solidFill>
                <a:effectLst/>
                <a:latin typeface="Noto Sans"/>
                <a:cs typeface="Arial" pitchFamily="34" charset="0"/>
              </a:rPr>
              <a:t>Adverbs of frequency are put directly before the main verb. If 'be' is the main verb and there is no auxiliary verb, adverbs of frequency are put behind 'be'. Is there an auxiliary verb, however, adverbs of frequency are put before 'be'.</a:t>
            </a: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051287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304800" y="609600"/>
            <a:ext cx="7772400" cy="4572000"/>
          </a:xfrm>
        </p:spPr>
        <p:txBody>
          <a:bodyPr>
            <a:normAutofit/>
          </a:bodyPr>
          <a:lstStyle/>
          <a:p>
            <a:r>
              <a:rPr lang="en-US" b="1" dirty="0" err="1"/>
              <a:t>dverbs</a:t>
            </a:r>
            <a:r>
              <a:rPr lang="en-US" b="1" dirty="0"/>
              <a:t> of Frequency</a:t>
            </a:r>
          </a:p>
          <a:p>
            <a:r>
              <a:rPr lang="en-US" dirty="0"/>
              <a:t>Rewrite the sentences and put the adverbs in correctly.</a:t>
            </a:r>
          </a:p>
          <a:p>
            <a:r>
              <a:rPr lang="en-US" dirty="0"/>
              <a:t>I have been to London. (often) → </a:t>
            </a:r>
          </a:p>
          <a:p>
            <a:r>
              <a:rPr lang="en-US" dirty="0"/>
              <a:t>Have you been to Boston? (ever) → </a:t>
            </a:r>
          </a:p>
          <a:p>
            <a:r>
              <a:rPr lang="en-US" dirty="0"/>
              <a:t>He plays golf on Sundays. (sometimes) → </a:t>
            </a:r>
          </a:p>
          <a:p>
            <a:r>
              <a:rPr lang="en-US" dirty="0"/>
              <a:t>The weather is bad in November. (always) → </a:t>
            </a:r>
          </a:p>
          <a:p>
            <a:r>
              <a:rPr lang="en-US" dirty="0"/>
              <a:t>It rains in California. (never) → </a:t>
            </a:r>
          </a:p>
          <a:p>
            <a:endParaRPr lang="ar-IQ" dirty="0"/>
          </a:p>
        </p:txBody>
      </p:sp>
    </p:spTree>
    <p:extLst>
      <p:ext uri="{BB962C8B-B14F-4D97-AF65-F5344CB8AC3E}">
        <p14:creationId xmlns:p14="http://schemas.microsoft.com/office/powerpoint/2010/main" val="1778953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quarter" idx="1"/>
          </p:nvPr>
        </p:nvSpPr>
        <p:spPr/>
        <p:txBody>
          <a:bodyPr/>
          <a:lstStyle/>
          <a:p>
            <a:r>
              <a:rPr lang="en-US" dirty="0"/>
              <a:t>We have fish for dinner. (seldom) → </a:t>
            </a:r>
          </a:p>
          <a:p>
            <a:r>
              <a:rPr lang="en-US" dirty="0"/>
              <a:t>She will see him. (rarely) → </a:t>
            </a:r>
          </a:p>
          <a:p>
            <a:r>
              <a:rPr lang="en-US" dirty="0"/>
              <a:t>Peter doesn't get up before seven. (usually) → </a:t>
            </a:r>
          </a:p>
          <a:p>
            <a:r>
              <a:rPr lang="en-US" dirty="0"/>
              <a:t>They do not play tennis on Sundays. (always) → </a:t>
            </a:r>
          </a:p>
          <a:p>
            <a:r>
              <a:rPr lang="en-US" dirty="0"/>
              <a:t>Mary watches TV. (hardly / ever) → </a:t>
            </a:r>
          </a:p>
          <a:p>
            <a:endParaRPr lang="ar-IQ" dirty="0"/>
          </a:p>
        </p:txBody>
      </p:sp>
    </p:spTree>
    <p:extLst>
      <p:ext uri="{BB962C8B-B14F-4D97-AF65-F5344CB8AC3E}">
        <p14:creationId xmlns:p14="http://schemas.microsoft.com/office/powerpoint/2010/main" val="42401650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678</TotalTime>
  <Words>293</Words>
  <Application>Microsoft Office PowerPoint</Application>
  <PresentationFormat>عرض على الشاشة (3:4)‏</PresentationFormat>
  <Paragraphs>125</Paragraphs>
  <Slides>19</Slides>
  <Notes>1</Notes>
  <HiddenSlides>0</HiddenSlides>
  <MMClips>0</MMClips>
  <ScaleCrop>false</ScaleCrop>
  <HeadingPairs>
    <vt:vector size="4" baseType="variant">
      <vt:variant>
        <vt:lpstr>نسق</vt:lpstr>
      </vt:variant>
      <vt:variant>
        <vt:i4>2</vt:i4>
      </vt:variant>
      <vt:variant>
        <vt:lpstr>عناوين الشرائح</vt:lpstr>
      </vt:variant>
      <vt:variant>
        <vt:i4>19</vt:i4>
      </vt:variant>
    </vt:vector>
  </HeadingPairs>
  <TitlesOfParts>
    <vt:vector size="21" baseType="lpstr">
      <vt:lpstr>Flow</vt:lpstr>
      <vt:lpstr>Equity</vt:lpstr>
      <vt:lpstr>TECHNICAL ENGLISH   Asst .prof. Sawsan A. Qassim  College of Engineering  </vt:lpstr>
      <vt:lpstr>.    Adverbs and adverb phrases: position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0</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sawsan</dc:creator>
  <cp:lastModifiedBy>gh</cp:lastModifiedBy>
  <cp:revision>385</cp:revision>
  <dcterms:created xsi:type="dcterms:W3CDTF">2012-10-05T04:46:33Z</dcterms:created>
  <dcterms:modified xsi:type="dcterms:W3CDTF">2019-01-09T05:56:31Z</dcterms:modified>
</cp:coreProperties>
</file>