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9" r:id="rId8"/>
    <p:sldId id="262" r:id="rId9"/>
    <p:sldId id="263" r:id="rId10"/>
    <p:sldId id="264" r:id="rId11"/>
    <p:sldId id="265" r:id="rId12"/>
    <p:sldId id="266" r:id="rId13"/>
    <p:sldId id="267" r:id="rId14"/>
  </p:sldIdLst>
  <p:sldSz cx="9144000" cy="6858000" type="screen4x3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506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19935-F820-4496-9B7B-7B375B183187}" type="datetimeFigureOut">
              <a:rPr lang="ar-IQ" smtClean="0"/>
              <a:t>20/06/1437</a:t>
            </a:fld>
            <a:endParaRPr lang="ar-IQ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00BC737-C216-4BC7-AE49-707500B48A67}" type="slidenum">
              <a:rPr lang="ar-IQ" smtClean="0"/>
              <a:t>‹#›</a:t>
            </a:fld>
            <a:endParaRPr lang="ar-IQ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19935-F820-4496-9B7B-7B375B183187}" type="datetimeFigureOut">
              <a:rPr lang="ar-IQ" smtClean="0"/>
              <a:t>20/06/1437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BC737-C216-4BC7-AE49-707500B48A67}" type="slidenum">
              <a:rPr lang="ar-IQ" smtClean="0"/>
              <a:t>‹#›</a:t>
            </a:fld>
            <a:endParaRPr lang="ar-IQ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400BC737-C216-4BC7-AE49-707500B48A67}" type="slidenum">
              <a:rPr lang="ar-IQ" smtClean="0"/>
              <a:t>‹#›</a:t>
            </a:fld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19935-F820-4496-9B7B-7B375B183187}" type="datetimeFigureOut">
              <a:rPr lang="ar-IQ" smtClean="0"/>
              <a:t>20/06/1437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19935-F820-4496-9B7B-7B375B183187}" type="datetimeFigureOut">
              <a:rPr lang="ar-IQ" smtClean="0"/>
              <a:t>20/06/1437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400BC737-C216-4BC7-AE49-707500B48A67}" type="slidenum">
              <a:rPr lang="ar-IQ" smtClean="0"/>
              <a:t>‹#›</a:t>
            </a:fld>
            <a:endParaRPr lang="ar-IQ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19935-F820-4496-9B7B-7B375B183187}" type="datetimeFigureOut">
              <a:rPr lang="ar-IQ" smtClean="0"/>
              <a:t>20/06/1437</a:t>
            </a:fld>
            <a:endParaRPr lang="ar-IQ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00BC737-C216-4BC7-AE49-707500B48A67}" type="slidenum">
              <a:rPr lang="ar-IQ" smtClean="0"/>
              <a:t>‹#›</a:t>
            </a:fld>
            <a:endParaRPr lang="ar-IQ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56119935-F820-4496-9B7B-7B375B183187}" type="datetimeFigureOut">
              <a:rPr lang="ar-IQ" smtClean="0"/>
              <a:t>20/06/1437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BC737-C216-4BC7-AE49-707500B48A67}" type="slidenum">
              <a:rPr lang="ar-IQ" smtClean="0"/>
              <a:t>‹#›</a:t>
            </a:fld>
            <a:endParaRPr lang="ar-IQ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19935-F820-4496-9B7B-7B375B183187}" type="datetimeFigureOut">
              <a:rPr lang="ar-IQ" smtClean="0"/>
              <a:t>20/06/1437</a:t>
            </a:fld>
            <a:endParaRPr lang="ar-IQ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ar-IQ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400BC737-C216-4BC7-AE49-707500B48A67}" type="slidenum">
              <a:rPr lang="ar-IQ" smtClean="0"/>
              <a:t>‹#›</a:t>
            </a:fld>
            <a:endParaRPr lang="ar-IQ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19935-F820-4496-9B7B-7B375B183187}" type="datetimeFigureOut">
              <a:rPr lang="ar-IQ" smtClean="0"/>
              <a:t>20/06/1437</a:t>
            </a:fld>
            <a:endParaRPr lang="ar-IQ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400BC737-C216-4BC7-AE49-707500B48A67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19935-F820-4496-9B7B-7B375B183187}" type="datetimeFigureOut">
              <a:rPr lang="ar-IQ" smtClean="0"/>
              <a:t>20/06/1437</a:t>
            </a:fld>
            <a:endParaRPr lang="ar-IQ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00BC737-C216-4BC7-AE49-707500B48A67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00BC737-C216-4BC7-AE49-707500B48A67}" type="slidenum">
              <a:rPr lang="ar-IQ" smtClean="0"/>
              <a:t>‹#›</a:t>
            </a:fld>
            <a:endParaRPr lang="ar-IQ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19935-F820-4496-9B7B-7B375B183187}" type="datetimeFigureOut">
              <a:rPr lang="ar-IQ" smtClean="0"/>
              <a:t>20/06/1437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ar-IQ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400BC737-C216-4BC7-AE49-707500B48A67}" type="slidenum">
              <a:rPr lang="ar-IQ" smtClean="0"/>
              <a:t>‹#›</a:t>
            </a:fld>
            <a:endParaRPr lang="ar-IQ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56119935-F820-4496-9B7B-7B375B183187}" type="datetimeFigureOut">
              <a:rPr lang="ar-IQ" smtClean="0"/>
              <a:t>20/06/1437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ar-IQ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56119935-F820-4496-9B7B-7B375B183187}" type="datetimeFigureOut">
              <a:rPr lang="ar-IQ" smtClean="0"/>
              <a:t>20/06/1437</a:t>
            </a:fld>
            <a:endParaRPr lang="ar-IQ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ar-IQ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00BC737-C216-4BC7-AE49-707500B48A67}" type="slidenum">
              <a:rPr lang="ar-IQ" smtClean="0"/>
              <a:t>‹#›</a:t>
            </a:fld>
            <a:endParaRPr lang="ar-IQ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1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r" rtl="1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r" rtl="1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r" rtl="1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r" rtl="1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r" rtl="1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r" rtl="1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r" rtl="1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r" rtl="1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4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5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microsoft.com/office/2007/relationships/hdphoto" Target="../media/hdphoto5.wdp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0.wdp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DIMENSIONAL ANALYSIS</a:t>
            </a:r>
            <a:endParaRPr lang="ar-IQ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FLUID FLOW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60914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83" r="1443" b="17739"/>
          <a:stretch/>
        </p:blipFill>
        <p:spPr bwMode="auto">
          <a:xfrm>
            <a:off x="609600" y="1340768"/>
            <a:ext cx="7779658" cy="33763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64947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836712"/>
            <a:ext cx="7432393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75367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72248"/>
            <a:ext cx="6932361" cy="5693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8318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268760"/>
            <a:ext cx="8168673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89584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3528" y="488887"/>
            <a:ext cx="4572000" cy="236988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rtl="0" eaLnBrk="0" hangingPunct="0"/>
            <a:r>
              <a:rPr lang="en-US" b="1" dirty="0"/>
              <a:t>Dimensions and </a:t>
            </a:r>
            <a:r>
              <a:rPr lang="en-US" b="1" dirty="0" smtClean="0"/>
              <a:t>units</a:t>
            </a:r>
          </a:p>
          <a:p>
            <a:pPr algn="just" rtl="0" eaLnBrk="0" hangingPunct="0"/>
            <a:endParaRPr lang="en-US" dirty="0"/>
          </a:p>
          <a:p>
            <a:pPr marL="285750" indent="-285750" algn="just" rtl="0" eaLnBrk="0" hangingPunct="0">
              <a:buFont typeface="Arial" pitchFamily="34" charset="0"/>
              <a:buChar char="•"/>
            </a:pPr>
            <a:r>
              <a:rPr lang="en-US" sz="1600" dirty="0"/>
              <a:t>A </a:t>
            </a:r>
            <a:r>
              <a:rPr lang="en-US" sz="1600" b="1" dirty="0"/>
              <a:t>dimension </a:t>
            </a:r>
            <a:r>
              <a:rPr lang="en-US" sz="1600" dirty="0"/>
              <a:t>is a measure of a physical quantity (without numerical </a:t>
            </a:r>
            <a:r>
              <a:rPr lang="en-US" sz="1600" dirty="0" smtClean="0"/>
              <a:t>values).</a:t>
            </a:r>
          </a:p>
          <a:p>
            <a:pPr marL="285750" indent="-285750" algn="just" rtl="0" eaLnBrk="0" hangingPunct="0">
              <a:buFont typeface="Arial" pitchFamily="34" charset="0"/>
              <a:buChar char="•"/>
            </a:pPr>
            <a:endParaRPr lang="en-US" sz="1600" dirty="0" smtClean="0"/>
          </a:p>
          <a:p>
            <a:pPr marL="285750" indent="-285750" algn="just" rtl="0" eaLnBrk="0" hangingPunct="0">
              <a:buFont typeface="Arial" pitchFamily="34" charset="0"/>
              <a:buChar char="•"/>
            </a:pPr>
            <a:r>
              <a:rPr lang="en-US" sz="1600" b="1" dirty="0" smtClean="0"/>
              <a:t>unit </a:t>
            </a:r>
            <a:r>
              <a:rPr lang="en-US" sz="1600" dirty="0"/>
              <a:t>is a way to assign a number</a:t>
            </a:r>
            <a:r>
              <a:rPr lang="en-US" sz="1600" i="1" dirty="0"/>
              <a:t> </a:t>
            </a:r>
            <a:r>
              <a:rPr lang="en-US" sz="1600" dirty="0"/>
              <a:t>to that dimension. For example, length is a dimension that is measured in units such as meters (m</a:t>
            </a:r>
            <a:r>
              <a:rPr lang="en-US" sz="1600" dirty="0" smtClean="0"/>
              <a:t>)</a:t>
            </a:r>
            <a:endParaRPr lang="en-US" sz="1600" dirty="0"/>
          </a:p>
        </p:txBody>
      </p:sp>
      <p:pic>
        <p:nvPicPr>
          <p:cNvPr id="6" name="Picture 5"/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20" b="10805"/>
          <a:stretch/>
        </p:blipFill>
        <p:spPr bwMode="auto">
          <a:xfrm>
            <a:off x="5148064" y="488887"/>
            <a:ext cx="3430441" cy="2633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356501" y="3023023"/>
            <a:ext cx="832179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0"/>
            <a:r>
              <a:rPr lang="en-US" sz="1600" dirty="0"/>
              <a:t>There are seven </a:t>
            </a:r>
            <a:r>
              <a:rPr lang="en-US" sz="1600" b="1" dirty="0"/>
              <a:t>primary </a:t>
            </a:r>
            <a:r>
              <a:rPr lang="en-US" sz="1600" b="1" dirty="0" smtClean="0"/>
              <a:t>dimensions. </a:t>
            </a:r>
            <a:endParaRPr lang="ar-IQ" sz="1600" dirty="0"/>
          </a:p>
        </p:txBody>
      </p:sp>
      <p:pic>
        <p:nvPicPr>
          <p:cNvPr id="8" name="Picture 7"/>
          <p:cNvPicPr/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4795" y="5475828"/>
            <a:ext cx="5832648" cy="792088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/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18" t="27918" r="32137" b="2792"/>
          <a:stretch/>
        </p:blipFill>
        <p:spPr bwMode="auto">
          <a:xfrm>
            <a:off x="2195736" y="3361577"/>
            <a:ext cx="4392488" cy="173252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Rectangle 6"/>
          <p:cNvSpPr/>
          <p:nvPr/>
        </p:nvSpPr>
        <p:spPr>
          <a:xfrm>
            <a:off x="223733" y="5131515"/>
            <a:ext cx="83547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0"/>
            <a:r>
              <a:rPr lang="en-US" sz="1400" dirty="0" smtClean="0"/>
              <a:t>All nonprimary dimensions can be formed by some combination of the seven primary dimensions. For example, </a:t>
            </a:r>
            <a:endParaRPr lang="ar-IQ" sz="1400" dirty="0"/>
          </a:p>
        </p:txBody>
      </p:sp>
    </p:spTree>
    <p:extLst>
      <p:ext uri="{BB962C8B-B14F-4D97-AF65-F5344CB8AC3E}">
        <p14:creationId xmlns:p14="http://schemas.microsoft.com/office/powerpoint/2010/main" val="1567789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IQ"/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269493" y="401317"/>
            <a:ext cx="5694188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Dimensional Homogeneity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Every additive term in an equation must have the same dimensions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01317"/>
            <a:ext cx="2881064" cy="13681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551561"/>
            <a:ext cx="5794201" cy="269098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1" y="2420888"/>
            <a:ext cx="2449016" cy="33843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22726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520" y="260648"/>
            <a:ext cx="864096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0"/>
            <a:r>
              <a:rPr lang="en-US" sz="1600" b="1" dirty="0"/>
              <a:t>Dimensional analysis and </a:t>
            </a:r>
            <a:r>
              <a:rPr lang="en-US" sz="1600" b="1" dirty="0" smtClean="0"/>
              <a:t>similarity</a:t>
            </a:r>
          </a:p>
          <a:p>
            <a:pPr algn="just" rtl="0"/>
            <a:endParaRPr lang="en-US" sz="1600" dirty="0"/>
          </a:p>
          <a:p>
            <a:pPr algn="just" rtl="0"/>
            <a:r>
              <a:rPr lang="en-US" sz="1600" dirty="0"/>
              <a:t>There are three primary purposes of dimensional analysis</a:t>
            </a:r>
            <a:r>
              <a:rPr lang="en-US" sz="1600" dirty="0" smtClean="0"/>
              <a:t>:</a:t>
            </a:r>
            <a:endParaRPr lang="en-US" sz="1600" dirty="0"/>
          </a:p>
          <a:p>
            <a:pPr marL="342900" lvl="0" indent="-342900" algn="just" rtl="0">
              <a:buFont typeface="+mj-lt"/>
              <a:buAutoNum type="arabicPeriod"/>
            </a:pPr>
            <a:r>
              <a:rPr lang="en-US" sz="1600" dirty="0"/>
              <a:t>To generate nondimensional parameters that help in the design of experiments </a:t>
            </a:r>
            <a:endParaRPr lang="en-US" sz="1600" dirty="0" smtClean="0"/>
          </a:p>
          <a:p>
            <a:pPr marL="342900" lvl="0" indent="-342900" algn="just" rtl="0">
              <a:buFont typeface="+mj-lt"/>
              <a:buAutoNum type="arabicPeriod"/>
            </a:pPr>
            <a:r>
              <a:rPr lang="en-US" sz="1600" dirty="0" smtClean="0"/>
              <a:t>To obtain scaling laws so that prototype performance can be predicted from model performance</a:t>
            </a:r>
          </a:p>
          <a:p>
            <a:pPr marL="342900" lvl="0" indent="-342900" algn="just" rtl="0">
              <a:buFont typeface="+mj-lt"/>
              <a:buAutoNum type="arabicPeriod"/>
            </a:pPr>
            <a:r>
              <a:rPr lang="en-US" sz="1600" dirty="0" smtClean="0"/>
              <a:t>To </a:t>
            </a:r>
            <a:r>
              <a:rPr lang="en-US" sz="1600" dirty="0"/>
              <a:t>(sometimes) predict trends in the relationship between parameters</a:t>
            </a:r>
          </a:p>
        </p:txBody>
      </p:sp>
      <p:sp>
        <p:nvSpPr>
          <p:cNvPr id="3" name="Rectangle 2"/>
          <p:cNvSpPr/>
          <p:nvPr/>
        </p:nvSpPr>
        <p:spPr>
          <a:xfrm>
            <a:off x="253909" y="2076530"/>
            <a:ext cx="82809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0"/>
            <a:r>
              <a:rPr lang="en-US" dirty="0"/>
              <a:t>In most experiments, to save time and money, tests are performed on a geometrically scaled </a:t>
            </a:r>
            <a:r>
              <a:rPr lang="en-US" b="1" dirty="0"/>
              <a:t>model, </a:t>
            </a:r>
            <a:r>
              <a:rPr lang="en-US" dirty="0"/>
              <a:t>rather than on the full-scale </a:t>
            </a:r>
            <a:r>
              <a:rPr lang="en-US" b="1" dirty="0"/>
              <a:t>prototype. </a:t>
            </a:r>
            <a:endParaRPr lang="en-US" b="1" dirty="0" smtClean="0"/>
          </a:p>
        </p:txBody>
      </p:sp>
      <p:sp>
        <p:nvSpPr>
          <p:cNvPr id="4" name="Rectangle 3"/>
          <p:cNvSpPr/>
          <p:nvPr/>
        </p:nvSpPr>
        <p:spPr>
          <a:xfrm>
            <a:off x="283771" y="2788362"/>
            <a:ext cx="5328592" cy="2462213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just" rtl="0"/>
            <a:r>
              <a:rPr lang="en-US" sz="1400" dirty="0" smtClean="0"/>
              <a:t>There are three necessary conditions before applying the Dimensional analysis:</a:t>
            </a:r>
          </a:p>
          <a:p>
            <a:pPr marL="285750" lvl="0" indent="-285750" algn="just" rtl="0">
              <a:buFont typeface="Arial" pitchFamily="34" charset="0"/>
              <a:buChar char="•"/>
            </a:pPr>
            <a:r>
              <a:rPr lang="en-US" sz="1400" b="1" dirty="0" smtClean="0"/>
              <a:t>Geometric similarity</a:t>
            </a:r>
            <a:r>
              <a:rPr lang="en-US" sz="1400" dirty="0" smtClean="0"/>
              <a:t>—the model must be the same shape as the prototype, but may be scaled by some constant scale factor. </a:t>
            </a:r>
          </a:p>
          <a:p>
            <a:pPr marL="285750" lvl="0" indent="-285750" algn="just" rtl="0">
              <a:buFont typeface="Arial" pitchFamily="34" charset="0"/>
              <a:buChar char="•"/>
            </a:pPr>
            <a:r>
              <a:rPr lang="en-US" sz="1400" b="1" dirty="0" smtClean="0"/>
              <a:t>Kinematic similarity</a:t>
            </a:r>
            <a:r>
              <a:rPr lang="en-US" sz="1400" dirty="0" smtClean="0"/>
              <a:t>, which means that the velocity at any point in the model flow must be proportional (by a constant scale factor) to the velocity at the corresponding point in the prototype flow, the same relative direction.</a:t>
            </a:r>
          </a:p>
          <a:p>
            <a:pPr marL="285750" lvl="0" indent="-285750" algn="just" rtl="0">
              <a:buFont typeface="Arial" pitchFamily="34" charset="0"/>
              <a:buChar char="•"/>
            </a:pPr>
            <a:r>
              <a:rPr lang="en-US" sz="1400" b="1" dirty="0" smtClean="0"/>
              <a:t>Dynamic</a:t>
            </a:r>
            <a:r>
              <a:rPr lang="en-US" sz="1400" dirty="0" smtClean="0"/>
              <a:t> </a:t>
            </a:r>
            <a:r>
              <a:rPr lang="en-US" sz="1400" b="1" dirty="0" smtClean="0"/>
              <a:t>similarity: </a:t>
            </a:r>
            <a:r>
              <a:rPr lang="en-US" sz="1400" dirty="0" smtClean="0"/>
              <a:t>Dynamic similarity is achieved when all forces</a:t>
            </a:r>
            <a:r>
              <a:rPr lang="en-US" sz="1400" i="1" dirty="0" smtClean="0"/>
              <a:t> </a:t>
            </a:r>
            <a:r>
              <a:rPr lang="en-US" sz="1400" dirty="0" smtClean="0"/>
              <a:t>in the model flow scale by a constant factor</a:t>
            </a:r>
            <a:endParaRPr lang="ar-IQ" sz="1400" dirty="0"/>
          </a:p>
        </p:txBody>
      </p:sp>
      <p:sp>
        <p:nvSpPr>
          <p:cNvPr id="5" name="Rectangle 4"/>
          <p:cNvSpPr/>
          <p:nvPr/>
        </p:nvSpPr>
        <p:spPr>
          <a:xfrm>
            <a:off x="281381" y="5661248"/>
            <a:ext cx="82534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0"/>
            <a:r>
              <a:rPr lang="en-US" dirty="0" smtClean="0"/>
              <a:t>(All three similarity conditions must exist for complete similarity to be ensured)</a:t>
            </a:r>
            <a:endParaRPr lang="en-US" dirty="0"/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43573" y="2729172"/>
            <a:ext cx="3148905" cy="26509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461125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88640"/>
            <a:ext cx="6912768" cy="61206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209149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68760"/>
            <a:ext cx="7986909" cy="29586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3545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8780\Desktop\wind-tunne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24" y="188640"/>
            <a:ext cx="4572000" cy="3410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8780\Desktop\WT4401_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112" y="3645024"/>
            <a:ext cx="533400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8780\Desktop\WATER_TUNNE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86486"/>
            <a:ext cx="4163888" cy="2815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77457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5536" y="332656"/>
            <a:ext cx="30524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Buckingham pi theorem</a:t>
            </a:r>
            <a:endParaRPr lang="ar-IQ" dirty="0"/>
          </a:p>
        </p:txBody>
      </p:sp>
      <p:sp>
        <p:nvSpPr>
          <p:cNvPr id="3" name="Rectangle 2"/>
          <p:cNvSpPr/>
          <p:nvPr/>
        </p:nvSpPr>
        <p:spPr>
          <a:xfrm>
            <a:off x="323528" y="725337"/>
            <a:ext cx="835292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0"/>
            <a:r>
              <a:rPr lang="en-US" sz="1600" dirty="0"/>
              <a:t>We have seen the usefulness and power of dimensional analysis. Now we are ready to learn how to </a:t>
            </a:r>
            <a:r>
              <a:rPr lang="en-US" sz="1600" i="1" dirty="0"/>
              <a:t>generate </a:t>
            </a:r>
            <a:r>
              <a:rPr lang="en-US" sz="1600" dirty="0"/>
              <a:t>the nondimensional parameters, i.e., the П’s. </a:t>
            </a:r>
          </a:p>
          <a:p>
            <a:pPr algn="just" rtl="0"/>
            <a:r>
              <a:rPr lang="en-US" sz="1600" dirty="0"/>
              <a:t>We can think of this method as a step-by-step procedure for obtaining nondimensional parameters.</a:t>
            </a:r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802555"/>
            <a:ext cx="7344815" cy="252027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6" name="Picture 5"/>
          <p:cNvPicPr/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24180">
            <a:off x="2670819" y="4461132"/>
            <a:ext cx="3802361" cy="17808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12730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493" y="273539"/>
            <a:ext cx="6867875" cy="603578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578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123</TotalTime>
  <Words>318</Words>
  <Application>Microsoft Office PowerPoint</Application>
  <PresentationFormat>On-screen Show (4:3)</PresentationFormat>
  <Paragraphs>27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Civic</vt:lpstr>
      <vt:lpstr>FLUID FLOW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 (C)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FLUID FLOW</dc:title>
  <dc:creator>DR.Ahmed Saker</dc:creator>
  <cp:lastModifiedBy>DR.Ahmed Saker</cp:lastModifiedBy>
  <cp:revision>13</cp:revision>
  <dcterms:created xsi:type="dcterms:W3CDTF">2016-03-28T16:20:16Z</dcterms:created>
  <dcterms:modified xsi:type="dcterms:W3CDTF">2016-03-29T05:30:52Z</dcterms:modified>
</cp:coreProperties>
</file>