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3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85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286" r:id="rId1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>
        <p:scale>
          <a:sx n="52" d="100"/>
          <a:sy n="52" d="100"/>
        </p:scale>
        <p:origin x="-51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4A47393-4F72-4088-B38E-C1E5D6F7FF8A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40A114-3ED4-4079-BD66-D229787543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443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1932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1196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8340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3377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20003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782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9039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1379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0308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9505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6834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4811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9890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7839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245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78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990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070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734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672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646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343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839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961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915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147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mich.edu/~elements/5e/01chap/summary.html#sec5" TargetMode="External"/><Relationship Id="rId3" Type="http://schemas.openxmlformats.org/officeDocument/2006/relationships/hyperlink" Target="http://www.umich.edu/~elements/5e/01chap/summary.html" TargetMode="External"/><Relationship Id="rId7" Type="http://schemas.openxmlformats.org/officeDocument/2006/relationships/hyperlink" Target="http://www.umich.edu/~elements/5e/01chap/summary.html#sec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mich.edu/~elements/5e/01chap/summary.html#sec3" TargetMode="External"/><Relationship Id="rId5" Type="http://schemas.openxmlformats.org/officeDocument/2006/relationships/hyperlink" Target="http://www.umich.edu/~elements/5e/01chap/summary.html#sec2" TargetMode="External"/><Relationship Id="rId4" Type="http://schemas.openxmlformats.org/officeDocument/2006/relationships/hyperlink" Target="http://www.umich.edu/~elements/5e/01chap/summary.html#sec1" TargetMode="External"/><Relationship Id="rId9" Type="http://schemas.openxmlformats.org/officeDocument/2006/relationships/hyperlink" Target="http://www.umich.edu/~elements/5e/01chap/summary-polymath_tutorial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ich.edu/~elements/5e/01chap/summary.html#sec1" TargetMode="External"/><Relationship Id="rId7" Type="http://schemas.openxmlformats.org/officeDocument/2006/relationships/hyperlink" Target="http://www.umich.edu/~elements/5e/01chap/summary.html#sec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mich.edu/~elements/5e/01chap/summary.html#sec4" TargetMode="External"/><Relationship Id="rId5" Type="http://schemas.openxmlformats.org/officeDocument/2006/relationships/hyperlink" Target="http://www.umich.edu/~elements/5e/01chap/summary.html#sec3" TargetMode="External"/><Relationship Id="rId4" Type="http://schemas.openxmlformats.org/officeDocument/2006/relationships/hyperlink" Target="http://www.umich.edu/~elements/5e/01chap/summary.html#sec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ich.edu/~elements/5e/01chap/summary.html#to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371601"/>
            <a:ext cx="6096000" cy="3766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Chemical Reaction Engineering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Salah N.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Farhan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Senior lecturer. Chem. Eng. Dept.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College of Engineering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University of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Diyala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2441024" y="2232463"/>
            <a:ext cx="184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 sz="4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36" y="516370"/>
            <a:ext cx="4699885" cy="49651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7477" y="490906"/>
            <a:ext cx="6261308" cy="523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2441024" y="2232463"/>
            <a:ext cx="184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 sz="4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70" y="456704"/>
            <a:ext cx="4536797" cy="59307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3331" y="1519505"/>
            <a:ext cx="7103247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72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2441024" y="2232463"/>
            <a:ext cx="184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 sz="4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42" y="516370"/>
            <a:ext cx="7572375" cy="2181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2711883"/>
            <a:ext cx="3810000" cy="36479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2803021"/>
            <a:ext cx="4229100" cy="355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9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2441024" y="2232463"/>
            <a:ext cx="184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 sz="4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634" y="528592"/>
            <a:ext cx="9253315" cy="539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5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16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CRE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60762" y="1056055"/>
            <a:ext cx="85690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/>
              <a:t>Chapter 1: Mole Balances</a:t>
            </a:r>
          </a:p>
          <a:p>
            <a:pPr algn="l"/>
            <a:r>
              <a:rPr lang="en-US" sz="4000" b="1" dirty="0" smtClean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Learning </a:t>
            </a:r>
            <a:r>
              <a:rPr lang="en-US" sz="40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Resources</a:t>
            </a:r>
            <a:endParaRPr lang="en-US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b="1"/>
              <a:t>Learning </a:t>
            </a:r>
            <a:r>
              <a:rPr lang="en-US" b="1" smtClean="0"/>
              <a:t>Resources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424299" y="2842306"/>
            <a:ext cx="6096000" cy="28438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sz="1600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Summary Notes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1600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Chemical Identity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1600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Reaction Rate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1600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General Mole Balance Equation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1600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Mole Balance on Different Reactor Types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1600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Additional Self Test Exercises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1600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Polymath Tutorial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2441024" y="2232463"/>
            <a:ext cx="184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 sz="4000"/>
          </a:p>
        </p:txBody>
      </p:sp>
      <p:sp>
        <p:nvSpPr>
          <p:cNvPr id="9" name="Rectangle 8"/>
          <p:cNvSpPr/>
          <p:nvPr/>
        </p:nvSpPr>
        <p:spPr>
          <a:xfrm>
            <a:off x="603903" y="889019"/>
            <a:ext cx="6096000" cy="28751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44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Topics</a:t>
            </a:r>
            <a:endParaRPr lang="en-US" sz="4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Chemical Identity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Reaction Rate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General Mole Balance Equation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Mole Balance on Different Reactor Types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Self Test Exercises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7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2441024" y="2232463"/>
            <a:ext cx="184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 sz="400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638210"/>
              </p:ext>
            </p:extLst>
          </p:nvPr>
        </p:nvGraphicFramePr>
        <p:xfrm>
          <a:off x="602507" y="1885063"/>
          <a:ext cx="8614380" cy="2961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8398"/>
                <a:gridCol w="4755982"/>
              </a:tblGrid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1. decomposition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2. combination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3. isomerization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pic>
        <p:nvPicPr>
          <p:cNvPr id="1031" name="Picture 22" descr="http://www.umich.edu/~elements/5e/01chap/images/eq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299" y="2232462"/>
            <a:ext cx="2529911" cy="38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23" descr="http://www.umich.edu/~elements/5e/01chap/images/eq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368" y="3018464"/>
            <a:ext cx="1841923" cy="43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24" descr="http://www.umich.edu/~elements/5e/01chap/images/eq3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299" y="3975560"/>
            <a:ext cx="2899004" cy="57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49024" y="489806"/>
            <a:ext cx="10834871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 chemical species is said to have reacted when it has lost its chemical identity. The identity of a chemical species is determined by the 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kind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number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and 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configuration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of that species' atoms.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 YouTube Video: Carbon Dioxide and Magnesium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Three ways a chemical species can lose its chemical identity: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00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2441024" y="2232463"/>
            <a:ext cx="184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 sz="400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59423" y="1660820"/>
            <a:ext cx="10911254" cy="424731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 reaction rate is the rate at which a species looses its chemical identity per unit volume. The rate of a reaction can be expressed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as the rate of disappearance of a reactant or as the rate of appearance of a product. Consider species A: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→ B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en-US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= the rate of formation of species A per unit volume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en-US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= the rate of a disappearance of species A per unit volume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en-US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= the rate of formation of species B per unit volume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Example: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A → B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If B is being created at a rate of 0.2 moles per decimeter cubed per second (i.e. the rate of formation of B is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en-US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= 0.2 mole/dm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/s), 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then A is disappearing at the same rate (-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en-US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= 0.2 mole/dm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/s). This also means that the rate of formation of A is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en-US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= -0.2 mole/dm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/s.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For a catalytic reaction, we refer to 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en-US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'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which is the rate of disappearance of species A on a per mass of catalyst basis.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dC</a:t>
            </a:r>
            <a:r>
              <a:rPr kumimoji="0" lang="en-US" b="0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rate of reaction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0897" y="714606"/>
            <a:ext cx="2767361" cy="6920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600" dirty="0"/>
              <a:t>Reaction Rate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0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2441024" y="2232463"/>
            <a:ext cx="184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 sz="4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69852"/>
              </p:ext>
            </p:extLst>
          </p:nvPr>
        </p:nvGraphicFramePr>
        <p:xfrm>
          <a:off x="197266" y="553430"/>
          <a:ext cx="10515600" cy="315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9820"/>
                <a:gridCol w="525780"/>
              </a:tblGrid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General Mole Balance Equation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sng" dirty="0">
                          <a:effectLst/>
                          <a:hlinkClick r:id="rId3"/>
                        </a:rPr>
                        <a:t>top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10" name="Picture 9" descr="http://www.umich.edu/~elements/5e/01chap/images/lec1-9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0286" y="1027151"/>
            <a:ext cx="4230079" cy="201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www.umich.edu/~elements/5e/01chap/images/lec1-1a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90445" y="1027151"/>
            <a:ext cx="5429428" cy="201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774676" y="3517244"/>
            <a:ext cx="6548928" cy="144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F</a:t>
            </a:r>
            <a:r>
              <a:rPr lang="en-US" sz="1200" baseline="-25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A0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= Entering molar flow rate of A (</a:t>
            </a:r>
            <a:r>
              <a:rPr lang="en-US" sz="1200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mol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/time)</a:t>
            </a:r>
            <a:b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F</a:t>
            </a:r>
            <a:r>
              <a:rPr lang="en-US" sz="1200" baseline="-25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= Exiting molar flow rate of A (</a:t>
            </a:r>
            <a:r>
              <a:rPr lang="en-US" sz="1200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mol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/time)</a:t>
            </a:r>
            <a:b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lang="en-US" sz="1200" baseline="-25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= Rate of generation(formation) of A (</a:t>
            </a:r>
            <a:r>
              <a:rPr lang="en-US" sz="1200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mol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/time)</a:t>
            </a:r>
            <a:b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V = Volume (</a:t>
            </a:r>
            <a:r>
              <a:rPr lang="en-US" sz="1200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vol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e.g. m</a:t>
            </a:r>
            <a:r>
              <a:rPr lang="en-US" sz="1200" baseline="30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b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US" sz="1200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en-US" sz="1200" baseline="-25000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= rate of generation(formation) of A (mole/</a:t>
            </a:r>
            <a:r>
              <a:rPr lang="en-US" sz="1200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time•vol</a:t>
            </a:r>
            <a:r>
              <a:rPr lang="en-US" sz="1200" dirty="0" smtClean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6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2441024" y="2232463"/>
            <a:ext cx="184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 sz="4000"/>
          </a:p>
        </p:txBody>
      </p:sp>
      <p:sp>
        <p:nvSpPr>
          <p:cNvPr id="2" name="Rectangle 1"/>
          <p:cNvSpPr/>
          <p:nvPr/>
        </p:nvSpPr>
        <p:spPr>
          <a:xfrm>
            <a:off x="0" y="1368691"/>
            <a:ext cx="112918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The General Mole Balance Equation (GMBE) applied to the four major reactor types (and the general reaction, A → B):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0257" y="516370"/>
            <a:ext cx="11291843" cy="797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Mole Balance on Different Reactor Types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1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lang="en-US" sz="1100" baseline="-25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= number of moles of A inside the system Volume V (</a:t>
            </a:r>
            <a:r>
              <a:rPr lang="en-US" sz="1100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mol</a:t>
            </a:r>
            <a:r>
              <a:rPr lang="en-US" sz="11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137" y="1776117"/>
            <a:ext cx="8849373" cy="441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2441024" y="2232463"/>
            <a:ext cx="184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 sz="4000"/>
          </a:p>
        </p:txBody>
      </p:sp>
      <p:pic>
        <p:nvPicPr>
          <p:cNvPr id="1026" name="Picture 67" descr="http://www.umich.edu/~elements/5e/01chap/images/batch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8276"/>
            <a:ext cx="29337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68" descr="http://www.umich.edu/~elements/5e/01chap/images/batch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46" y="1995377"/>
            <a:ext cx="107473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15297" y="578756"/>
            <a:ext cx="68194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Batch System Mole Balance Derivation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General Mole Balance on System with Volume, V: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5297" y="192540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46931" y="3970352"/>
            <a:ext cx="22500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inflow or outflow-F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A0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=F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=0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4686" y="1853256"/>
            <a:ext cx="5647217" cy="436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3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2441024" y="2232463"/>
            <a:ext cx="184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 sz="4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03" y="502082"/>
            <a:ext cx="4676775" cy="4171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771" y="1502324"/>
            <a:ext cx="701134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439</Words>
  <Application>Microsoft Office PowerPoint</Application>
  <PresentationFormat>Custom</PresentationFormat>
  <Paragraphs>103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amazzon</cp:lastModifiedBy>
  <cp:revision>23</cp:revision>
  <dcterms:created xsi:type="dcterms:W3CDTF">2018-12-03T12:03:58Z</dcterms:created>
  <dcterms:modified xsi:type="dcterms:W3CDTF">2018-12-03T21:12:49Z</dcterms:modified>
</cp:coreProperties>
</file>