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300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294" r:id="rId47"/>
    <p:sldId id="295" r:id="rId48"/>
    <p:sldId id="296" r:id="rId49"/>
    <p:sldId id="297" r:id="rId50"/>
    <p:sldId id="298" r:id="rId51"/>
    <p:sldId id="299" r:id="rId52"/>
    <p:sldId id="286" r:id="rId5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62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A47393-4F72-4088-B38E-C1E5D6F7FF8A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40A114-3ED4-4079-BD66-D229787543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443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193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001AD-24F7-443E-BFF8-689A56EDEF2E}" type="slidenum">
              <a:rPr lang="en-US"/>
              <a:pPr/>
              <a:t>30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09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19482-8ABF-450A-A85D-2DB213711FB6}" type="slidenum">
              <a:rPr lang="en-US"/>
              <a:pPr/>
              <a:t>31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05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39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252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40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0371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7796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1818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9809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49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6472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50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580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51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979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9039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52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78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836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4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1249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6DFF1-9116-AF4F-867B-6BBCBB66B087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703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85FA3-EBFB-D34B-9996-7D5CC492623D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0662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A2A24-84B8-3B4F-9DBF-9D6A6989DA5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824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A59B-FB9B-47BD-AA1F-C4FB2D54761E}" type="slidenum">
              <a:rPr lang="en-US"/>
              <a:pPr/>
              <a:t>25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1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245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7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99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070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73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67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646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343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839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961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91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147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4.gi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2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1.wmf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6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8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0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9.wmf"/><Relationship Id="rId3" Type="http://schemas.openxmlformats.org/officeDocument/2006/relationships/image" Target="../media/image23.pn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7.w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5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24.gif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5.emf"/><Relationship Id="rId4" Type="http://schemas.openxmlformats.org/officeDocument/2006/relationships/oleObject" Target="../embeddings/Microsoft_Word_97_-_2003_Document4.doc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76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8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83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8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9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02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371601"/>
            <a:ext cx="6096000" cy="376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Reaction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Salah N.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Farhan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Senior lecturer. Chem. Eng. Dept.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College of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 of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Diyala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372776" y="3536602"/>
            <a:ext cx="3387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Michaelis-Menten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plot)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132521" y="3923764"/>
            <a:ext cx="438393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Solving: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=S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1/2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therefore K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the concentration at which the </a:t>
            </a:r>
            <a:r>
              <a:rPr lang="en-US" sz="24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half the maximum </a:t>
            </a:r>
            <a:r>
              <a:rPr lang="en-US" sz="24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2127504" y="4029045"/>
            <a:ext cx="3904804" cy="2662338"/>
            <a:chOff x="766322" y="3152637"/>
            <a:chExt cx="4663404" cy="3231054"/>
          </a:xfrm>
        </p:grpSpPr>
        <p:grpSp>
          <p:nvGrpSpPr>
            <p:cNvPr id="5" name="Group 16"/>
            <p:cNvGrpSpPr/>
            <p:nvPr/>
          </p:nvGrpSpPr>
          <p:grpSpPr>
            <a:xfrm>
              <a:off x="766322" y="3152637"/>
              <a:ext cx="3791457" cy="3221794"/>
              <a:chOff x="841628" y="3733800"/>
              <a:chExt cx="2349248" cy="2143272"/>
            </a:xfrm>
          </p:grpSpPr>
          <p:grpSp>
            <p:nvGrpSpPr>
              <p:cNvPr id="6" name="Group 15"/>
              <p:cNvGrpSpPr/>
              <p:nvPr/>
            </p:nvGrpSpPr>
            <p:grpSpPr>
              <a:xfrm>
                <a:off x="1362075" y="3733800"/>
                <a:ext cx="1828801" cy="1763714"/>
                <a:chOff x="1362075" y="3733800"/>
                <a:chExt cx="1828801" cy="1763714"/>
              </a:xfrm>
            </p:grpSpPr>
            <p:sp>
              <p:nvSpPr>
                <p:cNvPr id="23" name="Line 6"/>
                <p:cNvSpPr>
                  <a:spLocks noChangeShapeType="1"/>
                </p:cNvSpPr>
                <p:nvPr/>
              </p:nvSpPr>
              <p:spPr bwMode="auto">
                <a:xfrm>
                  <a:off x="1362075" y="3733800"/>
                  <a:ext cx="0" cy="1752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>
                  <a:off x="1362075" y="54864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Line 8"/>
                <p:cNvSpPr>
                  <a:spLocks noChangeShapeType="1"/>
                </p:cNvSpPr>
                <p:nvPr/>
              </p:nvSpPr>
              <p:spPr bwMode="auto">
                <a:xfrm>
                  <a:off x="1362075" y="47244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Line 9"/>
                <p:cNvSpPr>
                  <a:spLocks noChangeShapeType="1"/>
                </p:cNvSpPr>
                <p:nvPr/>
              </p:nvSpPr>
              <p:spPr bwMode="auto">
                <a:xfrm>
                  <a:off x="1362075" y="38862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Line 10"/>
                <p:cNvSpPr>
                  <a:spLocks noChangeShapeType="1"/>
                </p:cNvSpPr>
                <p:nvPr/>
              </p:nvSpPr>
              <p:spPr bwMode="auto">
                <a:xfrm>
                  <a:off x="1632337" y="4724402"/>
                  <a:ext cx="0" cy="76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12"/>
                <p:cNvSpPr>
                  <a:spLocks/>
                </p:cNvSpPr>
                <p:nvPr/>
              </p:nvSpPr>
              <p:spPr bwMode="auto">
                <a:xfrm rot="10800000" flipV="1">
                  <a:off x="1362075" y="3962401"/>
                  <a:ext cx="1828801" cy="1535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751"/>
                    <a:gd name="T2" fmla="*/ 21599 w 21600"/>
                    <a:gd name="T3" fmla="*/ 21751 h 21751"/>
                    <a:gd name="T4" fmla="*/ 0 w 21600"/>
                    <a:gd name="T5" fmla="*/ 21600 h 21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51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50"/>
                        <a:pt x="21599" y="21700"/>
                        <a:pt x="21599" y="21751"/>
                      </a:cubicBezTo>
                    </a:path>
                    <a:path w="21600" h="21751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50"/>
                        <a:pt x="21599" y="21700"/>
                        <a:pt x="21599" y="2175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841628" y="3733800"/>
                <a:ext cx="838200" cy="422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2800" baseline="-25000" dirty="0" err="1">
                    <a:latin typeface="Arial" pitchFamily="34" charset="0"/>
                    <a:cs typeface="Arial" pitchFamily="34" charset="0"/>
                  </a:rPr>
                  <a:t>max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942974" y="4390691"/>
                <a:ext cx="838200" cy="472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3200" dirty="0" err="1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3200" baseline="-25000" dirty="0" err="1">
                    <a:latin typeface="Arial" pitchFamily="34" charset="0"/>
                    <a:cs typeface="Arial" pitchFamily="34" charset="0"/>
                  </a:rPr>
                  <a:t>s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1514475" y="5454652"/>
                <a:ext cx="838200" cy="422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800" baseline="-25000" dirty="0">
                    <a:latin typeface="Arial" pitchFamily="34" charset="0"/>
                    <a:cs typeface="Arial" pitchFamily="34" charset="0"/>
                  </a:rPr>
                  <a:t>1/2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196873" y="5673999"/>
              <a:ext cx="1232853" cy="709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 baseline="-25000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</p:grpSp>
      <p:grpSp>
        <p:nvGrpSpPr>
          <p:cNvPr id="7" name="Grupp 14"/>
          <p:cNvGrpSpPr/>
          <p:nvPr/>
        </p:nvGrpSpPr>
        <p:grpSpPr>
          <a:xfrm>
            <a:off x="3862101" y="1454587"/>
            <a:ext cx="4340415" cy="1894349"/>
            <a:chOff x="996040" y="4690533"/>
            <a:chExt cx="4684543" cy="1894349"/>
          </a:xfrm>
        </p:grpSpPr>
        <p:sp>
          <p:nvSpPr>
            <p:cNvPr id="30" name="Rektangel med rundade hörn 13"/>
            <p:cNvSpPr/>
            <p:nvPr/>
          </p:nvSpPr>
          <p:spPr>
            <a:xfrm>
              <a:off x="996040" y="4690533"/>
              <a:ext cx="4684543" cy="1894349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ktangel 11"/>
            <p:cNvSpPr/>
            <p:nvPr/>
          </p:nvSpPr>
          <p:spPr>
            <a:xfrm>
              <a:off x="1000905" y="4787476"/>
              <a:ext cx="42114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dirty="0">
                  <a:latin typeface="Arial" pitchFamily="34" charset="0"/>
                  <a:cs typeface="Arial" pitchFamily="34" charset="0"/>
                </a:rPr>
                <a:t>Michaelis-Menten Equation</a:t>
              </a:r>
            </a:p>
          </p:txBody>
        </p:sp>
        <p:graphicFrame>
          <p:nvGraphicFramePr>
            <p:cNvPr id="32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1560840" y="5316410"/>
            <a:ext cx="2999762" cy="1203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60" name="Equation" r:id="rId3" imgW="1117600" imgH="431800" progId="Equation.3">
                    <p:embed/>
                  </p:oleObj>
                </mc:Choice>
                <mc:Fallback>
                  <p:oleObj name="Equation" r:id="rId3" imgW="11176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840" y="5316410"/>
                          <a:ext cx="2999762" cy="1203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10"/>
          <p:cNvGraphicFramePr>
            <a:graphicFrameLocks noChangeAspect="1"/>
          </p:cNvGraphicFramePr>
          <p:nvPr>
            <p:extLst/>
          </p:nvPr>
        </p:nvGraphicFramePr>
        <p:xfrm>
          <a:off x="7507288" y="3665587"/>
          <a:ext cx="2703513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Equation" r:id="rId5" imgW="1104900" imgH="431800" progId="Equation.3">
                  <p:embed/>
                </p:oleObj>
              </mc:Choice>
              <mc:Fallback>
                <p:oleObj name="Equation" r:id="rId5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7288" y="3665587"/>
                        <a:ext cx="2703513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5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11</a:t>
            </a:fld>
            <a:endParaRPr lang="sv-SE"/>
          </a:p>
        </p:txBody>
      </p:sp>
      <p:grpSp>
        <p:nvGrpSpPr>
          <p:cNvPr id="4" name="Group 3"/>
          <p:cNvGrpSpPr/>
          <p:nvPr/>
        </p:nvGrpSpPr>
        <p:grpSpPr>
          <a:xfrm>
            <a:off x="2455864" y="1701811"/>
            <a:ext cx="6333003" cy="1114120"/>
            <a:chOff x="931863" y="1417638"/>
            <a:chExt cx="6333003" cy="1114120"/>
          </a:xfrm>
        </p:grpSpPr>
        <p:graphicFrame>
          <p:nvGraphicFramePr>
            <p:cNvPr id="34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3796434" y="1417638"/>
            <a:ext cx="3468432" cy="1114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83" name="Equation" r:id="rId3" imgW="1435100" imgH="444500" progId="Equation.3">
                    <p:embed/>
                  </p:oleObj>
                </mc:Choice>
                <mc:Fallback>
                  <p:oleObj name="Equation" r:id="rId3" imgW="14351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6434" y="1417638"/>
                          <a:ext cx="3468432" cy="1114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12"/>
            <p:cNvSpPr/>
            <p:nvPr/>
          </p:nvSpPr>
          <p:spPr>
            <a:xfrm>
              <a:off x="931863" y="1701811"/>
              <a:ext cx="340969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>
                  <a:latin typeface="Arial" pitchFamily="34" charset="0"/>
                  <a:cs typeface="Arial" pitchFamily="34" charset="0"/>
                </a:rPr>
                <a:t>Inverting yields:</a:t>
              </a:r>
            </a:p>
          </p:txBody>
        </p:sp>
      </p:grpSp>
      <p:grpSp>
        <p:nvGrpSpPr>
          <p:cNvPr id="5" name="Grupp 29"/>
          <p:cNvGrpSpPr/>
          <p:nvPr/>
        </p:nvGrpSpPr>
        <p:grpSpPr>
          <a:xfrm>
            <a:off x="2452256" y="2994971"/>
            <a:ext cx="6688137" cy="3609410"/>
            <a:chOff x="575755" y="3402224"/>
            <a:chExt cx="5658899" cy="3297656"/>
          </a:xfrm>
        </p:grpSpPr>
        <p:sp>
          <p:nvSpPr>
            <p:cNvPr id="37" name="Rektangel 15"/>
            <p:cNvSpPr/>
            <p:nvPr/>
          </p:nvSpPr>
          <p:spPr>
            <a:xfrm>
              <a:off x="575755" y="3402224"/>
              <a:ext cx="3627124" cy="44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Lineweaver-Burk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Plot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Rak 17"/>
            <p:cNvCxnSpPr/>
            <p:nvPr/>
          </p:nvCxnSpPr>
          <p:spPr>
            <a:xfrm rot="16200000" flipH="1">
              <a:off x="210910" y="5070731"/>
              <a:ext cx="235689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18"/>
            <p:cNvCxnSpPr/>
            <p:nvPr/>
          </p:nvCxnSpPr>
          <p:spPr>
            <a:xfrm rot="10800000" flipH="1">
              <a:off x="1388562" y="6247589"/>
              <a:ext cx="235689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19"/>
            <p:cNvCxnSpPr/>
            <p:nvPr/>
          </p:nvCxnSpPr>
          <p:spPr>
            <a:xfrm rot="10800000" flipV="1">
              <a:off x="1388562" y="5317067"/>
              <a:ext cx="2356892" cy="552308"/>
            </a:xfrm>
            <a:prstGeom prst="line">
              <a:avLst/>
            </a:prstGeom>
            <a:ln w="1905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21"/>
            <p:cNvCxnSpPr/>
            <p:nvPr/>
          </p:nvCxnSpPr>
          <p:spPr>
            <a:xfrm rot="10800000">
              <a:off x="1388562" y="5869376"/>
              <a:ext cx="2356893" cy="1588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ruta 25"/>
            <p:cNvSpPr txBox="1"/>
            <p:nvPr/>
          </p:nvSpPr>
          <p:spPr>
            <a:xfrm>
              <a:off x="3745454" y="4969247"/>
              <a:ext cx="2489200" cy="44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slope = K</a:t>
              </a:r>
              <a:r>
                <a:rPr lang="sv-SE" sz="2600" baseline="-250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sv-SE" sz="26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/V</a:t>
              </a:r>
              <a:r>
                <a:rPr lang="sv-SE" sz="2600" baseline="-250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max</a:t>
              </a:r>
              <a:r>
                <a:rPr lang="sv-SE" sz="26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3" name="textruta 26"/>
            <p:cNvSpPr txBox="1"/>
            <p:nvPr/>
          </p:nvSpPr>
          <p:spPr>
            <a:xfrm>
              <a:off x="3745455" y="5623153"/>
              <a:ext cx="1134533" cy="44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1/V</a:t>
              </a:r>
              <a:r>
                <a:rPr lang="sv-SE" sz="2600" baseline="-250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max</a:t>
              </a:r>
              <a:r>
                <a:rPr lang="sv-SE" sz="26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4" name="textruta 27"/>
            <p:cNvSpPr txBox="1"/>
            <p:nvPr/>
          </p:nvSpPr>
          <p:spPr>
            <a:xfrm>
              <a:off x="2516525" y="6249971"/>
              <a:ext cx="1134533" cy="44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1/S</a:t>
              </a:r>
            </a:p>
          </p:txBody>
        </p:sp>
        <p:sp>
          <p:nvSpPr>
            <p:cNvPr id="45" name="textruta 28"/>
            <p:cNvSpPr txBox="1"/>
            <p:nvPr/>
          </p:nvSpPr>
          <p:spPr>
            <a:xfrm>
              <a:off x="575755" y="4824624"/>
              <a:ext cx="1134533" cy="44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1/-r</a:t>
              </a:r>
              <a:r>
                <a:rPr lang="sv-SE" sz="2600" baseline="-25000" dirty="0">
                  <a:latin typeface="Arial" pitchFamily="34" charset="0"/>
                  <a:cs typeface="Arial" pitchFamily="34" charset="0"/>
                </a:rPr>
                <a:t>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8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Enzyme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12</a:t>
            </a:fld>
            <a:endParaRPr lang="sv-SE"/>
          </a:p>
        </p:txBody>
      </p:sp>
      <p:grpSp>
        <p:nvGrpSpPr>
          <p:cNvPr id="4" name="Grupp 19"/>
          <p:cNvGrpSpPr/>
          <p:nvPr/>
        </p:nvGrpSpPr>
        <p:grpSpPr>
          <a:xfrm>
            <a:off x="2438400" y="1656130"/>
            <a:ext cx="3256426" cy="1126759"/>
            <a:chOff x="914400" y="1469866"/>
            <a:chExt cx="3256426" cy="1126759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055688" y="2139425"/>
            <a:ext cx="311513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0" name="Equation" r:id="rId3" imgW="1435100" imgH="203200" progId="Equation.3">
                    <p:embed/>
                  </p:oleObj>
                </mc:Choice>
                <mc:Fallback>
                  <p:oleObj name="Equation" r:id="rId3" imgW="1435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688" y="2139425"/>
                          <a:ext cx="311513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14"/>
            <p:cNvSpPr/>
            <p:nvPr/>
          </p:nvSpPr>
          <p:spPr>
            <a:xfrm>
              <a:off x="914400" y="1469866"/>
              <a:ext cx="22721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sv-SE" sz="2800" dirty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Competitive</a:t>
              </a:r>
            </a:p>
          </p:txBody>
        </p:sp>
      </p:grpSp>
      <p:grpSp>
        <p:nvGrpSpPr>
          <p:cNvPr id="7" name="Grupp 18"/>
          <p:cNvGrpSpPr/>
          <p:nvPr/>
        </p:nvGrpSpPr>
        <p:grpSpPr>
          <a:xfrm>
            <a:off x="2438401" y="3132663"/>
            <a:ext cx="4094163" cy="1118662"/>
            <a:chOff x="914400" y="2357330"/>
            <a:chExt cx="3850464" cy="1052074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090575" y="2979419"/>
            <a:ext cx="3674289" cy="429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1" name="Equation" r:id="rId5" imgW="1803400" imgH="203200" progId="Equation.3">
                    <p:embed/>
                  </p:oleObj>
                </mc:Choice>
                <mc:Fallback>
                  <p:oleObj name="Equation" r:id="rId5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575" y="2979419"/>
                          <a:ext cx="3674289" cy="4299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15"/>
            <p:cNvSpPr/>
            <p:nvPr/>
          </p:nvSpPr>
          <p:spPr>
            <a:xfrm>
              <a:off x="914400" y="2357330"/>
              <a:ext cx="2684153" cy="492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 err="1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Uncompetitive</a:t>
              </a:r>
              <a:endParaRPr lang="sv-SE" sz="2800" dirty="0">
                <a:ln w="12700">
                  <a:noFill/>
                  <a:prstDash val="solid"/>
                </a:ln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0" name="Grupp 20"/>
          <p:cNvGrpSpPr/>
          <p:nvPr/>
        </p:nvGrpSpPr>
        <p:grpSpPr>
          <a:xfrm>
            <a:off x="2438399" y="4660894"/>
            <a:ext cx="4435476" cy="1779595"/>
            <a:chOff x="914400" y="3175202"/>
            <a:chExt cx="4435476" cy="1779595"/>
          </a:xfrm>
        </p:grpSpPr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119189" y="3824497"/>
            <a:ext cx="42306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2" name="Equation" r:id="rId7" imgW="1803400" imgH="203200" progId="Equation.3">
                    <p:embed/>
                  </p:oleObj>
                </mc:Choice>
                <mc:Fallback>
                  <p:oleObj name="Equation" r:id="rId7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189" y="3824497"/>
                          <a:ext cx="4230687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1109664" y="4459497"/>
            <a:ext cx="42306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3" name="Equation" r:id="rId9" imgW="1803400" imgH="203200" progId="Equation.3">
                    <p:embed/>
                  </p:oleObj>
                </mc:Choice>
                <mc:Fallback>
                  <p:oleObj name="Equation" r:id="rId9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9664" y="4459497"/>
                          <a:ext cx="4230687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ktangel 16"/>
            <p:cNvSpPr/>
            <p:nvPr/>
          </p:nvSpPr>
          <p:spPr>
            <a:xfrm>
              <a:off x="914400" y="3175202"/>
              <a:ext cx="325642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 err="1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Non-competitive</a:t>
              </a:r>
              <a:endParaRPr lang="sv-SE" sz="2800" dirty="0">
                <a:ln w="12700">
                  <a:noFill/>
                  <a:prstDash val="solid"/>
                </a:ln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pic>
        <p:nvPicPr>
          <p:cNvPr id="14" name="Picture 13" descr="competitve.svg.m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3300" y="1534918"/>
            <a:ext cx="1090559" cy="1090559"/>
          </a:xfrm>
          <a:prstGeom prst="rect">
            <a:avLst/>
          </a:prstGeom>
        </p:spPr>
      </p:pic>
      <p:pic>
        <p:nvPicPr>
          <p:cNvPr id="15" name="Picture 14" descr="Non-competitve.svg.m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03300" y="3327401"/>
            <a:ext cx="1090559" cy="1006949"/>
          </a:xfrm>
          <a:prstGeom prst="rect">
            <a:avLst/>
          </a:prstGeom>
        </p:spPr>
      </p:pic>
      <p:pic>
        <p:nvPicPr>
          <p:cNvPr id="16" name="Picture 15" descr="friend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43826" y="5105401"/>
            <a:ext cx="11715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4" name="Picture 3" descr="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579" y="327080"/>
            <a:ext cx="1090559" cy="109055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708088" y="1848140"/>
          <a:ext cx="8760696" cy="329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Document" r:id="rId5" imgW="6288024" imgH="2346960" progId="Word.Document.8">
                  <p:embed/>
                </p:oleObj>
              </mc:Choice>
              <mc:Fallback>
                <p:oleObj name="Document" r:id="rId5" imgW="6288024" imgH="23469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088" y="1848140"/>
                        <a:ext cx="8760696" cy="3291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5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4" name="Picture 3" descr="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579" y="327080"/>
            <a:ext cx="1090559" cy="1090559"/>
          </a:xfrm>
          <a:prstGeom prst="rect">
            <a:avLst/>
          </a:prstGeom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536826" y="1584327"/>
          <a:ext cx="4340943" cy="78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Equation" r:id="rId4" imgW="1828800" imgH="355600" progId="Equation.3">
                  <p:embed/>
                </p:oleObj>
              </mc:Choice>
              <mc:Fallback>
                <p:oleObj name="Equation" r:id="rId4" imgW="1828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6" y="1584327"/>
                        <a:ext cx="4340943" cy="788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5"/>
          <p:cNvGraphicFramePr>
            <a:graphicFrameLocks noChangeAspect="1"/>
          </p:cNvGraphicFramePr>
          <p:nvPr/>
        </p:nvGraphicFramePr>
        <p:xfrm>
          <a:off x="2640014" y="4062414"/>
          <a:ext cx="536892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Equation" r:id="rId6" imgW="2260600" imgH="889000" progId="Equation.3">
                  <p:embed/>
                </p:oleObj>
              </mc:Choice>
              <mc:Fallback>
                <p:oleObj name="Equation" r:id="rId6" imgW="2260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4062414"/>
                        <a:ext cx="5368925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18"/>
          <p:cNvSpPr/>
          <p:nvPr/>
        </p:nvSpPr>
        <p:spPr>
          <a:xfrm>
            <a:off x="2455863" y="3486057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v-SE" sz="24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1) Mechanisms:</a:t>
            </a:r>
            <a:endParaRPr lang="en-US" sz="2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05076" y="2489200"/>
          <a:ext cx="3787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name="Equation" r:id="rId8" imgW="1651000" imgH="355600" progId="Equation.3">
                  <p:embed/>
                </p:oleObj>
              </mc:Choice>
              <mc:Fallback>
                <p:oleObj name="Equation" r:id="rId8" imgW="1651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6" y="2489200"/>
                        <a:ext cx="3787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7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455863" y="1413923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2) Rate Laws: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2895171" y="1943965"/>
            <a:ext cx="4668837" cy="4668860"/>
            <a:chOff x="900113" y="1971675"/>
            <a:chExt cx="4668837" cy="4668860"/>
          </a:xfrm>
        </p:grpSpPr>
        <p:graphicFrame>
          <p:nvGraphicFramePr>
            <p:cNvPr id="83994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919163" y="1971675"/>
            <a:ext cx="46497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3" name="Equation" r:id="rId4" imgW="2095500" imgH="228600" progId="Equation.3">
                    <p:embed/>
                  </p:oleObj>
                </mc:Choice>
                <mc:Fallback>
                  <p:oleObj name="Equation" r:id="rId4" imgW="2095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163" y="1971675"/>
                          <a:ext cx="4649787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995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934707" y="5761060"/>
            <a:ext cx="3124200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4" name="Equation" r:id="rId6" imgW="1536700" imgH="431800" progId="Equation.3">
                    <p:embed/>
                  </p:oleObj>
                </mc:Choice>
                <mc:Fallback>
                  <p:oleObj name="Equation" r:id="rId6" imgW="15367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4707" y="5761060"/>
                          <a:ext cx="3124200" cy="879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0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900113" y="2749550"/>
            <a:ext cx="3678237" cy="1095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5" name="Equation" r:id="rId8" imgW="1447800" imgH="431800" progId="Equation.3">
                    <p:embed/>
                  </p:oleObj>
                </mc:Choice>
                <mc:Fallback>
                  <p:oleObj name="Equation" r:id="rId8" imgW="14478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113" y="2749550"/>
                          <a:ext cx="3678237" cy="1095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1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915988" y="3886200"/>
            <a:ext cx="1962150" cy="1042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6" name="Equation" r:id="rId10" imgW="812447" imgH="431613" progId="Equation.3">
                    <p:embed/>
                  </p:oleObj>
                </mc:Choice>
                <mc:Fallback>
                  <p:oleObj name="Equation" r:id="rId10" imgW="812447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3886200"/>
                          <a:ext cx="1962150" cy="1042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2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915988" y="5019675"/>
            <a:ext cx="3724895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7" name="Equation" r:id="rId12" imgW="1549400" imgH="228600" progId="Equation.3">
                    <p:embed/>
                  </p:oleObj>
                </mc:Choice>
                <mc:Fallback>
                  <p:oleObj name="Equation" r:id="rId12" imgW="1549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5019675"/>
                          <a:ext cx="3724895" cy="548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8579" y="327080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16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79" y="327080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2414588" y="1409701"/>
          <a:ext cx="72580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Equation" r:id="rId5" imgW="3263900" imgH="622300" progId="Equation.3">
                  <p:embed/>
                </p:oleObj>
              </mc:Choice>
              <mc:Fallback>
                <p:oleObj name="Equation" r:id="rId5" imgW="32639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1409701"/>
                        <a:ext cx="725805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/>
          </p:nvPr>
        </p:nvGraphicFramePr>
        <p:xfrm>
          <a:off x="2446339" y="5645150"/>
          <a:ext cx="40846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7" name="Equation" r:id="rId7" imgW="1930400" imgH="482600" progId="Equation.3">
                  <p:embed/>
                </p:oleObj>
              </mc:Choice>
              <mc:Fallback>
                <p:oleObj name="Equation" r:id="rId7" imgW="1930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9" y="5645150"/>
                        <a:ext cx="4084637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/>
          </p:nvPr>
        </p:nvGraphicFramePr>
        <p:xfrm>
          <a:off x="2446339" y="2368551"/>
          <a:ext cx="2998787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Equation" r:id="rId9" imgW="1371600" imgH="622300" progId="Equation.3">
                  <p:embed/>
                </p:oleObj>
              </mc:Choice>
              <mc:Fallback>
                <p:oleObj name="Equation" r:id="rId9" imgW="13716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9" y="2368551"/>
                        <a:ext cx="2998787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9"/>
          <p:cNvGrpSpPr/>
          <p:nvPr/>
        </p:nvGrpSpPr>
        <p:grpSpPr>
          <a:xfrm>
            <a:off x="2446339" y="4017964"/>
            <a:ext cx="3284537" cy="1558925"/>
            <a:chOff x="922338" y="4017963"/>
            <a:chExt cx="3284537" cy="1558925"/>
          </a:xfrm>
        </p:grpSpPr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1049338" y="4144963"/>
            <a:ext cx="2954337" cy="1323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9" name="Equation" r:id="rId11" imgW="1473200" imgH="660400" progId="Equation.3">
                    <p:embed/>
                  </p:oleObj>
                </mc:Choice>
                <mc:Fallback>
                  <p:oleObj name="Equation" r:id="rId11" imgW="14732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9338" y="4144963"/>
                          <a:ext cx="2954337" cy="1323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922338" y="4017963"/>
              <a:ext cx="3284537" cy="15589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3708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17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79" y="68795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grpSp>
        <p:nvGrpSpPr>
          <p:cNvPr id="2" name="Grupp 21"/>
          <p:cNvGrpSpPr/>
          <p:nvPr/>
        </p:nvGrpSpPr>
        <p:grpSpPr>
          <a:xfrm>
            <a:off x="2329327" y="1297667"/>
            <a:ext cx="7408862" cy="927100"/>
            <a:chOff x="931863" y="833979"/>
            <a:chExt cx="7408862" cy="927100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31863" y="838200"/>
              <a:ext cx="535723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From before (no competition):</a:t>
              </a:r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5424488" y="833979"/>
            <a:ext cx="2916237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32" name="Equation" r:id="rId5" imgW="1358310" imgH="431613" progId="Equation.3">
                    <p:embed/>
                  </p:oleObj>
                </mc:Choice>
                <mc:Fallback>
                  <p:oleObj name="Equation" r:id="rId5" imgW="1358310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488" y="833979"/>
                          <a:ext cx="2916237" cy="92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279715" y="5764024"/>
            <a:ext cx="75850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Intercept does not change, slope increases as inhibitor concentration increases</a:t>
            </a:r>
          </a:p>
        </p:txBody>
      </p:sp>
      <p:grpSp>
        <p:nvGrpSpPr>
          <p:cNvPr id="3" name="Group 29"/>
          <p:cNvGrpSpPr/>
          <p:nvPr/>
        </p:nvGrpSpPr>
        <p:grpSpPr>
          <a:xfrm>
            <a:off x="1887344" y="1925246"/>
            <a:ext cx="5815783" cy="3731315"/>
            <a:chOff x="800079" y="1911597"/>
            <a:chExt cx="5815783" cy="3731315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1297483" y="2404040"/>
              <a:ext cx="592209" cy="2724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28"/>
            <p:cNvGrpSpPr/>
            <p:nvPr/>
          </p:nvGrpSpPr>
          <p:grpSpPr>
            <a:xfrm>
              <a:off x="800079" y="1911597"/>
              <a:ext cx="5815783" cy="3731315"/>
              <a:chOff x="895615" y="1911597"/>
              <a:chExt cx="5815783" cy="3731315"/>
            </a:xfrm>
          </p:grpSpPr>
          <p:grpSp>
            <p:nvGrpSpPr>
              <p:cNvPr id="5" name="Grupp 20"/>
              <p:cNvGrpSpPr/>
              <p:nvPr/>
            </p:nvGrpSpPr>
            <p:grpSpPr>
              <a:xfrm>
                <a:off x="895615" y="2373343"/>
                <a:ext cx="5815783" cy="3269569"/>
                <a:chOff x="1373856" y="1428051"/>
                <a:chExt cx="3741608" cy="2103490"/>
              </a:xfrm>
            </p:grpSpPr>
            <p:sp>
              <p:nvSpPr>
                <p:cNvPr id="30" name="Line 9"/>
                <p:cNvSpPr>
                  <a:spLocks noChangeShapeType="1"/>
                </p:cNvSpPr>
                <p:nvPr/>
              </p:nvSpPr>
              <p:spPr bwMode="auto">
                <a:xfrm>
                  <a:off x="1693863" y="1447800"/>
                  <a:ext cx="0" cy="2057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Line 10"/>
                <p:cNvSpPr>
                  <a:spLocks noChangeShapeType="1"/>
                </p:cNvSpPr>
                <p:nvPr/>
              </p:nvSpPr>
              <p:spPr bwMode="auto">
                <a:xfrm>
                  <a:off x="1693863" y="3505200"/>
                  <a:ext cx="2590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2" name="Object 11"/>
                <p:cNvGraphicFramePr>
                  <a:graphicFrameLocks noChangeAspect="1"/>
                </p:cNvGraphicFramePr>
                <p:nvPr/>
              </p:nvGraphicFramePr>
              <p:xfrm>
                <a:off x="2985632" y="2327208"/>
                <a:ext cx="989663" cy="5392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7833" name="Equation" r:id="rId7" imgW="787400" imgH="431800" progId="Equation.3">
                        <p:embed/>
                      </p:oleObj>
                    </mc:Choice>
                    <mc:Fallback>
                      <p:oleObj name="Equation" r:id="rId7" imgW="787400" imgH="431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85632" y="2327208"/>
                              <a:ext cx="989663" cy="53925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693863" y="1676400"/>
                  <a:ext cx="1981200" cy="152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693863" y="1600200"/>
                  <a:ext cx="762000" cy="1600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>
                  <a:off x="2880765" y="2286000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271166" y="274320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693863" y="32004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8" name="Object 1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074863" y="2870200"/>
                <a:ext cx="1314824" cy="558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7834" name="Equation" r:id="rId9" imgW="1015920" imgH="431640" progId="Equation.3">
                        <p:embed/>
                      </p:oleObj>
                    </mc:Choice>
                    <mc:Fallback>
                      <p:oleObj name="Equation" r:id="rId9" imgW="10159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74863" y="2870200"/>
                              <a:ext cx="1314824" cy="5588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9" name="Object 18"/>
                <p:cNvGraphicFramePr>
                  <a:graphicFrameLocks noChangeAspect="1"/>
                </p:cNvGraphicFramePr>
                <p:nvPr/>
              </p:nvGraphicFramePr>
              <p:xfrm>
                <a:off x="1373856" y="1993215"/>
                <a:ext cx="252434" cy="5721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7835" name="Equation" r:id="rId11" imgW="190417" imgH="431613" progId="Equation.3">
                        <p:embed/>
                      </p:oleObj>
                    </mc:Choice>
                    <mc:Fallback>
                      <p:oleObj name="Equation" r:id="rId11" imgW="190417" imgH="4316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3856" y="1993215"/>
                              <a:ext cx="252434" cy="57218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" name="Object 19"/>
                <p:cNvGraphicFramePr>
                  <a:graphicFrameLocks noChangeAspect="1"/>
                </p:cNvGraphicFramePr>
                <p:nvPr/>
              </p:nvGraphicFramePr>
              <p:xfrm>
                <a:off x="4146784" y="3039263"/>
                <a:ext cx="275758" cy="4922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7836" name="Equation" r:id="rId13" imgW="241195" imgH="431613" progId="Equation.3">
                        <p:embed/>
                      </p:oleObj>
                    </mc:Choice>
                    <mc:Fallback>
                      <p:oleObj name="Equation" r:id="rId13" imgW="241195" imgH="4316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46784" y="3039263"/>
                              <a:ext cx="275758" cy="49227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213923" y="2090158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420900" y="1922454"/>
                  <a:ext cx="1694564" cy="23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No Inhibition</a:t>
                  </a:r>
                </a:p>
              </p:txBody>
            </p:sp>
            <p:sp>
              <p:nvSpPr>
                <p:cNvPr id="4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455863" y="1600200"/>
                  <a:ext cx="228600" cy="76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744479" y="1428051"/>
                  <a:ext cx="1600200" cy="23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Competitive </a:t>
                  </a:r>
                </a:p>
              </p:txBody>
            </p:sp>
          </p:grpSp>
          <p:sp>
            <p:nvSpPr>
              <p:cNvPr id="27" name="Arc 26"/>
              <p:cNvSpPr/>
              <p:nvPr/>
            </p:nvSpPr>
            <p:spPr>
              <a:xfrm>
                <a:off x="907092" y="2996250"/>
                <a:ext cx="1371600" cy="1188720"/>
              </a:xfrm>
              <a:prstGeom prst="arc">
                <a:avLst>
                  <a:gd name="adj1" fmla="val 15514379"/>
                  <a:gd name="adj2" fmla="val 0"/>
                </a:avLst>
              </a:prstGeom>
              <a:ln>
                <a:solidFill>
                  <a:schemeClr val="tx1"/>
                </a:solidFill>
                <a:head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1347382" y="1911597"/>
                <a:ext cx="31054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Increasing C</a:t>
                </a:r>
                <a:r>
                  <a:rPr lang="en-US" baseline="-25000" dirty="0">
                    <a:latin typeface="Arial" pitchFamily="34" charset="0"/>
                    <a:cs typeface="Arial" pitchFamily="34" charset="0"/>
                  </a:rPr>
                  <a:t>I</a:t>
                </a:r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 flipH="1">
                <a:off x="1722119" y="2393890"/>
                <a:ext cx="93976" cy="5017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/>
                <a:tailEnd type="triangle" w="lg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" name="Grupp 33"/>
          <p:cNvGrpSpPr/>
          <p:nvPr/>
        </p:nvGrpSpPr>
        <p:grpSpPr>
          <a:xfrm>
            <a:off x="6860414" y="3092629"/>
            <a:ext cx="3686174" cy="1848046"/>
            <a:chOff x="5111751" y="3127306"/>
            <a:chExt cx="3686174" cy="1848046"/>
          </a:xfrm>
        </p:grpSpPr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6080415" y="3127306"/>
              <a:ext cx="260797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Competitive </a:t>
              </a:r>
            </a:p>
          </p:txBody>
        </p:sp>
        <p:grpSp>
          <p:nvGrpSpPr>
            <p:cNvPr id="7" name="Grupp 32"/>
            <p:cNvGrpSpPr/>
            <p:nvPr/>
          </p:nvGrpSpPr>
          <p:grpSpPr>
            <a:xfrm>
              <a:off x="5111751" y="3679866"/>
              <a:ext cx="3686174" cy="1295486"/>
              <a:chOff x="5000626" y="3647911"/>
              <a:chExt cx="4048124" cy="1422691"/>
            </a:xfrm>
          </p:grpSpPr>
          <p:graphicFrame>
            <p:nvGraphicFramePr>
              <p:cNvPr id="48" name="Object 7"/>
              <p:cNvGraphicFramePr>
                <a:graphicFrameLocks noChangeAspect="1"/>
              </p:cNvGraphicFramePr>
              <p:nvPr/>
            </p:nvGraphicFramePr>
            <p:xfrm>
              <a:off x="5101741" y="3871233"/>
              <a:ext cx="3826717" cy="10181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837" name="Equation" r:id="rId15" imgW="1905000" imgH="482600" progId="Equation.3">
                      <p:embed/>
                    </p:oleObj>
                  </mc:Choice>
                  <mc:Fallback>
                    <p:oleObj name="Equation" r:id="rId15" imgW="1905000" imgH="482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1741" y="3871233"/>
                            <a:ext cx="3826717" cy="10181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Rektangel 31"/>
              <p:cNvSpPr/>
              <p:nvPr/>
            </p:nvSpPr>
            <p:spPr>
              <a:xfrm>
                <a:off x="5000626" y="3647911"/>
                <a:ext cx="4048124" cy="1422691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72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18</a:t>
            </a:fld>
            <a:endParaRPr lang="sv-SE"/>
          </a:p>
        </p:txBody>
      </p:sp>
      <p:pic>
        <p:nvPicPr>
          <p:cNvPr id="4" name="Picture 3" descr="Non-competitve.svg.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8133" y="410690"/>
            <a:ext cx="1090559" cy="100694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1965325" y="1824039"/>
          <a:ext cx="7977188" cy="28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Document" r:id="rId5" imgW="6317547" imgH="2254420" progId="Word.Document.8">
                  <p:embed/>
                </p:oleObj>
              </mc:Choice>
              <mc:Fallback>
                <p:oleObj name="Document" r:id="rId5" imgW="6317547" imgH="2254420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1824039"/>
                        <a:ext cx="7977188" cy="284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3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19</a:t>
            </a:fld>
            <a:endParaRPr lang="sv-SE"/>
          </a:p>
        </p:txBody>
      </p:sp>
      <p:pic>
        <p:nvPicPr>
          <p:cNvPr id="4" name="Picture 3" descr="Non-competitve.svg.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8133" y="410690"/>
            <a:ext cx="1090559" cy="100694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73383" y="1562883"/>
            <a:ext cx="8728363" cy="4916031"/>
            <a:chOff x="249382" y="1299637"/>
            <a:chExt cx="8728363" cy="4916031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019713" y="1841500"/>
            <a:ext cx="318770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0" name="Equation" r:id="rId4" imgW="1612900" imgH="508000" progId="Equation.3">
                    <p:embed/>
                  </p:oleObj>
                </mc:Choice>
                <mc:Fallback>
                  <p:oleObj name="Equation" r:id="rId4" imgW="16129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9713" y="1841500"/>
                          <a:ext cx="3187700" cy="1003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3239582" y="4368800"/>
            <a:ext cx="274796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1" name="Equation" r:id="rId6" imgW="1282700" imgH="228600" progId="Equation.3">
                    <p:embed/>
                  </p:oleObj>
                </mc:Choice>
                <mc:Fallback>
                  <p:oleObj name="Equation" r:id="rId6" imgW="1282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9582" y="4368800"/>
                          <a:ext cx="2747962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9"/>
            <p:cNvSpPr/>
            <p:nvPr/>
          </p:nvSpPr>
          <p:spPr>
            <a:xfrm>
              <a:off x="249382" y="1299637"/>
              <a:ext cx="872836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Inhibition only has affinity for enzyme-substrate complex</a:t>
              </a:r>
            </a:p>
          </p:txBody>
        </p:sp>
        <p:sp>
          <p:nvSpPr>
            <p:cNvPr id="10" name="Rektangel 10"/>
            <p:cNvSpPr/>
            <p:nvPr/>
          </p:nvSpPr>
          <p:spPr>
            <a:xfrm>
              <a:off x="440874" y="3849523"/>
              <a:ext cx="38603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Developing the </a:t>
              </a:r>
              <a:r>
                <a:rPr lang="en-US" sz="26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law:</a:t>
              </a:r>
            </a:p>
          </p:txBody>
        </p:sp>
        <p:grpSp>
          <p:nvGrpSpPr>
            <p:cNvPr id="6" name="Grupp 13"/>
            <p:cNvGrpSpPr/>
            <p:nvPr/>
          </p:nvGrpSpPr>
          <p:grpSpPr>
            <a:xfrm>
              <a:off x="440874" y="5090642"/>
              <a:ext cx="8307537" cy="497358"/>
              <a:chOff x="440874" y="4413322"/>
              <a:chExt cx="8307537" cy="497358"/>
            </a:xfrm>
          </p:grpSpPr>
          <p:graphicFrame>
            <p:nvGraphicFramePr>
              <p:cNvPr id="17" name="Object 6"/>
              <p:cNvGraphicFramePr>
                <a:graphicFrameLocks noChangeAspect="1"/>
              </p:cNvGraphicFramePr>
              <p:nvPr/>
            </p:nvGraphicFramePr>
            <p:xfrm>
              <a:off x="440874" y="4504280"/>
              <a:ext cx="7685088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882" name="Equation" r:id="rId8" imgW="4254500" imgH="228600" progId="Equation.3">
                      <p:embed/>
                    </p:oleObj>
                  </mc:Choice>
                  <mc:Fallback>
                    <p:oleObj name="Equation" r:id="rId8" imgW="42545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874" y="4504280"/>
                            <a:ext cx="7685088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ektangel 11"/>
              <p:cNvSpPr/>
              <p:nvPr/>
            </p:nvSpPr>
            <p:spPr>
              <a:xfrm>
                <a:off x="8156582" y="4413322"/>
                <a:ext cx="591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(1)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upp 14"/>
            <p:cNvGrpSpPr/>
            <p:nvPr/>
          </p:nvGrpSpPr>
          <p:grpSpPr>
            <a:xfrm>
              <a:off x="688974" y="5706456"/>
              <a:ext cx="8084837" cy="509212"/>
              <a:chOff x="612774" y="4935401"/>
              <a:chExt cx="8084837" cy="509212"/>
            </a:xfrm>
          </p:grpSpPr>
          <p:graphicFrame>
            <p:nvGraphicFramePr>
              <p:cNvPr id="14" name="Object 7"/>
              <p:cNvGraphicFramePr>
                <a:graphicFrameLocks noChangeAspect="1"/>
              </p:cNvGraphicFramePr>
              <p:nvPr/>
            </p:nvGraphicFramePr>
            <p:xfrm>
              <a:off x="612774" y="4987413"/>
              <a:ext cx="1346074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883" name="Equation" r:id="rId10" imgW="672808" imgH="228501" progId="Equation.3">
                      <p:embed/>
                    </p:oleObj>
                  </mc:Choice>
                  <mc:Fallback>
                    <p:oleObj name="Equation" r:id="rId10" imgW="672808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2774" y="4987413"/>
                            <a:ext cx="1346074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8"/>
              <p:cNvGraphicFramePr>
                <a:graphicFrameLocks noChangeAspect="1"/>
              </p:cNvGraphicFramePr>
              <p:nvPr/>
            </p:nvGraphicFramePr>
            <p:xfrm>
              <a:off x="1892300" y="4982045"/>
              <a:ext cx="31877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884" name="Equation" r:id="rId12" imgW="1600200" imgH="228600" progId="Equation.3">
                      <p:embed/>
                    </p:oleObj>
                  </mc:Choice>
                  <mc:Fallback>
                    <p:oleObj name="Equation" r:id="rId12" imgW="1600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2300" y="4982045"/>
                            <a:ext cx="3187700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2"/>
              <p:cNvSpPr/>
              <p:nvPr/>
            </p:nvSpPr>
            <p:spPr>
              <a:xfrm>
                <a:off x="8105782" y="4935401"/>
                <a:ext cx="591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(2)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3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2757776" y="2851150"/>
            <a:ext cx="4073319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5" name="Equation" r:id="rId14" imgW="2057400" imgH="508000" progId="Equation.3">
                    <p:embed/>
                  </p:oleObj>
                </mc:Choice>
                <mc:Fallback>
                  <p:oleObj name="Equation" r:id="rId14" imgW="20574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7776" y="2851150"/>
                          <a:ext cx="4073319" cy="10058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469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CRE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60762" y="1056055"/>
            <a:ext cx="85690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Chapter </a:t>
            </a:r>
            <a:r>
              <a:rPr lang="en-US" sz="3200" b="1" dirty="0" smtClean="0"/>
              <a:t>14: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Enzyme Kinetics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72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4275" y="1538938"/>
            <a:ext cx="6705600" cy="533400"/>
          </a:xfrm>
        </p:spPr>
        <p:txBody>
          <a:bodyPr>
            <a:noAutofit/>
          </a:bodyPr>
          <a:lstStyle/>
          <a:p>
            <a:pPr algn="l"/>
            <a:r>
              <a:rPr lang="en-US" sz="2600" u="sng" dirty="0">
                <a:latin typeface="Arial" pitchFamily="34" charset="0"/>
                <a:cs typeface="Arial" pitchFamily="34" charset="0"/>
              </a:rPr>
              <a:t>Adding (1) and (2)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/>
          </p:nvPr>
        </p:nvGraphicFramePr>
        <p:xfrm>
          <a:off x="4113214" y="2072338"/>
          <a:ext cx="45370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Equation" r:id="rId4" imgW="2184400" imgH="660400" progId="Equation.3">
                  <p:embed/>
                </p:oleObj>
              </mc:Choice>
              <mc:Fallback>
                <p:oleObj name="Equation" r:id="rId4" imgW="21844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4" y="2072338"/>
                        <a:ext cx="453707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454275" y="3431238"/>
            <a:ext cx="6958590" cy="3236262"/>
            <a:chOff x="930275" y="3431238"/>
            <a:chExt cx="6958590" cy="3236262"/>
          </a:xfrm>
        </p:grpSpPr>
        <p:graphicFrame>
          <p:nvGraphicFramePr>
            <p:cNvPr id="75780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664277" y="3924300"/>
            <a:ext cx="6224588" cy="274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1" name="Equation" r:id="rId6" imgW="2997200" imgH="1320800" progId="Equation.3">
                    <p:embed/>
                  </p:oleObj>
                </mc:Choice>
                <mc:Fallback>
                  <p:oleObj name="Equation" r:id="rId6" imgW="2997200" imgH="1320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277" y="3924300"/>
                          <a:ext cx="6224588" cy="274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930275" y="3431238"/>
              <a:ext cx="67056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From (2)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8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Uncompetitive Inhibition</a:t>
            </a:r>
            <a:endParaRPr lang="en-US" dirty="0"/>
          </a:p>
        </p:txBody>
      </p:sp>
      <p:pic>
        <p:nvPicPr>
          <p:cNvPr id="9" name="Picture 8" descr="Non-competitve.svg.m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98133" y="410690"/>
            <a:ext cx="1090559" cy="10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3" name="Object 3"/>
          <p:cNvGraphicFramePr>
            <a:graphicFrameLocks noChangeAspect="1"/>
          </p:cNvGraphicFramePr>
          <p:nvPr>
            <p:extLst/>
          </p:nvPr>
        </p:nvGraphicFramePr>
        <p:xfrm>
          <a:off x="4148911" y="1982924"/>
          <a:ext cx="3866547" cy="298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Equation" r:id="rId4" imgW="1803400" imgH="1397000" progId="Equation.3">
                  <p:embed/>
                </p:oleObj>
              </mc:Choice>
              <mc:Fallback>
                <p:oleObj name="Equation" r:id="rId4" imgW="18034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911" y="1982924"/>
                        <a:ext cx="3866547" cy="2989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2438400" y="1417639"/>
            <a:ext cx="21514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Total enzyme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4220084" y="4987386"/>
            <a:ext cx="3751832" cy="1680114"/>
            <a:chOff x="3429000" y="5024967"/>
            <a:chExt cx="2514600" cy="1126067"/>
          </a:xfrm>
        </p:grpSpPr>
        <p:graphicFrame>
          <p:nvGraphicFramePr>
            <p:cNvPr id="76804" name="Object 4"/>
            <p:cNvGraphicFramePr>
              <a:graphicFrameLocks noChangeAspect="1"/>
            </p:cNvGraphicFramePr>
            <p:nvPr/>
          </p:nvGraphicFramePr>
          <p:xfrm>
            <a:off x="3452067" y="5121090"/>
            <a:ext cx="2408883" cy="885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5" name="Equation" r:id="rId6" imgW="1803400" imgH="660400" progId="Equation.3">
                    <p:embed/>
                  </p:oleObj>
                </mc:Choice>
                <mc:Fallback>
                  <p:oleObj name="Equation" r:id="rId6" imgW="18034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067" y="5121090"/>
                          <a:ext cx="2408883" cy="885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5"/>
            <p:cNvSpPr/>
            <p:nvPr/>
          </p:nvSpPr>
          <p:spPr>
            <a:xfrm>
              <a:off x="3429000" y="5024967"/>
              <a:ext cx="2514600" cy="1126067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pic>
        <p:nvPicPr>
          <p:cNvPr id="9" name="Picture 8" descr="Non-competitve.svg.m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98133" y="410690"/>
            <a:ext cx="1090559" cy="10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828974" y="3690906"/>
            <a:ext cx="338182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Slope remains the same but intercept changes as inhibitor concentration is increased</a:t>
            </a:r>
          </a:p>
        </p:txBody>
      </p:sp>
      <p:pic>
        <p:nvPicPr>
          <p:cNvPr id="28676" name="Picture 4" descr="C:\Documents and Settings\Akash\Desktop\Picture3.bmp"/>
          <p:cNvPicPr>
            <a:picLocks noChangeAspect="1" noChangeArrowheads="1"/>
          </p:cNvPicPr>
          <p:nvPr/>
        </p:nvPicPr>
        <p:blipFill>
          <a:blip r:embed="rId4"/>
          <a:srcRect l="11383" r="11700" b="12395"/>
          <a:stretch>
            <a:fillRect/>
          </a:stretch>
        </p:blipFill>
        <p:spPr bwMode="auto">
          <a:xfrm>
            <a:off x="2303152" y="3495907"/>
            <a:ext cx="4170364" cy="28514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17371" y="6290670"/>
            <a:ext cx="765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-Burk Plot for uncompetitive inhibition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2438401" y="1530810"/>
            <a:ext cx="3984851" cy="1777288"/>
            <a:chOff x="3093288" y="447675"/>
            <a:chExt cx="3721850" cy="1671638"/>
          </a:xfrm>
        </p:grpSpPr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3255963" y="447675"/>
            <a:ext cx="3559175" cy="164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47" name="Equation" r:id="rId5" imgW="2146300" imgH="990600" progId="Equation.3">
                    <p:embed/>
                  </p:oleObj>
                </mc:Choice>
                <mc:Fallback>
                  <p:oleObj name="Equation" r:id="rId5" imgW="2146300" imgH="990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963" y="447675"/>
                          <a:ext cx="3559175" cy="164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3093288" y="1301750"/>
              <a:ext cx="3642476" cy="817563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pic>
        <p:nvPicPr>
          <p:cNvPr id="10" name="Picture 9" descr="Non-competitve.svg.m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98133" y="410690"/>
            <a:ext cx="1090559" cy="10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23</a:t>
            </a:fld>
            <a:endParaRPr lang="sv-SE"/>
          </a:p>
        </p:txBody>
      </p:sp>
      <p:pic>
        <p:nvPicPr>
          <p:cNvPr id="4" name="Picture 3" descr="frien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3534" y="274639"/>
            <a:ext cx="1171575" cy="130492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1747839" y="2024063"/>
          <a:ext cx="8702675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Document" r:id="rId5" imgW="6324600" imgH="2136648" progId="Word.Document.8">
                  <p:embed/>
                </p:oleObj>
              </mc:Choice>
              <mc:Fallback>
                <p:oleObj name="Document" r:id="rId5" imgW="6324600" imgH="2136648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9" y="2024063"/>
                        <a:ext cx="8702675" cy="294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24</a:t>
            </a:fld>
            <a:endParaRPr lang="sv-SE"/>
          </a:p>
        </p:txBody>
      </p:sp>
      <p:pic>
        <p:nvPicPr>
          <p:cNvPr id="4" name="Picture 3" descr="frien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3534" y="274639"/>
            <a:ext cx="1171575" cy="1304925"/>
          </a:xfrm>
          <a:prstGeom prst="rect">
            <a:avLst/>
          </a:prstGeom>
        </p:spPr>
      </p:pic>
      <p:grpSp>
        <p:nvGrpSpPr>
          <p:cNvPr id="5" name="Grupp 50"/>
          <p:cNvGrpSpPr/>
          <p:nvPr/>
        </p:nvGrpSpPr>
        <p:grpSpPr>
          <a:xfrm>
            <a:off x="1724247" y="2928982"/>
            <a:ext cx="4490821" cy="3439839"/>
            <a:chOff x="4366306" y="399811"/>
            <a:chExt cx="3506335" cy="2667956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4953000" y="9144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953000" y="25146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4953000" y="1371600"/>
              <a:ext cx="1447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4953000" y="875788"/>
              <a:ext cx="1066800" cy="1105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4936296" y="875787"/>
              <a:ext cx="473483" cy="752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791201" y="1803400"/>
              <a:ext cx="2081440" cy="50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Both slope and intercept changes</a:t>
              </a:r>
            </a:p>
          </p:txBody>
        </p:sp>
        <p:graphicFrame>
          <p:nvGraphicFramePr>
            <p:cNvPr id="13" name="Object 16"/>
            <p:cNvGraphicFramePr>
              <a:graphicFrameLocks noChangeAspect="1"/>
            </p:cNvGraphicFramePr>
            <p:nvPr/>
          </p:nvGraphicFramePr>
          <p:xfrm>
            <a:off x="6821927" y="2514600"/>
            <a:ext cx="309123" cy="553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97" name="Equation" r:id="rId4" imgW="241195" imgH="431613" progId="Equation.3">
                    <p:embed/>
                  </p:oleObj>
                </mc:Choice>
                <mc:Fallback>
                  <p:oleObj name="Equation" r:id="rId4" imgW="241195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1927" y="2514600"/>
                          <a:ext cx="309123" cy="553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7"/>
            <p:cNvGraphicFramePr>
              <a:graphicFrameLocks noChangeAspect="1"/>
            </p:cNvGraphicFramePr>
            <p:nvPr/>
          </p:nvGraphicFramePr>
          <p:xfrm>
            <a:off x="4366306" y="875787"/>
            <a:ext cx="466165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98" name="Equation" r:id="rId6" imgW="304668" imgH="431613" progId="Equation.3">
                    <p:embed/>
                  </p:oleObj>
                </mc:Choice>
                <mc:Fallback>
                  <p:oleObj name="Equation" r:id="rId6" imgW="304668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6306" y="875787"/>
                          <a:ext cx="466165" cy="660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 flipV="1">
              <a:off x="5257800" y="838200"/>
              <a:ext cx="533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599389" y="399811"/>
              <a:ext cx="1676400" cy="28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Increasing I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6400800" y="1270445"/>
              <a:ext cx="1471841" cy="28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No Inhibition</a:t>
              </a:r>
            </a:p>
          </p:txBody>
        </p:sp>
      </p:grpSp>
      <p:grpSp>
        <p:nvGrpSpPr>
          <p:cNvPr id="6" name="Grupp 67"/>
          <p:cNvGrpSpPr/>
          <p:nvPr/>
        </p:nvGrpSpPr>
        <p:grpSpPr>
          <a:xfrm>
            <a:off x="4447131" y="1910413"/>
            <a:ext cx="4364538" cy="1477328"/>
            <a:chOff x="5808162" y="304800"/>
            <a:chExt cx="4364538" cy="1477328"/>
          </a:xfrm>
        </p:grpSpPr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5808162" y="304800"/>
              <a:ext cx="4364538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		 E + S             E</a:t>
              </a:r>
              <a:r>
                <a:rPr lang="en-US" dirty="0">
                  <a:latin typeface="Arial" pitchFamily="34" charset="0"/>
                  <a:ea typeface="Arial" charset="0"/>
                  <a:cs typeface="Arial" pitchFamily="34" charset="0"/>
                </a:rPr>
                <a:t>·S             P + E</a:t>
              </a:r>
            </a:p>
            <a:p>
              <a:pPr>
                <a:spcBef>
                  <a:spcPct val="50000"/>
                </a:spcBef>
              </a:pPr>
              <a:endParaRPr lang="en-US" dirty="0">
                <a:latin typeface="Arial" pitchFamily="34" charset="0"/>
                <a:ea typeface="Arial" charset="0"/>
                <a:cs typeface="Arial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ea typeface="Arial" charset="0"/>
                  <a:cs typeface="Arial" pitchFamily="34" charset="0"/>
                </a:rPr>
                <a:t>(inactive)I.E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+ S            I.E.S (inactive)</a:t>
              </a:r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>
              <a:off x="7543800" y="457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>
              <a:off x="8763000" y="457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53"/>
            <p:cNvSpPr>
              <a:spLocks noChangeShapeType="1"/>
            </p:cNvSpPr>
            <p:nvPr/>
          </p:nvSpPr>
          <p:spPr bwMode="auto">
            <a:xfrm flipH="1">
              <a:off x="7543800" y="53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>
              <a:off x="7543800" y="129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56"/>
            <p:cNvSpPr>
              <a:spLocks noChangeShapeType="1"/>
            </p:cNvSpPr>
            <p:nvPr/>
          </p:nvSpPr>
          <p:spPr bwMode="auto">
            <a:xfrm flipH="1">
              <a:off x="7543800" y="1371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57"/>
            <p:cNvSpPr>
              <a:spLocks noChangeShapeType="1"/>
            </p:cNvSpPr>
            <p:nvPr/>
          </p:nvSpPr>
          <p:spPr bwMode="auto">
            <a:xfrm>
              <a:off x="70866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58"/>
            <p:cNvSpPr>
              <a:spLocks noChangeShapeType="1"/>
            </p:cNvSpPr>
            <p:nvPr/>
          </p:nvSpPr>
          <p:spPr bwMode="auto">
            <a:xfrm flipV="1">
              <a:off x="71628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59"/>
            <p:cNvSpPr>
              <a:spLocks noChangeShapeType="1"/>
            </p:cNvSpPr>
            <p:nvPr/>
          </p:nvSpPr>
          <p:spPr bwMode="auto">
            <a:xfrm>
              <a:off x="83820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 flipV="1">
              <a:off x="84582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67056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+I</a:t>
              </a:r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84582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+I</a:t>
              </a:r>
            </a:p>
          </p:txBody>
        </p:sp>
        <p:sp>
          <p:nvSpPr>
            <p:cNvPr id="31" name="Text Box 63"/>
            <p:cNvSpPr txBox="1">
              <a:spLocks noChangeArrowheads="1"/>
            </p:cNvSpPr>
            <p:nvPr/>
          </p:nvSpPr>
          <p:spPr bwMode="auto">
            <a:xfrm>
              <a:off x="71628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-I</a:t>
              </a:r>
            </a:p>
          </p:txBody>
        </p:sp>
        <p:sp>
          <p:nvSpPr>
            <p:cNvPr id="32" name="Text Box 64"/>
            <p:cNvSpPr txBox="1">
              <a:spLocks noChangeArrowheads="1"/>
            </p:cNvSpPr>
            <p:nvPr/>
          </p:nvSpPr>
          <p:spPr bwMode="auto">
            <a:xfrm>
              <a:off x="80772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-I</a:t>
              </a:r>
            </a:p>
          </p:txBody>
        </p:sp>
      </p:grpSp>
      <p:grpSp>
        <p:nvGrpSpPr>
          <p:cNvPr id="18" name="Grupp 34"/>
          <p:cNvGrpSpPr/>
          <p:nvPr/>
        </p:nvGrpSpPr>
        <p:grpSpPr>
          <a:xfrm>
            <a:off x="5751514" y="3812424"/>
            <a:ext cx="4695825" cy="2250694"/>
            <a:chOff x="4227513" y="3812424"/>
            <a:chExt cx="4695825" cy="2250694"/>
          </a:xfrm>
        </p:grpSpPr>
        <p:graphicFrame>
          <p:nvGraphicFramePr>
            <p:cNvPr id="34" name="Object 11"/>
            <p:cNvGraphicFramePr>
              <a:graphicFrameLocks noChangeAspect="1"/>
            </p:cNvGraphicFramePr>
            <p:nvPr/>
          </p:nvGraphicFramePr>
          <p:xfrm>
            <a:off x="4227513" y="3908556"/>
            <a:ext cx="4662487" cy="214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99" name="Equation" r:id="rId8" imgW="2540000" imgH="1168400" progId="Equation.3">
                    <p:embed/>
                  </p:oleObj>
                </mc:Choice>
                <mc:Fallback>
                  <p:oleObj name="Equation" r:id="rId8" imgW="2540000" imgH="1168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513" y="3908556"/>
                          <a:ext cx="4662487" cy="214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32"/>
            <p:cNvSpPr/>
            <p:nvPr/>
          </p:nvSpPr>
          <p:spPr>
            <a:xfrm>
              <a:off x="5039234" y="3812424"/>
              <a:ext cx="3057016" cy="1309372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ktangel 33"/>
            <p:cNvSpPr/>
            <p:nvPr/>
          </p:nvSpPr>
          <p:spPr>
            <a:xfrm>
              <a:off x="4227513" y="5176978"/>
              <a:ext cx="4695825" cy="88614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7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Types of Enzyme Inhibition</a:t>
            </a:r>
            <a:endParaRPr lang="en-US" dirty="0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409371"/>
            <a:ext cx="7981951" cy="380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1848" y="1820929"/>
            <a:ext cx="854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–Burk plots for three types of enzyme inhibition.</a:t>
            </a:r>
          </a:p>
        </p:txBody>
      </p:sp>
    </p:spTree>
    <p:extLst>
      <p:ext uri="{BB962C8B-B14F-4D97-AF65-F5344CB8AC3E}">
        <p14:creationId xmlns:p14="http://schemas.microsoft.com/office/powerpoint/2010/main" val="36645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2438400" y="1617662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Bioreactors</a:t>
            </a: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Monod Equation</a:t>
            </a: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Yield Coefficients</a:t>
            </a: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Washout        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4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27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Enzymes - Urease </a:t>
            </a:r>
            <a:endParaRPr lang="en-US" dirty="0"/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2455863" y="1324099"/>
            <a:ext cx="7920037" cy="9586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A given enzyme can only catalyze only one reaction. Urea is decomposed by the enzyme urease, as shown below.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2535238" y="2249304"/>
            <a:ext cx="7326312" cy="1082795"/>
            <a:chOff x="909638" y="1816100"/>
            <a:chExt cx="7326312" cy="1082795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909638" y="1816100"/>
            <a:ext cx="73263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4" name="Equation" r:id="rId3" imgW="3606800" imgH="241300" progId="Equation.3">
                    <p:embed/>
                  </p:oleObj>
                </mc:Choice>
                <mc:Fallback>
                  <p:oleObj name="Equation" r:id="rId3" imgW="360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1816100"/>
                          <a:ext cx="7326312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275013" y="2443282"/>
            <a:ext cx="2592387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5" name="Equation" r:id="rId5" imgW="1193800" imgH="203200" progId="Equation.3">
                    <p:embed/>
                  </p:oleObj>
                </mc:Choice>
                <mc:Fallback>
                  <p:oleObj name="Equation" r:id="rId5" imgW="1193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2443282"/>
                          <a:ext cx="2592387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"/>
          <p:cNvGrpSpPr/>
          <p:nvPr/>
        </p:nvGrpSpPr>
        <p:grpSpPr>
          <a:xfrm>
            <a:off x="2535239" y="4315952"/>
            <a:ext cx="3900451" cy="2096363"/>
            <a:chOff x="1011238" y="4200525"/>
            <a:chExt cx="4327525" cy="2211789"/>
          </a:xfrm>
        </p:grpSpPr>
        <p:graphicFrame>
          <p:nvGraphicFramePr>
            <p:cNvPr id="12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1030478" y="4200525"/>
            <a:ext cx="33337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6" name="Equation" r:id="rId7" imgW="1066337" imgH="203112" progId="Equation.3">
                    <p:embed/>
                  </p:oleObj>
                </mc:Choice>
                <mc:Fallback>
                  <p:oleObj name="Equation" r:id="rId7" imgW="106633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478" y="4200525"/>
                          <a:ext cx="3333750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1011238" y="4956576"/>
            <a:ext cx="33734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7" name="Equation" r:id="rId9" imgW="1079032" imgH="203112" progId="Equation.3">
                    <p:embed/>
                  </p:oleObj>
                </mc:Choice>
                <mc:Fallback>
                  <p:oleObj name="Equation" r:id="rId9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4956576"/>
                          <a:ext cx="3373437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1011238" y="5753501"/>
            <a:ext cx="43275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8" name="Equation" r:id="rId11" imgW="1384300" imgH="203200" progId="Equation.3">
                    <p:embed/>
                  </p:oleObj>
                </mc:Choice>
                <mc:Fallback>
                  <p:oleObj name="Equation" r:id="rId11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5753501"/>
                          <a:ext cx="4327525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ktangel 10"/>
          <p:cNvSpPr/>
          <p:nvPr/>
        </p:nvSpPr>
        <p:spPr>
          <a:xfrm>
            <a:off x="2455864" y="3508777"/>
            <a:ext cx="5287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corresponding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mechanism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is: </a:t>
            </a:r>
          </a:p>
        </p:txBody>
      </p:sp>
      <p:sp>
        <p:nvSpPr>
          <p:cNvPr id="16" name="textruta 25"/>
          <p:cNvSpPr txBox="1"/>
          <p:nvPr/>
        </p:nvSpPr>
        <p:spPr>
          <a:xfrm>
            <a:off x="1778000" y="193358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</a:p>
        </p:txBody>
      </p:sp>
      <p:grpSp>
        <p:nvGrpSpPr>
          <p:cNvPr id="6" name="Grupp 14"/>
          <p:cNvGrpSpPr/>
          <p:nvPr/>
        </p:nvGrpSpPr>
        <p:grpSpPr>
          <a:xfrm>
            <a:off x="6750237" y="4315952"/>
            <a:ext cx="3467617" cy="1894349"/>
            <a:chOff x="1953576" y="4690533"/>
            <a:chExt cx="3467617" cy="1894349"/>
          </a:xfrm>
        </p:grpSpPr>
        <p:sp>
          <p:nvSpPr>
            <p:cNvPr id="18" name="Rektangel med rundade hörn 13"/>
            <p:cNvSpPr/>
            <p:nvPr/>
          </p:nvSpPr>
          <p:spPr>
            <a:xfrm>
              <a:off x="1953577" y="4690533"/>
              <a:ext cx="3467616" cy="1894349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ktangel 11"/>
            <p:cNvSpPr/>
            <p:nvPr/>
          </p:nvSpPr>
          <p:spPr>
            <a:xfrm>
              <a:off x="1953576" y="4794046"/>
              <a:ext cx="32640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000" dirty="0" err="1">
                  <a:latin typeface="Arial" pitchFamily="34" charset="0"/>
                  <a:cs typeface="Arial" pitchFamily="34" charset="0"/>
                </a:rPr>
                <a:t>Michaelis</a:t>
              </a:r>
              <a:r>
                <a:rPr lang="sv-SE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>
                  <a:latin typeface="Arial" pitchFamily="34" charset="0"/>
                  <a:cs typeface="Arial" pitchFamily="34" charset="0"/>
                </a:rPr>
                <a:t>Menten</a:t>
              </a:r>
              <a:r>
                <a:rPr lang="sv-SE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>
                  <a:latin typeface="Arial" pitchFamily="34" charset="0"/>
                  <a:cs typeface="Arial" pitchFamily="34" charset="0"/>
                </a:rPr>
                <a:t>Equation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2032507" y="5249651"/>
            <a:ext cx="3325813" cy="1290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9" name="Equation" r:id="rId13" imgW="1155700" imgH="431800" progId="Equation.3">
                    <p:embed/>
                  </p:oleObj>
                </mc:Choice>
                <mc:Fallback>
                  <p:oleObj name="Equation" r:id="rId13" imgW="11557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2507" y="5249651"/>
                          <a:ext cx="3325813" cy="1290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5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28</a:t>
            </a:fld>
            <a:endParaRPr lang="sv-SE"/>
          </a:p>
        </p:txBody>
      </p:sp>
      <p:grpSp>
        <p:nvGrpSpPr>
          <p:cNvPr id="4" name="Grupp 42"/>
          <p:cNvGrpSpPr/>
          <p:nvPr/>
        </p:nvGrpSpPr>
        <p:grpSpPr>
          <a:xfrm>
            <a:off x="1750176" y="3162984"/>
            <a:ext cx="8686757" cy="1104215"/>
            <a:chOff x="594157" y="2701917"/>
            <a:chExt cx="7737958" cy="789594"/>
          </a:xfrm>
        </p:grpSpPr>
        <p:grpSp>
          <p:nvGrpSpPr>
            <p:cNvPr id="5" name="Grupp 26"/>
            <p:cNvGrpSpPr/>
            <p:nvPr/>
          </p:nvGrpSpPr>
          <p:grpSpPr>
            <a:xfrm>
              <a:off x="594157" y="2701917"/>
              <a:ext cx="7737958" cy="789594"/>
              <a:chOff x="594157" y="1428041"/>
              <a:chExt cx="7737958" cy="789594"/>
            </a:xfrm>
          </p:grpSpPr>
          <p:sp>
            <p:nvSpPr>
              <p:cNvPr id="9" name="textruta 27"/>
              <p:cNvSpPr txBox="1"/>
              <p:nvPr/>
            </p:nvSpPr>
            <p:spPr>
              <a:xfrm>
                <a:off x="594157" y="1643146"/>
                <a:ext cx="2203355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Nutrient (S) +</a:t>
                </a:r>
              </a:p>
            </p:txBody>
          </p:sp>
          <p:sp>
            <p:nvSpPr>
              <p:cNvPr id="10" name="textruta 28"/>
              <p:cNvSpPr txBox="1"/>
              <p:nvPr/>
            </p:nvSpPr>
            <p:spPr>
              <a:xfrm>
                <a:off x="6747825" y="1520817"/>
                <a:ext cx="1584290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sv-SE" sz="2600" dirty="0" err="1">
                    <a:latin typeface="Arial" pitchFamily="34" charset="0"/>
                    <a:cs typeface="Arial" pitchFamily="34" charset="0"/>
                  </a:rPr>
                  <a:t>Products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Grupp 11"/>
              <p:cNvGrpSpPr/>
              <p:nvPr/>
            </p:nvGrpSpPr>
            <p:grpSpPr>
              <a:xfrm>
                <a:off x="2566198" y="1532303"/>
                <a:ext cx="621502" cy="573819"/>
                <a:chOff x="2184400" y="1673217"/>
                <a:chExt cx="368300" cy="340043"/>
              </a:xfrm>
            </p:grpSpPr>
            <p:sp>
              <p:nvSpPr>
                <p:cNvPr id="20" name="Ellips 9"/>
                <p:cNvSpPr/>
                <p:nvPr/>
              </p:nvSpPr>
              <p:spPr>
                <a:xfrm>
                  <a:off x="2184400" y="1673217"/>
                  <a:ext cx="368300" cy="340043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Ellips 10"/>
                <p:cNvSpPr/>
                <p:nvPr/>
              </p:nvSpPr>
              <p:spPr>
                <a:xfrm flipH="1">
                  <a:off x="2336799" y="1821801"/>
                  <a:ext cx="45719" cy="4571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2" name="Rak pil 30"/>
              <p:cNvCxnSpPr/>
              <p:nvPr/>
            </p:nvCxnSpPr>
            <p:spPr>
              <a:xfrm rot="10800000" flipH="1">
                <a:off x="3319427" y="1825763"/>
                <a:ext cx="1112872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upp 24"/>
              <p:cNvGrpSpPr/>
              <p:nvPr/>
            </p:nvGrpSpPr>
            <p:grpSpPr>
              <a:xfrm>
                <a:off x="4678682" y="1428041"/>
                <a:ext cx="617218" cy="789594"/>
                <a:chOff x="4488182" y="1541351"/>
                <a:chExt cx="379732" cy="485783"/>
              </a:xfrm>
            </p:grpSpPr>
            <p:grpSp>
              <p:nvGrpSpPr>
                <p:cNvPr id="13" name="Grupp 12"/>
                <p:cNvGrpSpPr/>
                <p:nvPr/>
              </p:nvGrpSpPr>
              <p:grpSpPr>
                <a:xfrm>
                  <a:off x="4499614" y="154135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8" name="Ellips 36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Ellips 37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" name="Grupp 21"/>
                <p:cNvGrpSpPr/>
                <p:nvPr/>
              </p:nvGrpSpPr>
              <p:grpSpPr>
                <a:xfrm>
                  <a:off x="4488182" y="183283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6" name="Ellips 34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Ellips 35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7" name="textruta 40"/>
            <p:cNvSpPr txBox="1"/>
            <p:nvPr/>
          </p:nvSpPr>
          <p:spPr>
            <a:xfrm>
              <a:off x="3303188" y="2701917"/>
              <a:ext cx="88900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cells</a:t>
              </a:r>
            </a:p>
          </p:txBody>
        </p:sp>
        <p:sp>
          <p:nvSpPr>
            <p:cNvPr id="8" name="textruta 41"/>
            <p:cNvSpPr txBox="1"/>
            <p:nvPr/>
          </p:nvSpPr>
          <p:spPr>
            <a:xfrm>
              <a:off x="5296593" y="2794693"/>
              <a:ext cx="158429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more</a:t>
              </a:r>
              <a:r>
                <a:rPr lang="sv-SE" sz="26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cells</a:t>
              </a:r>
            </a:p>
          </p:txBody>
        </p:sp>
      </p:grpSp>
      <p:graphicFrame>
        <p:nvGraphicFramePr>
          <p:cNvPr id="22" name="Object 1"/>
          <p:cNvGraphicFramePr>
            <a:graphicFrameLocks noChangeAspect="1"/>
          </p:cNvGraphicFramePr>
          <p:nvPr>
            <p:extLst/>
          </p:nvPr>
        </p:nvGraphicFramePr>
        <p:xfrm>
          <a:off x="4684714" y="4859339"/>
          <a:ext cx="25812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Equation" r:id="rId3" imgW="1167893" imgH="431613" progId="Equation.3">
                  <p:embed/>
                </p:oleObj>
              </mc:Choice>
              <mc:Fallback>
                <p:oleObj name="Equation" r:id="rId3" imgW="116789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4" y="4859339"/>
                        <a:ext cx="2581275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4600575" y="1712914"/>
          <a:ext cx="27495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name="Equation" r:id="rId5" imgW="1244600" imgH="469900" progId="Equation.3">
                  <p:embed/>
                </p:oleObj>
              </mc:Choice>
              <mc:Fallback>
                <p:oleObj name="Equation" r:id="rId5" imgW="1244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1712914"/>
                        <a:ext cx="274955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9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29</a:t>
            </a:fld>
            <a:endParaRPr lang="sv-SE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/>
          </p:nvPr>
        </p:nvGraphicFramePr>
        <p:xfrm>
          <a:off x="1670305" y="1915886"/>
          <a:ext cx="8759825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Document" r:id="rId4" imgW="5020822" imgH="2145792" progId="Word.Document.8">
                  <p:embed/>
                </p:oleObj>
              </mc:Choice>
              <mc:Fallback>
                <p:oleObj name="Document" r:id="rId4" imgW="5020822" imgH="2145792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305" y="1915886"/>
                        <a:ext cx="8759825" cy="374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8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2438400" y="16510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Enzymatic Reactions</a:t>
            </a:r>
          </a:p>
          <a:p>
            <a:pPr lvl="1"/>
            <a:r>
              <a:rPr lang="en-US" sz="2600" dirty="0" err="1">
                <a:latin typeface="Arial" pitchFamily="34" charset="0"/>
                <a:cs typeface="Arial" pitchFamily="34" charset="0"/>
              </a:rPr>
              <a:t>Michealis-Menten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Kinetics</a:t>
            </a:r>
          </a:p>
          <a:p>
            <a:pPr lvl="1"/>
            <a:r>
              <a:rPr lang="en-US" sz="2600" dirty="0" err="1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-Burk Plot</a:t>
            </a: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Enzyme Inhibition  </a:t>
            </a:r>
          </a:p>
          <a:p>
            <a:pPr lvl="2">
              <a:buClr>
                <a:srgbClr val="FFC000"/>
              </a:buClr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Competitive</a:t>
            </a:r>
          </a:p>
          <a:p>
            <a:pPr lvl="2">
              <a:buClr>
                <a:srgbClr val="FFC000"/>
              </a:buClr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Uncompetitive</a:t>
            </a:r>
          </a:p>
          <a:p>
            <a:pPr lvl="2">
              <a:buClr>
                <a:srgbClr val="FFC000"/>
              </a:buClr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Non-Competitive</a:t>
            </a:r>
          </a:p>
          <a:p>
            <a:pPr lvl="2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28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Bioreactor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90472" name="Picture 8" descr="C:\Users\shiha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11" y="5201782"/>
            <a:ext cx="6574744" cy="14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4" name="Picture 10" descr="C:\Users\shiha\Desktop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11" y="1417639"/>
            <a:ext cx="5817960" cy="34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Cell Growth and Division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91493" name="Picture 5" descr="C:\Users\shiha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2139725"/>
            <a:ext cx="8791575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77"/>
          <p:cNvGrpSpPr/>
          <p:nvPr/>
        </p:nvGrpSpPr>
        <p:grpSpPr>
          <a:xfrm>
            <a:off x="2358214" y="2210853"/>
            <a:ext cx="5599807" cy="3628296"/>
            <a:chOff x="1065265" y="1831298"/>
            <a:chExt cx="5599807" cy="3628296"/>
          </a:xfrm>
        </p:grpSpPr>
        <p:grpSp>
          <p:nvGrpSpPr>
            <p:cNvPr id="4" name="Grupp 74"/>
            <p:cNvGrpSpPr/>
            <p:nvPr/>
          </p:nvGrpSpPr>
          <p:grpSpPr>
            <a:xfrm>
              <a:off x="5183114" y="3298190"/>
              <a:ext cx="1481958" cy="1646293"/>
              <a:chOff x="5183114" y="3298190"/>
              <a:chExt cx="1481958" cy="1646293"/>
            </a:xfrm>
          </p:grpSpPr>
          <p:sp>
            <p:nvSpPr>
              <p:cNvPr id="69" name="Rektangel 68"/>
              <p:cNvSpPr/>
              <p:nvPr/>
            </p:nvSpPr>
            <p:spPr>
              <a:xfrm>
                <a:off x="5194092" y="3850028"/>
                <a:ext cx="1444253" cy="108495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" name="Grupp 64"/>
              <p:cNvGrpSpPr/>
              <p:nvPr/>
            </p:nvGrpSpPr>
            <p:grpSpPr>
              <a:xfrm>
                <a:off x="5183114" y="3298190"/>
                <a:ext cx="1481958" cy="1646293"/>
                <a:chOff x="5019286" y="4244804"/>
                <a:chExt cx="1481958" cy="1646293"/>
              </a:xfrm>
            </p:grpSpPr>
            <p:grpSp>
              <p:nvGrpSpPr>
                <p:cNvPr id="6" name="Grupp 56"/>
                <p:cNvGrpSpPr/>
                <p:nvPr/>
              </p:nvGrpSpPr>
              <p:grpSpPr>
                <a:xfrm>
                  <a:off x="5019286" y="4244804"/>
                  <a:ext cx="1455233" cy="1646293"/>
                  <a:chOff x="1445289" y="4244804"/>
                  <a:chExt cx="1455233" cy="1646293"/>
                </a:xfrm>
              </p:grpSpPr>
              <p:cxnSp>
                <p:nvCxnSpPr>
                  <p:cNvPr id="58" name="Rak 57"/>
                  <p:cNvCxnSpPr/>
                  <p:nvPr/>
                </p:nvCxnSpPr>
                <p:spPr>
                  <a:xfrm flipV="1">
                    <a:off x="1445289" y="5889509"/>
                    <a:ext cx="1455229" cy="158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Rak 58"/>
                  <p:cNvCxnSpPr/>
                  <p:nvPr/>
                </p:nvCxnSpPr>
                <p:spPr>
                  <a:xfrm rot="5400000" flipH="1" flipV="1">
                    <a:off x="643828" y="5057463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Rak 59"/>
                  <p:cNvCxnSpPr/>
                  <p:nvPr/>
                </p:nvCxnSpPr>
                <p:spPr>
                  <a:xfrm rot="5400000" flipH="1" flipV="1">
                    <a:off x="2099059" y="5046265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Frihandsfigur 63"/>
                <p:cNvSpPr/>
                <p:nvPr/>
              </p:nvSpPr>
              <p:spPr>
                <a:xfrm>
                  <a:off x="5030264" y="4807376"/>
                  <a:ext cx="1470980" cy="138279"/>
                </a:xfrm>
                <a:custGeom>
                  <a:avLst/>
                  <a:gdLst>
                    <a:gd name="connsiteX0" fmla="*/ 0 w 1470980"/>
                    <a:gd name="connsiteY0" fmla="*/ 0 h 138279"/>
                    <a:gd name="connsiteX1" fmla="*/ 8466 w 1470980"/>
                    <a:gd name="connsiteY1" fmla="*/ 25400 h 138279"/>
                    <a:gd name="connsiteX2" fmla="*/ 25400 w 1470980"/>
                    <a:gd name="connsiteY2" fmla="*/ 42333 h 138279"/>
                    <a:gd name="connsiteX3" fmla="*/ 76200 w 1470980"/>
                    <a:gd name="connsiteY3" fmla="*/ 67733 h 138279"/>
                    <a:gd name="connsiteX4" fmla="*/ 135466 w 1470980"/>
                    <a:gd name="connsiteY4" fmla="*/ 42333 h 138279"/>
                    <a:gd name="connsiteX5" fmla="*/ 152400 w 1470980"/>
                    <a:gd name="connsiteY5" fmla="*/ 25400 h 138279"/>
                    <a:gd name="connsiteX6" fmla="*/ 186266 w 1470980"/>
                    <a:gd name="connsiteY6" fmla="*/ 16933 h 138279"/>
                    <a:gd name="connsiteX7" fmla="*/ 279400 w 1470980"/>
                    <a:gd name="connsiteY7" fmla="*/ 33866 h 138279"/>
                    <a:gd name="connsiteX8" fmla="*/ 296333 w 1470980"/>
                    <a:gd name="connsiteY8" fmla="*/ 50800 h 138279"/>
                    <a:gd name="connsiteX9" fmla="*/ 372533 w 1470980"/>
                    <a:gd name="connsiteY9" fmla="*/ 93133 h 138279"/>
                    <a:gd name="connsiteX10" fmla="*/ 431800 w 1470980"/>
                    <a:gd name="connsiteY10" fmla="*/ 67733 h 138279"/>
                    <a:gd name="connsiteX11" fmla="*/ 457200 w 1470980"/>
                    <a:gd name="connsiteY11" fmla="*/ 42333 h 138279"/>
                    <a:gd name="connsiteX12" fmla="*/ 508000 w 1470980"/>
                    <a:gd name="connsiteY12" fmla="*/ 16933 h 138279"/>
                    <a:gd name="connsiteX13" fmla="*/ 558800 w 1470980"/>
                    <a:gd name="connsiteY13" fmla="*/ 25400 h 138279"/>
                    <a:gd name="connsiteX14" fmla="*/ 609600 w 1470980"/>
                    <a:gd name="connsiteY14" fmla="*/ 42333 h 138279"/>
                    <a:gd name="connsiteX15" fmla="*/ 626533 w 1470980"/>
                    <a:gd name="connsiteY15" fmla="*/ 67733 h 138279"/>
                    <a:gd name="connsiteX16" fmla="*/ 651933 w 1470980"/>
                    <a:gd name="connsiteY16" fmla="*/ 76200 h 138279"/>
                    <a:gd name="connsiteX17" fmla="*/ 711200 w 1470980"/>
                    <a:gd name="connsiteY17" fmla="*/ 101600 h 138279"/>
                    <a:gd name="connsiteX18" fmla="*/ 753533 w 1470980"/>
                    <a:gd name="connsiteY18" fmla="*/ 93133 h 138279"/>
                    <a:gd name="connsiteX19" fmla="*/ 778933 w 1470980"/>
                    <a:gd name="connsiteY19" fmla="*/ 84666 h 138279"/>
                    <a:gd name="connsiteX20" fmla="*/ 795866 w 1470980"/>
                    <a:gd name="connsiteY20" fmla="*/ 50800 h 138279"/>
                    <a:gd name="connsiteX21" fmla="*/ 812800 w 1470980"/>
                    <a:gd name="connsiteY21" fmla="*/ 33866 h 138279"/>
                    <a:gd name="connsiteX22" fmla="*/ 905933 w 1470980"/>
                    <a:gd name="connsiteY22" fmla="*/ 42333 h 138279"/>
                    <a:gd name="connsiteX23" fmla="*/ 948266 w 1470980"/>
                    <a:gd name="connsiteY23" fmla="*/ 76200 h 138279"/>
                    <a:gd name="connsiteX24" fmla="*/ 999066 w 1470980"/>
                    <a:gd name="connsiteY24" fmla="*/ 101600 h 138279"/>
                    <a:gd name="connsiteX25" fmla="*/ 1016000 w 1470980"/>
                    <a:gd name="connsiteY25" fmla="*/ 118533 h 138279"/>
                    <a:gd name="connsiteX26" fmla="*/ 1075266 w 1470980"/>
                    <a:gd name="connsiteY26" fmla="*/ 110066 h 138279"/>
                    <a:gd name="connsiteX27" fmla="*/ 1100666 w 1470980"/>
                    <a:gd name="connsiteY27" fmla="*/ 101600 h 138279"/>
                    <a:gd name="connsiteX28" fmla="*/ 1126066 w 1470980"/>
                    <a:gd name="connsiteY28" fmla="*/ 50800 h 138279"/>
                    <a:gd name="connsiteX29" fmla="*/ 1151466 w 1470980"/>
                    <a:gd name="connsiteY29" fmla="*/ 42333 h 138279"/>
                    <a:gd name="connsiteX30" fmla="*/ 1202266 w 1470980"/>
                    <a:gd name="connsiteY30" fmla="*/ 16933 h 138279"/>
                    <a:gd name="connsiteX31" fmla="*/ 1253066 w 1470980"/>
                    <a:gd name="connsiteY31" fmla="*/ 25400 h 138279"/>
                    <a:gd name="connsiteX32" fmla="*/ 1270000 w 1470980"/>
                    <a:gd name="connsiteY32" fmla="*/ 42333 h 138279"/>
                    <a:gd name="connsiteX33" fmla="*/ 1312333 w 1470980"/>
                    <a:gd name="connsiteY33" fmla="*/ 76200 h 138279"/>
                    <a:gd name="connsiteX34" fmla="*/ 1405466 w 1470980"/>
                    <a:gd name="connsiteY34" fmla="*/ 67733 h 138279"/>
                    <a:gd name="connsiteX35" fmla="*/ 1439333 w 1470980"/>
                    <a:gd name="connsiteY35" fmla="*/ 59266 h 138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0980" h="138279">
                      <a:moveTo>
                        <a:pt x="0" y="0"/>
                      </a:moveTo>
                      <a:cubicBezTo>
                        <a:pt x="2822" y="8467"/>
                        <a:pt x="3874" y="17747"/>
                        <a:pt x="8466" y="25400"/>
                      </a:cubicBezTo>
                      <a:cubicBezTo>
                        <a:pt x="12573" y="32245"/>
                        <a:pt x="19167" y="37346"/>
                        <a:pt x="25400" y="42333"/>
                      </a:cubicBezTo>
                      <a:cubicBezTo>
                        <a:pt x="48847" y="61090"/>
                        <a:pt x="49372" y="58790"/>
                        <a:pt x="76200" y="67733"/>
                      </a:cubicBezTo>
                      <a:cubicBezTo>
                        <a:pt x="110213" y="59229"/>
                        <a:pt x="108888" y="63594"/>
                        <a:pt x="135466" y="42333"/>
                      </a:cubicBezTo>
                      <a:cubicBezTo>
                        <a:pt x="141699" y="37346"/>
                        <a:pt x="145260" y="28970"/>
                        <a:pt x="152400" y="25400"/>
                      </a:cubicBezTo>
                      <a:cubicBezTo>
                        <a:pt x="162808" y="20196"/>
                        <a:pt x="174977" y="19755"/>
                        <a:pt x="186266" y="16933"/>
                      </a:cubicBezTo>
                      <a:cubicBezTo>
                        <a:pt x="195595" y="18099"/>
                        <a:pt x="258795" y="21503"/>
                        <a:pt x="279400" y="33866"/>
                      </a:cubicBezTo>
                      <a:cubicBezTo>
                        <a:pt x="286245" y="37973"/>
                        <a:pt x="289947" y="46010"/>
                        <a:pt x="296333" y="50800"/>
                      </a:cubicBezTo>
                      <a:cubicBezTo>
                        <a:pt x="342911" y="85734"/>
                        <a:pt x="332934" y="79933"/>
                        <a:pt x="372533" y="93133"/>
                      </a:cubicBezTo>
                      <a:cubicBezTo>
                        <a:pt x="393260" y="86224"/>
                        <a:pt x="413493" y="80809"/>
                        <a:pt x="431800" y="67733"/>
                      </a:cubicBezTo>
                      <a:cubicBezTo>
                        <a:pt x="441543" y="60774"/>
                        <a:pt x="448002" y="49998"/>
                        <a:pt x="457200" y="42333"/>
                      </a:cubicBezTo>
                      <a:cubicBezTo>
                        <a:pt x="479083" y="24097"/>
                        <a:pt x="482544" y="25419"/>
                        <a:pt x="508000" y="16933"/>
                      </a:cubicBezTo>
                      <a:cubicBezTo>
                        <a:pt x="524933" y="19755"/>
                        <a:pt x="542146" y="21236"/>
                        <a:pt x="558800" y="25400"/>
                      </a:cubicBezTo>
                      <a:cubicBezTo>
                        <a:pt x="576116" y="29729"/>
                        <a:pt x="609600" y="42333"/>
                        <a:pt x="609600" y="42333"/>
                      </a:cubicBezTo>
                      <a:cubicBezTo>
                        <a:pt x="615244" y="50800"/>
                        <a:pt x="618587" y="61376"/>
                        <a:pt x="626533" y="67733"/>
                      </a:cubicBezTo>
                      <a:cubicBezTo>
                        <a:pt x="633502" y="73308"/>
                        <a:pt x="643730" y="72684"/>
                        <a:pt x="651933" y="76200"/>
                      </a:cubicBezTo>
                      <a:cubicBezTo>
                        <a:pt x="725169" y="107587"/>
                        <a:pt x="651632" y="81743"/>
                        <a:pt x="711200" y="101600"/>
                      </a:cubicBezTo>
                      <a:cubicBezTo>
                        <a:pt x="725311" y="98778"/>
                        <a:pt x="739572" y="96623"/>
                        <a:pt x="753533" y="93133"/>
                      </a:cubicBezTo>
                      <a:cubicBezTo>
                        <a:pt x="762191" y="90968"/>
                        <a:pt x="772622" y="90977"/>
                        <a:pt x="778933" y="84666"/>
                      </a:cubicBezTo>
                      <a:cubicBezTo>
                        <a:pt x="787857" y="75742"/>
                        <a:pt x="788865" y="61301"/>
                        <a:pt x="795866" y="50800"/>
                      </a:cubicBezTo>
                      <a:cubicBezTo>
                        <a:pt x="800294" y="44158"/>
                        <a:pt x="807155" y="39511"/>
                        <a:pt x="812800" y="33866"/>
                      </a:cubicBezTo>
                      <a:cubicBezTo>
                        <a:pt x="843844" y="36688"/>
                        <a:pt x="875453" y="35801"/>
                        <a:pt x="905933" y="42333"/>
                      </a:cubicBezTo>
                      <a:cubicBezTo>
                        <a:pt x="923733" y="46147"/>
                        <a:pt x="935311" y="65835"/>
                        <a:pt x="948266" y="76200"/>
                      </a:cubicBezTo>
                      <a:cubicBezTo>
                        <a:pt x="971711" y="94956"/>
                        <a:pt x="972240" y="92658"/>
                        <a:pt x="999066" y="101600"/>
                      </a:cubicBezTo>
                      <a:cubicBezTo>
                        <a:pt x="1004711" y="107244"/>
                        <a:pt x="1008860" y="114963"/>
                        <a:pt x="1016000" y="118533"/>
                      </a:cubicBezTo>
                      <a:cubicBezTo>
                        <a:pt x="1055491" y="138279"/>
                        <a:pt x="1043898" y="125750"/>
                        <a:pt x="1075266" y="110066"/>
                      </a:cubicBezTo>
                      <a:cubicBezTo>
                        <a:pt x="1083248" y="106075"/>
                        <a:pt x="1092199" y="104422"/>
                        <a:pt x="1100666" y="101600"/>
                      </a:cubicBezTo>
                      <a:cubicBezTo>
                        <a:pt x="1106243" y="84868"/>
                        <a:pt x="1111146" y="62736"/>
                        <a:pt x="1126066" y="50800"/>
                      </a:cubicBezTo>
                      <a:cubicBezTo>
                        <a:pt x="1133035" y="45225"/>
                        <a:pt x="1143484" y="46324"/>
                        <a:pt x="1151466" y="42333"/>
                      </a:cubicBezTo>
                      <a:cubicBezTo>
                        <a:pt x="1217118" y="9507"/>
                        <a:pt x="1138422" y="38215"/>
                        <a:pt x="1202266" y="16933"/>
                      </a:cubicBezTo>
                      <a:cubicBezTo>
                        <a:pt x="1219199" y="19755"/>
                        <a:pt x="1236992" y="19372"/>
                        <a:pt x="1253066" y="25400"/>
                      </a:cubicBezTo>
                      <a:cubicBezTo>
                        <a:pt x="1260540" y="28203"/>
                        <a:pt x="1263767" y="37346"/>
                        <a:pt x="1270000" y="42333"/>
                      </a:cubicBezTo>
                      <a:cubicBezTo>
                        <a:pt x="1323391" y="85045"/>
                        <a:pt x="1271457" y="35321"/>
                        <a:pt x="1312333" y="76200"/>
                      </a:cubicBezTo>
                      <a:cubicBezTo>
                        <a:pt x="1343377" y="73378"/>
                        <a:pt x="1374607" y="72142"/>
                        <a:pt x="1405466" y="67733"/>
                      </a:cubicBezTo>
                      <a:cubicBezTo>
                        <a:pt x="1470980" y="58373"/>
                        <a:pt x="1410102" y="59266"/>
                        <a:pt x="1439333" y="59266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" name="Grupp 66"/>
            <p:cNvGrpSpPr/>
            <p:nvPr/>
          </p:nvGrpSpPr>
          <p:grpSpPr>
            <a:xfrm>
              <a:off x="1609117" y="3330361"/>
              <a:ext cx="1481958" cy="1614122"/>
              <a:chOff x="1445289" y="4244804"/>
              <a:chExt cx="1481958" cy="1614122"/>
            </a:xfrm>
          </p:grpSpPr>
          <p:grpSp>
            <p:nvGrpSpPr>
              <p:cNvPr id="8" name="Grupp 51"/>
              <p:cNvGrpSpPr/>
              <p:nvPr/>
            </p:nvGrpSpPr>
            <p:grpSpPr>
              <a:xfrm>
                <a:off x="1445289" y="4244804"/>
                <a:ext cx="1455233" cy="1614122"/>
                <a:chOff x="1445289" y="4244804"/>
                <a:chExt cx="1455233" cy="1614122"/>
              </a:xfrm>
            </p:grpSpPr>
            <p:cxnSp>
              <p:nvCxnSpPr>
                <p:cNvPr id="45" name="Rak 44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ak 45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ak 49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Frihandsfigur 61"/>
              <p:cNvSpPr/>
              <p:nvPr/>
            </p:nvSpPr>
            <p:spPr>
              <a:xfrm>
                <a:off x="1456267" y="4775205"/>
                <a:ext cx="1470980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upp 75"/>
            <p:cNvGrpSpPr/>
            <p:nvPr/>
          </p:nvGrpSpPr>
          <p:grpSpPr>
            <a:xfrm>
              <a:off x="3405859" y="3330361"/>
              <a:ext cx="1455233" cy="1614122"/>
              <a:chOff x="3405859" y="3330361"/>
              <a:chExt cx="1455233" cy="1614122"/>
            </a:xfrm>
          </p:grpSpPr>
          <p:sp>
            <p:nvSpPr>
              <p:cNvPr id="68" name="Rektangel 67"/>
              <p:cNvSpPr/>
              <p:nvPr/>
            </p:nvSpPr>
            <p:spPr>
              <a:xfrm>
                <a:off x="3405859" y="3859529"/>
                <a:ext cx="1444253" cy="10849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" name="Grupp 52"/>
              <p:cNvGrpSpPr/>
              <p:nvPr/>
            </p:nvGrpSpPr>
            <p:grpSpPr>
              <a:xfrm>
                <a:off x="3405859" y="3330361"/>
                <a:ext cx="1455233" cy="1614122"/>
                <a:chOff x="1445289" y="4244804"/>
                <a:chExt cx="1455233" cy="1614122"/>
              </a:xfrm>
              <a:noFill/>
            </p:grpSpPr>
            <p:cxnSp>
              <p:nvCxnSpPr>
                <p:cNvPr id="54" name="Rak 53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k 54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k 55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Frihandsfigur 62"/>
            <p:cNvSpPr/>
            <p:nvPr/>
          </p:nvSpPr>
          <p:spPr>
            <a:xfrm>
              <a:off x="3405861" y="3860762"/>
              <a:ext cx="1470980" cy="138279"/>
            </a:xfrm>
            <a:custGeom>
              <a:avLst/>
              <a:gdLst>
                <a:gd name="connsiteX0" fmla="*/ 0 w 1470980"/>
                <a:gd name="connsiteY0" fmla="*/ 0 h 138279"/>
                <a:gd name="connsiteX1" fmla="*/ 8466 w 1470980"/>
                <a:gd name="connsiteY1" fmla="*/ 25400 h 138279"/>
                <a:gd name="connsiteX2" fmla="*/ 25400 w 1470980"/>
                <a:gd name="connsiteY2" fmla="*/ 42333 h 138279"/>
                <a:gd name="connsiteX3" fmla="*/ 76200 w 1470980"/>
                <a:gd name="connsiteY3" fmla="*/ 67733 h 138279"/>
                <a:gd name="connsiteX4" fmla="*/ 135466 w 1470980"/>
                <a:gd name="connsiteY4" fmla="*/ 42333 h 138279"/>
                <a:gd name="connsiteX5" fmla="*/ 152400 w 1470980"/>
                <a:gd name="connsiteY5" fmla="*/ 25400 h 138279"/>
                <a:gd name="connsiteX6" fmla="*/ 186266 w 1470980"/>
                <a:gd name="connsiteY6" fmla="*/ 16933 h 138279"/>
                <a:gd name="connsiteX7" fmla="*/ 279400 w 1470980"/>
                <a:gd name="connsiteY7" fmla="*/ 33866 h 138279"/>
                <a:gd name="connsiteX8" fmla="*/ 296333 w 1470980"/>
                <a:gd name="connsiteY8" fmla="*/ 50800 h 138279"/>
                <a:gd name="connsiteX9" fmla="*/ 372533 w 1470980"/>
                <a:gd name="connsiteY9" fmla="*/ 93133 h 138279"/>
                <a:gd name="connsiteX10" fmla="*/ 431800 w 1470980"/>
                <a:gd name="connsiteY10" fmla="*/ 67733 h 138279"/>
                <a:gd name="connsiteX11" fmla="*/ 457200 w 1470980"/>
                <a:gd name="connsiteY11" fmla="*/ 42333 h 138279"/>
                <a:gd name="connsiteX12" fmla="*/ 508000 w 1470980"/>
                <a:gd name="connsiteY12" fmla="*/ 16933 h 138279"/>
                <a:gd name="connsiteX13" fmla="*/ 558800 w 1470980"/>
                <a:gd name="connsiteY13" fmla="*/ 25400 h 138279"/>
                <a:gd name="connsiteX14" fmla="*/ 609600 w 1470980"/>
                <a:gd name="connsiteY14" fmla="*/ 42333 h 138279"/>
                <a:gd name="connsiteX15" fmla="*/ 626533 w 1470980"/>
                <a:gd name="connsiteY15" fmla="*/ 67733 h 138279"/>
                <a:gd name="connsiteX16" fmla="*/ 651933 w 1470980"/>
                <a:gd name="connsiteY16" fmla="*/ 76200 h 138279"/>
                <a:gd name="connsiteX17" fmla="*/ 711200 w 1470980"/>
                <a:gd name="connsiteY17" fmla="*/ 101600 h 138279"/>
                <a:gd name="connsiteX18" fmla="*/ 753533 w 1470980"/>
                <a:gd name="connsiteY18" fmla="*/ 93133 h 138279"/>
                <a:gd name="connsiteX19" fmla="*/ 778933 w 1470980"/>
                <a:gd name="connsiteY19" fmla="*/ 84666 h 138279"/>
                <a:gd name="connsiteX20" fmla="*/ 795866 w 1470980"/>
                <a:gd name="connsiteY20" fmla="*/ 50800 h 138279"/>
                <a:gd name="connsiteX21" fmla="*/ 812800 w 1470980"/>
                <a:gd name="connsiteY21" fmla="*/ 33866 h 138279"/>
                <a:gd name="connsiteX22" fmla="*/ 905933 w 1470980"/>
                <a:gd name="connsiteY22" fmla="*/ 42333 h 138279"/>
                <a:gd name="connsiteX23" fmla="*/ 948266 w 1470980"/>
                <a:gd name="connsiteY23" fmla="*/ 76200 h 138279"/>
                <a:gd name="connsiteX24" fmla="*/ 999066 w 1470980"/>
                <a:gd name="connsiteY24" fmla="*/ 101600 h 138279"/>
                <a:gd name="connsiteX25" fmla="*/ 1016000 w 1470980"/>
                <a:gd name="connsiteY25" fmla="*/ 118533 h 138279"/>
                <a:gd name="connsiteX26" fmla="*/ 1075266 w 1470980"/>
                <a:gd name="connsiteY26" fmla="*/ 110066 h 138279"/>
                <a:gd name="connsiteX27" fmla="*/ 1100666 w 1470980"/>
                <a:gd name="connsiteY27" fmla="*/ 101600 h 138279"/>
                <a:gd name="connsiteX28" fmla="*/ 1126066 w 1470980"/>
                <a:gd name="connsiteY28" fmla="*/ 50800 h 138279"/>
                <a:gd name="connsiteX29" fmla="*/ 1151466 w 1470980"/>
                <a:gd name="connsiteY29" fmla="*/ 42333 h 138279"/>
                <a:gd name="connsiteX30" fmla="*/ 1202266 w 1470980"/>
                <a:gd name="connsiteY30" fmla="*/ 16933 h 138279"/>
                <a:gd name="connsiteX31" fmla="*/ 1253066 w 1470980"/>
                <a:gd name="connsiteY31" fmla="*/ 25400 h 138279"/>
                <a:gd name="connsiteX32" fmla="*/ 1270000 w 1470980"/>
                <a:gd name="connsiteY32" fmla="*/ 42333 h 138279"/>
                <a:gd name="connsiteX33" fmla="*/ 1312333 w 1470980"/>
                <a:gd name="connsiteY33" fmla="*/ 76200 h 138279"/>
                <a:gd name="connsiteX34" fmla="*/ 1405466 w 1470980"/>
                <a:gd name="connsiteY34" fmla="*/ 67733 h 138279"/>
                <a:gd name="connsiteX35" fmla="*/ 1439333 w 1470980"/>
                <a:gd name="connsiteY35" fmla="*/ 59266 h 13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0980" h="138279">
                  <a:moveTo>
                    <a:pt x="0" y="0"/>
                  </a:moveTo>
                  <a:cubicBezTo>
                    <a:pt x="2822" y="8467"/>
                    <a:pt x="3874" y="17747"/>
                    <a:pt x="8466" y="25400"/>
                  </a:cubicBezTo>
                  <a:cubicBezTo>
                    <a:pt x="12573" y="32245"/>
                    <a:pt x="19167" y="37346"/>
                    <a:pt x="25400" y="42333"/>
                  </a:cubicBezTo>
                  <a:cubicBezTo>
                    <a:pt x="48847" y="61090"/>
                    <a:pt x="49372" y="58790"/>
                    <a:pt x="76200" y="67733"/>
                  </a:cubicBezTo>
                  <a:cubicBezTo>
                    <a:pt x="110213" y="59229"/>
                    <a:pt x="108888" y="63594"/>
                    <a:pt x="135466" y="42333"/>
                  </a:cubicBezTo>
                  <a:cubicBezTo>
                    <a:pt x="141699" y="37346"/>
                    <a:pt x="145260" y="28970"/>
                    <a:pt x="152400" y="25400"/>
                  </a:cubicBezTo>
                  <a:cubicBezTo>
                    <a:pt x="162808" y="20196"/>
                    <a:pt x="174977" y="19755"/>
                    <a:pt x="186266" y="16933"/>
                  </a:cubicBezTo>
                  <a:cubicBezTo>
                    <a:pt x="195595" y="18099"/>
                    <a:pt x="258795" y="21503"/>
                    <a:pt x="279400" y="33866"/>
                  </a:cubicBezTo>
                  <a:cubicBezTo>
                    <a:pt x="286245" y="37973"/>
                    <a:pt x="289947" y="46010"/>
                    <a:pt x="296333" y="50800"/>
                  </a:cubicBezTo>
                  <a:cubicBezTo>
                    <a:pt x="342911" y="85734"/>
                    <a:pt x="332934" y="79933"/>
                    <a:pt x="372533" y="93133"/>
                  </a:cubicBezTo>
                  <a:cubicBezTo>
                    <a:pt x="393260" y="86224"/>
                    <a:pt x="413493" y="80809"/>
                    <a:pt x="431800" y="67733"/>
                  </a:cubicBezTo>
                  <a:cubicBezTo>
                    <a:pt x="441543" y="60774"/>
                    <a:pt x="448002" y="49998"/>
                    <a:pt x="457200" y="42333"/>
                  </a:cubicBezTo>
                  <a:cubicBezTo>
                    <a:pt x="479083" y="24097"/>
                    <a:pt x="482544" y="25419"/>
                    <a:pt x="508000" y="16933"/>
                  </a:cubicBezTo>
                  <a:cubicBezTo>
                    <a:pt x="524933" y="19755"/>
                    <a:pt x="542146" y="21236"/>
                    <a:pt x="558800" y="25400"/>
                  </a:cubicBezTo>
                  <a:cubicBezTo>
                    <a:pt x="576116" y="29729"/>
                    <a:pt x="609600" y="42333"/>
                    <a:pt x="609600" y="42333"/>
                  </a:cubicBezTo>
                  <a:cubicBezTo>
                    <a:pt x="615244" y="50800"/>
                    <a:pt x="618587" y="61376"/>
                    <a:pt x="626533" y="67733"/>
                  </a:cubicBezTo>
                  <a:cubicBezTo>
                    <a:pt x="633502" y="73308"/>
                    <a:pt x="643730" y="72684"/>
                    <a:pt x="651933" y="76200"/>
                  </a:cubicBezTo>
                  <a:cubicBezTo>
                    <a:pt x="725169" y="107587"/>
                    <a:pt x="651632" y="81743"/>
                    <a:pt x="711200" y="101600"/>
                  </a:cubicBezTo>
                  <a:cubicBezTo>
                    <a:pt x="725311" y="98778"/>
                    <a:pt x="739572" y="96623"/>
                    <a:pt x="753533" y="93133"/>
                  </a:cubicBezTo>
                  <a:cubicBezTo>
                    <a:pt x="762191" y="90968"/>
                    <a:pt x="772622" y="90977"/>
                    <a:pt x="778933" y="84666"/>
                  </a:cubicBezTo>
                  <a:cubicBezTo>
                    <a:pt x="787857" y="75742"/>
                    <a:pt x="788865" y="61301"/>
                    <a:pt x="795866" y="50800"/>
                  </a:cubicBezTo>
                  <a:cubicBezTo>
                    <a:pt x="800294" y="44158"/>
                    <a:pt x="807155" y="39511"/>
                    <a:pt x="812800" y="33866"/>
                  </a:cubicBezTo>
                  <a:cubicBezTo>
                    <a:pt x="843844" y="36688"/>
                    <a:pt x="875453" y="35801"/>
                    <a:pt x="905933" y="42333"/>
                  </a:cubicBezTo>
                  <a:cubicBezTo>
                    <a:pt x="923733" y="46147"/>
                    <a:pt x="935311" y="65835"/>
                    <a:pt x="948266" y="76200"/>
                  </a:cubicBezTo>
                  <a:cubicBezTo>
                    <a:pt x="971711" y="94956"/>
                    <a:pt x="972240" y="92658"/>
                    <a:pt x="999066" y="101600"/>
                  </a:cubicBezTo>
                  <a:cubicBezTo>
                    <a:pt x="1004711" y="107244"/>
                    <a:pt x="1008860" y="114963"/>
                    <a:pt x="1016000" y="118533"/>
                  </a:cubicBezTo>
                  <a:cubicBezTo>
                    <a:pt x="1055491" y="138279"/>
                    <a:pt x="1043898" y="125750"/>
                    <a:pt x="1075266" y="110066"/>
                  </a:cubicBezTo>
                  <a:cubicBezTo>
                    <a:pt x="1083248" y="106075"/>
                    <a:pt x="1092199" y="104422"/>
                    <a:pt x="1100666" y="101600"/>
                  </a:cubicBezTo>
                  <a:cubicBezTo>
                    <a:pt x="1106243" y="84868"/>
                    <a:pt x="1111146" y="62736"/>
                    <a:pt x="1126066" y="50800"/>
                  </a:cubicBezTo>
                  <a:cubicBezTo>
                    <a:pt x="1133035" y="45225"/>
                    <a:pt x="1143484" y="46324"/>
                    <a:pt x="1151466" y="42333"/>
                  </a:cubicBezTo>
                  <a:cubicBezTo>
                    <a:pt x="1217118" y="9507"/>
                    <a:pt x="1138422" y="38215"/>
                    <a:pt x="1202266" y="16933"/>
                  </a:cubicBezTo>
                  <a:cubicBezTo>
                    <a:pt x="1219199" y="19755"/>
                    <a:pt x="1236992" y="19372"/>
                    <a:pt x="1253066" y="25400"/>
                  </a:cubicBezTo>
                  <a:cubicBezTo>
                    <a:pt x="1260540" y="28203"/>
                    <a:pt x="1263767" y="37346"/>
                    <a:pt x="1270000" y="42333"/>
                  </a:cubicBezTo>
                  <a:cubicBezTo>
                    <a:pt x="1323391" y="85045"/>
                    <a:pt x="1271457" y="35321"/>
                    <a:pt x="1312333" y="76200"/>
                  </a:cubicBezTo>
                  <a:cubicBezTo>
                    <a:pt x="1343377" y="73378"/>
                    <a:pt x="1374607" y="72142"/>
                    <a:pt x="1405466" y="67733"/>
                  </a:cubicBezTo>
                  <a:cubicBezTo>
                    <a:pt x="1470980" y="58373"/>
                    <a:pt x="1410102" y="59266"/>
                    <a:pt x="1439333" y="592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upp 67"/>
            <p:cNvGrpSpPr/>
            <p:nvPr/>
          </p:nvGrpSpPr>
          <p:grpSpPr>
            <a:xfrm>
              <a:off x="1239202" y="2323222"/>
              <a:ext cx="761787" cy="829726"/>
              <a:chOff x="1445289" y="4376570"/>
              <a:chExt cx="1481954" cy="1614124"/>
            </a:xfrm>
          </p:grpSpPr>
          <p:grpSp>
            <p:nvGrpSpPr>
              <p:cNvPr id="12" name="Grupp 51"/>
              <p:cNvGrpSpPr/>
              <p:nvPr/>
            </p:nvGrpSpPr>
            <p:grpSpPr>
              <a:xfrm>
                <a:off x="1445289" y="4376570"/>
                <a:ext cx="1455233" cy="1614124"/>
                <a:chOff x="1445289" y="4376570"/>
                <a:chExt cx="1455233" cy="1614124"/>
              </a:xfrm>
            </p:grpSpPr>
            <p:cxnSp>
              <p:nvCxnSpPr>
                <p:cNvPr id="71" name="Rak 70"/>
                <p:cNvCxnSpPr/>
                <p:nvPr/>
              </p:nvCxnSpPr>
              <p:spPr>
                <a:xfrm flipV="1">
                  <a:off x="1445289" y="5979498"/>
                  <a:ext cx="1455227" cy="1587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Rak 71"/>
                <p:cNvCxnSpPr/>
                <p:nvPr/>
              </p:nvCxnSpPr>
              <p:spPr>
                <a:xfrm rot="5400000" flipH="1" flipV="1">
                  <a:off x="643827" y="5189230"/>
                  <a:ext cx="1602926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Rak 72"/>
                <p:cNvCxnSpPr/>
                <p:nvPr/>
              </p:nvCxnSpPr>
              <p:spPr>
                <a:xfrm rot="5400000" flipH="1" flipV="1">
                  <a:off x="2099057" y="5178033"/>
                  <a:ext cx="1602927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Frihandsfigur 69"/>
              <p:cNvSpPr/>
              <p:nvPr/>
            </p:nvSpPr>
            <p:spPr>
              <a:xfrm>
                <a:off x="1456265" y="4788436"/>
                <a:ext cx="1470978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7" name="Vinklad  76"/>
            <p:cNvCxnSpPr/>
            <p:nvPr/>
          </p:nvCxnSpPr>
          <p:spPr>
            <a:xfrm rot="16200000" flipH="1">
              <a:off x="1623474" y="3438643"/>
              <a:ext cx="517969" cy="2370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ruta 78"/>
            <p:cNvSpPr txBox="1"/>
            <p:nvPr/>
          </p:nvSpPr>
          <p:spPr>
            <a:xfrm>
              <a:off x="1065265" y="1831298"/>
              <a:ext cx="18711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inoculum</a:t>
              </a:r>
            </a:p>
          </p:txBody>
        </p:sp>
        <p:sp>
          <p:nvSpPr>
            <p:cNvPr id="65" name="textruta 64"/>
            <p:cNvSpPr txBox="1"/>
            <p:nvPr/>
          </p:nvSpPr>
          <p:spPr>
            <a:xfrm>
              <a:off x="1575250" y="4967151"/>
              <a:ext cx="36078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t=0  time </a:t>
              </a:r>
              <a:r>
                <a:rPr lang="sv-SE" sz="2600" dirty="0">
                  <a:latin typeface="Arial" pitchFamily="34" charset="0"/>
                  <a:cs typeface="Arial" pitchFamily="34" charset="0"/>
                  <a:sym typeface="Wingdings"/>
                </a:rPr>
                <a:t>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/>
          <a:srcRect l="25766" t="54759" r="40355" b="10768"/>
          <a:stretch>
            <a:fillRect/>
          </a:stretch>
        </p:blipFill>
        <p:spPr>
          <a:xfrm>
            <a:off x="6389742" y="648241"/>
            <a:ext cx="3575096" cy="2621814"/>
          </a:xfrm>
          <a:prstGeom prst="rect">
            <a:avLst/>
          </a:prstGeom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ruta 36"/>
          <p:cNvSpPr txBox="1"/>
          <p:nvPr/>
        </p:nvSpPr>
        <p:spPr>
          <a:xfrm>
            <a:off x="2459829" y="5979373"/>
            <a:ext cx="7859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Cells +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Substrate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>
                <a:latin typeface="Arial" pitchFamily="34" charset="0"/>
                <a:cs typeface="Arial" pitchFamily="34" charset="0"/>
                <a:sym typeface="Wingdings"/>
              </a:rPr>
              <a:t> </a:t>
            </a:r>
            <a:r>
              <a:rPr lang="sv-SE" sz="2600" dirty="0" err="1">
                <a:latin typeface="Arial" pitchFamily="34" charset="0"/>
                <a:cs typeface="Arial" pitchFamily="34" charset="0"/>
                <a:sym typeface="Wingdings"/>
              </a:rPr>
              <a:t>More</a:t>
            </a:r>
            <a:r>
              <a:rPr lang="sv-SE" sz="2600" dirty="0">
                <a:latin typeface="Arial" pitchFamily="34" charset="0"/>
                <a:cs typeface="Arial" pitchFamily="34" charset="0"/>
                <a:sym typeface="Wingdings"/>
              </a:rPr>
              <a:t> Cells + </a:t>
            </a:r>
            <a:r>
              <a:rPr lang="sv-SE" sz="2600" dirty="0" err="1">
                <a:latin typeface="Arial" pitchFamily="34" charset="0"/>
                <a:cs typeface="Arial" pitchFamily="34" charset="0"/>
                <a:sym typeface="Wingdings"/>
              </a:rPr>
              <a:t>Product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28"/>
          <p:cNvGrpSpPr/>
          <p:nvPr/>
        </p:nvGrpSpPr>
        <p:grpSpPr>
          <a:xfrm>
            <a:off x="2646289" y="2729903"/>
            <a:ext cx="4600862" cy="4020549"/>
            <a:chOff x="765595" y="2305137"/>
            <a:chExt cx="5083488" cy="4442302"/>
          </a:xfrm>
        </p:grpSpPr>
        <p:grpSp>
          <p:nvGrpSpPr>
            <p:cNvPr id="4" name="Grupp 81"/>
            <p:cNvGrpSpPr/>
            <p:nvPr/>
          </p:nvGrpSpPr>
          <p:grpSpPr>
            <a:xfrm>
              <a:off x="2827062" y="4885334"/>
              <a:ext cx="2186182" cy="1020186"/>
              <a:chOff x="1691484" y="4104957"/>
              <a:chExt cx="2728113" cy="1273081"/>
            </a:xfrm>
          </p:grpSpPr>
          <p:sp>
            <p:nvSpPr>
              <p:cNvPr id="75" name="textruta 74"/>
              <p:cNvSpPr txBox="1"/>
              <p:nvPr/>
            </p:nvSpPr>
            <p:spPr>
              <a:xfrm>
                <a:off x="2285201" y="4104957"/>
                <a:ext cx="2134396" cy="127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Exponential</a:t>
                </a:r>
                <a:r>
                  <a:rPr lang="sv-SE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Growth</a:t>
                </a:r>
                <a:r>
                  <a:rPr lang="sv-SE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8" name="Rak pil 77"/>
              <p:cNvCxnSpPr/>
              <p:nvPr/>
            </p:nvCxnSpPr>
            <p:spPr>
              <a:xfrm rot="10800000">
                <a:off x="1691484" y="4282758"/>
                <a:ext cx="462487" cy="2638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 90"/>
            <p:cNvGrpSpPr/>
            <p:nvPr/>
          </p:nvGrpSpPr>
          <p:grpSpPr>
            <a:xfrm>
              <a:off x="765595" y="2305137"/>
              <a:ext cx="5083488" cy="4442302"/>
              <a:chOff x="728704" y="1332973"/>
              <a:chExt cx="6343632" cy="5543500"/>
            </a:xfrm>
          </p:grpSpPr>
          <p:sp>
            <p:nvSpPr>
              <p:cNvPr id="52" name="textruta 51"/>
              <p:cNvSpPr txBox="1"/>
              <p:nvPr/>
            </p:nvSpPr>
            <p:spPr>
              <a:xfrm>
                <a:off x="5309155" y="2057163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Death </a:t>
                </a:r>
                <a:r>
                  <a:rPr lang="sv-SE" dirty="0" err="1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ruta 52"/>
              <p:cNvSpPr txBox="1"/>
              <p:nvPr/>
            </p:nvSpPr>
            <p:spPr>
              <a:xfrm>
                <a:off x="3500921" y="1993505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Stationary</a:t>
                </a:r>
                <a:r>
                  <a:rPr lang="sv-SE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Grupp 89"/>
              <p:cNvGrpSpPr/>
              <p:nvPr/>
            </p:nvGrpSpPr>
            <p:grpSpPr>
              <a:xfrm>
                <a:off x="728704" y="1332973"/>
                <a:ext cx="5211802" cy="5543500"/>
                <a:chOff x="223798" y="1332973"/>
                <a:chExt cx="5211802" cy="5543500"/>
              </a:xfrm>
            </p:grpSpPr>
            <p:grpSp>
              <p:nvGrpSpPr>
                <p:cNvPr id="7" name="Grupp 84"/>
                <p:cNvGrpSpPr/>
                <p:nvPr/>
              </p:nvGrpSpPr>
              <p:grpSpPr>
                <a:xfrm>
                  <a:off x="741179" y="1332973"/>
                  <a:ext cx="1763182" cy="1394656"/>
                  <a:chOff x="741179" y="1417638"/>
                  <a:chExt cx="1763182" cy="1394656"/>
                </a:xfrm>
              </p:grpSpPr>
              <p:sp>
                <p:nvSpPr>
                  <p:cNvPr id="74" name="textruta 73"/>
                  <p:cNvSpPr txBox="1"/>
                  <p:nvPr/>
                </p:nvSpPr>
                <p:spPr>
                  <a:xfrm>
                    <a:off x="741179" y="1417638"/>
                    <a:ext cx="1763182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Lag </a:t>
                    </a:r>
                    <a:r>
                      <a:rPr lang="sv-SE" dirty="0" err="1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Phase</a:t>
                    </a:r>
                    <a:endParaRPr lang="sv-SE" dirty="0">
                      <a:solidFill>
                        <a:srgbClr val="660066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84" name="Rak pil 83"/>
                  <p:cNvCxnSpPr/>
                  <p:nvPr/>
                </p:nvCxnSpPr>
                <p:spPr>
                  <a:xfrm rot="5400000">
                    <a:off x="912694" y="2387256"/>
                    <a:ext cx="848489" cy="1588"/>
                  </a:xfrm>
                  <a:prstGeom prst="straightConnector1">
                    <a:avLst/>
                  </a:prstGeom>
                  <a:ln>
                    <a:solidFill>
                      <a:srgbClr val="660066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upp 88"/>
                <p:cNvGrpSpPr/>
                <p:nvPr/>
              </p:nvGrpSpPr>
              <p:grpSpPr>
                <a:xfrm>
                  <a:off x="223798" y="1947338"/>
                  <a:ext cx="5211802" cy="4929135"/>
                  <a:chOff x="223798" y="1947338"/>
                  <a:chExt cx="5211802" cy="4929135"/>
                </a:xfrm>
              </p:grpSpPr>
              <p:grpSp>
                <p:nvGrpSpPr>
                  <p:cNvPr id="9" name="Grupp 79"/>
                  <p:cNvGrpSpPr/>
                  <p:nvPr/>
                </p:nvGrpSpPr>
                <p:grpSpPr>
                  <a:xfrm>
                    <a:off x="1092202" y="1947338"/>
                    <a:ext cx="4343398" cy="4343395"/>
                    <a:chOff x="1092200" y="3170237"/>
                    <a:chExt cx="1767419" cy="1767418"/>
                  </a:xfrm>
                </p:grpSpPr>
                <p:cxnSp>
                  <p:nvCxnSpPr>
                    <p:cNvPr id="37" name="Rak 36"/>
                    <p:cNvCxnSpPr/>
                    <p:nvPr/>
                  </p:nvCxnSpPr>
                  <p:spPr>
                    <a:xfrm rot="5400000">
                      <a:off x="208492" y="4053946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Rak 38"/>
                    <p:cNvCxnSpPr/>
                    <p:nvPr/>
                  </p:nvCxnSpPr>
                  <p:spPr>
                    <a:xfrm>
                      <a:off x="1092201" y="4937654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Frihandsfigur 40"/>
                    <p:cNvSpPr/>
                    <p:nvPr/>
                  </p:nvSpPr>
                  <p:spPr>
                    <a:xfrm>
                      <a:off x="1092201" y="3691467"/>
                      <a:ext cx="1767418" cy="1083733"/>
                    </a:xfrm>
                    <a:custGeom>
                      <a:avLst/>
                      <a:gdLst>
                        <a:gd name="connsiteX0" fmla="*/ 0 w 1993900"/>
                        <a:gd name="connsiteY0" fmla="*/ 1185333 h 1253066"/>
                        <a:gd name="connsiteX1" fmla="*/ 215900 w 1993900"/>
                        <a:gd name="connsiteY1" fmla="*/ 1198033 h 1253066"/>
                        <a:gd name="connsiteX2" fmla="*/ 419100 w 1993900"/>
                        <a:gd name="connsiteY2" fmla="*/ 855133 h 1253066"/>
                        <a:gd name="connsiteX3" fmla="*/ 736600 w 1993900"/>
                        <a:gd name="connsiteY3" fmla="*/ 131233 h 1253066"/>
                        <a:gd name="connsiteX4" fmla="*/ 1676400 w 1993900"/>
                        <a:gd name="connsiteY4" fmla="*/ 67733 h 1253066"/>
                        <a:gd name="connsiteX5" fmla="*/ 1993900 w 1993900"/>
                        <a:gd name="connsiteY5" fmla="*/ 448733 h 1253066"/>
                        <a:gd name="connsiteX6" fmla="*/ 1993900 w 1993900"/>
                        <a:gd name="connsiteY6" fmla="*/ 448733 h 12530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93900" h="1253066">
                          <a:moveTo>
                            <a:pt x="0" y="1185333"/>
                          </a:moveTo>
                          <a:cubicBezTo>
                            <a:pt x="73025" y="1219199"/>
                            <a:pt x="146050" y="1253066"/>
                            <a:pt x="215900" y="1198033"/>
                          </a:cubicBezTo>
                          <a:cubicBezTo>
                            <a:pt x="285750" y="1143000"/>
                            <a:pt x="332317" y="1032933"/>
                            <a:pt x="419100" y="855133"/>
                          </a:cubicBezTo>
                          <a:cubicBezTo>
                            <a:pt x="505883" y="677333"/>
                            <a:pt x="527050" y="262466"/>
                            <a:pt x="736600" y="131233"/>
                          </a:cubicBezTo>
                          <a:cubicBezTo>
                            <a:pt x="946150" y="0"/>
                            <a:pt x="1466850" y="14816"/>
                            <a:pt x="1676400" y="67733"/>
                          </a:cubicBezTo>
                          <a:cubicBezTo>
                            <a:pt x="1885950" y="120650"/>
                            <a:pt x="1993900" y="448733"/>
                            <a:pt x="1993900" y="448733"/>
                          </a:cubicBezTo>
                          <a:lnTo>
                            <a:pt x="1993900" y="448733"/>
                          </a:lnTo>
                        </a:path>
                      </a:pathLst>
                    </a:custGeom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42" name="Rak 41"/>
                    <p:cNvCxnSpPr/>
                    <p:nvPr/>
                  </p:nvCxnSpPr>
                  <p:spPr>
                    <a:xfrm rot="5400000">
                      <a:off x="424391" y="4053946"/>
                      <a:ext cx="1767417" cy="1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Rak 42"/>
                    <p:cNvCxnSpPr/>
                    <p:nvPr/>
                  </p:nvCxnSpPr>
                  <p:spPr>
                    <a:xfrm rot="5400000">
                      <a:off x="1413670" y="3623469"/>
                      <a:ext cx="906462" cy="1"/>
                    </a:xfrm>
                    <a:prstGeom prst="line">
                      <a:avLst/>
                    </a:prstGeom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Rak 46"/>
                    <p:cNvCxnSpPr/>
                    <p:nvPr/>
                  </p:nvCxnSpPr>
                  <p:spPr>
                    <a:xfrm rot="5400000">
                      <a:off x="2302273" y="3470673"/>
                      <a:ext cx="602459" cy="1588"/>
                    </a:xfrm>
                    <a:prstGeom prst="line">
                      <a:avLst/>
                    </a:prstGeom>
                    <a:ln>
                      <a:solidFill>
                        <a:srgbClr val="00009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6" name="textruta 85"/>
                  <p:cNvSpPr txBox="1"/>
                  <p:nvPr/>
                </p:nvSpPr>
                <p:spPr>
                  <a:xfrm>
                    <a:off x="930276" y="6239933"/>
                    <a:ext cx="407456" cy="6365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400" dirty="0">
                        <a:latin typeface="Arial" pitchFamily="34" charset="0"/>
                        <a:cs typeface="Arial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87" name="textruta 86"/>
                  <p:cNvSpPr txBox="1"/>
                  <p:nvPr/>
                </p:nvSpPr>
                <p:spPr>
                  <a:xfrm>
                    <a:off x="2996016" y="6290731"/>
                    <a:ext cx="1389327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>
                        <a:latin typeface="Arial" pitchFamily="34" charset="0"/>
                        <a:cs typeface="Arial" pitchFamily="34" charset="0"/>
                      </a:rPr>
                      <a:t>time</a:t>
                    </a:r>
                  </a:p>
                </p:txBody>
              </p:sp>
              <p:sp>
                <p:nvSpPr>
                  <p:cNvPr id="88" name="textruta 87"/>
                  <p:cNvSpPr txBox="1"/>
                  <p:nvPr/>
                </p:nvSpPr>
                <p:spPr>
                  <a:xfrm>
                    <a:off x="223798" y="1947339"/>
                    <a:ext cx="1038305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err="1">
                        <a:latin typeface="Arial" pitchFamily="34" charset="0"/>
                        <a:cs typeface="Arial" pitchFamily="34" charset="0"/>
                      </a:rPr>
                      <a:t>lnC</a:t>
                    </a:r>
                    <a:r>
                      <a:rPr lang="sv-SE" baseline="-25000" dirty="0" err="1">
                        <a:latin typeface="Arial" pitchFamily="34" charset="0"/>
                        <a:cs typeface="Arial" pitchFamily="34" charset="0"/>
                      </a:rPr>
                      <a:t>c</a:t>
                    </a:r>
                    <a:endParaRPr lang="sv-SE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5" name="Oval 24"/>
            <p:cNvSpPr/>
            <p:nvPr/>
          </p:nvSpPr>
          <p:spPr>
            <a:xfrm rot="1411220">
              <a:off x="1850393" y="3599602"/>
              <a:ext cx="928329" cy="22741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 30"/>
          <p:cNvGrpSpPr/>
          <p:nvPr/>
        </p:nvGrpSpPr>
        <p:grpSpPr>
          <a:xfrm>
            <a:off x="2294164" y="916700"/>
            <a:ext cx="8213726" cy="1969770"/>
            <a:chOff x="930274" y="975026"/>
            <a:chExt cx="8213726" cy="1969770"/>
          </a:xfrm>
        </p:grpSpPr>
        <p:sp>
          <p:nvSpPr>
            <p:cNvPr id="28" name="textruta 27"/>
            <p:cNvSpPr txBox="1"/>
            <p:nvPr/>
          </p:nvSpPr>
          <p:spPr>
            <a:xfrm>
              <a:off x="930274" y="975026"/>
              <a:ext cx="8213726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sv-SE" sz="2600" dirty="0">
                  <a:latin typeface="Arial" pitchFamily="34" charset="0"/>
                  <a:cs typeface="Arial" pitchFamily="34" charset="0"/>
                </a:rPr>
                <a:t>Phases of bacteria growth:</a:t>
              </a:r>
            </a:p>
            <a:p>
              <a:pPr marL="514350" indent="-514350"/>
              <a:r>
                <a:rPr lang="sv-SE" sz="2600" dirty="0">
                  <a:latin typeface="Arial" pitchFamily="34" charset="0"/>
                  <a:cs typeface="Arial" pitchFamily="34" charset="0"/>
                </a:rPr>
                <a:t>	I. Lag		II. Exponential	III. Stationary	IV. Death</a:t>
              </a:r>
            </a:p>
            <a:p>
              <a:pPr marL="514350" indent="-514350"/>
              <a:endParaRPr lang="sv-SE" sz="1600" dirty="0">
                <a:latin typeface="Arial" pitchFamily="34" charset="0"/>
                <a:cs typeface="Arial" pitchFamily="34" charset="0"/>
              </a:endParaRPr>
            </a:p>
            <a:p>
              <a:pPr marL="514350" indent="-514350"/>
              <a:r>
                <a:rPr lang="sv-SE" sz="2600" dirty="0">
                  <a:latin typeface="Arial" pitchFamily="34" charset="0"/>
                  <a:cs typeface="Arial" pitchFamily="34" charset="0"/>
                </a:rPr>
                <a:t>b) Monod growth </a:t>
              </a:r>
              <a:r>
                <a:rPr lang="en-US" sz="2800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law: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5243867" y="1822346"/>
            <a:ext cx="2557463" cy="1023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091" name="Equation" r:id="rId3" imgW="1129810" imgH="431613" progId="Equation.3">
                    <p:embed/>
                  </p:oleObj>
                </mc:Choice>
                <mc:Fallback>
                  <p:oleObj name="Equation" r:id="rId3" imgW="1129810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3867" y="1822346"/>
                          <a:ext cx="2557463" cy="1023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extLst/>
          </p:nvPr>
        </p:nvGraphicFramePr>
        <p:xfrm>
          <a:off x="2482056" y="3860574"/>
          <a:ext cx="22860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Equation" r:id="rId3" imgW="990600" imgH="228600" progId="Equation.3">
                  <p:embed/>
                </p:oleObj>
              </mc:Choice>
              <mc:Fallback>
                <p:oleObj name="Equation" r:id="rId3" imgW="99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056" y="3860574"/>
                        <a:ext cx="22860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34</a:t>
            </a:fld>
            <a:endParaRPr lang="sv-SE"/>
          </a:p>
        </p:txBody>
      </p:sp>
      <p:grpSp>
        <p:nvGrpSpPr>
          <p:cNvPr id="3" name="Grupp 13"/>
          <p:cNvGrpSpPr/>
          <p:nvPr/>
        </p:nvGrpSpPr>
        <p:grpSpPr>
          <a:xfrm>
            <a:off x="1872344" y="1575810"/>
            <a:ext cx="8795657" cy="2133851"/>
            <a:chOff x="348343" y="1314199"/>
            <a:chExt cx="8795657" cy="2133851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1314199"/>
              <a:ext cx="359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Balances</a:t>
              </a:r>
            </a:p>
          </p:txBody>
        </p:sp>
        <p:grpSp>
          <p:nvGrpSpPr>
            <p:cNvPr id="4" name="Grupp 12"/>
            <p:cNvGrpSpPr/>
            <p:nvPr/>
          </p:nvGrpSpPr>
          <p:grpSpPr>
            <a:xfrm>
              <a:off x="348343" y="2071111"/>
              <a:ext cx="8795657" cy="1376939"/>
              <a:chOff x="348343" y="2071111"/>
              <a:chExt cx="8795657" cy="137693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48343" y="2071111"/>
                <a:ext cx="8795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Accumulation  =     [In]     -     [Out]     +   [Growth]   -    [Death]</a:t>
                </a:r>
              </a:p>
            </p:txBody>
          </p:sp>
          <p:graphicFrame>
            <p:nvGraphicFramePr>
              <p:cNvPr id="37891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04207" y="2563813"/>
              <a:ext cx="7019925" cy="884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118" name="Equation" r:id="rId5" imgW="3124200" imgH="393700" progId="Equation.3">
                      <p:embed/>
                    </p:oleObj>
                  </mc:Choice>
                  <mc:Fallback>
                    <p:oleObj name="Equation" r:id="rId5" imgW="3124200" imgH="393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4207" y="2563813"/>
                            <a:ext cx="7019925" cy="884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881551" y="4605136"/>
          <a:ext cx="431323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9" name="Equation" r:id="rId7" imgW="1993900" imgH="393700" progId="Equation.3">
                  <p:embed/>
                </p:oleObj>
              </mc:Choice>
              <mc:Fallback>
                <p:oleObj name="Equation" r:id="rId7" imgW="1993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551" y="4605136"/>
                        <a:ext cx="431323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1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2454276" y="2975193"/>
            <a:ext cx="2036233" cy="77893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Laws:</a:t>
            </a:r>
            <a:endParaRPr lang="en-US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u="sng" dirty="0">
              <a:latin typeface="Perpetua"/>
              <a:cs typeface="Perpetua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454275" y="3542441"/>
          <a:ext cx="36766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Equation" r:id="rId3" imgW="1663700" imgH="444500" progId="Equation.3">
                  <p:embed/>
                </p:oleObj>
              </mc:Choice>
              <mc:Fallback>
                <p:oleObj name="Equation" r:id="rId3" imgW="1663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542441"/>
                        <a:ext cx="36766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13"/>
          <p:cNvGrpSpPr/>
          <p:nvPr/>
        </p:nvGrpSpPr>
        <p:grpSpPr>
          <a:xfrm>
            <a:off x="2454275" y="4775747"/>
            <a:ext cx="7772400" cy="1619219"/>
            <a:chOff x="930275" y="4775746"/>
            <a:chExt cx="7772400" cy="1619219"/>
          </a:xfrm>
        </p:grpSpPr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930275" y="4775746"/>
            <a:ext cx="3009900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43" name="Equation" r:id="rId5" imgW="1346200" imgH="469900" progId="Equation.3">
                    <p:embed/>
                  </p:oleObj>
                </mc:Choice>
                <mc:Fallback>
                  <p:oleObj name="Equation" r:id="rId5" imgW="13462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4775746"/>
                          <a:ext cx="3009900" cy="1101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ruta 8"/>
            <p:cNvSpPr txBox="1"/>
            <p:nvPr/>
          </p:nvSpPr>
          <p:spPr>
            <a:xfrm>
              <a:off x="930275" y="5964078"/>
              <a:ext cx="7772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200" baseline="-25000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sv-SE" sz="2200" dirty="0">
                  <a:latin typeface="Arial" pitchFamily="34" charset="0"/>
                  <a:cs typeface="Arial" pitchFamily="34" charset="0"/>
                </a:rPr>
                <a:t>*=  Product concentration at which all metabolism ceases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35</a:t>
            </a:fld>
            <a:endParaRPr lang="sv-SE"/>
          </a:p>
        </p:txBody>
      </p:sp>
      <p:grpSp>
        <p:nvGrpSpPr>
          <p:cNvPr id="3" name="Grupp 14"/>
          <p:cNvGrpSpPr/>
          <p:nvPr/>
        </p:nvGrpSpPr>
        <p:grpSpPr>
          <a:xfrm>
            <a:off x="2454276" y="969964"/>
            <a:ext cx="4354513" cy="1813083"/>
            <a:chOff x="930275" y="969963"/>
            <a:chExt cx="4354513" cy="1813083"/>
          </a:xfrm>
        </p:grpSpPr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971550" y="969963"/>
            <a:ext cx="4313238" cy="852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44" name="Equation" r:id="rId7" imgW="1993900" imgH="393700" progId="Equation.3">
                    <p:embed/>
                  </p:oleObj>
                </mc:Choice>
                <mc:Fallback>
                  <p:oleObj name="Equation" r:id="rId7" imgW="19939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969963"/>
                          <a:ext cx="4313238" cy="852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9" name="Object 7"/>
            <p:cNvGraphicFramePr>
              <a:graphicFrameLocks noChangeAspect="1"/>
            </p:cNvGraphicFramePr>
            <p:nvPr/>
          </p:nvGraphicFramePr>
          <p:xfrm>
            <a:off x="930275" y="1958546"/>
            <a:ext cx="4091469" cy="82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45" name="Equation" r:id="rId9" imgW="1765300" imgH="355600" progId="Equation.3">
                    <p:embed/>
                  </p:oleObj>
                </mc:Choice>
                <mc:Fallback>
                  <p:oleObj name="Equation" r:id="rId9" imgW="17653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1958546"/>
                          <a:ext cx="4091469" cy="82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3"/>
          <p:cNvSpPr txBox="1">
            <a:spLocks/>
          </p:cNvSpPr>
          <p:nvPr/>
        </p:nvSpPr>
        <p:spPr>
          <a:xfrm>
            <a:off x="2454275" y="923273"/>
            <a:ext cx="3217332" cy="914397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  <a:endParaRPr lang="sv-SE" sz="2600" u="sng" dirty="0">
              <a:latin typeface="Perpetua"/>
              <a:cs typeface="Perpetua"/>
            </a:endParaRPr>
          </a:p>
        </p:txBody>
      </p:sp>
      <p:grpSp>
        <p:nvGrpSpPr>
          <p:cNvPr id="2" name="Grupp 10"/>
          <p:cNvGrpSpPr/>
          <p:nvPr/>
        </p:nvGrpSpPr>
        <p:grpSpPr>
          <a:xfrm>
            <a:off x="2346326" y="1459351"/>
            <a:ext cx="7707313" cy="2499875"/>
            <a:chOff x="822325" y="1363130"/>
            <a:chExt cx="7707313" cy="2499875"/>
          </a:xfrm>
        </p:grpSpPr>
        <p:graphicFrame>
          <p:nvGraphicFramePr>
            <p:cNvPr id="38914" name="Object 2"/>
            <p:cNvGraphicFramePr>
              <a:graphicFrameLocks noChangeAspect="1"/>
            </p:cNvGraphicFramePr>
            <p:nvPr/>
          </p:nvGraphicFramePr>
          <p:xfrm>
            <a:off x="6861175" y="1851643"/>
            <a:ext cx="1668463" cy="969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67" name="Equation" r:id="rId3" imgW="799753" imgH="444307" progId="Equation.3">
                    <p:embed/>
                  </p:oleObj>
                </mc:Choice>
                <mc:Fallback>
                  <p:oleObj name="Equation" r:id="rId3" imgW="799753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1175" y="1851643"/>
                          <a:ext cx="1668463" cy="969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Platshållare för innehåll 3"/>
            <p:cNvSpPr txBox="1">
              <a:spLocks/>
            </p:cNvSpPr>
            <p:nvPr/>
          </p:nvSpPr>
          <p:spPr>
            <a:xfrm>
              <a:off x="930274" y="1363130"/>
              <a:ext cx="4563858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indent="-27432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>
                  <a:latin typeface="Arial" pitchFamily="34" charset="0"/>
                  <a:cs typeface="Arial" pitchFamily="34" charset="0"/>
                </a:rPr>
                <a:t>A) Yield Coefficients</a:t>
              </a:r>
              <a:endParaRPr lang="sv-SE" sz="2400" b="1" u="sng" dirty="0"/>
            </a:p>
          </p:txBody>
        </p:sp>
        <p:graphicFrame>
          <p:nvGraphicFramePr>
            <p:cNvPr id="132100" name="Object 4"/>
            <p:cNvGraphicFramePr>
              <a:graphicFrameLocks noChangeAspect="1"/>
            </p:cNvGraphicFramePr>
            <p:nvPr/>
          </p:nvGraphicFramePr>
          <p:xfrm>
            <a:off x="871538" y="1999280"/>
            <a:ext cx="5484812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68" name="Equation" r:id="rId5" imgW="2882900" imgH="431800" progId="Equation.3">
                    <p:embed/>
                  </p:oleObj>
                </mc:Choice>
                <mc:Fallback>
                  <p:oleObj name="Equation" r:id="rId5" imgW="28829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8" y="1999280"/>
                          <a:ext cx="5484812" cy="822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3" name="Object 7"/>
            <p:cNvGraphicFramePr>
              <a:graphicFrameLocks noChangeAspect="1"/>
            </p:cNvGraphicFramePr>
            <p:nvPr/>
          </p:nvGraphicFramePr>
          <p:xfrm>
            <a:off x="822325" y="3039093"/>
            <a:ext cx="6256338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69" name="Equation" r:id="rId7" imgW="3289300" imgH="431800" progId="Equation.3">
                    <p:embed/>
                  </p:oleObj>
                </mc:Choice>
                <mc:Fallback>
                  <p:oleObj name="Equation" r:id="rId7" imgW="32893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325" y="3039093"/>
                          <a:ext cx="6256338" cy="823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9"/>
          <p:cNvGrpSpPr/>
          <p:nvPr/>
        </p:nvGrpSpPr>
        <p:grpSpPr>
          <a:xfrm>
            <a:off x="2454273" y="4185620"/>
            <a:ext cx="6645276" cy="2244592"/>
            <a:chOff x="930273" y="4089400"/>
            <a:chExt cx="6645276" cy="2244592"/>
          </a:xfrm>
        </p:grpSpPr>
        <p:sp>
          <p:nvSpPr>
            <p:cNvPr id="13" name="Platshållare för innehåll 3"/>
            <p:cNvSpPr txBox="1">
              <a:spLocks/>
            </p:cNvSpPr>
            <p:nvPr/>
          </p:nvSpPr>
          <p:spPr>
            <a:xfrm>
              <a:off x="930273" y="4089400"/>
              <a:ext cx="4222297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indent="-27432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>
                  <a:latin typeface="Arial" pitchFamily="34" charset="0"/>
                  <a:cs typeface="Arial" pitchFamily="34" charset="0"/>
                </a:rPr>
                <a:t>B) Maintenance </a:t>
              </a:r>
              <a:endParaRPr lang="sv-SE" sz="2400" dirty="0"/>
            </a:p>
          </p:txBody>
        </p:sp>
        <p:graphicFrame>
          <p:nvGraphicFramePr>
            <p:cNvPr id="132104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1036638" y="5693912"/>
            <a:ext cx="4457494" cy="64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0" name="Equation" r:id="rId9" imgW="1676400" imgH="241300" progId="Equation.3">
                    <p:embed/>
                  </p:oleObj>
                </mc:Choice>
                <mc:Fallback>
                  <p:oleObj name="Equation" r:id="rId9" imgW="16764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638" y="5693912"/>
                          <a:ext cx="4457494" cy="640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6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930274" y="4735062"/>
            <a:ext cx="664527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1" name="Equation" r:id="rId11" imgW="3492500" imgH="393700" progId="Equation.3">
                    <p:embed/>
                  </p:oleObj>
                </mc:Choice>
                <mc:Fallback>
                  <p:oleObj name="Equation" r:id="rId11" imgW="34925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4" y="4735062"/>
                          <a:ext cx="6645275" cy="75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36</a:t>
            </a:fld>
            <a:endParaRPr lang="sv-SE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00" name="Object 4"/>
          <p:cNvGraphicFramePr>
            <a:graphicFrameLocks noChangeAspect="1"/>
          </p:cNvGraphicFramePr>
          <p:nvPr>
            <p:extLst/>
          </p:nvPr>
        </p:nvGraphicFramePr>
        <p:xfrm>
          <a:off x="3697289" y="5038724"/>
          <a:ext cx="449421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Equation" r:id="rId3" imgW="2362200" imgH="419100" progId="Equation.3">
                  <p:embed/>
                </p:oleObj>
              </mc:Choice>
              <mc:Fallback>
                <p:oleObj name="Equation" r:id="rId3" imgW="2362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9" y="5038724"/>
                        <a:ext cx="4494213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4" name="Object 8"/>
          <p:cNvGraphicFramePr>
            <a:graphicFrameLocks noChangeAspect="1"/>
          </p:cNvGraphicFramePr>
          <p:nvPr>
            <p:extLst/>
          </p:nvPr>
        </p:nvGraphicFramePr>
        <p:xfrm>
          <a:off x="3665539" y="1960070"/>
          <a:ext cx="452596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Equation" r:id="rId5" imgW="1701800" imgH="241300" progId="Equation.3">
                  <p:embed/>
                </p:oleObj>
              </mc:Choice>
              <mc:Fallback>
                <p:oleObj name="Equation" r:id="rId5" imgW="1701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9" y="1960070"/>
                        <a:ext cx="4525962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37</a:t>
            </a:fld>
            <a:endParaRPr lang="sv-SE"/>
          </a:p>
        </p:txBody>
      </p:sp>
      <p:sp>
        <p:nvSpPr>
          <p:cNvPr id="14" name="Rubrik 6"/>
          <p:cNvSpPr txBox="1">
            <a:spLocks/>
          </p:cNvSpPr>
          <p:nvPr/>
        </p:nvSpPr>
        <p:spPr>
          <a:xfrm>
            <a:off x="2475848" y="274638"/>
            <a:ext cx="8765467" cy="161601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of Substrate Consumption</a:t>
            </a:r>
            <a:endParaRPr lang="sv-SE" sz="2400" u="sng" dirty="0">
              <a:cs typeface="Perpetua"/>
            </a:endParaRPr>
          </a:p>
        </p:txBody>
      </p:sp>
      <p:sp>
        <p:nvSpPr>
          <p:cNvPr id="15" name="textruta 13"/>
          <p:cNvSpPr txBox="1"/>
          <p:nvPr/>
        </p:nvSpPr>
        <p:spPr>
          <a:xfrm>
            <a:off x="2475847" y="2701431"/>
            <a:ext cx="753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400" dirty="0">
                <a:latin typeface="Arial" pitchFamily="34" charset="0"/>
                <a:cs typeface="Arial" pitchFamily="34" charset="0"/>
              </a:rPr>
              <a:t>Can’t separate substrate consumption used for cell growth from that used for product formations during exponenial growth.  </a:t>
            </a:r>
          </a:p>
        </p:txBody>
      </p:sp>
      <p:graphicFrame>
        <p:nvGraphicFramePr>
          <p:cNvPr id="229383" name="Object 7"/>
          <p:cNvGraphicFramePr>
            <a:graphicFrameLocks noChangeAspect="1"/>
          </p:cNvGraphicFramePr>
          <p:nvPr>
            <p:extLst/>
          </p:nvPr>
        </p:nvGraphicFramePr>
        <p:xfrm>
          <a:off x="4354514" y="4116388"/>
          <a:ext cx="3208337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Equation" r:id="rId7" imgW="1206500" imgH="241300" progId="Equation.3">
                  <p:embed/>
                </p:oleObj>
              </mc:Choice>
              <mc:Fallback>
                <p:oleObj name="Equation" r:id="rId7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4" y="4116388"/>
                        <a:ext cx="3208337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564684" y="3541380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26"/>
          <p:cNvGrpSpPr/>
          <p:nvPr/>
        </p:nvGrpSpPr>
        <p:grpSpPr>
          <a:xfrm>
            <a:off x="2454275" y="1242237"/>
            <a:ext cx="6825192" cy="3799632"/>
            <a:chOff x="4394301" y="997226"/>
            <a:chExt cx="4118581" cy="2292838"/>
          </a:xfrm>
        </p:grpSpPr>
        <p:grpSp>
          <p:nvGrpSpPr>
            <p:cNvPr id="3" name="Grupp 18"/>
            <p:cNvGrpSpPr/>
            <p:nvPr/>
          </p:nvGrpSpPr>
          <p:grpSpPr>
            <a:xfrm>
              <a:off x="5663406" y="1894020"/>
              <a:ext cx="1528396" cy="1318947"/>
              <a:chOff x="5663406" y="1231900"/>
              <a:chExt cx="1528396" cy="1318947"/>
            </a:xfrm>
          </p:grpSpPr>
          <p:sp>
            <p:nvSpPr>
              <p:cNvPr id="10" name="Ellips 9"/>
              <p:cNvSpPr/>
              <p:nvPr/>
            </p:nvSpPr>
            <p:spPr>
              <a:xfrm>
                <a:off x="5664200" y="1231900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" name="Rak 11"/>
              <p:cNvCxnSpPr>
                <a:stCxn id="10" idx="2"/>
              </p:cNvCxnSpPr>
              <p:nvPr/>
            </p:nvCxnSpPr>
            <p:spPr>
              <a:xfrm rot="10800000" flipV="1">
                <a:off x="5663406" y="1371600"/>
                <a:ext cx="795" cy="104725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13"/>
              <p:cNvCxnSpPr/>
              <p:nvPr/>
            </p:nvCxnSpPr>
            <p:spPr>
              <a:xfrm rot="16200000" flipH="1">
                <a:off x="6666771" y="1893822"/>
                <a:ext cx="1047253" cy="280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 14"/>
              <p:cNvSpPr/>
              <p:nvPr/>
            </p:nvSpPr>
            <p:spPr>
              <a:xfrm>
                <a:off x="5664994" y="2271447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" name="Vinklad  16"/>
            <p:cNvCxnSpPr/>
            <p:nvPr/>
          </p:nvCxnSpPr>
          <p:spPr>
            <a:xfrm rot="16200000" flipH="1">
              <a:off x="5939718" y="1314854"/>
              <a:ext cx="558800" cy="5557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5963192" y="997226"/>
              <a:ext cx="638882" cy="53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>
                  <a:latin typeface="Arial" pitchFamily="34" charset="0"/>
                  <a:cs typeface="Arial" pitchFamily="34" charset="0"/>
                </a:rPr>
                <a:t>S0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6180063" y="2602886"/>
              <a:ext cx="844023" cy="29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V=V</a:t>
              </a:r>
              <a:r>
                <a:rPr lang="sv-SE" sz="2600" baseline="-25000" dirty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Rak pil 21"/>
            <p:cNvCxnSpPr>
              <a:stCxn id="15" idx="6"/>
            </p:cNvCxnSpPr>
            <p:nvPr/>
          </p:nvCxnSpPr>
          <p:spPr>
            <a:xfrm>
              <a:off x="7188994" y="3073267"/>
              <a:ext cx="685006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ruta 22"/>
            <p:cNvSpPr txBox="1"/>
            <p:nvPr/>
          </p:nvSpPr>
          <p:spPr>
            <a:xfrm>
              <a:off x="7874000" y="2510024"/>
              <a:ext cx="638882" cy="78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v</a:t>
              </a:r>
            </a:p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>
                  <a:latin typeface="Arial" pitchFamily="34" charset="0"/>
                  <a:cs typeface="Arial" pitchFamily="34" charset="0"/>
                </a:rPr>
                <a:t>C</a:t>
              </a:r>
            </a:p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>
                  <a:latin typeface="Arial" pitchFamily="34" charset="0"/>
                  <a:cs typeface="Arial" pitchFamily="34" charset="0"/>
                </a:rPr>
                <a:t>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4394301" y="1117947"/>
              <a:ext cx="1227519" cy="29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>
                  <a:latin typeface="Arial" pitchFamily="34" charset="0"/>
                  <a:cs typeface="Arial" pitchFamily="34" charset="0"/>
                </a:rPr>
                <a:t>Volume=V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4560031" y="4475841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64684" y="3424010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27"/>
          <p:cNvGrpSpPr/>
          <p:nvPr/>
        </p:nvGrpSpPr>
        <p:grpSpPr>
          <a:xfrm>
            <a:off x="2438401" y="5041869"/>
            <a:ext cx="5807075" cy="1497044"/>
            <a:chOff x="914400" y="5041869"/>
            <a:chExt cx="5807075" cy="1497044"/>
          </a:xfrm>
        </p:grpSpPr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914400" y="5041869"/>
              <a:ext cx="3352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Balance:</a:t>
              </a:r>
            </a:p>
          </p:txBody>
        </p:sp>
        <p:graphicFrame>
          <p:nvGraphicFramePr>
            <p:cNvPr id="202754" name="Object 2"/>
            <p:cNvGraphicFramePr>
              <a:graphicFrameLocks noChangeAspect="1"/>
            </p:cNvGraphicFramePr>
            <p:nvPr/>
          </p:nvGraphicFramePr>
          <p:xfrm>
            <a:off x="1001713" y="5638800"/>
            <a:ext cx="5719762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11" name="Equation" r:id="rId5" imgW="2501900" imgH="393700" progId="Equation.3">
                    <p:embed/>
                  </p:oleObj>
                </mc:Choice>
                <mc:Fallback>
                  <p:oleObj name="Equation" r:id="rId5" imgW="25019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1713" y="5638800"/>
                          <a:ext cx="5719762" cy="900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Rectangle 28"/>
          <p:cNvSpPr/>
          <p:nvPr/>
        </p:nvSpPr>
        <p:spPr>
          <a:xfrm>
            <a:off x="4582639" y="3584928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6" name="Object 12"/>
          <p:cNvGraphicFramePr>
            <a:graphicFrameLocks noChangeAspect="1"/>
          </p:cNvGraphicFramePr>
          <p:nvPr>
            <p:extLst/>
          </p:nvPr>
        </p:nvGraphicFramePr>
        <p:xfrm>
          <a:off x="2853219" y="1527512"/>
          <a:ext cx="5541055" cy="51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Equation" r:id="rId4" imgW="2641320" imgH="2450880" progId="Equation.3">
                  <p:embed/>
                </p:oleObj>
              </mc:Choice>
              <mc:Fallback>
                <p:oleObj name="Equation" r:id="rId4" imgW="2641320" imgH="245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219" y="1527512"/>
                        <a:ext cx="5541055" cy="513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39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Rektangel 8"/>
          <p:cNvSpPr/>
          <p:nvPr/>
        </p:nvSpPr>
        <p:spPr>
          <a:xfrm>
            <a:off x="2460624" y="1417638"/>
            <a:ext cx="77501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3200" dirty="0">
                <a:latin typeface="Arial" pitchFamily="34" charset="0"/>
                <a:cs typeface="Arial" pitchFamily="34" charset="0"/>
              </a:rPr>
              <a:t>Michaelis-Menten Kinetics</a:t>
            </a:r>
          </a:p>
          <a:p>
            <a:pPr>
              <a:buNone/>
            </a:pPr>
            <a:r>
              <a:rPr lang="sv-SE" sz="2000" dirty="0">
                <a:latin typeface="Arial" pitchFamily="34" charset="0"/>
                <a:cs typeface="Arial" pitchFamily="34" charset="0"/>
              </a:rPr>
              <a:t>Enzymes are protein-like substances with catalytic properties.</a:t>
            </a:r>
          </a:p>
        </p:txBody>
      </p:sp>
      <p:sp>
        <p:nvSpPr>
          <p:cNvPr id="5" name="Rektangel 9"/>
          <p:cNvSpPr/>
          <p:nvPr/>
        </p:nvSpPr>
        <p:spPr>
          <a:xfrm>
            <a:off x="2438401" y="5256194"/>
            <a:ext cx="7750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Enzyme Unease </a:t>
            </a:r>
            <a:r>
              <a:rPr lang="sv-SE" sz="1600" dirty="0">
                <a:latin typeface="Arial" pitchFamily="34" charset="0"/>
                <a:cs typeface="Arial" pitchFamily="34" charset="0"/>
              </a:rPr>
              <a:t/>
            </a:r>
            <a:br>
              <a:rPr lang="sv-SE" sz="1600" dirty="0">
                <a:latin typeface="Arial" pitchFamily="34" charset="0"/>
                <a:cs typeface="Arial" pitchFamily="34" charset="0"/>
              </a:rPr>
            </a:br>
            <a:r>
              <a:rPr lang="sv-SE" sz="1600" dirty="0">
                <a:latin typeface="Arial" pitchFamily="34" charset="0"/>
                <a:cs typeface="Arial" pitchFamily="34" charset="0"/>
              </a:rPr>
              <a:t>[From Biochemistry, 3/E by Stryer, copywrited 1988 by Lubert Stryer. </a:t>
            </a:r>
            <a:r>
              <a:rPr lang="sv-SE" sz="1600" dirty="0" err="1">
                <a:latin typeface="Arial" pitchFamily="34" charset="0"/>
                <a:cs typeface="Arial" pitchFamily="34" charset="0"/>
              </a:rPr>
              <a:t>Used</a:t>
            </a:r>
            <a:r>
              <a:rPr lang="sv-SE" sz="1600" dirty="0">
                <a:latin typeface="Arial" pitchFamily="34" charset="0"/>
                <a:cs typeface="Arial" pitchFamily="34" charset="0"/>
              </a:rPr>
              <a:t> with permission of W.H. Freeman and Company.]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33091" t="38520" r="54188" b="39856"/>
          <a:stretch>
            <a:fillRect/>
          </a:stretch>
        </p:blipFill>
        <p:spPr>
          <a:xfrm>
            <a:off x="4919806" y="2402523"/>
            <a:ext cx="2532630" cy="26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0"/>
          <p:cNvGrpSpPr/>
          <p:nvPr/>
        </p:nvGrpSpPr>
        <p:grpSpPr>
          <a:xfrm>
            <a:off x="2468787" y="1394069"/>
            <a:ext cx="4112024" cy="3788540"/>
            <a:chOff x="930273" y="1234415"/>
            <a:chExt cx="4112024" cy="3788540"/>
          </a:xfrm>
        </p:grpSpPr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>
              <a:off x="930273" y="1234415"/>
              <a:ext cx="27998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</a:t>
              </a:r>
            </a:p>
          </p:txBody>
        </p:sp>
        <p:graphicFrame>
          <p:nvGraphicFramePr>
            <p:cNvPr id="82959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1403796" y="1757635"/>
            <a:ext cx="3638501" cy="3265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60" name="Equation" r:id="rId4" imgW="1689100" imgH="1689100" progId="Equation.3">
                    <p:embed/>
                  </p:oleObj>
                </mc:Choice>
                <mc:Fallback>
                  <p:oleObj name="Equation" r:id="rId4" imgW="1689100" imgH="168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796" y="1757635"/>
                          <a:ext cx="3638501" cy="3265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9"/>
          <p:cNvGrpSpPr/>
          <p:nvPr/>
        </p:nvGrpSpPr>
        <p:grpSpPr>
          <a:xfrm>
            <a:off x="2454276" y="5312928"/>
            <a:ext cx="6355897" cy="1459212"/>
            <a:chOff x="930275" y="5312928"/>
            <a:chExt cx="6355897" cy="1459212"/>
          </a:xfrm>
        </p:grpSpPr>
        <p:sp>
          <p:nvSpPr>
            <p:cNvPr id="6" name="Rektangel 10"/>
            <p:cNvSpPr/>
            <p:nvPr/>
          </p:nvSpPr>
          <p:spPr>
            <a:xfrm>
              <a:off x="930275" y="5312928"/>
              <a:ext cx="25635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3) Parameters</a:t>
              </a:r>
            </a:p>
          </p:txBody>
        </p:sp>
        <p:graphicFrame>
          <p:nvGraphicFramePr>
            <p:cNvPr id="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1432824" y="5766096"/>
            <a:ext cx="5853348" cy="1006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61" name="Equation" r:id="rId6" imgW="2806700" imgH="482600" progId="Equation.3">
                    <p:embed/>
                  </p:oleObj>
                </mc:Choice>
                <mc:Fallback>
                  <p:oleObj name="Equation" r:id="rId6" imgW="28067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824" y="5766096"/>
                          <a:ext cx="5853348" cy="10060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40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454276" y="125799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1.) </a:t>
            </a:r>
            <a:r>
              <a:rPr lang="sv-SE" sz="2600" dirty="0" err="1"/>
              <a:t>d(C</a:t>
            </a:r>
            <a:r>
              <a:rPr lang="sv-SE" sz="2600" baseline="-25000" dirty="0" err="1"/>
              <a:t>C</a:t>
            </a:r>
            <a:r>
              <a:rPr lang="sv-SE" sz="2600" dirty="0" err="1"/>
              <a:t>)/d(t)=-D*C</a:t>
            </a:r>
            <a:r>
              <a:rPr lang="sv-SE" sz="2600" baseline="-25000" dirty="0" err="1"/>
              <a:t>C</a:t>
            </a:r>
            <a:r>
              <a:rPr lang="sv-SE" sz="2600" dirty="0" err="1"/>
              <a:t>+(r</a:t>
            </a:r>
            <a:r>
              <a:rPr lang="sv-SE" sz="2600" baseline="-25000" dirty="0" err="1"/>
              <a:t>g</a:t>
            </a:r>
            <a:r>
              <a:rPr lang="sv-SE" sz="2600" dirty="0" err="1"/>
              <a:t>-r</a:t>
            </a:r>
            <a:r>
              <a:rPr lang="sv-SE" sz="2600" baseline="-25000" dirty="0" err="1"/>
              <a:t>d</a:t>
            </a:r>
            <a:r>
              <a:rPr lang="sv-SE" sz="2600" dirty="0"/>
              <a:t>)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454276" y="1750434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2.) d(C</a:t>
            </a:r>
            <a:r>
              <a:rPr lang="sv-SE" sz="2600" baseline="-25000" dirty="0"/>
              <a:t>S</a:t>
            </a:r>
            <a:r>
              <a:rPr lang="sv-SE" sz="2600" dirty="0"/>
              <a:t>)/d(t)=-D*(C</a:t>
            </a:r>
            <a:r>
              <a:rPr lang="sv-SE" sz="2600" baseline="-25000" dirty="0"/>
              <a:t>S0</a:t>
            </a:r>
            <a:r>
              <a:rPr lang="sv-SE" sz="2600" dirty="0"/>
              <a:t>-C</a:t>
            </a:r>
            <a:r>
              <a:rPr lang="sv-SE" sz="2600" baseline="-25000" dirty="0"/>
              <a:t>S</a:t>
            </a:r>
            <a:r>
              <a:rPr lang="sv-SE" sz="2600" dirty="0"/>
              <a:t>)-Y</a:t>
            </a:r>
            <a:r>
              <a:rPr lang="sv-SE" sz="2600" baseline="-25000" dirty="0"/>
              <a:t>sg</a:t>
            </a:r>
            <a:r>
              <a:rPr lang="sv-SE" sz="2600" dirty="0"/>
              <a:t>*r</a:t>
            </a:r>
            <a:r>
              <a:rPr lang="sv-SE" sz="2600" baseline="-25000" dirty="0"/>
              <a:t>g</a:t>
            </a:r>
            <a:r>
              <a:rPr lang="sv-SE" sz="2600" dirty="0"/>
              <a:t>-m*C</a:t>
            </a:r>
            <a:r>
              <a:rPr lang="sv-SE" sz="2600" baseline="-25000" dirty="0"/>
              <a:t>C</a:t>
            </a:r>
            <a:endParaRPr lang="sv-SE" sz="2600" dirty="0"/>
          </a:p>
        </p:txBody>
      </p:sp>
      <p:sp>
        <p:nvSpPr>
          <p:cNvPr id="6" name="textruta 5"/>
          <p:cNvSpPr txBox="1"/>
          <p:nvPr/>
        </p:nvSpPr>
        <p:spPr>
          <a:xfrm>
            <a:off x="2454276" y="2242877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3.) </a:t>
            </a:r>
            <a:r>
              <a:rPr lang="sv-SE" sz="2600" dirty="0" err="1"/>
              <a:t>d(C</a:t>
            </a:r>
            <a:r>
              <a:rPr lang="sv-SE" sz="2600" baseline="-25000" dirty="0" err="1"/>
              <a:t>P</a:t>
            </a:r>
            <a:r>
              <a:rPr lang="sv-SE" sz="2600" dirty="0" err="1"/>
              <a:t>)/d(t)=-D*C</a:t>
            </a:r>
            <a:r>
              <a:rPr lang="sv-SE" sz="2600" baseline="-25000" dirty="0" err="1"/>
              <a:t>P</a:t>
            </a:r>
            <a:r>
              <a:rPr lang="sv-SE" sz="2600" dirty="0" err="1"/>
              <a:t>+Y</a:t>
            </a:r>
            <a:r>
              <a:rPr lang="sv-SE" sz="2600" baseline="-25000" dirty="0" err="1"/>
              <a:t>PC</a:t>
            </a:r>
            <a:r>
              <a:rPr lang="sv-SE" sz="2600" dirty="0" err="1"/>
              <a:t>*r</a:t>
            </a:r>
            <a:r>
              <a:rPr lang="sv-SE" sz="2600" baseline="-25000" dirty="0" err="1"/>
              <a:t>g</a:t>
            </a:r>
            <a:endParaRPr lang="sv-SE" sz="2600" baseline="-25000" dirty="0"/>
          </a:p>
        </p:txBody>
      </p:sp>
      <p:sp>
        <p:nvSpPr>
          <p:cNvPr id="7" name="textruta 6"/>
          <p:cNvSpPr txBox="1"/>
          <p:nvPr/>
        </p:nvSpPr>
        <p:spPr>
          <a:xfrm>
            <a:off x="2454276" y="2735320"/>
            <a:ext cx="8023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4.) rg=(((1-(C</a:t>
            </a:r>
            <a:r>
              <a:rPr lang="sv-SE" sz="2600" baseline="-25000" dirty="0"/>
              <a:t>P</a:t>
            </a:r>
            <a:r>
              <a:rPr lang="sv-SE" sz="2600" dirty="0"/>
              <a:t>/C</a:t>
            </a:r>
            <a:r>
              <a:rPr lang="sv-SE" sz="2600" baseline="-25000" dirty="0"/>
              <a:t>pstar</a:t>
            </a:r>
            <a:r>
              <a:rPr lang="sv-SE" sz="2600" dirty="0"/>
              <a:t>))**0.52)*mumax*(C</a:t>
            </a:r>
            <a:r>
              <a:rPr lang="sv-SE" sz="2600" baseline="-25000" dirty="0"/>
              <a:t>S</a:t>
            </a:r>
            <a:r>
              <a:rPr lang="sv-SE" sz="2600" dirty="0"/>
              <a:t>/(K</a:t>
            </a:r>
            <a:r>
              <a:rPr lang="sv-SE" sz="2600" baseline="-25000" dirty="0"/>
              <a:t>S</a:t>
            </a:r>
            <a:r>
              <a:rPr lang="sv-SE" sz="2600" dirty="0"/>
              <a:t>+C</a:t>
            </a:r>
            <a:r>
              <a:rPr lang="sv-SE" sz="2600" baseline="-25000" dirty="0"/>
              <a:t>S</a:t>
            </a:r>
            <a:r>
              <a:rPr lang="sv-SE" sz="2600" dirty="0"/>
              <a:t>))*C</a:t>
            </a:r>
            <a:r>
              <a:rPr lang="sv-SE" sz="2600" baseline="-25000" dirty="0"/>
              <a:t>C</a:t>
            </a:r>
            <a:endParaRPr lang="sv-SE" sz="2600" dirty="0"/>
          </a:p>
        </p:txBody>
      </p:sp>
      <p:sp>
        <p:nvSpPr>
          <p:cNvPr id="8" name="textruta 7"/>
          <p:cNvSpPr txBox="1"/>
          <p:nvPr/>
        </p:nvSpPr>
        <p:spPr>
          <a:xfrm>
            <a:off x="2454276" y="3342843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5.) D=0.2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454276" y="386915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6.) k</a:t>
            </a:r>
            <a:r>
              <a:rPr lang="sv-SE" sz="2600" baseline="-25000" dirty="0"/>
              <a:t>d</a:t>
            </a:r>
            <a:r>
              <a:rPr lang="sv-SE" sz="2600" dirty="0"/>
              <a:t>=0.01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454276" y="441663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7.) </a:t>
            </a:r>
            <a:r>
              <a:rPr lang="sv-SE" sz="2600" dirty="0" err="1"/>
              <a:t>r</a:t>
            </a:r>
            <a:r>
              <a:rPr lang="sv-SE" sz="2600" baseline="-25000" dirty="0" err="1"/>
              <a:t>d</a:t>
            </a:r>
            <a:r>
              <a:rPr lang="sv-SE" sz="2600" dirty="0" err="1"/>
              <a:t>=k</a:t>
            </a:r>
            <a:r>
              <a:rPr lang="sv-SE" sz="2600" baseline="-25000" dirty="0" err="1"/>
              <a:t>d</a:t>
            </a:r>
            <a:r>
              <a:rPr lang="sv-SE" sz="2600" dirty="0" err="1"/>
              <a:t>*C</a:t>
            </a:r>
            <a:r>
              <a:rPr lang="sv-SE" sz="2600" baseline="-25000" dirty="0" err="1"/>
              <a:t>C</a:t>
            </a:r>
            <a:endParaRPr lang="sv-SE" sz="2600" dirty="0"/>
          </a:p>
        </p:txBody>
      </p:sp>
      <p:sp>
        <p:nvSpPr>
          <p:cNvPr id="11" name="textruta 10"/>
          <p:cNvSpPr txBox="1"/>
          <p:nvPr/>
        </p:nvSpPr>
        <p:spPr>
          <a:xfrm>
            <a:off x="2454276" y="495564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8.) C</a:t>
            </a:r>
            <a:r>
              <a:rPr lang="sv-SE" sz="2600" baseline="-25000" dirty="0"/>
              <a:t>S0</a:t>
            </a:r>
            <a:r>
              <a:rPr lang="sv-SE" sz="2600" dirty="0"/>
              <a:t>=250</a:t>
            </a:r>
          </a:p>
        </p:txBody>
      </p:sp>
      <p:sp>
        <p:nvSpPr>
          <p:cNvPr id="22" name="textruta 2"/>
          <p:cNvSpPr txBox="1"/>
          <p:nvPr/>
        </p:nvSpPr>
        <p:spPr>
          <a:xfrm>
            <a:off x="2466976" y="5460785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9.) Y</a:t>
            </a:r>
            <a:r>
              <a:rPr lang="sv-SE" sz="2600" baseline="-25000" dirty="0"/>
              <a:t>PC</a:t>
            </a:r>
            <a:r>
              <a:rPr lang="sv-SE" sz="2600" dirty="0"/>
              <a:t>=5.6</a:t>
            </a:r>
          </a:p>
        </p:txBody>
      </p:sp>
      <p:sp>
        <p:nvSpPr>
          <p:cNvPr id="23" name="textruta 3"/>
          <p:cNvSpPr txBox="1"/>
          <p:nvPr/>
        </p:nvSpPr>
        <p:spPr>
          <a:xfrm>
            <a:off x="2390776" y="6042129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10.) m=0.3</a:t>
            </a:r>
          </a:p>
        </p:txBody>
      </p:sp>
      <p:sp>
        <p:nvSpPr>
          <p:cNvPr id="24" name="textruta 4"/>
          <p:cNvSpPr txBox="1"/>
          <p:nvPr/>
        </p:nvSpPr>
        <p:spPr>
          <a:xfrm>
            <a:off x="6097240" y="4170409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11.) mumax=0.33</a:t>
            </a:r>
          </a:p>
        </p:txBody>
      </p:sp>
      <p:sp>
        <p:nvSpPr>
          <p:cNvPr id="25" name="textruta 5"/>
          <p:cNvSpPr txBox="1"/>
          <p:nvPr/>
        </p:nvSpPr>
        <p:spPr>
          <a:xfrm>
            <a:off x="6084540" y="4709420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12.) Y</a:t>
            </a:r>
            <a:r>
              <a:rPr lang="sv-SE" sz="2600" baseline="-25000" dirty="0"/>
              <a:t>SC</a:t>
            </a:r>
            <a:r>
              <a:rPr lang="sv-SE" sz="2600" dirty="0"/>
              <a:t>=12.5</a:t>
            </a:r>
          </a:p>
        </p:txBody>
      </p:sp>
      <p:sp>
        <p:nvSpPr>
          <p:cNvPr id="26" name="textruta 6"/>
          <p:cNvSpPr txBox="1"/>
          <p:nvPr/>
        </p:nvSpPr>
        <p:spPr>
          <a:xfrm>
            <a:off x="6084540" y="5252663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13.) K</a:t>
            </a:r>
            <a:r>
              <a:rPr lang="sv-SE" sz="2600" baseline="-25000" dirty="0"/>
              <a:t>S</a:t>
            </a:r>
            <a:r>
              <a:rPr lang="sv-SE" sz="2600" dirty="0"/>
              <a:t>=1.7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Polymath Setup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0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42</a:t>
            </a:fld>
            <a:endParaRPr lang="sv-SE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3674157" y="3034173"/>
          <a:ext cx="43211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Equation" r:id="rId3" imgW="1905000" imgH="431800" progId="Equation.3">
                  <p:embed/>
                </p:oleObj>
              </mc:Choice>
              <mc:Fallback>
                <p:oleObj name="Equation" r:id="rId3" imgW="1905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4157" y="3034173"/>
                        <a:ext cx="432117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4350885" y="4173998"/>
          <a:ext cx="24812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name="Equation" r:id="rId5" imgW="1091726" imgH="431613" progId="Equation.3">
                  <p:embed/>
                </p:oleObj>
              </mc:Choice>
              <mc:Fallback>
                <p:oleObj name="Equation" r:id="rId5" imgW="109172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885" y="4173998"/>
                        <a:ext cx="2481262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24"/>
          <p:cNvSpPr/>
          <p:nvPr/>
        </p:nvSpPr>
        <p:spPr>
          <a:xfrm>
            <a:off x="2098477" y="1715885"/>
            <a:ext cx="831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>
                <a:latin typeface="Arial" pitchFamily="34" charset="0"/>
                <a:cs typeface="Arial" pitchFamily="34" charset="0"/>
              </a:rPr>
              <a:t>1. Steady State - Neglect Death Rate and Cell Maintenance</a:t>
            </a:r>
          </a:p>
        </p:txBody>
      </p:sp>
      <p:grpSp>
        <p:nvGrpSpPr>
          <p:cNvPr id="4" name="Grupp 26"/>
          <p:cNvGrpSpPr/>
          <p:nvPr/>
        </p:nvGrpSpPr>
        <p:grpSpPr>
          <a:xfrm>
            <a:off x="2142018" y="2428134"/>
            <a:ext cx="4852308" cy="606038"/>
            <a:chOff x="973817" y="2064256"/>
            <a:chExt cx="4852308" cy="606038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3319463" y="2097206"/>
            <a:ext cx="2506662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88" name="Equation" r:id="rId7" imgW="1104900" imgH="241300" progId="Equation.3">
                    <p:embed/>
                  </p:oleObj>
                </mc:Choice>
                <mc:Fallback>
                  <p:oleObj name="Equation" r:id="rId7" imgW="11049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463" y="2097206"/>
                          <a:ext cx="2506662" cy="573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25"/>
            <p:cNvSpPr/>
            <p:nvPr/>
          </p:nvSpPr>
          <p:spPr>
            <a:xfrm>
              <a:off x="973817" y="2064256"/>
              <a:ext cx="11432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sv-SE" sz="2400" dirty="0">
                  <a:latin typeface="Arial" pitchFamily="34" charset="0"/>
                  <a:cs typeface="Arial" pitchFamily="34" charset="0"/>
                </a:rPr>
                <a:t>2. Cell </a:t>
              </a:r>
            </a:p>
          </p:txBody>
        </p:sp>
      </p:grpSp>
      <p:graphicFrame>
        <p:nvGraphicFramePr>
          <p:cNvPr id="17" name="Object 5"/>
          <p:cNvGraphicFramePr>
            <a:graphicFrameLocks noChangeAspect="1"/>
          </p:cNvGraphicFramePr>
          <p:nvPr>
            <p:extLst/>
          </p:nvPr>
        </p:nvGraphicFramePr>
        <p:xfrm>
          <a:off x="4487664" y="5199523"/>
          <a:ext cx="20764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Equation" r:id="rId9" imgW="914400" imgH="431800" progId="Equation.3">
                  <p:embed/>
                </p:oleObj>
              </mc:Choice>
              <mc:Fallback>
                <p:oleObj name="Equation" r:id="rId9" imgW="91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664" y="5199523"/>
                        <a:ext cx="207645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5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6" name="Object 6"/>
          <p:cNvGraphicFramePr>
            <a:graphicFrameLocks noChangeAspect="1"/>
          </p:cNvGraphicFramePr>
          <p:nvPr>
            <p:extLst/>
          </p:nvPr>
        </p:nvGraphicFramePr>
        <p:xfrm>
          <a:off x="3098800" y="3894087"/>
          <a:ext cx="5994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name="Equation" r:id="rId3" imgW="2641600" imgH="482600" progId="Equation.3">
                  <p:embed/>
                </p:oleObj>
              </mc:Choice>
              <mc:Fallback>
                <p:oleObj name="Equation" r:id="rId3" imgW="2641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894087"/>
                        <a:ext cx="5994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>
            <p:extLst/>
          </p:nvPr>
        </p:nvGraphicFramePr>
        <p:xfrm>
          <a:off x="5022851" y="1866901"/>
          <a:ext cx="33305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Equation" r:id="rId5" imgW="1447800" imgH="228600" progId="Equation.3">
                  <p:embed/>
                </p:oleObj>
              </mc:Choice>
              <mc:Fallback>
                <p:oleObj name="Equation" r:id="rId5" imgW="1447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1" y="1866901"/>
                        <a:ext cx="33305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>
            <p:extLst/>
          </p:nvPr>
        </p:nvGraphicFramePr>
        <p:xfrm>
          <a:off x="3559176" y="3097214"/>
          <a:ext cx="52546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" name="Equation" r:id="rId7" imgW="2311400" imgH="241300" progId="Equation.3">
                  <p:embed/>
                </p:oleObj>
              </mc:Choice>
              <mc:Fallback>
                <p:oleObj name="Equation" r:id="rId7" imgW="2311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6" y="3097214"/>
                        <a:ext cx="52546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25"/>
          <p:cNvSpPr/>
          <p:nvPr/>
        </p:nvSpPr>
        <p:spPr>
          <a:xfrm>
            <a:off x="2438401" y="1866629"/>
            <a:ext cx="19864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600" dirty="0">
                <a:latin typeface="Arial" pitchFamily="34" charset="0"/>
                <a:cs typeface="Arial" pitchFamily="34" charset="0"/>
              </a:rPr>
              <a:t>3. Substrate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27"/>
          <p:cNvSpPr/>
          <p:nvPr/>
        </p:nvSpPr>
        <p:spPr>
          <a:xfrm>
            <a:off x="2428181" y="1821606"/>
            <a:ext cx="3017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3200" dirty="0" err="1">
                <a:latin typeface="Arial" pitchFamily="34" charset="0"/>
                <a:cs typeface="Arial" pitchFamily="34" charset="0"/>
              </a:rPr>
              <a:t>Washout</a:t>
            </a:r>
            <a:endParaRPr lang="sv-SE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7333" name="Object 4"/>
          <p:cNvGraphicFramePr>
            <a:graphicFrameLocks noChangeAspect="1"/>
          </p:cNvGraphicFramePr>
          <p:nvPr>
            <p:extLst/>
          </p:nvPr>
        </p:nvGraphicFramePr>
        <p:xfrm>
          <a:off x="6546435" y="5071156"/>
          <a:ext cx="22193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Equation" r:id="rId3" imgW="977900" imgH="431800" progId="Equation.3">
                  <p:embed/>
                </p:oleObj>
              </mc:Choice>
              <mc:Fallback>
                <p:oleObj name="Equation" r:id="rId3" imgW="977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435" y="5071156"/>
                        <a:ext cx="221932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4" name="Object 4"/>
          <p:cNvGraphicFramePr>
            <a:graphicFrameLocks noChangeAspect="1"/>
          </p:cNvGraphicFramePr>
          <p:nvPr>
            <p:extLst/>
          </p:nvPr>
        </p:nvGraphicFramePr>
        <p:xfrm>
          <a:off x="6546434" y="1748232"/>
          <a:ext cx="139673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434" y="1748232"/>
                        <a:ext cx="1396732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5" name="Object 4"/>
          <p:cNvGraphicFramePr>
            <a:graphicFrameLocks noChangeAspect="1"/>
          </p:cNvGraphicFramePr>
          <p:nvPr>
            <p:extLst/>
          </p:nvPr>
        </p:nvGraphicFramePr>
        <p:xfrm>
          <a:off x="6443664" y="2555875"/>
          <a:ext cx="26193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6" name="Equation" r:id="rId7" imgW="1155700" imgH="393700" progId="Equation.3">
                  <p:embed/>
                </p:oleObj>
              </mc:Choice>
              <mc:Fallback>
                <p:oleObj name="Equation" r:id="rId7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4" y="2555875"/>
                        <a:ext cx="261937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6" name="Object 8"/>
          <p:cNvGraphicFramePr>
            <a:graphicFrameLocks noChangeAspect="1"/>
          </p:cNvGraphicFramePr>
          <p:nvPr>
            <p:extLst/>
          </p:nvPr>
        </p:nvGraphicFramePr>
        <p:xfrm>
          <a:off x="5856289" y="3732489"/>
          <a:ext cx="42941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7" name="Equation" r:id="rId9" imgW="1892300" imgH="482600" progId="Equation.3">
                  <p:embed/>
                </p:oleObj>
              </mc:Choice>
              <mc:Fallback>
                <p:oleObj name="Equation" r:id="rId9" imgW="1892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9" y="3732489"/>
                        <a:ext cx="42941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/>
          <p:nvPr/>
        </p:nvGrpSpPr>
        <p:grpSpPr>
          <a:xfrm>
            <a:off x="2011369" y="2555876"/>
            <a:ext cx="4391331" cy="3282352"/>
            <a:chOff x="487368" y="2555876"/>
            <a:chExt cx="4391331" cy="3282352"/>
          </a:xfrm>
        </p:grpSpPr>
        <p:grpSp>
          <p:nvGrpSpPr>
            <p:cNvPr id="3" name="Grupp 14"/>
            <p:cNvGrpSpPr/>
            <p:nvPr/>
          </p:nvGrpSpPr>
          <p:grpSpPr>
            <a:xfrm>
              <a:off x="487368" y="2555876"/>
              <a:ext cx="4391331" cy="3282352"/>
              <a:chOff x="392913" y="3255554"/>
              <a:chExt cx="5423954" cy="3333302"/>
            </a:xfrm>
          </p:grpSpPr>
          <p:grpSp>
            <p:nvGrpSpPr>
              <p:cNvPr id="4" name="Grupp 9"/>
              <p:cNvGrpSpPr/>
              <p:nvPr/>
            </p:nvGrpSpPr>
            <p:grpSpPr>
              <a:xfrm>
                <a:off x="1371600" y="3255554"/>
                <a:ext cx="3513423" cy="2833216"/>
                <a:chOff x="1358900" y="3301092"/>
                <a:chExt cx="2048504" cy="1651909"/>
              </a:xfrm>
            </p:grpSpPr>
            <p:grpSp>
              <p:nvGrpSpPr>
                <p:cNvPr id="5" name="Grupp 5"/>
                <p:cNvGrpSpPr/>
                <p:nvPr/>
              </p:nvGrpSpPr>
              <p:grpSpPr>
                <a:xfrm>
                  <a:off x="1358901" y="3301092"/>
                  <a:ext cx="2048503" cy="1651909"/>
                  <a:chOff x="4076701" y="5053692"/>
                  <a:chExt cx="2048503" cy="1651909"/>
                </a:xfrm>
              </p:grpSpPr>
              <p:cxnSp>
                <p:nvCxnSpPr>
                  <p:cNvPr id="19" name="Rak 3"/>
                  <p:cNvCxnSpPr/>
                  <p:nvPr/>
                </p:nvCxnSpPr>
                <p:spPr>
                  <a:xfrm rot="5400000" flipH="1" flipV="1">
                    <a:off x="3250746" y="5879647"/>
                    <a:ext cx="1651909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Rak 4"/>
                  <p:cNvCxnSpPr/>
                  <p:nvPr/>
                </p:nvCxnSpPr>
                <p:spPr>
                  <a:xfrm rot="10800000">
                    <a:off x="4076701" y="6692899"/>
                    <a:ext cx="2048503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Frihandsfigur 8"/>
                <p:cNvSpPr/>
                <p:nvPr/>
              </p:nvSpPr>
              <p:spPr>
                <a:xfrm>
                  <a:off x="1358900" y="3429434"/>
                  <a:ext cx="1651000" cy="1498167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  <a:gd name="connsiteX0" fmla="*/ 0 w 1651000"/>
                    <a:gd name="connsiteY0" fmla="*/ 781050 h 2218667"/>
                    <a:gd name="connsiteX1" fmla="*/ 1168400 w 1651000"/>
                    <a:gd name="connsiteY1" fmla="*/ 656567 h 2218667"/>
                    <a:gd name="connsiteX2" fmla="*/ 1651000 w 1651000"/>
                    <a:gd name="connsiteY2" fmla="*/ 2218667 h 2218667"/>
                    <a:gd name="connsiteX3" fmla="*/ 1651000 w 1651000"/>
                    <a:gd name="connsiteY3" fmla="*/ 2218667 h 2218667"/>
                    <a:gd name="connsiteX0" fmla="*/ 0 w 1651000"/>
                    <a:gd name="connsiteY0" fmla="*/ 471585 h 1909202"/>
                    <a:gd name="connsiteX1" fmla="*/ 559857 w 1651000"/>
                    <a:gd name="connsiteY1" fmla="*/ 20747 h 1909202"/>
                    <a:gd name="connsiteX2" fmla="*/ 1168400 w 1651000"/>
                    <a:gd name="connsiteY2" fmla="*/ 347102 h 1909202"/>
                    <a:gd name="connsiteX3" fmla="*/ 1651000 w 1651000"/>
                    <a:gd name="connsiteY3" fmla="*/ 1909202 h 1909202"/>
                    <a:gd name="connsiteX4" fmla="*/ 1651000 w 1651000"/>
                    <a:gd name="connsiteY4" fmla="*/ 1909202 h 1909202"/>
                    <a:gd name="connsiteX0" fmla="*/ 0 w 1651000"/>
                    <a:gd name="connsiteY0" fmla="*/ 371330 h 1808947"/>
                    <a:gd name="connsiteX1" fmla="*/ 652113 w 1651000"/>
                    <a:gd name="connsiteY1" fmla="*/ 327866 h 1808947"/>
                    <a:gd name="connsiteX2" fmla="*/ 1168400 w 1651000"/>
                    <a:gd name="connsiteY2" fmla="*/ 246847 h 1808947"/>
                    <a:gd name="connsiteX3" fmla="*/ 1651000 w 1651000"/>
                    <a:gd name="connsiteY3" fmla="*/ 1808947 h 1808947"/>
                    <a:gd name="connsiteX4" fmla="*/ 1651000 w 1651000"/>
                    <a:gd name="connsiteY4" fmla="*/ 1808947 h 1808947"/>
                    <a:gd name="connsiteX0" fmla="*/ 0 w 1651000"/>
                    <a:gd name="connsiteY0" fmla="*/ 283067 h 1720684"/>
                    <a:gd name="connsiteX1" fmla="*/ 652113 w 1651000"/>
                    <a:gd name="connsiteY1" fmla="*/ 239603 h 1720684"/>
                    <a:gd name="connsiteX2" fmla="*/ 1651000 w 1651000"/>
                    <a:gd name="connsiteY2" fmla="*/ 1720684 h 1720684"/>
                    <a:gd name="connsiteX3" fmla="*/ 1651000 w 1651000"/>
                    <a:gd name="connsiteY3" fmla="*/ 1720684 h 1720684"/>
                    <a:gd name="connsiteX0" fmla="*/ 0 w 1651000"/>
                    <a:gd name="connsiteY0" fmla="*/ 75140 h 1512757"/>
                    <a:gd name="connsiteX1" fmla="*/ 1089166 w 1651000"/>
                    <a:gd name="connsiteY1" fmla="*/ 249976 h 1512757"/>
                    <a:gd name="connsiteX2" fmla="*/ 1651000 w 1651000"/>
                    <a:gd name="connsiteY2" fmla="*/ 1512757 h 1512757"/>
                    <a:gd name="connsiteX3" fmla="*/ 1651000 w 1651000"/>
                    <a:gd name="connsiteY3" fmla="*/ 1512757 h 1512757"/>
                    <a:gd name="connsiteX0" fmla="*/ 0 w 1651000"/>
                    <a:gd name="connsiteY0" fmla="*/ 59673 h 1497290"/>
                    <a:gd name="connsiteX1" fmla="*/ 773814 w 1651000"/>
                    <a:gd name="connsiteY1" fmla="*/ 90238 h 1497290"/>
                    <a:gd name="connsiteX2" fmla="*/ 1089166 w 1651000"/>
                    <a:gd name="connsiteY2" fmla="*/ 234509 h 1497290"/>
                    <a:gd name="connsiteX3" fmla="*/ 1651000 w 1651000"/>
                    <a:gd name="connsiteY3" fmla="*/ 1497290 h 1497290"/>
                    <a:gd name="connsiteX4" fmla="*/ 1651000 w 1651000"/>
                    <a:gd name="connsiteY4" fmla="*/ 1497290 h 1497290"/>
                    <a:gd name="connsiteX0" fmla="*/ 0 w 1651000"/>
                    <a:gd name="connsiteY0" fmla="*/ 88812 h 1526429"/>
                    <a:gd name="connsiteX1" fmla="*/ 766173 w 1651000"/>
                    <a:gd name="connsiteY1" fmla="*/ 29139 h 1526429"/>
                    <a:gd name="connsiteX2" fmla="*/ 1089166 w 1651000"/>
                    <a:gd name="connsiteY2" fmla="*/ 263648 h 1526429"/>
                    <a:gd name="connsiteX3" fmla="*/ 1651000 w 1651000"/>
                    <a:gd name="connsiteY3" fmla="*/ 1526429 h 1526429"/>
                    <a:gd name="connsiteX4" fmla="*/ 1651000 w 1651000"/>
                    <a:gd name="connsiteY4" fmla="*/ 1526429 h 1526429"/>
                    <a:gd name="connsiteX0" fmla="*/ 0 w 1651000"/>
                    <a:gd name="connsiteY0" fmla="*/ 159010 h 1596627"/>
                    <a:gd name="connsiteX1" fmla="*/ 766173 w 1651000"/>
                    <a:gd name="connsiteY1" fmla="*/ 99337 h 1596627"/>
                    <a:gd name="connsiteX2" fmla="*/ 1300258 w 1651000"/>
                    <a:gd name="connsiteY2" fmla="*/ 755035 h 1596627"/>
                    <a:gd name="connsiteX3" fmla="*/ 1651000 w 1651000"/>
                    <a:gd name="connsiteY3" fmla="*/ 1596627 h 1596627"/>
                    <a:gd name="connsiteX4" fmla="*/ 1651000 w 1651000"/>
                    <a:gd name="connsiteY4" fmla="*/ 1596627 h 1596627"/>
                    <a:gd name="connsiteX0" fmla="*/ 0 w 1651000"/>
                    <a:gd name="connsiteY0" fmla="*/ 67314 h 1504931"/>
                    <a:gd name="connsiteX1" fmla="*/ 888435 w 1651000"/>
                    <a:gd name="connsiteY1" fmla="*/ 99337 h 1504931"/>
                    <a:gd name="connsiteX2" fmla="*/ 1300258 w 1651000"/>
                    <a:gd name="connsiteY2" fmla="*/ 663339 h 1504931"/>
                    <a:gd name="connsiteX3" fmla="*/ 1651000 w 1651000"/>
                    <a:gd name="connsiteY3" fmla="*/ 1504931 h 1504931"/>
                    <a:gd name="connsiteX4" fmla="*/ 1651000 w 1651000"/>
                    <a:gd name="connsiteY4" fmla="*/ 1504931 h 1504931"/>
                    <a:gd name="connsiteX0" fmla="*/ 0 w 1651000"/>
                    <a:gd name="connsiteY0" fmla="*/ 80050 h 1517667"/>
                    <a:gd name="connsiteX1" fmla="*/ 888435 w 1651000"/>
                    <a:gd name="connsiteY1" fmla="*/ 112073 h 1517667"/>
                    <a:gd name="connsiteX2" fmla="*/ 1300258 w 1651000"/>
                    <a:gd name="connsiteY2" fmla="*/ 752488 h 1517667"/>
                    <a:gd name="connsiteX3" fmla="*/ 1651000 w 1651000"/>
                    <a:gd name="connsiteY3" fmla="*/ 1517667 h 1517667"/>
                    <a:gd name="connsiteX4" fmla="*/ 1651000 w 1651000"/>
                    <a:gd name="connsiteY4" fmla="*/ 1517667 h 1517667"/>
                    <a:gd name="connsiteX0" fmla="*/ 0 w 1651000"/>
                    <a:gd name="connsiteY0" fmla="*/ 0 h 1437617"/>
                    <a:gd name="connsiteX1" fmla="*/ 758980 w 1651000"/>
                    <a:gd name="connsiteY1" fmla="*/ 120908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0 h 1437617"/>
                    <a:gd name="connsiteX1" fmla="*/ 758980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112073 h 1549690"/>
                    <a:gd name="connsiteX1" fmla="*/ 758980 w 1651000"/>
                    <a:gd name="connsiteY1" fmla="*/ 112073 h 1549690"/>
                    <a:gd name="connsiteX2" fmla="*/ 1300258 w 1651000"/>
                    <a:gd name="connsiteY2" fmla="*/ 784511 h 1549690"/>
                    <a:gd name="connsiteX3" fmla="*/ 1651000 w 1651000"/>
                    <a:gd name="connsiteY3" fmla="*/ 1549690 h 1549690"/>
                    <a:gd name="connsiteX4" fmla="*/ 1651000 w 1651000"/>
                    <a:gd name="connsiteY4" fmla="*/ 1549690 h 1549690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0 h 1437617"/>
                    <a:gd name="connsiteX1" fmla="*/ 886685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1000" h="1498167">
                      <a:moveTo>
                        <a:pt x="0" y="60550"/>
                      </a:moveTo>
                      <a:cubicBezTo>
                        <a:pt x="128969" y="65644"/>
                        <a:pt x="849942" y="0"/>
                        <a:pt x="886685" y="181457"/>
                      </a:cubicBezTo>
                      <a:cubicBezTo>
                        <a:pt x="1207709" y="455590"/>
                        <a:pt x="1172872" y="513536"/>
                        <a:pt x="1300258" y="732988"/>
                      </a:cubicBezTo>
                      <a:cubicBezTo>
                        <a:pt x="1427644" y="952440"/>
                        <a:pt x="1484519" y="1251320"/>
                        <a:pt x="1651000" y="1498167"/>
                      </a:cubicBezTo>
                      <a:lnTo>
                        <a:pt x="1651000" y="1498167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" name="textruta 10"/>
              <p:cNvSpPr txBox="1"/>
              <p:nvPr/>
            </p:nvSpPr>
            <p:spPr>
              <a:xfrm>
                <a:off x="392913" y="4499460"/>
                <a:ext cx="1659522" cy="53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800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sv-SE" sz="2800" baseline="-25000" dirty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1"/>
              <p:cNvSpPr txBox="1"/>
              <p:nvPr/>
            </p:nvSpPr>
            <p:spPr>
              <a:xfrm>
                <a:off x="4008723" y="6088769"/>
                <a:ext cx="876298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ruta 12"/>
              <p:cNvSpPr txBox="1"/>
              <p:nvPr/>
            </p:nvSpPr>
            <p:spPr>
              <a:xfrm>
                <a:off x="4940567" y="5843057"/>
                <a:ext cx="876300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D</a:t>
                </a:r>
              </a:p>
            </p:txBody>
          </p:sp>
        </p:grpSp>
        <p:sp>
          <p:nvSpPr>
            <p:cNvPr id="23" name="textruta 10"/>
            <p:cNvSpPr txBox="1"/>
            <p:nvPr/>
          </p:nvSpPr>
          <p:spPr>
            <a:xfrm>
              <a:off x="2333642" y="2555876"/>
              <a:ext cx="1343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800" baseline="-25000" dirty="0">
                  <a:latin typeface="Arial" pitchFamily="34" charset="0"/>
                  <a:cs typeface="Arial" pitchFamily="34" charset="0"/>
                </a:rPr>
                <a:t>C</a:t>
              </a:r>
              <a:endParaRPr lang="sv-SE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ruta 11"/>
          <p:cNvSpPr txBox="1"/>
          <p:nvPr/>
        </p:nvSpPr>
        <p:spPr>
          <a:xfrm>
            <a:off x="3521344" y="5838228"/>
            <a:ext cx="283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Arial" pitchFamily="34" charset="0"/>
                <a:cs typeface="Arial" pitchFamily="34" charset="0"/>
              </a:rPr>
              <a:t>Washout dilution rate</a:t>
            </a:r>
          </a:p>
        </p:txBody>
      </p:sp>
      <p:cxnSp>
        <p:nvCxnSpPr>
          <p:cNvPr id="26" name="Straight Arrow Connector 25"/>
          <p:cNvCxnSpPr>
            <a:endCxn id="15" idx="1"/>
          </p:cNvCxnSpPr>
          <p:nvPr/>
        </p:nvCxnSpPr>
        <p:spPr>
          <a:xfrm flipV="1">
            <a:off x="4470401" y="5592008"/>
            <a:ext cx="468393" cy="2462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Product Flow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45</a:t>
            </a:fld>
            <a:endParaRPr lang="sv-SE"/>
          </a:p>
        </p:txBody>
      </p:sp>
      <p:sp>
        <p:nvSpPr>
          <p:cNvPr id="5" name="textruta 13"/>
          <p:cNvSpPr txBox="1"/>
          <p:nvPr/>
        </p:nvSpPr>
        <p:spPr>
          <a:xfrm>
            <a:off x="6497725" y="1661976"/>
            <a:ext cx="381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000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>
                <a:latin typeface="Arial" pitchFamily="34" charset="0"/>
                <a:cs typeface="Arial" pitchFamily="34" charset="0"/>
              </a:rPr>
              <a:t>does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 this </a:t>
            </a:r>
            <a:r>
              <a:rPr lang="sv-SE" sz="2000" dirty="0" err="1">
                <a:latin typeface="Arial" pitchFamily="34" charset="0"/>
                <a:cs typeface="Arial" pitchFamily="34" charset="0"/>
              </a:rPr>
              <a:t>figure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>
                <a:latin typeface="Arial" pitchFamily="34" charset="0"/>
                <a:cs typeface="Arial" pitchFamily="34" charset="0"/>
              </a:rPr>
              <a:t>relate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 to </a:t>
            </a:r>
            <a:r>
              <a:rPr lang="sv-SE" sz="2000" dirty="0" err="1">
                <a:latin typeface="Arial" pitchFamily="34" charset="0"/>
                <a:cs typeface="Arial" pitchFamily="34" charset="0"/>
              </a:rPr>
              <a:t>drinking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 a </a:t>
            </a:r>
            <a:r>
              <a:rPr lang="sv-SE" sz="2000" dirty="0" err="1">
                <a:latin typeface="Arial" pitchFamily="34" charset="0"/>
                <a:cs typeface="Arial" pitchFamily="34" charset="0"/>
              </a:rPr>
              <a:t>lot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 of fluids </a:t>
            </a:r>
            <a:r>
              <a:rPr lang="sv-SE" sz="2000" dirty="0" err="1">
                <a:latin typeface="Arial" pitchFamily="34" charset="0"/>
                <a:cs typeface="Arial" pitchFamily="34" charset="0"/>
              </a:rPr>
              <a:t>when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 you </a:t>
            </a:r>
            <a:r>
              <a:rPr lang="sv-SE" sz="2000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 an </a:t>
            </a:r>
            <a:r>
              <a:rPr lang="sv-SE" sz="2000" dirty="0" err="1">
                <a:latin typeface="Arial" pitchFamily="34" charset="0"/>
                <a:cs typeface="Arial" pitchFamily="34" charset="0"/>
              </a:rPr>
              <a:t>infection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 or </a:t>
            </a:r>
            <a:r>
              <a:rPr lang="sv-SE" sz="2000" dirty="0" err="1">
                <a:latin typeface="Arial" pitchFamily="34" charset="0"/>
                <a:cs typeface="Arial" pitchFamily="34" charset="0"/>
              </a:rPr>
              <a:t>cold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/>
          </p:nvPr>
        </p:nvGraphicFramePr>
        <p:xfrm>
          <a:off x="6694061" y="2969309"/>
          <a:ext cx="22177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6" name="Equation" r:id="rId3" imgW="977900" imgH="431800" progId="Equation.3">
                  <p:embed/>
                </p:oleObj>
              </mc:Choice>
              <mc:Fallback>
                <p:oleObj name="Equation" r:id="rId3" imgW="977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061" y="2969309"/>
                        <a:ext cx="2217737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6138972" y="3994833"/>
          <a:ext cx="43783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7" name="Equation" r:id="rId5" imgW="1930400" imgH="508000" progId="Equation.3">
                  <p:embed/>
                </p:oleObj>
              </mc:Choice>
              <mc:Fallback>
                <p:oleObj name="Equation" r:id="rId5" imgW="1930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972" y="3994833"/>
                        <a:ext cx="4378325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7"/>
          <p:cNvGrpSpPr/>
          <p:nvPr/>
        </p:nvGrpSpPr>
        <p:grpSpPr>
          <a:xfrm>
            <a:off x="1981673" y="1677365"/>
            <a:ext cx="6264861" cy="5208237"/>
            <a:chOff x="457672" y="1677364"/>
            <a:chExt cx="6264861" cy="5208237"/>
          </a:xfrm>
        </p:grpSpPr>
        <p:grpSp>
          <p:nvGrpSpPr>
            <p:cNvPr id="8" name="Grupp 14"/>
            <p:cNvGrpSpPr/>
            <p:nvPr/>
          </p:nvGrpSpPr>
          <p:grpSpPr>
            <a:xfrm>
              <a:off x="457672" y="1677364"/>
              <a:ext cx="6264861" cy="4833044"/>
              <a:chOff x="517082" y="2293816"/>
              <a:chExt cx="5477318" cy="4225492"/>
            </a:xfrm>
          </p:grpSpPr>
          <p:grpSp>
            <p:nvGrpSpPr>
              <p:cNvPr id="9" name="Grupp 9"/>
              <p:cNvGrpSpPr/>
              <p:nvPr/>
            </p:nvGrpSpPr>
            <p:grpSpPr>
              <a:xfrm>
                <a:off x="1371600" y="2342268"/>
                <a:ext cx="3746500" cy="3746500"/>
                <a:chOff x="1358900" y="2768600"/>
                <a:chExt cx="2184400" cy="2184400"/>
              </a:xfrm>
            </p:grpSpPr>
            <p:grpSp>
              <p:nvGrpSpPr>
                <p:cNvPr id="12" name="Grupp 5"/>
                <p:cNvGrpSpPr/>
                <p:nvPr/>
              </p:nvGrpSpPr>
              <p:grpSpPr>
                <a:xfrm>
                  <a:off x="1358900" y="2768600"/>
                  <a:ext cx="2184400" cy="2184400"/>
                  <a:chOff x="4076700" y="4521200"/>
                  <a:chExt cx="2184400" cy="2184400"/>
                </a:xfrm>
              </p:grpSpPr>
              <p:cxnSp>
                <p:nvCxnSpPr>
                  <p:cNvPr id="18" name="Rak 3"/>
                  <p:cNvCxnSpPr/>
                  <p:nvPr/>
                </p:nvCxnSpPr>
                <p:spPr>
                  <a:xfrm rot="5400000" flipH="1" flipV="1">
                    <a:off x="2990850" y="560705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Rak 4"/>
                  <p:cNvCxnSpPr/>
                  <p:nvPr/>
                </p:nvCxnSpPr>
                <p:spPr>
                  <a:xfrm flipH="1" flipV="1">
                    <a:off x="4076700" y="669290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Frihandsfigur 8"/>
                <p:cNvSpPr/>
                <p:nvPr/>
              </p:nvSpPr>
              <p:spPr>
                <a:xfrm>
                  <a:off x="1358900" y="3365500"/>
                  <a:ext cx="1651000" cy="1562100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1000" h="1562100">
                      <a:moveTo>
                        <a:pt x="0" y="1562100"/>
                      </a:moveTo>
                      <a:cubicBezTo>
                        <a:pt x="446616" y="781050"/>
                        <a:pt x="893233" y="0"/>
                        <a:pt x="1168400" y="0"/>
                      </a:cubicBezTo>
                      <a:cubicBezTo>
                        <a:pt x="1443567" y="0"/>
                        <a:pt x="1651000" y="1562100"/>
                        <a:pt x="1651000" y="1562100"/>
                      </a:cubicBezTo>
                      <a:lnTo>
                        <a:pt x="1651000" y="1562100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" name="textruta 10"/>
              <p:cNvSpPr txBox="1"/>
              <p:nvPr/>
            </p:nvSpPr>
            <p:spPr>
              <a:xfrm>
                <a:off x="517082" y="2293816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DC</a:t>
                </a:r>
                <a:r>
                  <a:rPr lang="sv-SE" sz="2600" baseline="-25000" dirty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1"/>
              <p:cNvSpPr txBox="1"/>
              <p:nvPr/>
            </p:nvSpPr>
            <p:spPr>
              <a:xfrm>
                <a:off x="4171442" y="6088769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2"/>
              <p:cNvSpPr txBox="1"/>
              <p:nvPr/>
            </p:nvSpPr>
            <p:spPr>
              <a:xfrm>
                <a:off x="5118100" y="5808680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>
                    <a:latin typeface="Arial" pitchFamily="34" charset="0"/>
                    <a:cs typeface="Arial" pitchFamily="34" charset="0"/>
                  </a:rPr>
                  <a:t>D</a:t>
                </a:r>
              </a:p>
            </p:txBody>
          </p:sp>
        </p:grpSp>
        <p:cxnSp>
          <p:nvCxnSpPr>
            <p:cNvPr id="10" name="Straight Connector 9"/>
            <p:cNvCxnSpPr>
              <a:stCxn id="17" idx="1"/>
            </p:cNvCxnSpPr>
            <p:nvPr/>
          </p:nvCxnSpPr>
          <p:spPr>
            <a:xfrm>
              <a:off x="3727129" y="2903733"/>
              <a:ext cx="20412" cy="308931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ruta 11"/>
            <p:cNvSpPr txBox="1"/>
            <p:nvPr/>
          </p:nvSpPr>
          <p:spPr>
            <a:xfrm>
              <a:off x="3121848" y="5993049"/>
              <a:ext cx="12705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latin typeface="Arial" pitchFamily="34" charset="0"/>
                  <a:cs typeface="Arial" pitchFamily="34" charset="0"/>
                </a:rPr>
                <a:t>D</a:t>
              </a:r>
              <a:r>
                <a:rPr lang="sv-SE" sz="2600" baseline="-25000" dirty="0">
                  <a:latin typeface="Arial" pitchFamily="34" charset="0"/>
                  <a:cs typeface="Arial" pitchFamily="34" charset="0"/>
                </a:rPr>
                <a:t>maxprod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9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05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96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8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52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ektangel 10"/>
          <p:cNvSpPr/>
          <p:nvPr/>
        </p:nvSpPr>
        <p:spPr>
          <a:xfrm>
            <a:off x="2474480" y="1348364"/>
            <a:ext cx="7459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Enzymes provide a pathway for the substrate to proceed at a faster </a:t>
            </a:r>
            <a:r>
              <a:rPr lang="en-US" sz="28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. The substrate, S, reacts to form a product  P.</a:t>
            </a:r>
          </a:p>
        </p:txBody>
      </p:sp>
      <p:sp>
        <p:nvSpPr>
          <p:cNvPr id="5" name="Rektangel 12"/>
          <p:cNvSpPr/>
          <p:nvPr/>
        </p:nvSpPr>
        <p:spPr>
          <a:xfrm>
            <a:off x="2474481" y="5559413"/>
            <a:ext cx="7583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A given enzyme can only catalyze only one reaction. Example, Urea is decomposed by the enzyme urease.</a:t>
            </a:r>
          </a:p>
        </p:txBody>
      </p:sp>
      <p:grpSp>
        <p:nvGrpSpPr>
          <p:cNvPr id="6" name="Grupp 34"/>
          <p:cNvGrpSpPr/>
          <p:nvPr/>
        </p:nvGrpSpPr>
        <p:grpSpPr>
          <a:xfrm>
            <a:off x="4372864" y="2693051"/>
            <a:ext cx="3446275" cy="2358448"/>
            <a:chOff x="2496229" y="2561543"/>
            <a:chExt cx="3446275" cy="2358448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849695" y="3872275"/>
            <a:ext cx="8858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63" name="Equation" r:id="rId3" imgW="368300" imgH="127000" progId="Equation.3">
                    <p:embed/>
                  </p:oleObj>
                </mc:Choice>
                <mc:Fallback>
                  <p:oleObj name="Equation" r:id="rId3" imgW="3683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9695" y="3872275"/>
                          <a:ext cx="885825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upp 33"/>
            <p:cNvGrpSpPr/>
            <p:nvPr/>
          </p:nvGrpSpPr>
          <p:grpSpPr>
            <a:xfrm>
              <a:off x="2496229" y="2561543"/>
              <a:ext cx="3446275" cy="2358448"/>
              <a:chOff x="2496229" y="2561543"/>
              <a:chExt cx="3446275" cy="2358448"/>
            </a:xfrm>
          </p:grpSpPr>
          <p:grpSp>
            <p:nvGrpSpPr>
              <p:cNvPr id="9" name="Grupp 27"/>
              <p:cNvGrpSpPr/>
              <p:nvPr/>
            </p:nvGrpSpPr>
            <p:grpSpPr>
              <a:xfrm>
                <a:off x="2496229" y="2561543"/>
                <a:ext cx="3446275" cy="2148862"/>
                <a:chOff x="2496229" y="2561543"/>
                <a:chExt cx="3446275" cy="2148862"/>
              </a:xfrm>
            </p:grpSpPr>
            <p:cxnSp>
              <p:nvCxnSpPr>
                <p:cNvPr id="11" name="Rak pil 14"/>
                <p:cNvCxnSpPr/>
                <p:nvPr/>
              </p:nvCxnSpPr>
              <p:spPr>
                <a:xfrm>
                  <a:off x="2903778" y="3368470"/>
                  <a:ext cx="849717" cy="648854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ak pil 16"/>
                <p:cNvCxnSpPr/>
                <p:nvPr/>
              </p:nvCxnSpPr>
              <p:spPr>
                <a:xfrm>
                  <a:off x="2999978" y="3053987"/>
                  <a:ext cx="2312753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ruta 18"/>
                <p:cNvSpPr txBox="1"/>
                <p:nvPr/>
              </p:nvSpPr>
              <p:spPr>
                <a:xfrm>
                  <a:off x="3901182" y="2561543"/>
                  <a:ext cx="10074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>
                      <a:latin typeface="Arial" pitchFamily="34" charset="0"/>
                      <a:cs typeface="Arial" pitchFamily="34" charset="0"/>
                    </a:rPr>
                    <a:t>Slow</a:t>
                  </a:r>
                </a:p>
              </p:txBody>
            </p:sp>
            <p:sp>
              <p:nvSpPr>
                <p:cNvPr id="14" name="textruta 19"/>
                <p:cNvSpPr txBox="1"/>
                <p:nvPr/>
              </p:nvSpPr>
              <p:spPr>
                <a:xfrm>
                  <a:off x="2496229" y="2713943"/>
                  <a:ext cx="50374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>
                      <a:latin typeface="Arial" pitchFamily="34" charset="0"/>
                      <a:cs typeface="Arial" pitchFamily="34" charset="0"/>
                    </a:rPr>
                    <a:t>S</a:t>
                  </a:r>
                </a:p>
              </p:txBody>
            </p:sp>
            <p:sp>
              <p:nvSpPr>
                <p:cNvPr id="15" name="textruta 20"/>
                <p:cNvSpPr txBox="1"/>
                <p:nvPr/>
              </p:nvSpPr>
              <p:spPr>
                <a:xfrm>
                  <a:off x="5438755" y="2713943"/>
                  <a:ext cx="50374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>
                      <a:latin typeface="Arial" pitchFamily="34" charset="0"/>
                      <a:cs typeface="Arial" pitchFamily="34" charset="0"/>
                    </a:rPr>
                    <a:t>P</a:t>
                  </a:r>
                </a:p>
              </p:txBody>
            </p:sp>
            <p:sp>
              <p:nvSpPr>
                <p:cNvPr id="16" name="textruta 21"/>
                <p:cNvSpPr txBox="1"/>
                <p:nvPr/>
              </p:nvSpPr>
              <p:spPr>
                <a:xfrm>
                  <a:off x="3901182" y="4217962"/>
                  <a:ext cx="10074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>
                      <a:latin typeface="Arial" pitchFamily="34" charset="0"/>
                      <a:cs typeface="Arial" pitchFamily="34" charset="0"/>
                    </a:rPr>
                    <a:t>Fast</a:t>
                  </a:r>
                </a:p>
              </p:txBody>
            </p:sp>
            <p:cxnSp>
              <p:nvCxnSpPr>
                <p:cNvPr id="17" name="Rak pil 24"/>
                <p:cNvCxnSpPr/>
                <p:nvPr/>
              </p:nvCxnSpPr>
              <p:spPr>
                <a:xfrm rot="5400000" flipH="1" flipV="1">
                  <a:off x="4872859" y="3404292"/>
                  <a:ext cx="648853" cy="577211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Frihandsfigur 32"/>
              <p:cNvSpPr/>
              <p:nvPr/>
            </p:nvSpPr>
            <p:spPr>
              <a:xfrm>
                <a:off x="2809101" y="3791023"/>
                <a:ext cx="3049604" cy="1128968"/>
              </a:xfrm>
              <a:custGeom>
                <a:avLst/>
                <a:gdLst>
                  <a:gd name="connsiteX0" fmla="*/ 0 w 3049604"/>
                  <a:gd name="connsiteY0" fmla="*/ 96219 h 1128968"/>
                  <a:gd name="connsiteX1" fmla="*/ 1577713 w 3049604"/>
                  <a:gd name="connsiteY1" fmla="*/ 1116139 h 1128968"/>
                  <a:gd name="connsiteX2" fmla="*/ 2828339 w 3049604"/>
                  <a:gd name="connsiteY2" fmla="*/ 173194 h 1128968"/>
                  <a:gd name="connsiteX3" fmla="*/ 2905301 w 3049604"/>
                  <a:gd name="connsiteY3" fmla="*/ 76976 h 112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604" h="1128968">
                    <a:moveTo>
                      <a:pt x="0" y="96219"/>
                    </a:moveTo>
                    <a:cubicBezTo>
                      <a:pt x="553161" y="599764"/>
                      <a:pt x="1106323" y="1103310"/>
                      <a:pt x="1577713" y="1116139"/>
                    </a:cubicBezTo>
                    <a:cubicBezTo>
                      <a:pt x="2049103" y="1128968"/>
                      <a:pt x="2607074" y="346388"/>
                      <a:pt x="2828339" y="173194"/>
                    </a:cubicBezTo>
                    <a:cubicBezTo>
                      <a:pt x="3049604" y="0"/>
                      <a:pt x="2977452" y="38488"/>
                      <a:pt x="2905301" y="7697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55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20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8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16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- Urease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Platshållare för innehåll 3"/>
          <p:cNvSpPr txBox="1">
            <a:spLocks/>
          </p:cNvSpPr>
          <p:nvPr/>
        </p:nvSpPr>
        <p:spPr>
          <a:xfrm>
            <a:off x="2455863" y="1324099"/>
            <a:ext cx="7920037" cy="9586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A given enzyme can only catalyze only one reaction. Urea is decomposed by the enzyme urease, as shown below.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2535238" y="2249304"/>
            <a:ext cx="7326312" cy="1082795"/>
            <a:chOff x="909638" y="1816100"/>
            <a:chExt cx="7326312" cy="1082795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909638" y="1816100"/>
            <a:ext cx="73263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91" name="Equation" r:id="rId3" imgW="3606800" imgH="241300" progId="Equation.3">
                    <p:embed/>
                  </p:oleObj>
                </mc:Choice>
                <mc:Fallback>
                  <p:oleObj name="Equation" r:id="rId3" imgW="360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1816100"/>
                          <a:ext cx="7326312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275013" y="2443282"/>
            <a:ext cx="2592387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92" name="Equation" r:id="rId5" imgW="1193800" imgH="203200" progId="Equation.3">
                    <p:embed/>
                  </p:oleObj>
                </mc:Choice>
                <mc:Fallback>
                  <p:oleObj name="Equation" r:id="rId5" imgW="1193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2443282"/>
                          <a:ext cx="2592387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8"/>
          <p:cNvGrpSpPr/>
          <p:nvPr/>
        </p:nvGrpSpPr>
        <p:grpSpPr>
          <a:xfrm>
            <a:off x="2601950" y="4200926"/>
            <a:ext cx="4327525" cy="2211388"/>
            <a:chOff x="1011238" y="4200926"/>
            <a:chExt cx="4327525" cy="2211388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1030288" y="4200926"/>
            <a:ext cx="33337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93" name="Equation" r:id="rId7" imgW="1066337" imgH="203112" progId="Equation.3">
                    <p:embed/>
                  </p:oleObj>
                </mc:Choice>
                <mc:Fallback>
                  <p:oleObj name="Equation" r:id="rId7" imgW="106633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288" y="4200926"/>
                          <a:ext cx="3333750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1011238" y="4956576"/>
            <a:ext cx="33734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94" name="Equation" r:id="rId9" imgW="1079032" imgH="203112" progId="Equation.3">
                    <p:embed/>
                  </p:oleObj>
                </mc:Choice>
                <mc:Fallback>
                  <p:oleObj name="Equation" r:id="rId9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4956576"/>
                          <a:ext cx="3373437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1011238" y="5753501"/>
            <a:ext cx="43275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95" name="Equation" r:id="rId11" imgW="1384300" imgH="203200" progId="Equation.3">
                    <p:embed/>
                  </p:oleObj>
                </mc:Choice>
                <mc:Fallback>
                  <p:oleObj name="Equation" r:id="rId11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5753501"/>
                          <a:ext cx="4327525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ktangel 10"/>
          <p:cNvSpPr/>
          <p:nvPr/>
        </p:nvSpPr>
        <p:spPr>
          <a:xfrm>
            <a:off x="2455864" y="3508777"/>
            <a:ext cx="5287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corresponding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>
                <a:latin typeface="Arial" pitchFamily="34" charset="0"/>
                <a:cs typeface="Arial" pitchFamily="34" charset="0"/>
              </a:rPr>
              <a:t>mechanism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 is: </a:t>
            </a:r>
          </a:p>
        </p:txBody>
      </p:sp>
    </p:spTree>
    <p:extLst>
      <p:ext uri="{BB962C8B-B14F-4D97-AF65-F5344CB8AC3E}">
        <p14:creationId xmlns:p14="http://schemas.microsoft.com/office/powerpoint/2010/main" val="9602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7</a:t>
            </a:fld>
            <a:endParaRPr lang="sv-SE"/>
          </a:p>
        </p:txBody>
      </p:sp>
      <p:grpSp>
        <p:nvGrpSpPr>
          <p:cNvPr id="5" name="Group 17"/>
          <p:cNvGrpSpPr/>
          <p:nvPr/>
        </p:nvGrpSpPr>
        <p:grpSpPr>
          <a:xfrm>
            <a:off x="2543176" y="1533526"/>
            <a:ext cx="6207125" cy="5057775"/>
            <a:chOff x="920750" y="1533525"/>
            <a:chExt cx="6207125" cy="505777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990600" y="1533525"/>
            <a:ext cx="252095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15" name="Equation" r:id="rId3" imgW="1079500" imgH="228600" progId="Equation.3">
                    <p:embed/>
                  </p:oleObj>
                </mc:Choice>
                <mc:Fallback>
                  <p:oleObj name="Equation" r:id="rId3" imgW="1079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1533525"/>
                          <a:ext cx="2520950" cy="552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1019175" y="2247900"/>
            <a:ext cx="61087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16" name="Equation" r:id="rId5" imgW="2616200" imgH="228600" progId="Equation.3">
                    <p:embed/>
                  </p:oleObj>
                </mc:Choice>
                <mc:Fallback>
                  <p:oleObj name="Equation" r:id="rId5" imgW="2616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9175" y="2247900"/>
                          <a:ext cx="61087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920750" y="4965700"/>
            <a:ext cx="3022600" cy="162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17" name="Equation" r:id="rId7" imgW="1295400" imgH="673100" progId="Equation.3">
                    <p:embed/>
                  </p:oleObj>
                </mc:Choice>
                <mc:Fallback>
                  <p:oleObj name="Equation" r:id="rId7" imgW="1295400" imgH="673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750" y="4965700"/>
                          <a:ext cx="3022600" cy="162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966788" y="3022600"/>
            <a:ext cx="2689225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18" name="Equation" r:id="rId9" imgW="1155700" imgH="431800" progId="Equation.3">
                    <p:embed/>
                  </p:oleObj>
                </mc:Choice>
                <mc:Fallback>
                  <p:oleObj name="Equation" r:id="rId9" imgW="11557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788" y="3022600"/>
                          <a:ext cx="2689225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984250" y="4279900"/>
            <a:ext cx="25146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19" name="Equation" r:id="rId11" imgW="1079500" imgH="228600" progId="Equation.3">
                    <p:embed/>
                  </p:oleObj>
                </mc:Choice>
                <mc:Fallback>
                  <p:oleObj name="Equation" r:id="rId11" imgW="1079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4250" y="4279900"/>
                          <a:ext cx="25146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867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8</a:t>
            </a:fld>
            <a:endParaRPr lang="sv-SE"/>
          </a:p>
        </p:txBody>
      </p:sp>
      <p:grpSp>
        <p:nvGrpSpPr>
          <p:cNvPr id="4" name="Group 6"/>
          <p:cNvGrpSpPr/>
          <p:nvPr/>
        </p:nvGrpSpPr>
        <p:grpSpPr>
          <a:xfrm>
            <a:off x="2498725" y="1651000"/>
            <a:ext cx="7048500" cy="4241800"/>
            <a:chOff x="914400" y="1651000"/>
            <a:chExt cx="7048500" cy="42418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914400" y="1651000"/>
            <a:ext cx="7048500" cy="270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36" name="Equation" r:id="rId3" imgW="2667000" imgH="990600" progId="Equation.3">
                    <p:embed/>
                  </p:oleObj>
                </mc:Choice>
                <mc:Fallback>
                  <p:oleObj name="Equation" r:id="rId3" imgW="2667000" imgH="990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1651000"/>
                          <a:ext cx="7048500" cy="270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974725" y="4724400"/>
            <a:ext cx="4452938" cy="116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37" name="Equation" r:id="rId5" imgW="1688367" imgH="431613" progId="Equation.3">
                    <p:embed/>
                  </p:oleObj>
                </mc:Choice>
                <mc:Fallback>
                  <p:oleObj name="Equation" r:id="rId5" imgW="1688367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4725" y="4724400"/>
                          <a:ext cx="4452938" cy="1168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150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8" name="Rektangel 3"/>
          <p:cNvSpPr/>
          <p:nvPr/>
        </p:nvSpPr>
        <p:spPr>
          <a:xfrm>
            <a:off x="2438401" y="2476293"/>
            <a:ext cx="796766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Turnover Number: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800" i="1" baseline="-25000" dirty="0" err="1">
                <a:latin typeface="Arial" pitchFamily="34" charset="0"/>
                <a:cs typeface="Arial" pitchFamily="34" charset="0"/>
              </a:rPr>
              <a:t>cat</a:t>
            </a:r>
            <a:endParaRPr lang="en-US" sz="2800" i="1" baseline="-250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Number of substrate molecules (moles) converted to product in a given time (s) on a single enzyme molecule 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(molecules/molecule/time)</a:t>
            </a:r>
          </a:p>
          <a:p>
            <a:pPr algn="just"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For the reaction:</a:t>
            </a:r>
          </a:p>
        </p:txBody>
      </p:sp>
      <p:sp>
        <p:nvSpPr>
          <p:cNvPr id="9" name="Rektangel 6"/>
          <p:cNvSpPr/>
          <p:nvPr/>
        </p:nvSpPr>
        <p:spPr>
          <a:xfrm>
            <a:off x="2452049" y="5136332"/>
            <a:ext cx="7967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40,000,000 molecules of H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converted to product per second on a single enzyme molecule.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46113" y="4125525"/>
            <a:ext cx="3996607" cy="720648"/>
            <a:chOff x="2508912" y="4111105"/>
            <a:chExt cx="3996607" cy="720648"/>
          </a:xfrm>
        </p:grpSpPr>
        <p:sp>
          <p:nvSpPr>
            <p:cNvPr id="11" name="Rektangel 4"/>
            <p:cNvSpPr/>
            <p:nvPr/>
          </p:nvSpPr>
          <p:spPr>
            <a:xfrm>
              <a:off x="2508912" y="4246978"/>
              <a:ext cx="39966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6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6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+ E 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→</a:t>
              </a:r>
              <a:r>
                <a:rPr lang="en-US" sz="2600" dirty="0">
                  <a:latin typeface="Arial" pitchFamily="34" charset="0"/>
                  <a:cs typeface="Arial" pitchFamily="34" charset="0"/>
                  <a:sym typeface="Wingdings" charset="2"/>
                </a:rPr>
                <a:t>H</a:t>
              </a:r>
              <a:r>
                <a:rPr lang="en-US" sz="2600" baseline="-25000" dirty="0">
                  <a:latin typeface="Arial" pitchFamily="34" charset="0"/>
                  <a:cs typeface="Arial" pitchFamily="34" charset="0"/>
                  <a:sym typeface="Wingdings" charset="2"/>
                </a:rPr>
                <a:t>2</a:t>
              </a:r>
              <a:r>
                <a:rPr lang="en-US" sz="2600" dirty="0">
                  <a:latin typeface="Arial" pitchFamily="34" charset="0"/>
                  <a:cs typeface="Arial" pitchFamily="34" charset="0"/>
                  <a:sym typeface="Wingdings" charset="2"/>
                </a:rPr>
                <a:t>O + O +  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44202" y="4111105"/>
              <a:ext cx="796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400" baseline="-25000" dirty="0" err="1">
                  <a:latin typeface="Arial" pitchFamily="34" charset="0"/>
                  <a:cs typeface="Arial" pitchFamily="34" charset="0"/>
                </a:rPr>
                <a:t>cat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455758" y="1737208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max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cat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55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909</Words>
  <Application>Microsoft Office PowerPoint</Application>
  <PresentationFormat>Custom</PresentationFormat>
  <Paragraphs>284</Paragraphs>
  <Slides>52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Enzymes</vt:lpstr>
      <vt:lpstr>Enzymes</vt:lpstr>
      <vt:lpstr>Enzymes - Urease </vt:lpstr>
      <vt:lpstr>Enzymes - Michaelis-Menten Kinetics</vt:lpstr>
      <vt:lpstr>Enzymes - Michaelis-Menten Kinetics</vt:lpstr>
      <vt:lpstr>Enzymes - Michaelis-Menten Kinetics</vt:lpstr>
      <vt:lpstr>Enzymes - Michaelis-Menten Kinetics</vt:lpstr>
      <vt:lpstr>Enzymes - Michaelis-Menten Kinetics</vt:lpstr>
      <vt:lpstr>Types of Enzyme Inhibition</vt:lpstr>
      <vt:lpstr>Competitive Inhibition</vt:lpstr>
      <vt:lpstr>Competitive Inhibition</vt:lpstr>
      <vt:lpstr>Competitive Inhibition</vt:lpstr>
      <vt:lpstr>Competitive Inhibition</vt:lpstr>
      <vt:lpstr>Competitive Inhibition</vt:lpstr>
      <vt:lpstr>Uncompetitive Inhibition</vt:lpstr>
      <vt:lpstr>Uncompetitive Inhibition</vt:lpstr>
      <vt:lpstr>Adding (1) and (2)</vt:lpstr>
      <vt:lpstr>Uncompetitive Inhibition</vt:lpstr>
      <vt:lpstr>Uncompetitive Inhibition</vt:lpstr>
      <vt:lpstr>Non-competitive Inhibition</vt:lpstr>
      <vt:lpstr>Non-competitive Inhibition</vt:lpstr>
      <vt:lpstr>Summary: Types of Enzyme Inhibition</vt:lpstr>
      <vt:lpstr>PowerPoint Presentation</vt:lpstr>
      <vt:lpstr>Enzymes - Urease </vt:lpstr>
      <vt:lpstr>Bioreactors</vt:lpstr>
      <vt:lpstr>Bioreactors</vt:lpstr>
      <vt:lpstr>Batch Bioreactor</vt:lpstr>
      <vt:lpstr>Phases of Cell Growth and Division</vt:lpstr>
      <vt:lpstr>Bioreactors</vt:lpstr>
      <vt:lpstr>Bioreactors </vt:lpstr>
      <vt:lpstr>Bioreactors</vt:lpstr>
      <vt:lpstr>Bioreactors </vt:lpstr>
      <vt:lpstr>Bioreactors </vt:lpstr>
      <vt:lpstr>Bioreactors </vt:lpstr>
      <vt:lpstr>Bioreactors</vt:lpstr>
      <vt:lpstr>Bioreactors</vt:lpstr>
      <vt:lpstr>Bioreactors</vt:lpstr>
      <vt:lpstr>Polymath Setup</vt:lpstr>
      <vt:lpstr>Bioreactors – Chemostats - CSTRs</vt:lpstr>
      <vt:lpstr>Bioreactors – Chemostats - CSTRs</vt:lpstr>
      <vt:lpstr>Bioreactors – Chemostats - CSTRs</vt:lpstr>
      <vt:lpstr>Maximum Product Flow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amazzon</cp:lastModifiedBy>
  <cp:revision>23</cp:revision>
  <dcterms:created xsi:type="dcterms:W3CDTF">2018-12-03T12:03:58Z</dcterms:created>
  <dcterms:modified xsi:type="dcterms:W3CDTF">2018-12-03T21:35:28Z</dcterms:modified>
</cp:coreProperties>
</file>