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 bookmarkIdSeed="3">
  <p:sldMasterIdLst>
    <p:sldMasterId id="2147483648" r:id="rId1"/>
  </p:sldMasterIdLst>
  <p:notesMasterIdLst>
    <p:notesMasterId r:id="rId25"/>
  </p:notesMasterIdLst>
  <p:sldIdLst>
    <p:sldId id="257" r:id="rId2"/>
    <p:sldId id="258" r:id="rId3"/>
    <p:sldId id="289" r:id="rId4"/>
    <p:sldId id="300" r:id="rId5"/>
    <p:sldId id="301" r:id="rId6"/>
    <p:sldId id="302" r:id="rId7"/>
    <p:sldId id="303" r:id="rId8"/>
    <p:sldId id="304" r:id="rId9"/>
    <p:sldId id="305" r:id="rId10"/>
    <p:sldId id="306" r:id="rId11"/>
    <p:sldId id="307" r:id="rId12"/>
    <p:sldId id="308" r:id="rId13"/>
    <p:sldId id="290" r:id="rId14"/>
    <p:sldId id="291" r:id="rId15"/>
    <p:sldId id="292" r:id="rId16"/>
    <p:sldId id="293" r:id="rId17"/>
    <p:sldId id="294" r:id="rId18"/>
    <p:sldId id="295" r:id="rId19"/>
    <p:sldId id="296" r:id="rId20"/>
    <p:sldId id="297" r:id="rId21"/>
    <p:sldId id="298" r:id="rId22"/>
    <p:sldId id="299" r:id="rId23"/>
    <p:sldId id="286" r:id="rId24"/>
  </p:sldIdLst>
  <p:sldSz cx="12192000" cy="6858000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5" autoAdjust="0"/>
    <p:restoredTop sz="94660"/>
  </p:normalViewPr>
  <p:slideViewPr>
    <p:cSldViewPr snapToGrid="0">
      <p:cViewPr>
        <p:scale>
          <a:sx n="52" d="100"/>
          <a:sy n="52" d="100"/>
        </p:scale>
        <p:origin x="-510" y="-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B4A47393-4F72-4088-B38E-C1E5D6F7FF8A}" type="datetimeFigureOut">
              <a:rPr lang="ar-IQ" smtClean="0"/>
              <a:t>26/03/1440</a:t>
            </a:fld>
            <a:endParaRPr lang="ar-IQ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8840A114-3ED4-4079-BD66-D229787543C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3744380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ED49D4-8B61-4495-91FF-328A2CC4D13E}" type="slidenum">
              <a:rPr lang="ar-IQ" smtClean="0"/>
              <a:t>1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50193261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ED49D4-8B61-4495-91FF-328A2CC4D13E}" type="slidenum">
              <a:rPr lang="ar-IQ" smtClean="0"/>
              <a:t>10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37295086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ED49D4-8B61-4495-91FF-328A2CC4D13E}" type="slidenum">
              <a:rPr lang="ar-IQ" smtClean="0"/>
              <a:t>11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62203465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ED49D4-8B61-4495-91FF-328A2CC4D13E}" type="slidenum">
              <a:rPr lang="ar-IQ" smtClean="0"/>
              <a:t>12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44211055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ED49D4-8B61-4495-91FF-328A2CC4D13E}" type="slidenum">
              <a:rPr lang="ar-IQ" smtClean="0"/>
              <a:t>13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79267624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ED49D4-8B61-4495-91FF-328A2CC4D13E}" type="slidenum">
              <a:rPr lang="ar-IQ" smtClean="0"/>
              <a:t>14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97235736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ED49D4-8B61-4495-91FF-328A2CC4D13E}" type="slidenum">
              <a:rPr lang="ar-IQ" smtClean="0"/>
              <a:t>15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40328419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ED49D4-8B61-4495-91FF-328A2CC4D13E}" type="slidenum">
              <a:rPr lang="ar-IQ" smtClean="0"/>
              <a:t>16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48375545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ED49D4-8B61-4495-91FF-328A2CC4D13E}" type="slidenum">
              <a:rPr lang="ar-IQ" smtClean="0"/>
              <a:t>17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86779638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ED49D4-8B61-4495-91FF-328A2CC4D13E}" type="slidenum">
              <a:rPr lang="ar-IQ" smtClean="0"/>
              <a:t>18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66181811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ED49D4-8B61-4495-91FF-328A2CC4D13E}" type="slidenum">
              <a:rPr lang="ar-IQ" smtClean="0"/>
              <a:t>19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8798095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ED49D4-8B61-4495-91FF-328A2CC4D13E}" type="slidenum">
              <a:rPr lang="ar-IQ" smtClean="0"/>
              <a:t>2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56903943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ED49D4-8B61-4495-91FF-328A2CC4D13E}" type="slidenum">
              <a:rPr lang="ar-IQ" smtClean="0"/>
              <a:t>20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25647234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ED49D4-8B61-4495-91FF-328A2CC4D13E}" type="slidenum">
              <a:rPr lang="ar-IQ" smtClean="0"/>
              <a:t>21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2258017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ED49D4-8B61-4495-91FF-328A2CC4D13E}" type="slidenum">
              <a:rPr lang="ar-IQ" smtClean="0"/>
              <a:t>22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89979363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ED49D4-8B61-4495-91FF-328A2CC4D13E}" type="slidenum">
              <a:rPr lang="ar-IQ" smtClean="0"/>
              <a:t>23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297826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ED49D4-8B61-4495-91FF-328A2CC4D13E}" type="slidenum">
              <a:rPr lang="ar-IQ" smtClean="0"/>
              <a:t>3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4917517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ED49D4-8B61-4495-91FF-328A2CC4D13E}" type="slidenum">
              <a:rPr lang="ar-IQ" smtClean="0"/>
              <a:t>4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8658248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ED49D4-8B61-4495-91FF-328A2CC4D13E}" type="slidenum">
              <a:rPr lang="ar-IQ" smtClean="0"/>
              <a:t>5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2413194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ED49D4-8B61-4495-91FF-328A2CC4D13E}" type="slidenum">
              <a:rPr lang="ar-IQ" smtClean="0"/>
              <a:t>6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1303284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ED49D4-8B61-4495-91FF-328A2CC4D13E}" type="slidenum">
              <a:rPr lang="ar-IQ" smtClean="0"/>
              <a:t>7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03510112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ED49D4-8B61-4495-91FF-328A2CC4D13E}" type="slidenum">
              <a:rPr lang="ar-IQ" smtClean="0"/>
              <a:t>8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61506644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ED49D4-8B61-4495-91FF-328A2CC4D13E}" type="slidenum">
              <a:rPr lang="ar-IQ" smtClean="0"/>
              <a:t>9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6512389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780E9-ABB8-4C07-8495-5EADBC1803AB}" type="datetimeFigureOut">
              <a:rPr lang="ar-IQ" smtClean="0"/>
              <a:t>26/03/1440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9A33F-7FAD-42D0-93DB-333120C9067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8124584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780E9-ABB8-4C07-8495-5EADBC1803AB}" type="datetimeFigureOut">
              <a:rPr lang="ar-IQ" smtClean="0"/>
              <a:t>26/03/1440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9A33F-7FAD-42D0-93DB-333120C9067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967886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780E9-ABB8-4C07-8495-5EADBC1803AB}" type="datetimeFigureOut">
              <a:rPr lang="ar-IQ" smtClean="0"/>
              <a:t>26/03/1440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9A33F-7FAD-42D0-93DB-333120C9067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6299057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780E9-ABB8-4C07-8495-5EADBC1803AB}" type="datetimeFigureOut">
              <a:rPr lang="ar-IQ" smtClean="0"/>
              <a:t>26/03/1440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9A33F-7FAD-42D0-93DB-333120C9067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7807044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780E9-ABB8-4C07-8495-5EADBC1803AB}" type="datetimeFigureOut">
              <a:rPr lang="ar-IQ" smtClean="0"/>
              <a:t>26/03/1440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9A33F-7FAD-42D0-93DB-333120C9067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437348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780E9-ABB8-4C07-8495-5EADBC1803AB}" type="datetimeFigureOut">
              <a:rPr lang="ar-IQ" smtClean="0"/>
              <a:t>26/03/1440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9A33F-7FAD-42D0-93DB-333120C9067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3067232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780E9-ABB8-4C07-8495-5EADBC1803AB}" type="datetimeFigureOut">
              <a:rPr lang="ar-IQ" smtClean="0"/>
              <a:t>26/03/1440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9A33F-7FAD-42D0-93DB-333120C9067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5864696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780E9-ABB8-4C07-8495-5EADBC1803AB}" type="datetimeFigureOut">
              <a:rPr lang="ar-IQ" smtClean="0"/>
              <a:t>26/03/1440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9A33F-7FAD-42D0-93DB-333120C9067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1434365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780E9-ABB8-4C07-8495-5EADBC1803AB}" type="datetimeFigureOut">
              <a:rPr lang="ar-IQ" smtClean="0"/>
              <a:t>26/03/1440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9A33F-7FAD-42D0-93DB-333120C9067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9983913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780E9-ABB8-4C07-8495-5EADBC1803AB}" type="datetimeFigureOut">
              <a:rPr lang="ar-IQ" smtClean="0"/>
              <a:t>26/03/1440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9A33F-7FAD-42D0-93DB-333120C9067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4096133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780E9-ABB8-4C07-8495-5EADBC1803AB}" type="datetimeFigureOut">
              <a:rPr lang="ar-IQ" smtClean="0"/>
              <a:t>26/03/1440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9A33F-7FAD-42D0-93DB-333120C9067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8791528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2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C780E9-ABB8-4C07-8495-5EADBC1803AB}" type="datetimeFigureOut">
              <a:rPr lang="ar-IQ" smtClean="0"/>
              <a:t>26/03/1440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B9A33F-7FAD-42D0-93DB-333120C9067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9514721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gif"/><Relationship Id="rId5" Type="http://schemas.openxmlformats.org/officeDocument/2006/relationships/image" Target="../media/image12.gif"/><Relationship Id="rId4" Type="http://schemas.openxmlformats.org/officeDocument/2006/relationships/image" Target="../media/image11.gi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5.gi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www.umich.edu/~elements/5e/05chap/summary.html#top5" TargetMode="External"/><Relationship Id="rId13" Type="http://schemas.openxmlformats.org/officeDocument/2006/relationships/hyperlink" Target="http://www.umich.edu/~elements/5e/05chap/summary-gasphase.html" TargetMode="External"/><Relationship Id="rId3" Type="http://schemas.openxmlformats.org/officeDocument/2006/relationships/hyperlink" Target="http://www.umich.edu/~elements/5e/05chap/summary.html" TargetMode="External"/><Relationship Id="rId7" Type="http://schemas.openxmlformats.org/officeDocument/2006/relationships/hyperlink" Target="http://www.umich.edu/~elements/5e/05chap/summary.html#top4" TargetMode="External"/><Relationship Id="rId12" Type="http://schemas.openxmlformats.org/officeDocument/2006/relationships/hyperlink" Target="http://www.umich.edu/~elements/5e/05chap/summary-french.html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umich.edu/~elements/5e/05chap/summary.html#top3" TargetMode="External"/><Relationship Id="rId11" Type="http://schemas.openxmlformats.org/officeDocument/2006/relationships/hyperlink" Target="http://www.umich.edu/~elements/5e/05chap/summary.html#top10" TargetMode="External"/><Relationship Id="rId5" Type="http://schemas.openxmlformats.org/officeDocument/2006/relationships/hyperlink" Target="http://www.umich.edu/~elements/5e/05chap/summary.html#top2" TargetMode="External"/><Relationship Id="rId10" Type="http://schemas.openxmlformats.org/officeDocument/2006/relationships/hyperlink" Target="http://www.umich.edu/~elements/5e/05chap/summary.html#top9" TargetMode="External"/><Relationship Id="rId4" Type="http://schemas.openxmlformats.org/officeDocument/2006/relationships/hyperlink" Target="http://www.umich.edu/~elements/5e/05chap/summary.html#top1" TargetMode="External"/><Relationship Id="rId9" Type="http://schemas.openxmlformats.org/officeDocument/2006/relationships/hyperlink" Target="http://www.umich.edu/~elements/5e/05chap/summary.html#top6" TargetMode="Externa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www.umich.edu/~elements/5e/05chap/summary.html#top6" TargetMode="External"/><Relationship Id="rId3" Type="http://schemas.openxmlformats.org/officeDocument/2006/relationships/hyperlink" Target="http://www.umich.edu/~elements/5e/05chap/summary.html#top1" TargetMode="External"/><Relationship Id="rId7" Type="http://schemas.openxmlformats.org/officeDocument/2006/relationships/hyperlink" Target="http://www.umich.edu/~elements/5e/05chap/summary.html#top5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umich.edu/~elements/5e/05chap/summary.html#top4" TargetMode="External"/><Relationship Id="rId5" Type="http://schemas.openxmlformats.org/officeDocument/2006/relationships/hyperlink" Target="http://www.umich.edu/~elements/5e/05chap/summary.html#top3" TargetMode="External"/><Relationship Id="rId4" Type="http://schemas.openxmlformats.org/officeDocument/2006/relationships/hyperlink" Target="http://www.umich.edu/~elements/5e/05chap/summary.html#top2" TargetMode="External"/><Relationship Id="rId9" Type="http://schemas.openxmlformats.org/officeDocument/2006/relationships/hyperlink" Target="http://www.umich.edu/~elements/5e/05chap/summary.html#top7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8"/>
          <p:cNvGrpSpPr>
            <a:grpSpLocks/>
          </p:cNvGrpSpPr>
          <p:nvPr/>
        </p:nvGrpSpPr>
        <p:grpSpPr bwMode="auto">
          <a:xfrm>
            <a:off x="0" y="6553632"/>
            <a:ext cx="12192000" cy="304800"/>
            <a:chOff x="0" y="4112"/>
            <a:chExt cx="7680" cy="192"/>
          </a:xfrm>
        </p:grpSpPr>
        <p:sp>
          <p:nvSpPr>
            <p:cNvPr id="5" name="Rectangle 9"/>
            <p:cNvSpPr>
              <a:spLocks noChangeArrowheads="1"/>
            </p:cNvSpPr>
            <p:nvPr/>
          </p:nvSpPr>
          <p:spPr bwMode="auto">
            <a:xfrm>
              <a:off x="1920" y="4112"/>
              <a:ext cx="5760" cy="192"/>
            </a:xfrm>
            <a:prstGeom prst="rect">
              <a:avLst/>
            </a:prstGeom>
            <a:solidFill>
              <a:srgbClr val="F0E2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0C6080"/>
                </a:buClr>
                <a:buFont typeface="Times" panose="02020603050405020304" pitchFamily="18" charset="0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ar-IQ" sz="2400"/>
            </a:p>
          </p:txBody>
        </p:sp>
        <p:sp>
          <p:nvSpPr>
            <p:cNvPr id="6" name="Date Placeholder 3"/>
            <p:cNvSpPr>
              <a:spLocks/>
            </p:cNvSpPr>
            <p:nvPr/>
          </p:nvSpPr>
          <p:spPr bwMode="auto">
            <a:xfrm>
              <a:off x="0" y="4121"/>
              <a:ext cx="2640" cy="176"/>
            </a:xfrm>
            <a:prstGeom prst="rect">
              <a:avLst/>
            </a:prstGeom>
            <a:solidFill>
              <a:srgbClr val="F0E2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Clr>
                  <a:srgbClr val="0C6080"/>
                </a:buClr>
                <a:buFont typeface="Times" panose="02020603050405020304" pitchFamily="18" charset="0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l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Salah N. </a:t>
              </a:r>
              <a:r>
                <a:rPr lang="en-US" sz="1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Farhan</a:t>
              </a:r>
              <a:r>
                <a:rPr 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College of Engineering  </a:t>
              </a:r>
              <a:r>
                <a:rPr lang="en-US" sz="1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Diyala</a:t>
              </a:r>
              <a:r>
                <a:rPr 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University</a:t>
              </a:r>
            </a:p>
          </p:txBody>
        </p:sp>
      </p:grpSp>
      <p:sp>
        <p:nvSpPr>
          <p:cNvPr id="7" name="Rectangle 11"/>
          <p:cNvSpPr>
            <a:spLocks noChangeArrowheads="1"/>
          </p:cNvSpPr>
          <p:nvPr/>
        </p:nvSpPr>
        <p:spPr bwMode="auto">
          <a:xfrm>
            <a:off x="0" y="0"/>
            <a:ext cx="12192000" cy="304800"/>
          </a:xfrm>
          <a:prstGeom prst="rect">
            <a:avLst/>
          </a:prstGeom>
          <a:solidFill>
            <a:srgbClr val="31006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0C6080"/>
              </a:buClr>
              <a:buFont typeface="Times" panose="02020603050405020304" pitchFamily="18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l">
              <a:spcBef>
                <a:spcPct val="0"/>
              </a:spcBef>
              <a:buClrTx/>
              <a:buFontTx/>
              <a:buNone/>
            </a:pPr>
            <a:r>
              <a:rPr lang="en-US" sz="2400" b="1" dirty="0">
                <a:solidFill>
                  <a:srgbClr val="FFFF00"/>
                </a:solidFill>
              </a:rPr>
              <a:t>Fundamentals of </a:t>
            </a:r>
            <a:r>
              <a:rPr lang="en-US" sz="2400" b="1" dirty="0" smtClean="0">
                <a:solidFill>
                  <a:srgbClr val="FFFF00"/>
                </a:solidFill>
              </a:rPr>
              <a:t>CRE   </a:t>
            </a:r>
            <a:endParaRPr lang="ar-IQ" sz="2400" dirty="0">
              <a:solidFill>
                <a:srgbClr val="FFFF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819400" y="1371601"/>
            <a:ext cx="6096000" cy="37669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32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Chemical Reaction Engineering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By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3200" b="1" dirty="0" err="1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Dr</a:t>
            </a: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Salah N. </a:t>
            </a:r>
            <a:r>
              <a:rPr lang="en-US" sz="3200" b="1" dirty="0" err="1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Farhan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Senior lecturer. Chem. Eng. Dept.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College of Engineering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University of </a:t>
            </a:r>
            <a:r>
              <a:rPr lang="en-US" sz="3200" b="1" dirty="0" err="1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Diyala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3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8"/>
          <p:cNvGrpSpPr>
            <a:grpSpLocks/>
          </p:cNvGrpSpPr>
          <p:nvPr/>
        </p:nvGrpSpPr>
        <p:grpSpPr bwMode="auto">
          <a:xfrm>
            <a:off x="0" y="6553632"/>
            <a:ext cx="12192000" cy="304800"/>
            <a:chOff x="0" y="4112"/>
            <a:chExt cx="7680" cy="192"/>
          </a:xfrm>
        </p:grpSpPr>
        <p:sp>
          <p:nvSpPr>
            <p:cNvPr id="5" name="Rectangle 9"/>
            <p:cNvSpPr>
              <a:spLocks noChangeArrowheads="1"/>
            </p:cNvSpPr>
            <p:nvPr/>
          </p:nvSpPr>
          <p:spPr bwMode="auto">
            <a:xfrm>
              <a:off x="1920" y="4112"/>
              <a:ext cx="5760" cy="192"/>
            </a:xfrm>
            <a:prstGeom prst="rect">
              <a:avLst/>
            </a:prstGeom>
            <a:solidFill>
              <a:srgbClr val="F0E2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0C6080"/>
                </a:buClr>
                <a:buFont typeface="Times" panose="02020603050405020304" pitchFamily="18" charset="0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ar-IQ" sz="2400"/>
            </a:p>
          </p:txBody>
        </p:sp>
        <p:sp>
          <p:nvSpPr>
            <p:cNvPr id="6" name="Date Placeholder 3"/>
            <p:cNvSpPr>
              <a:spLocks/>
            </p:cNvSpPr>
            <p:nvPr/>
          </p:nvSpPr>
          <p:spPr bwMode="auto">
            <a:xfrm>
              <a:off x="0" y="4121"/>
              <a:ext cx="2640" cy="176"/>
            </a:xfrm>
            <a:prstGeom prst="rect">
              <a:avLst/>
            </a:prstGeom>
            <a:solidFill>
              <a:srgbClr val="F0E2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Clr>
                  <a:srgbClr val="0C6080"/>
                </a:buClr>
                <a:buFont typeface="Times" panose="02020603050405020304" pitchFamily="18" charset="0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l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Salah N. </a:t>
              </a:r>
              <a:r>
                <a:rPr lang="en-US" sz="1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Farhan</a:t>
              </a:r>
              <a:r>
                <a:rPr 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College of Engineering  </a:t>
              </a:r>
              <a:r>
                <a:rPr lang="en-US" sz="1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Diyala</a:t>
              </a:r>
              <a:r>
                <a:rPr 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University</a:t>
              </a:r>
            </a:p>
          </p:txBody>
        </p:sp>
      </p:grpSp>
      <p:sp>
        <p:nvSpPr>
          <p:cNvPr id="7" name="Rectangle 11"/>
          <p:cNvSpPr>
            <a:spLocks noChangeArrowheads="1"/>
          </p:cNvSpPr>
          <p:nvPr/>
        </p:nvSpPr>
        <p:spPr bwMode="auto">
          <a:xfrm>
            <a:off x="0" y="0"/>
            <a:ext cx="12192000" cy="304800"/>
          </a:xfrm>
          <a:prstGeom prst="rect">
            <a:avLst/>
          </a:prstGeom>
          <a:solidFill>
            <a:srgbClr val="31006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0C6080"/>
              </a:buClr>
              <a:buFont typeface="Times" panose="02020603050405020304" pitchFamily="18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l">
              <a:spcBef>
                <a:spcPct val="0"/>
              </a:spcBef>
              <a:buClrTx/>
              <a:buFontTx/>
              <a:buNone/>
            </a:pPr>
            <a:r>
              <a:rPr lang="en-US" sz="2400" b="1" dirty="0">
                <a:solidFill>
                  <a:srgbClr val="FFFF00"/>
                </a:solidFill>
              </a:rPr>
              <a:t>Fundamentals of </a:t>
            </a:r>
            <a:r>
              <a:rPr lang="en-US" sz="2400" b="1" dirty="0" smtClean="0">
                <a:solidFill>
                  <a:srgbClr val="FFFF00"/>
                </a:solidFill>
              </a:rPr>
              <a:t>CRE   </a:t>
            </a:r>
            <a:endParaRPr lang="ar-IQ" sz="2400" dirty="0">
              <a:solidFill>
                <a:srgbClr val="FFFF00"/>
              </a:solidFill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3" name="Rectangle 7"/>
          <p:cNvSpPr>
            <a:spLocks noChangeArrowheads="1"/>
          </p:cNvSpPr>
          <p:nvPr/>
        </p:nvSpPr>
        <p:spPr bwMode="auto">
          <a:xfrm>
            <a:off x="838200" y="267933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  <p:sp>
        <p:nvSpPr>
          <p:cNvPr id="11" name="Rectangle 11"/>
          <p:cNvSpPr>
            <a:spLocks noChangeArrowheads="1"/>
          </p:cNvSpPr>
          <p:nvPr/>
        </p:nvSpPr>
        <p:spPr bwMode="auto">
          <a:xfrm>
            <a:off x="838200" y="54146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8719" y="357927"/>
            <a:ext cx="4502912" cy="6084148"/>
          </a:xfrm>
          <a:prstGeom prst="rect">
            <a:avLst/>
          </a:prstGeom>
        </p:spPr>
      </p:pic>
      <p:pic>
        <p:nvPicPr>
          <p:cNvPr id="10" name="Picture 9" descr="http://www.umich.edu/~elements/5e/05chap/images/lec3-104.gif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34082" y="487697"/>
            <a:ext cx="4663600" cy="238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11" descr="http://www.umich.edu/~elements/5e/05chap/images/lec3-105.gif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852221" y="3063170"/>
            <a:ext cx="2625207" cy="723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13" descr="http://www.umich.edu/~elements/5e/05chap/images/lec3-106.gif"/>
          <p:cNvPicPr/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529830" y="4007978"/>
            <a:ext cx="4195284" cy="238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59999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8"/>
          <p:cNvGrpSpPr>
            <a:grpSpLocks/>
          </p:cNvGrpSpPr>
          <p:nvPr/>
        </p:nvGrpSpPr>
        <p:grpSpPr bwMode="auto">
          <a:xfrm>
            <a:off x="0" y="6553632"/>
            <a:ext cx="12192000" cy="304800"/>
            <a:chOff x="0" y="4112"/>
            <a:chExt cx="7680" cy="192"/>
          </a:xfrm>
        </p:grpSpPr>
        <p:sp>
          <p:nvSpPr>
            <p:cNvPr id="5" name="Rectangle 9"/>
            <p:cNvSpPr>
              <a:spLocks noChangeArrowheads="1"/>
            </p:cNvSpPr>
            <p:nvPr/>
          </p:nvSpPr>
          <p:spPr bwMode="auto">
            <a:xfrm>
              <a:off x="1920" y="4112"/>
              <a:ext cx="5760" cy="192"/>
            </a:xfrm>
            <a:prstGeom prst="rect">
              <a:avLst/>
            </a:prstGeom>
            <a:solidFill>
              <a:srgbClr val="F0E2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0C6080"/>
                </a:buClr>
                <a:buFont typeface="Times" panose="02020603050405020304" pitchFamily="18" charset="0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ar-IQ" sz="2400"/>
            </a:p>
          </p:txBody>
        </p:sp>
        <p:sp>
          <p:nvSpPr>
            <p:cNvPr id="6" name="Date Placeholder 3"/>
            <p:cNvSpPr>
              <a:spLocks/>
            </p:cNvSpPr>
            <p:nvPr/>
          </p:nvSpPr>
          <p:spPr bwMode="auto">
            <a:xfrm>
              <a:off x="0" y="4121"/>
              <a:ext cx="2640" cy="176"/>
            </a:xfrm>
            <a:prstGeom prst="rect">
              <a:avLst/>
            </a:prstGeom>
            <a:solidFill>
              <a:srgbClr val="F0E2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Clr>
                  <a:srgbClr val="0C6080"/>
                </a:buClr>
                <a:buFont typeface="Times" panose="02020603050405020304" pitchFamily="18" charset="0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l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Salah N. </a:t>
              </a:r>
              <a:r>
                <a:rPr lang="en-US" sz="1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Farhan</a:t>
              </a:r>
              <a:r>
                <a:rPr 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College of Engineering  </a:t>
              </a:r>
              <a:r>
                <a:rPr lang="en-US" sz="1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Diyala</a:t>
              </a:r>
              <a:r>
                <a:rPr 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University</a:t>
              </a:r>
            </a:p>
          </p:txBody>
        </p:sp>
      </p:grpSp>
      <p:sp>
        <p:nvSpPr>
          <p:cNvPr id="7" name="Rectangle 11"/>
          <p:cNvSpPr>
            <a:spLocks noChangeArrowheads="1"/>
          </p:cNvSpPr>
          <p:nvPr/>
        </p:nvSpPr>
        <p:spPr bwMode="auto">
          <a:xfrm>
            <a:off x="0" y="0"/>
            <a:ext cx="12192000" cy="304800"/>
          </a:xfrm>
          <a:prstGeom prst="rect">
            <a:avLst/>
          </a:prstGeom>
          <a:solidFill>
            <a:srgbClr val="31006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0C6080"/>
              </a:buClr>
              <a:buFont typeface="Times" panose="02020603050405020304" pitchFamily="18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l">
              <a:spcBef>
                <a:spcPct val="0"/>
              </a:spcBef>
              <a:buClrTx/>
              <a:buFontTx/>
              <a:buNone/>
            </a:pPr>
            <a:r>
              <a:rPr lang="en-US" sz="2400" b="1" dirty="0">
                <a:solidFill>
                  <a:srgbClr val="FFFF00"/>
                </a:solidFill>
              </a:rPr>
              <a:t>Fundamentals of </a:t>
            </a:r>
            <a:r>
              <a:rPr lang="en-US" sz="2400" b="1" dirty="0" smtClean="0">
                <a:solidFill>
                  <a:srgbClr val="FFFF00"/>
                </a:solidFill>
              </a:rPr>
              <a:t>CRE   </a:t>
            </a:r>
            <a:endParaRPr lang="ar-IQ" sz="2400" dirty="0">
              <a:solidFill>
                <a:srgbClr val="FFFF00"/>
              </a:solidFill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3" name="Rectangle 7"/>
          <p:cNvSpPr>
            <a:spLocks noChangeArrowheads="1"/>
          </p:cNvSpPr>
          <p:nvPr/>
        </p:nvSpPr>
        <p:spPr bwMode="auto">
          <a:xfrm>
            <a:off x="838200" y="267933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  <p:sp>
        <p:nvSpPr>
          <p:cNvPr id="11" name="Rectangle 11"/>
          <p:cNvSpPr>
            <a:spLocks noChangeArrowheads="1"/>
          </p:cNvSpPr>
          <p:nvPr/>
        </p:nvSpPr>
        <p:spPr bwMode="auto">
          <a:xfrm>
            <a:off x="838200" y="54146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  <p:pic>
        <p:nvPicPr>
          <p:cNvPr id="9" name="Picture 8" descr="http://www.umich.edu/~elements/5e/05chap/images/lec3-107.gif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5775" y="536213"/>
            <a:ext cx="5137358" cy="4878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9" descr="http://www.umich.edu/~elements/5e/05chap/images/clicke.gif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309689" y="1306536"/>
            <a:ext cx="5047672" cy="36842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08115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8"/>
          <p:cNvGrpSpPr>
            <a:grpSpLocks/>
          </p:cNvGrpSpPr>
          <p:nvPr/>
        </p:nvGrpSpPr>
        <p:grpSpPr bwMode="auto">
          <a:xfrm>
            <a:off x="0" y="6553632"/>
            <a:ext cx="12192000" cy="304800"/>
            <a:chOff x="0" y="4112"/>
            <a:chExt cx="7680" cy="192"/>
          </a:xfrm>
        </p:grpSpPr>
        <p:sp>
          <p:nvSpPr>
            <p:cNvPr id="5" name="Rectangle 9"/>
            <p:cNvSpPr>
              <a:spLocks noChangeArrowheads="1"/>
            </p:cNvSpPr>
            <p:nvPr/>
          </p:nvSpPr>
          <p:spPr bwMode="auto">
            <a:xfrm>
              <a:off x="1920" y="4112"/>
              <a:ext cx="5760" cy="192"/>
            </a:xfrm>
            <a:prstGeom prst="rect">
              <a:avLst/>
            </a:prstGeom>
            <a:solidFill>
              <a:srgbClr val="F0E2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0C6080"/>
                </a:buClr>
                <a:buFont typeface="Times" panose="02020603050405020304" pitchFamily="18" charset="0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ar-IQ" sz="2400"/>
            </a:p>
          </p:txBody>
        </p:sp>
        <p:sp>
          <p:nvSpPr>
            <p:cNvPr id="6" name="Date Placeholder 3"/>
            <p:cNvSpPr>
              <a:spLocks/>
            </p:cNvSpPr>
            <p:nvPr/>
          </p:nvSpPr>
          <p:spPr bwMode="auto">
            <a:xfrm>
              <a:off x="0" y="4121"/>
              <a:ext cx="2640" cy="176"/>
            </a:xfrm>
            <a:prstGeom prst="rect">
              <a:avLst/>
            </a:prstGeom>
            <a:solidFill>
              <a:srgbClr val="F0E2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Clr>
                  <a:srgbClr val="0C6080"/>
                </a:buClr>
                <a:buFont typeface="Times" panose="02020603050405020304" pitchFamily="18" charset="0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l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Salah N. </a:t>
              </a:r>
              <a:r>
                <a:rPr lang="en-US" sz="1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Farhan</a:t>
              </a:r>
              <a:r>
                <a:rPr 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College of Engineering  </a:t>
              </a:r>
              <a:r>
                <a:rPr lang="en-US" sz="1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Diyala</a:t>
              </a:r>
              <a:r>
                <a:rPr 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University</a:t>
              </a:r>
            </a:p>
          </p:txBody>
        </p:sp>
      </p:grpSp>
      <p:sp>
        <p:nvSpPr>
          <p:cNvPr id="7" name="Rectangle 11"/>
          <p:cNvSpPr>
            <a:spLocks noChangeArrowheads="1"/>
          </p:cNvSpPr>
          <p:nvPr/>
        </p:nvSpPr>
        <p:spPr bwMode="auto">
          <a:xfrm>
            <a:off x="0" y="0"/>
            <a:ext cx="12192000" cy="304800"/>
          </a:xfrm>
          <a:prstGeom prst="rect">
            <a:avLst/>
          </a:prstGeom>
          <a:solidFill>
            <a:srgbClr val="31006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0C6080"/>
              </a:buClr>
              <a:buFont typeface="Times" panose="02020603050405020304" pitchFamily="18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l">
              <a:spcBef>
                <a:spcPct val="0"/>
              </a:spcBef>
              <a:buClrTx/>
              <a:buFontTx/>
              <a:buNone/>
            </a:pPr>
            <a:r>
              <a:rPr lang="en-US" sz="2400" b="1" dirty="0">
                <a:solidFill>
                  <a:srgbClr val="FFFF00"/>
                </a:solidFill>
              </a:rPr>
              <a:t>Fundamentals of </a:t>
            </a:r>
            <a:r>
              <a:rPr lang="en-US" sz="2400" b="1" dirty="0" smtClean="0">
                <a:solidFill>
                  <a:srgbClr val="FFFF00"/>
                </a:solidFill>
              </a:rPr>
              <a:t>CRE   </a:t>
            </a:r>
            <a:endParaRPr lang="ar-IQ" sz="2400" dirty="0">
              <a:solidFill>
                <a:srgbClr val="FFFF00"/>
              </a:solidFill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3" name="Rectangle 7"/>
          <p:cNvSpPr>
            <a:spLocks noChangeArrowheads="1"/>
          </p:cNvSpPr>
          <p:nvPr/>
        </p:nvSpPr>
        <p:spPr bwMode="auto">
          <a:xfrm>
            <a:off x="838200" y="267933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  <p:sp>
        <p:nvSpPr>
          <p:cNvPr id="11" name="Rectangle 11"/>
          <p:cNvSpPr>
            <a:spLocks noChangeArrowheads="1"/>
          </p:cNvSpPr>
          <p:nvPr/>
        </p:nvSpPr>
        <p:spPr bwMode="auto">
          <a:xfrm>
            <a:off x="838200" y="54146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068379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8"/>
          <p:cNvGrpSpPr>
            <a:grpSpLocks/>
          </p:cNvGrpSpPr>
          <p:nvPr/>
        </p:nvGrpSpPr>
        <p:grpSpPr bwMode="auto">
          <a:xfrm>
            <a:off x="0" y="6553632"/>
            <a:ext cx="12192000" cy="304800"/>
            <a:chOff x="0" y="4112"/>
            <a:chExt cx="7680" cy="192"/>
          </a:xfrm>
        </p:grpSpPr>
        <p:sp>
          <p:nvSpPr>
            <p:cNvPr id="5" name="Rectangle 9"/>
            <p:cNvSpPr>
              <a:spLocks noChangeArrowheads="1"/>
            </p:cNvSpPr>
            <p:nvPr/>
          </p:nvSpPr>
          <p:spPr bwMode="auto">
            <a:xfrm>
              <a:off x="1920" y="4112"/>
              <a:ext cx="5760" cy="192"/>
            </a:xfrm>
            <a:prstGeom prst="rect">
              <a:avLst/>
            </a:prstGeom>
            <a:solidFill>
              <a:srgbClr val="F0E2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0C6080"/>
                </a:buClr>
                <a:buFont typeface="Times" panose="02020603050405020304" pitchFamily="18" charset="0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ar-IQ" sz="2400"/>
            </a:p>
          </p:txBody>
        </p:sp>
        <p:sp>
          <p:nvSpPr>
            <p:cNvPr id="6" name="Date Placeholder 3"/>
            <p:cNvSpPr>
              <a:spLocks/>
            </p:cNvSpPr>
            <p:nvPr/>
          </p:nvSpPr>
          <p:spPr bwMode="auto">
            <a:xfrm>
              <a:off x="0" y="4121"/>
              <a:ext cx="2640" cy="176"/>
            </a:xfrm>
            <a:prstGeom prst="rect">
              <a:avLst/>
            </a:prstGeom>
            <a:solidFill>
              <a:srgbClr val="F0E2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Clr>
                  <a:srgbClr val="0C6080"/>
                </a:buClr>
                <a:buFont typeface="Times" panose="02020603050405020304" pitchFamily="18" charset="0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l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Salah N. </a:t>
              </a:r>
              <a:r>
                <a:rPr lang="en-US" sz="1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Farhan</a:t>
              </a:r>
              <a:r>
                <a:rPr 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College of Engineering  </a:t>
              </a:r>
              <a:r>
                <a:rPr lang="en-US" sz="1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Diyala</a:t>
              </a:r>
              <a:r>
                <a:rPr 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University</a:t>
              </a:r>
            </a:p>
          </p:txBody>
        </p:sp>
      </p:grpSp>
      <p:sp>
        <p:nvSpPr>
          <p:cNvPr id="7" name="Rectangle 11"/>
          <p:cNvSpPr>
            <a:spLocks noChangeArrowheads="1"/>
          </p:cNvSpPr>
          <p:nvPr/>
        </p:nvSpPr>
        <p:spPr bwMode="auto">
          <a:xfrm>
            <a:off x="0" y="0"/>
            <a:ext cx="12192000" cy="304800"/>
          </a:xfrm>
          <a:prstGeom prst="rect">
            <a:avLst/>
          </a:prstGeom>
          <a:solidFill>
            <a:srgbClr val="31006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0C6080"/>
              </a:buClr>
              <a:buFont typeface="Times" panose="02020603050405020304" pitchFamily="18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l">
              <a:spcBef>
                <a:spcPct val="0"/>
              </a:spcBef>
              <a:buClrTx/>
              <a:buFontTx/>
              <a:buNone/>
            </a:pPr>
            <a:r>
              <a:rPr lang="en-US" sz="2400" b="1" dirty="0">
                <a:solidFill>
                  <a:srgbClr val="FFFF00"/>
                </a:solidFill>
              </a:rPr>
              <a:t>Fundamentals of </a:t>
            </a:r>
            <a:r>
              <a:rPr lang="en-US" sz="2400" b="1" dirty="0" smtClean="0">
                <a:solidFill>
                  <a:srgbClr val="FFFF00"/>
                </a:solidFill>
              </a:rPr>
              <a:t>CRE   </a:t>
            </a:r>
            <a:endParaRPr lang="ar-IQ" sz="2400" dirty="0">
              <a:solidFill>
                <a:srgbClr val="FFFF00"/>
              </a:solidFill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3" name="Rectangle 7"/>
          <p:cNvSpPr>
            <a:spLocks noChangeArrowheads="1"/>
          </p:cNvSpPr>
          <p:nvPr/>
        </p:nvSpPr>
        <p:spPr bwMode="auto">
          <a:xfrm>
            <a:off x="838200" y="267933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  <p:sp>
        <p:nvSpPr>
          <p:cNvPr id="11" name="Rectangle 11"/>
          <p:cNvSpPr>
            <a:spLocks noChangeArrowheads="1"/>
          </p:cNvSpPr>
          <p:nvPr/>
        </p:nvSpPr>
        <p:spPr bwMode="auto">
          <a:xfrm>
            <a:off x="838200" y="54146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37002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8"/>
          <p:cNvGrpSpPr>
            <a:grpSpLocks/>
          </p:cNvGrpSpPr>
          <p:nvPr/>
        </p:nvGrpSpPr>
        <p:grpSpPr bwMode="auto">
          <a:xfrm>
            <a:off x="0" y="6553632"/>
            <a:ext cx="12192000" cy="304800"/>
            <a:chOff x="0" y="4112"/>
            <a:chExt cx="7680" cy="192"/>
          </a:xfrm>
        </p:grpSpPr>
        <p:sp>
          <p:nvSpPr>
            <p:cNvPr id="5" name="Rectangle 9"/>
            <p:cNvSpPr>
              <a:spLocks noChangeArrowheads="1"/>
            </p:cNvSpPr>
            <p:nvPr/>
          </p:nvSpPr>
          <p:spPr bwMode="auto">
            <a:xfrm>
              <a:off x="1920" y="4112"/>
              <a:ext cx="5760" cy="192"/>
            </a:xfrm>
            <a:prstGeom prst="rect">
              <a:avLst/>
            </a:prstGeom>
            <a:solidFill>
              <a:srgbClr val="F0E2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0C6080"/>
                </a:buClr>
                <a:buFont typeface="Times" panose="02020603050405020304" pitchFamily="18" charset="0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ar-IQ" sz="2400"/>
            </a:p>
          </p:txBody>
        </p:sp>
        <p:sp>
          <p:nvSpPr>
            <p:cNvPr id="6" name="Date Placeholder 3"/>
            <p:cNvSpPr>
              <a:spLocks/>
            </p:cNvSpPr>
            <p:nvPr/>
          </p:nvSpPr>
          <p:spPr bwMode="auto">
            <a:xfrm>
              <a:off x="0" y="4121"/>
              <a:ext cx="2640" cy="176"/>
            </a:xfrm>
            <a:prstGeom prst="rect">
              <a:avLst/>
            </a:prstGeom>
            <a:solidFill>
              <a:srgbClr val="F0E2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Clr>
                  <a:srgbClr val="0C6080"/>
                </a:buClr>
                <a:buFont typeface="Times" panose="02020603050405020304" pitchFamily="18" charset="0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l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Salah N. </a:t>
              </a:r>
              <a:r>
                <a:rPr lang="en-US" sz="1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Farhan</a:t>
              </a:r>
              <a:r>
                <a:rPr 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College of Engineering  </a:t>
              </a:r>
              <a:r>
                <a:rPr lang="en-US" sz="1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Diyala</a:t>
              </a:r>
              <a:r>
                <a:rPr 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University</a:t>
              </a:r>
            </a:p>
          </p:txBody>
        </p:sp>
      </p:grpSp>
      <p:sp>
        <p:nvSpPr>
          <p:cNvPr id="7" name="Rectangle 11"/>
          <p:cNvSpPr>
            <a:spLocks noChangeArrowheads="1"/>
          </p:cNvSpPr>
          <p:nvPr/>
        </p:nvSpPr>
        <p:spPr bwMode="auto">
          <a:xfrm>
            <a:off x="0" y="0"/>
            <a:ext cx="12192000" cy="304800"/>
          </a:xfrm>
          <a:prstGeom prst="rect">
            <a:avLst/>
          </a:prstGeom>
          <a:solidFill>
            <a:srgbClr val="31006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0C6080"/>
              </a:buClr>
              <a:buFont typeface="Times" panose="02020603050405020304" pitchFamily="18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l">
              <a:spcBef>
                <a:spcPct val="0"/>
              </a:spcBef>
              <a:buClrTx/>
              <a:buFontTx/>
              <a:buNone/>
            </a:pPr>
            <a:r>
              <a:rPr lang="en-US" sz="2400" b="1" dirty="0">
                <a:solidFill>
                  <a:srgbClr val="FFFF00"/>
                </a:solidFill>
              </a:rPr>
              <a:t>Fundamentals of </a:t>
            </a:r>
            <a:r>
              <a:rPr lang="en-US" sz="2400" b="1" dirty="0" smtClean="0">
                <a:solidFill>
                  <a:srgbClr val="FFFF00"/>
                </a:solidFill>
              </a:rPr>
              <a:t>CRE   </a:t>
            </a:r>
            <a:endParaRPr lang="ar-IQ" sz="2400" dirty="0">
              <a:solidFill>
                <a:srgbClr val="FFFF00"/>
              </a:solidFill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3" name="Rectangle 7"/>
          <p:cNvSpPr>
            <a:spLocks noChangeArrowheads="1"/>
          </p:cNvSpPr>
          <p:nvPr/>
        </p:nvSpPr>
        <p:spPr bwMode="auto">
          <a:xfrm>
            <a:off x="838200" y="267933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  <p:sp>
        <p:nvSpPr>
          <p:cNvPr id="11" name="Rectangle 11"/>
          <p:cNvSpPr>
            <a:spLocks noChangeArrowheads="1"/>
          </p:cNvSpPr>
          <p:nvPr/>
        </p:nvSpPr>
        <p:spPr bwMode="auto">
          <a:xfrm>
            <a:off x="838200" y="54146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882787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8"/>
          <p:cNvGrpSpPr>
            <a:grpSpLocks/>
          </p:cNvGrpSpPr>
          <p:nvPr/>
        </p:nvGrpSpPr>
        <p:grpSpPr bwMode="auto">
          <a:xfrm>
            <a:off x="0" y="6553632"/>
            <a:ext cx="12192000" cy="304800"/>
            <a:chOff x="0" y="4112"/>
            <a:chExt cx="7680" cy="192"/>
          </a:xfrm>
        </p:grpSpPr>
        <p:sp>
          <p:nvSpPr>
            <p:cNvPr id="5" name="Rectangle 9"/>
            <p:cNvSpPr>
              <a:spLocks noChangeArrowheads="1"/>
            </p:cNvSpPr>
            <p:nvPr/>
          </p:nvSpPr>
          <p:spPr bwMode="auto">
            <a:xfrm>
              <a:off x="1920" y="4112"/>
              <a:ext cx="5760" cy="192"/>
            </a:xfrm>
            <a:prstGeom prst="rect">
              <a:avLst/>
            </a:prstGeom>
            <a:solidFill>
              <a:srgbClr val="F0E2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0C6080"/>
                </a:buClr>
                <a:buFont typeface="Times" panose="02020603050405020304" pitchFamily="18" charset="0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ar-IQ" sz="2400"/>
            </a:p>
          </p:txBody>
        </p:sp>
        <p:sp>
          <p:nvSpPr>
            <p:cNvPr id="6" name="Date Placeholder 3"/>
            <p:cNvSpPr>
              <a:spLocks/>
            </p:cNvSpPr>
            <p:nvPr/>
          </p:nvSpPr>
          <p:spPr bwMode="auto">
            <a:xfrm>
              <a:off x="0" y="4121"/>
              <a:ext cx="2640" cy="176"/>
            </a:xfrm>
            <a:prstGeom prst="rect">
              <a:avLst/>
            </a:prstGeom>
            <a:solidFill>
              <a:srgbClr val="F0E2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Clr>
                  <a:srgbClr val="0C6080"/>
                </a:buClr>
                <a:buFont typeface="Times" panose="02020603050405020304" pitchFamily="18" charset="0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l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Salah N. </a:t>
              </a:r>
              <a:r>
                <a:rPr lang="en-US" sz="1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Farhan</a:t>
              </a:r>
              <a:r>
                <a:rPr 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College of Engineering  </a:t>
              </a:r>
              <a:r>
                <a:rPr lang="en-US" sz="1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Diyala</a:t>
              </a:r>
              <a:r>
                <a:rPr 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University</a:t>
              </a:r>
            </a:p>
          </p:txBody>
        </p:sp>
      </p:grpSp>
      <p:sp>
        <p:nvSpPr>
          <p:cNvPr id="7" name="Rectangle 11"/>
          <p:cNvSpPr>
            <a:spLocks noChangeArrowheads="1"/>
          </p:cNvSpPr>
          <p:nvPr/>
        </p:nvSpPr>
        <p:spPr bwMode="auto">
          <a:xfrm>
            <a:off x="0" y="0"/>
            <a:ext cx="12192000" cy="304800"/>
          </a:xfrm>
          <a:prstGeom prst="rect">
            <a:avLst/>
          </a:prstGeom>
          <a:solidFill>
            <a:srgbClr val="31006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0C6080"/>
              </a:buClr>
              <a:buFont typeface="Times" panose="02020603050405020304" pitchFamily="18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l">
              <a:spcBef>
                <a:spcPct val="0"/>
              </a:spcBef>
              <a:buClrTx/>
              <a:buFontTx/>
              <a:buNone/>
            </a:pPr>
            <a:r>
              <a:rPr lang="en-US" sz="2400" b="1" dirty="0">
                <a:solidFill>
                  <a:srgbClr val="FFFF00"/>
                </a:solidFill>
              </a:rPr>
              <a:t>Fundamentals of </a:t>
            </a:r>
            <a:r>
              <a:rPr lang="en-US" sz="2400" b="1" dirty="0" smtClean="0">
                <a:solidFill>
                  <a:srgbClr val="FFFF00"/>
                </a:solidFill>
              </a:rPr>
              <a:t>CRE   </a:t>
            </a:r>
            <a:endParaRPr lang="ar-IQ" sz="2400" dirty="0">
              <a:solidFill>
                <a:srgbClr val="FFFF00"/>
              </a:solidFill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3" name="Rectangle 7"/>
          <p:cNvSpPr>
            <a:spLocks noChangeArrowheads="1"/>
          </p:cNvSpPr>
          <p:nvPr/>
        </p:nvSpPr>
        <p:spPr bwMode="auto">
          <a:xfrm>
            <a:off x="838200" y="267933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  <p:sp>
        <p:nvSpPr>
          <p:cNvPr id="11" name="Rectangle 11"/>
          <p:cNvSpPr>
            <a:spLocks noChangeArrowheads="1"/>
          </p:cNvSpPr>
          <p:nvPr/>
        </p:nvSpPr>
        <p:spPr bwMode="auto">
          <a:xfrm>
            <a:off x="838200" y="54146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414089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8"/>
          <p:cNvGrpSpPr>
            <a:grpSpLocks/>
          </p:cNvGrpSpPr>
          <p:nvPr/>
        </p:nvGrpSpPr>
        <p:grpSpPr bwMode="auto">
          <a:xfrm>
            <a:off x="0" y="6553632"/>
            <a:ext cx="12192000" cy="304800"/>
            <a:chOff x="0" y="4112"/>
            <a:chExt cx="7680" cy="192"/>
          </a:xfrm>
        </p:grpSpPr>
        <p:sp>
          <p:nvSpPr>
            <p:cNvPr id="5" name="Rectangle 9"/>
            <p:cNvSpPr>
              <a:spLocks noChangeArrowheads="1"/>
            </p:cNvSpPr>
            <p:nvPr/>
          </p:nvSpPr>
          <p:spPr bwMode="auto">
            <a:xfrm>
              <a:off x="1920" y="4112"/>
              <a:ext cx="5760" cy="192"/>
            </a:xfrm>
            <a:prstGeom prst="rect">
              <a:avLst/>
            </a:prstGeom>
            <a:solidFill>
              <a:srgbClr val="F0E2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0C6080"/>
                </a:buClr>
                <a:buFont typeface="Times" panose="02020603050405020304" pitchFamily="18" charset="0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ar-IQ" sz="2400"/>
            </a:p>
          </p:txBody>
        </p:sp>
        <p:sp>
          <p:nvSpPr>
            <p:cNvPr id="6" name="Date Placeholder 3"/>
            <p:cNvSpPr>
              <a:spLocks/>
            </p:cNvSpPr>
            <p:nvPr/>
          </p:nvSpPr>
          <p:spPr bwMode="auto">
            <a:xfrm>
              <a:off x="0" y="4121"/>
              <a:ext cx="2640" cy="176"/>
            </a:xfrm>
            <a:prstGeom prst="rect">
              <a:avLst/>
            </a:prstGeom>
            <a:solidFill>
              <a:srgbClr val="F0E2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Clr>
                  <a:srgbClr val="0C6080"/>
                </a:buClr>
                <a:buFont typeface="Times" panose="02020603050405020304" pitchFamily="18" charset="0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l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Salah N. </a:t>
              </a:r>
              <a:r>
                <a:rPr lang="en-US" sz="1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Farhan</a:t>
              </a:r>
              <a:r>
                <a:rPr 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College of Engineering  </a:t>
              </a:r>
              <a:r>
                <a:rPr lang="en-US" sz="1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Diyala</a:t>
              </a:r>
              <a:r>
                <a:rPr 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University</a:t>
              </a:r>
            </a:p>
          </p:txBody>
        </p:sp>
      </p:grpSp>
      <p:sp>
        <p:nvSpPr>
          <p:cNvPr id="7" name="Rectangle 11"/>
          <p:cNvSpPr>
            <a:spLocks noChangeArrowheads="1"/>
          </p:cNvSpPr>
          <p:nvPr/>
        </p:nvSpPr>
        <p:spPr bwMode="auto">
          <a:xfrm>
            <a:off x="0" y="0"/>
            <a:ext cx="12192000" cy="304800"/>
          </a:xfrm>
          <a:prstGeom prst="rect">
            <a:avLst/>
          </a:prstGeom>
          <a:solidFill>
            <a:srgbClr val="31006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0C6080"/>
              </a:buClr>
              <a:buFont typeface="Times" panose="02020603050405020304" pitchFamily="18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l">
              <a:spcBef>
                <a:spcPct val="0"/>
              </a:spcBef>
              <a:buClrTx/>
              <a:buFontTx/>
              <a:buNone/>
            </a:pPr>
            <a:r>
              <a:rPr lang="en-US" sz="2400" b="1" dirty="0">
                <a:solidFill>
                  <a:srgbClr val="FFFF00"/>
                </a:solidFill>
              </a:rPr>
              <a:t>Fundamentals of </a:t>
            </a:r>
            <a:r>
              <a:rPr lang="en-US" sz="2400" b="1" dirty="0" smtClean="0">
                <a:solidFill>
                  <a:srgbClr val="FFFF00"/>
                </a:solidFill>
              </a:rPr>
              <a:t>CRE   </a:t>
            </a:r>
            <a:endParaRPr lang="ar-IQ" sz="2400" dirty="0">
              <a:solidFill>
                <a:srgbClr val="FFFF00"/>
              </a:solidFill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3" name="Rectangle 7"/>
          <p:cNvSpPr>
            <a:spLocks noChangeArrowheads="1"/>
          </p:cNvSpPr>
          <p:nvPr/>
        </p:nvSpPr>
        <p:spPr bwMode="auto">
          <a:xfrm>
            <a:off x="838200" y="267933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  <p:sp>
        <p:nvSpPr>
          <p:cNvPr id="11" name="Rectangle 11"/>
          <p:cNvSpPr>
            <a:spLocks noChangeArrowheads="1"/>
          </p:cNvSpPr>
          <p:nvPr/>
        </p:nvSpPr>
        <p:spPr bwMode="auto">
          <a:xfrm>
            <a:off x="838200" y="54146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451507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8"/>
          <p:cNvGrpSpPr>
            <a:grpSpLocks/>
          </p:cNvGrpSpPr>
          <p:nvPr/>
        </p:nvGrpSpPr>
        <p:grpSpPr bwMode="auto">
          <a:xfrm>
            <a:off x="0" y="6553632"/>
            <a:ext cx="12192000" cy="304800"/>
            <a:chOff x="0" y="4112"/>
            <a:chExt cx="7680" cy="192"/>
          </a:xfrm>
        </p:grpSpPr>
        <p:sp>
          <p:nvSpPr>
            <p:cNvPr id="5" name="Rectangle 9"/>
            <p:cNvSpPr>
              <a:spLocks noChangeArrowheads="1"/>
            </p:cNvSpPr>
            <p:nvPr/>
          </p:nvSpPr>
          <p:spPr bwMode="auto">
            <a:xfrm>
              <a:off x="1920" y="4112"/>
              <a:ext cx="5760" cy="192"/>
            </a:xfrm>
            <a:prstGeom prst="rect">
              <a:avLst/>
            </a:prstGeom>
            <a:solidFill>
              <a:srgbClr val="F0E2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0C6080"/>
                </a:buClr>
                <a:buFont typeface="Times" panose="02020603050405020304" pitchFamily="18" charset="0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ar-IQ" sz="2400"/>
            </a:p>
          </p:txBody>
        </p:sp>
        <p:sp>
          <p:nvSpPr>
            <p:cNvPr id="6" name="Date Placeholder 3"/>
            <p:cNvSpPr>
              <a:spLocks/>
            </p:cNvSpPr>
            <p:nvPr/>
          </p:nvSpPr>
          <p:spPr bwMode="auto">
            <a:xfrm>
              <a:off x="0" y="4121"/>
              <a:ext cx="2640" cy="176"/>
            </a:xfrm>
            <a:prstGeom prst="rect">
              <a:avLst/>
            </a:prstGeom>
            <a:solidFill>
              <a:srgbClr val="F0E2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Clr>
                  <a:srgbClr val="0C6080"/>
                </a:buClr>
                <a:buFont typeface="Times" panose="02020603050405020304" pitchFamily="18" charset="0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l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Salah N. </a:t>
              </a:r>
              <a:r>
                <a:rPr lang="en-US" sz="1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Farhan</a:t>
              </a:r>
              <a:r>
                <a:rPr 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College of Engineering  </a:t>
              </a:r>
              <a:r>
                <a:rPr lang="en-US" sz="1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Diyala</a:t>
              </a:r>
              <a:r>
                <a:rPr 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University</a:t>
              </a:r>
            </a:p>
          </p:txBody>
        </p:sp>
      </p:grpSp>
      <p:sp>
        <p:nvSpPr>
          <p:cNvPr id="7" name="Rectangle 11"/>
          <p:cNvSpPr>
            <a:spLocks noChangeArrowheads="1"/>
          </p:cNvSpPr>
          <p:nvPr/>
        </p:nvSpPr>
        <p:spPr bwMode="auto">
          <a:xfrm>
            <a:off x="0" y="0"/>
            <a:ext cx="12192000" cy="304800"/>
          </a:xfrm>
          <a:prstGeom prst="rect">
            <a:avLst/>
          </a:prstGeom>
          <a:solidFill>
            <a:srgbClr val="31006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0C6080"/>
              </a:buClr>
              <a:buFont typeface="Times" panose="02020603050405020304" pitchFamily="18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l">
              <a:spcBef>
                <a:spcPct val="0"/>
              </a:spcBef>
              <a:buClrTx/>
              <a:buFontTx/>
              <a:buNone/>
            </a:pPr>
            <a:r>
              <a:rPr lang="en-US" sz="2400" b="1" dirty="0">
                <a:solidFill>
                  <a:srgbClr val="FFFF00"/>
                </a:solidFill>
              </a:rPr>
              <a:t>Fundamentals of </a:t>
            </a:r>
            <a:r>
              <a:rPr lang="en-US" sz="2400" b="1" dirty="0" smtClean="0">
                <a:solidFill>
                  <a:srgbClr val="FFFF00"/>
                </a:solidFill>
              </a:rPr>
              <a:t>CRE   </a:t>
            </a:r>
            <a:endParaRPr lang="ar-IQ" sz="2400" dirty="0">
              <a:solidFill>
                <a:srgbClr val="FFFF00"/>
              </a:solidFill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3" name="Rectangle 7"/>
          <p:cNvSpPr>
            <a:spLocks noChangeArrowheads="1"/>
          </p:cNvSpPr>
          <p:nvPr/>
        </p:nvSpPr>
        <p:spPr bwMode="auto">
          <a:xfrm>
            <a:off x="838200" y="267933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  <p:sp>
        <p:nvSpPr>
          <p:cNvPr id="11" name="Rectangle 11"/>
          <p:cNvSpPr>
            <a:spLocks noChangeArrowheads="1"/>
          </p:cNvSpPr>
          <p:nvPr/>
        </p:nvSpPr>
        <p:spPr bwMode="auto">
          <a:xfrm>
            <a:off x="838200" y="54146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580561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8"/>
          <p:cNvGrpSpPr>
            <a:grpSpLocks/>
          </p:cNvGrpSpPr>
          <p:nvPr/>
        </p:nvGrpSpPr>
        <p:grpSpPr bwMode="auto">
          <a:xfrm>
            <a:off x="0" y="6553632"/>
            <a:ext cx="12192000" cy="304800"/>
            <a:chOff x="0" y="4112"/>
            <a:chExt cx="7680" cy="192"/>
          </a:xfrm>
        </p:grpSpPr>
        <p:sp>
          <p:nvSpPr>
            <p:cNvPr id="5" name="Rectangle 9"/>
            <p:cNvSpPr>
              <a:spLocks noChangeArrowheads="1"/>
            </p:cNvSpPr>
            <p:nvPr/>
          </p:nvSpPr>
          <p:spPr bwMode="auto">
            <a:xfrm>
              <a:off x="1920" y="4112"/>
              <a:ext cx="5760" cy="192"/>
            </a:xfrm>
            <a:prstGeom prst="rect">
              <a:avLst/>
            </a:prstGeom>
            <a:solidFill>
              <a:srgbClr val="F0E2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0C6080"/>
                </a:buClr>
                <a:buFont typeface="Times" panose="02020603050405020304" pitchFamily="18" charset="0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ar-IQ" sz="2400"/>
            </a:p>
          </p:txBody>
        </p:sp>
        <p:sp>
          <p:nvSpPr>
            <p:cNvPr id="6" name="Date Placeholder 3"/>
            <p:cNvSpPr>
              <a:spLocks/>
            </p:cNvSpPr>
            <p:nvPr/>
          </p:nvSpPr>
          <p:spPr bwMode="auto">
            <a:xfrm>
              <a:off x="0" y="4121"/>
              <a:ext cx="2640" cy="176"/>
            </a:xfrm>
            <a:prstGeom prst="rect">
              <a:avLst/>
            </a:prstGeom>
            <a:solidFill>
              <a:srgbClr val="F0E2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Clr>
                  <a:srgbClr val="0C6080"/>
                </a:buClr>
                <a:buFont typeface="Times" panose="02020603050405020304" pitchFamily="18" charset="0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l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Salah N. </a:t>
              </a:r>
              <a:r>
                <a:rPr lang="en-US" sz="1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Farhan</a:t>
              </a:r>
              <a:r>
                <a:rPr 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College of Engineering  </a:t>
              </a:r>
              <a:r>
                <a:rPr lang="en-US" sz="1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Diyala</a:t>
              </a:r>
              <a:r>
                <a:rPr 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University</a:t>
              </a:r>
            </a:p>
          </p:txBody>
        </p:sp>
      </p:grpSp>
      <p:sp>
        <p:nvSpPr>
          <p:cNvPr id="7" name="Rectangle 11"/>
          <p:cNvSpPr>
            <a:spLocks noChangeArrowheads="1"/>
          </p:cNvSpPr>
          <p:nvPr/>
        </p:nvSpPr>
        <p:spPr bwMode="auto">
          <a:xfrm>
            <a:off x="0" y="0"/>
            <a:ext cx="12192000" cy="304800"/>
          </a:xfrm>
          <a:prstGeom prst="rect">
            <a:avLst/>
          </a:prstGeom>
          <a:solidFill>
            <a:srgbClr val="31006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0C6080"/>
              </a:buClr>
              <a:buFont typeface="Times" panose="02020603050405020304" pitchFamily="18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l">
              <a:spcBef>
                <a:spcPct val="0"/>
              </a:spcBef>
              <a:buClrTx/>
              <a:buFontTx/>
              <a:buNone/>
            </a:pPr>
            <a:r>
              <a:rPr lang="en-US" sz="2400" b="1" dirty="0">
                <a:solidFill>
                  <a:srgbClr val="FFFF00"/>
                </a:solidFill>
              </a:rPr>
              <a:t>Fundamentals of </a:t>
            </a:r>
            <a:r>
              <a:rPr lang="en-US" sz="2400" b="1" dirty="0" smtClean="0">
                <a:solidFill>
                  <a:srgbClr val="FFFF00"/>
                </a:solidFill>
              </a:rPr>
              <a:t>CRE   </a:t>
            </a:r>
            <a:endParaRPr lang="ar-IQ" sz="2400" dirty="0">
              <a:solidFill>
                <a:srgbClr val="FFFF00"/>
              </a:solidFill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3" name="Rectangle 7"/>
          <p:cNvSpPr>
            <a:spLocks noChangeArrowheads="1"/>
          </p:cNvSpPr>
          <p:nvPr/>
        </p:nvSpPr>
        <p:spPr bwMode="auto">
          <a:xfrm>
            <a:off x="838200" y="267933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  <p:sp>
        <p:nvSpPr>
          <p:cNvPr id="11" name="Rectangle 11"/>
          <p:cNvSpPr>
            <a:spLocks noChangeArrowheads="1"/>
          </p:cNvSpPr>
          <p:nvPr/>
        </p:nvSpPr>
        <p:spPr bwMode="auto">
          <a:xfrm>
            <a:off x="838200" y="54146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369618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8"/>
          <p:cNvGrpSpPr>
            <a:grpSpLocks/>
          </p:cNvGrpSpPr>
          <p:nvPr/>
        </p:nvGrpSpPr>
        <p:grpSpPr bwMode="auto">
          <a:xfrm>
            <a:off x="0" y="6553632"/>
            <a:ext cx="12192000" cy="304800"/>
            <a:chOff x="0" y="4112"/>
            <a:chExt cx="7680" cy="192"/>
          </a:xfrm>
        </p:grpSpPr>
        <p:sp>
          <p:nvSpPr>
            <p:cNvPr id="5" name="Rectangle 9"/>
            <p:cNvSpPr>
              <a:spLocks noChangeArrowheads="1"/>
            </p:cNvSpPr>
            <p:nvPr/>
          </p:nvSpPr>
          <p:spPr bwMode="auto">
            <a:xfrm>
              <a:off x="1920" y="4112"/>
              <a:ext cx="5760" cy="192"/>
            </a:xfrm>
            <a:prstGeom prst="rect">
              <a:avLst/>
            </a:prstGeom>
            <a:solidFill>
              <a:srgbClr val="F0E2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0C6080"/>
                </a:buClr>
                <a:buFont typeface="Times" panose="02020603050405020304" pitchFamily="18" charset="0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ar-IQ" sz="2400"/>
            </a:p>
          </p:txBody>
        </p:sp>
        <p:sp>
          <p:nvSpPr>
            <p:cNvPr id="6" name="Date Placeholder 3"/>
            <p:cNvSpPr>
              <a:spLocks/>
            </p:cNvSpPr>
            <p:nvPr/>
          </p:nvSpPr>
          <p:spPr bwMode="auto">
            <a:xfrm>
              <a:off x="0" y="4121"/>
              <a:ext cx="2640" cy="176"/>
            </a:xfrm>
            <a:prstGeom prst="rect">
              <a:avLst/>
            </a:prstGeom>
            <a:solidFill>
              <a:srgbClr val="F0E2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Clr>
                  <a:srgbClr val="0C6080"/>
                </a:buClr>
                <a:buFont typeface="Times" panose="02020603050405020304" pitchFamily="18" charset="0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l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Salah N. </a:t>
              </a:r>
              <a:r>
                <a:rPr lang="en-US" sz="1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Farhan</a:t>
              </a:r>
              <a:r>
                <a:rPr 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College of Engineering  </a:t>
              </a:r>
              <a:r>
                <a:rPr lang="en-US" sz="1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Diyala</a:t>
              </a:r>
              <a:r>
                <a:rPr 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University</a:t>
              </a:r>
            </a:p>
          </p:txBody>
        </p:sp>
      </p:grpSp>
      <p:sp>
        <p:nvSpPr>
          <p:cNvPr id="7" name="Rectangle 11"/>
          <p:cNvSpPr>
            <a:spLocks noChangeArrowheads="1"/>
          </p:cNvSpPr>
          <p:nvPr/>
        </p:nvSpPr>
        <p:spPr bwMode="auto">
          <a:xfrm>
            <a:off x="0" y="0"/>
            <a:ext cx="12192000" cy="304800"/>
          </a:xfrm>
          <a:prstGeom prst="rect">
            <a:avLst/>
          </a:prstGeom>
          <a:solidFill>
            <a:srgbClr val="31006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0C6080"/>
              </a:buClr>
              <a:buFont typeface="Times" panose="02020603050405020304" pitchFamily="18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l">
              <a:spcBef>
                <a:spcPct val="0"/>
              </a:spcBef>
              <a:buClrTx/>
              <a:buFontTx/>
              <a:buNone/>
            </a:pPr>
            <a:r>
              <a:rPr lang="en-US" sz="2400" b="1" dirty="0">
                <a:solidFill>
                  <a:srgbClr val="FFFF00"/>
                </a:solidFill>
              </a:rPr>
              <a:t>Fundamentals of </a:t>
            </a:r>
            <a:r>
              <a:rPr lang="en-US" sz="2400" b="1" dirty="0" smtClean="0">
                <a:solidFill>
                  <a:srgbClr val="FFFF00"/>
                </a:solidFill>
              </a:rPr>
              <a:t>CRE   </a:t>
            </a:r>
            <a:endParaRPr lang="ar-IQ" sz="2400" dirty="0">
              <a:solidFill>
                <a:srgbClr val="FFFF00"/>
              </a:solidFill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3" name="Rectangle 7"/>
          <p:cNvSpPr>
            <a:spLocks noChangeArrowheads="1"/>
          </p:cNvSpPr>
          <p:nvPr/>
        </p:nvSpPr>
        <p:spPr bwMode="auto">
          <a:xfrm>
            <a:off x="838200" y="267933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  <p:sp>
        <p:nvSpPr>
          <p:cNvPr id="11" name="Rectangle 11"/>
          <p:cNvSpPr>
            <a:spLocks noChangeArrowheads="1"/>
          </p:cNvSpPr>
          <p:nvPr/>
        </p:nvSpPr>
        <p:spPr bwMode="auto">
          <a:xfrm>
            <a:off x="838200" y="54146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888115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8"/>
          <p:cNvGrpSpPr>
            <a:grpSpLocks/>
          </p:cNvGrpSpPr>
          <p:nvPr/>
        </p:nvGrpSpPr>
        <p:grpSpPr bwMode="auto">
          <a:xfrm>
            <a:off x="0" y="6553632"/>
            <a:ext cx="12192000" cy="304800"/>
            <a:chOff x="0" y="4112"/>
            <a:chExt cx="7680" cy="192"/>
          </a:xfrm>
        </p:grpSpPr>
        <p:sp>
          <p:nvSpPr>
            <p:cNvPr id="5" name="Rectangle 9"/>
            <p:cNvSpPr>
              <a:spLocks noChangeArrowheads="1"/>
            </p:cNvSpPr>
            <p:nvPr/>
          </p:nvSpPr>
          <p:spPr bwMode="auto">
            <a:xfrm>
              <a:off x="1920" y="4112"/>
              <a:ext cx="5760" cy="192"/>
            </a:xfrm>
            <a:prstGeom prst="rect">
              <a:avLst/>
            </a:prstGeom>
            <a:solidFill>
              <a:srgbClr val="F0E2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0C6080"/>
                </a:buClr>
                <a:buFont typeface="Times" panose="02020603050405020304" pitchFamily="18" charset="0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ar-IQ" sz="2400"/>
            </a:p>
          </p:txBody>
        </p:sp>
        <p:sp>
          <p:nvSpPr>
            <p:cNvPr id="6" name="Date Placeholder 3"/>
            <p:cNvSpPr>
              <a:spLocks/>
            </p:cNvSpPr>
            <p:nvPr/>
          </p:nvSpPr>
          <p:spPr bwMode="auto">
            <a:xfrm>
              <a:off x="0" y="4121"/>
              <a:ext cx="2640" cy="176"/>
            </a:xfrm>
            <a:prstGeom prst="rect">
              <a:avLst/>
            </a:prstGeom>
            <a:solidFill>
              <a:srgbClr val="F0E2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Clr>
                  <a:srgbClr val="0C6080"/>
                </a:buClr>
                <a:buFont typeface="Times" panose="02020603050405020304" pitchFamily="18" charset="0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l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Salah N. </a:t>
              </a:r>
              <a:r>
                <a:rPr lang="en-US" sz="1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Farhan</a:t>
              </a:r>
              <a:r>
                <a:rPr 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College of Engineering  </a:t>
              </a:r>
              <a:r>
                <a:rPr lang="en-US" sz="1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Diyala</a:t>
              </a:r>
              <a:r>
                <a:rPr 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University</a:t>
              </a:r>
            </a:p>
          </p:txBody>
        </p:sp>
      </p:grpSp>
      <p:sp>
        <p:nvSpPr>
          <p:cNvPr id="7" name="Rectangle 11"/>
          <p:cNvSpPr>
            <a:spLocks noChangeArrowheads="1"/>
          </p:cNvSpPr>
          <p:nvPr/>
        </p:nvSpPr>
        <p:spPr bwMode="auto">
          <a:xfrm>
            <a:off x="0" y="0"/>
            <a:ext cx="12192000" cy="304800"/>
          </a:xfrm>
          <a:prstGeom prst="rect">
            <a:avLst/>
          </a:prstGeom>
          <a:solidFill>
            <a:srgbClr val="31006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0C6080"/>
              </a:buClr>
              <a:buFont typeface="Times" panose="02020603050405020304" pitchFamily="18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l">
              <a:spcBef>
                <a:spcPct val="0"/>
              </a:spcBef>
              <a:buClrTx/>
              <a:buFontTx/>
              <a:buNone/>
            </a:pPr>
            <a:r>
              <a:rPr lang="en-US" sz="2400" b="1" dirty="0">
                <a:solidFill>
                  <a:srgbClr val="FFFF00"/>
                </a:solidFill>
              </a:rPr>
              <a:t>Fundamentals of CRE</a:t>
            </a:r>
            <a:endParaRPr lang="ar-IQ" sz="2400" dirty="0">
              <a:solidFill>
                <a:srgbClr val="FFFF00"/>
              </a:solidFill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260762" y="1056055"/>
            <a:ext cx="8569037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b="1" dirty="0"/>
              <a:t>Chapter 5: Isothermal Reactor Design: Conversion</a:t>
            </a:r>
          </a:p>
          <a:p>
            <a:pPr algn="l"/>
            <a:r>
              <a:rPr lang="en-US" b="1" dirty="0"/>
              <a:t>Learning Resources</a:t>
            </a:r>
          </a:p>
          <a:p>
            <a:pPr lvl="0" algn="l" rtl="0"/>
            <a:r>
              <a:rPr lang="en-US" u="sng" dirty="0">
                <a:hlinkClick r:id="rId3"/>
              </a:rPr>
              <a:t>Summary Notes</a:t>
            </a:r>
            <a:endParaRPr lang="en-US" sz="2800" dirty="0"/>
          </a:p>
          <a:p>
            <a:pPr lvl="1" algn="l" rtl="0"/>
            <a:r>
              <a:rPr lang="en-US" u="sng" dirty="0">
                <a:hlinkClick r:id="rId4"/>
              </a:rPr>
              <a:t>Part 1: Mole Balances in Terms of Conversion</a:t>
            </a:r>
            <a:endParaRPr lang="en-US" sz="2800" dirty="0"/>
          </a:p>
          <a:p>
            <a:pPr lvl="2" algn="l" rtl="0"/>
            <a:r>
              <a:rPr lang="en-US" u="sng" dirty="0">
                <a:hlinkClick r:id="rId5"/>
              </a:rPr>
              <a:t>Algorithm for Isothermal Reactor Design</a:t>
            </a:r>
            <a:endParaRPr lang="en-US" sz="2800" dirty="0"/>
          </a:p>
          <a:p>
            <a:pPr lvl="2" algn="l" rtl="0"/>
            <a:r>
              <a:rPr lang="en-US" u="sng" dirty="0">
                <a:hlinkClick r:id="rId6"/>
              </a:rPr>
              <a:t>Applications/Examples of CRE Algorithm</a:t>
            </a:r>
            <a:endParaRPr lang="en-US" sz="2800" dirty="0"/>
          </a:p>
          <a:p>
            <a:pPr lvl="2" algn="l" rtl="0"/>
            <a:r>
              <a:rPr lang="en-US" u="sng" dirty="0">
                <a:hlinkClick r:id="rId7"/>
              </a:rPr>
              <a:t>Reversible Reactions</a:t>
            </a:r>
            <a:endParaRPr lang="en-US" sz="2800" dirty="0"/>
          </a:p>
          <a:p>
            <a:pPr lvl="2" algn="l" rtl="0"/>
            <a:r>
              <a:rPr lang="en-US" u="sng" dirty="0">
                <a:hlinkClick r:id="rId8"/>
              </a:rPr>
              <a:t>ODE (Polymath) Solutions to CRE Problems</a:t>
            </a:r>
            <a:endParaRPr lang="en-US" sz="2800" dirty="0"/>
          </a:p>
          <a:p>
            <a:pPr lvl="2" algn="l" rtl="0"/>
            <a:r>
              <a:rPr lang="en-US" u="sng" dirty="0">
                <a:hlinkClick r:id="rId9"/>
              </a:rPr>
              <a:t>General Guidelines for California Problems</a:t>
            </a:r>
            <a:endParaRPr lang="en-US" sz="2800" dirty="0"/>
          </a:p>
          <a:p>
            <a:pPr lvl="2" algn="l" rtl="0"/>
            <a:r>
              <a:rPr lang="en-US" u="sng" dirty="0">
                <a:hlinkClick r:id="rId10"/>
              </a:rPr>
              <a:t>PBR Reactors with Pressure Drop</a:t>
            </a:r>
            <a:endParaRPr lang="en-US" sz="2800" dirty="0"/>
          </a:p>
          <a:p>
            <a:pPr lvl="2" algn="l" rtl="0"/>
            <a:r>
              <a:rPr lang="en-US" u="sng" dirty="0">
                <a:hlinkClick r:id="rId11"/>
              </a:rPr>
              <a:t>Engineering Analysis</a:t>
            </a:r>
            <a:endParaRPr lang="en-US" sz="2800" dirty="0"/>
          </a:p>
          <a:p>
            <a:pPr lvl="1" algn="l" rtl="0"/>
            <a:r>
              <a:rPr lang="en-US" u="sng" dirty="0">
                <a:hlinkClick r:id="rId12"/>
              </a:rPr>
              <a:t>Analogy of CRE Algorithms to a Menu in a Fine French Restaurant</a:t>
            </a:r>
            <a:endParaRPr lang="en-US" sz="2800" dirty="0"/>
          </a:p>
          <a:p>
            <a:pPr lvl="1" algn="l" rtl="0"/>
            <a:r>
              <a:rPr lang="en-US" u="sng" dirty="0">
                <a:hlinkClick r:id="rId13"/>
              </a:rPr>
              <a:t>Algorithm for Gas Phase Reaction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37200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8"/>
          <p:cNvGrpSpPr>
            <a:grpSpLocks/>
          </p:cNvGrpSpPr>
          <p:nvPr/>
        </p:nvGrpSpPr>
        <p:grpSpPr bwMode="auto">
          <a:xfrm>
            <a:off x="0" y="6553632"/>
            <a:ext cx="12192000" cy="304800"/>
            <a:chOff x="0" y="4112"/>
            <a:chExt cx="7680" cy="192"/>
          </a:xfrm>
        </p:grpSpPr>
        <p:sp>
          <p:nvSpPr>
            <p:cNvPr id="5" name="Rectangle 9"/>
            <p:cNvSpPr>
              <a:spLocks noChangeArrowheads="1"/>
            </p:cNvSpPr>
            <p:nvPr/>
          </p:nvSpPr>
          <p:spPr bwMode="auto">
            <a:xfrm>
              <a:off x="1920" y="4112"/>
              <a:ext cx="5760" cy="192"/>
            </a:xfrm>
            <a:prstGeom prst="rect">
              <a:avLst/>
            </a:prstGeom>
            <a:solidFill>
              <a:srgbClr val="F0E2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0C6080"/>
                </a:buClr>
                <a:buFont typeface="Times" panose="02020603050405020304" pitchFamily="18" charset="0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ar-IQ" sz="2400"/>
            </a:p>
          </p:txBody>
        </p:sp>
        <p:sp>
          <p:nvSpPr>
            <p:cNvPr id="6" name="Date Placeholder 3"/>
            <p:cNvSpPr>
              <a:spLocks/>
            </p:cNvSpPr>
            <p:nvPr/>
          </p:nvSpPr>
          <p:spPr bwMode="auto">
            <a:xfrm>
              <a:off x="0" y="4121"/>
              <a:ext cx="2640" cy="176"/>
            </a:xfrm>
            <a:prstGeom prst="rect">
              <a:avLst/>
            </a:prstGeom>
            <a:solidFill>
              <a:srgbClr val="F0E2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Clr>
                  <a:srgbClr val="0C6080"/>
                </a:buClr>
                <a:buFont typeface="Times" panose="02020603050405020304" pitchFamily="18" charset="0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l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Salah N. </a:t>
              </a:r>
              <a:r>
                <a:rPr lang="en-US" sz="1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Farhan</a:t>
              </a:r>
              <a:r>
                <a:rPr 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College of Engineering  </a:t>
              </a:r>
              <a:r>
                <a:rPr lang="en-US" sz="1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Diyala</a:t>
              </a:r>
              <a:r>
                <a:rPr 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University</a:t>
              </a:r>
            </a:p>
          </p:txBody>
        </p:sp>
      </p:grpSp>
      <p:sp>
        <p:nvSpPr>
          <p:cNvPr id="7" name="Rectangle 11"/>
          <p:cNvSpPr>
            <a:spLocks noChangeArrowheads="1"/>
          </p:cNvSpPr>
          <p:nvPr/>
        </p:nvSpPr>
        <p:spPr bwMode="auto">
          <a:xfrm>
            <a:off x="0" y="0"/>
            <a:ext cx="12192000" cy="304800"/>
          </a:xfrm>
          <a:prstGeom prst="rect">
            <a:avLst/>
          </a:prstGeom>
          <a:solidFill>
            <a:srgbClr val="31006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0C6080"/>
              </a:buClr>
              <a:buFont typeface="Times" panose="02020603050405020304" pitchFamily="18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l">
              <a:spcBef>
                <a:spcPct val="0"/>
              </a:spcBef>
              <a:buClrTx/>
              <a:buFontTx/>
              <a:buNone/>
            </a:pPr>
            <a:r>
              <a:rPr lang="en-US" sz="2400" b="1" dirty="0">
                <a:solidFill>
                  <a:srgbClr val="FFFF00"/>
                </a:solidFill>
              </a:rPr>
              <a:t>Fundamentals of </a:t>
            </a:r>
            <a:r>
              <a:rPr lang="en-US" sz="2400" b="1" dirty="0" smtClean="0">
                <a:solidFill>
                  <a:srgbClr val="FFFF00"/>
                </a:solidFill>
              </a:rPr>
              <a:t>CRE   </a:t>
            </a:r>
            <a:endParaRPr lang="ar-IQ" sz="2400" dirty="0">
              <a:solidFill>
                <a:srgbClr val="FFFF00"/>
              </a:solidFill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3" name="Rectangle 7"/>
          <p:cNvSpPr>
            <a:spLocks noChangeArrowheads="1"/>
          </p:cNvSpPr>
          <p:nvPr/>
        </p:nvSpPr>
        <p:spPr bwMode="auto">
          <a:xfrm>
            <a:off x="838200" y="267933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  <p:sp>
        <p:nvSpPr>
          <p:cNvPr id="11" name="Rectangle 11"/>
          <p:cNvSpPr>
            <a:spLocks noChangeArrowheads="1"/>
          </p:cNvSpPr>
          <p:nvPr/>
        </p:nvSpPr>
        <p:spPr bwMode="auto">
          <a:xfrm>
            <a:off x="838200" y="54146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645299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8"/>
          <p:cNvGrpSpPr>
            <a:grpSpLocks/>
          </p:cNvGrpSpPr>
          <p:nvPr/>
        </p:nvGrpSpPr>
        <p:grpSpPr bwMode="auto">
          <a:xfrm>
            <a:off x="0" y="6553632"/>
            <a:ext cx="12192000" cy="304800"/>
            <a:chOff x="0" y="4112"/>
            <a:chExt cx="7680" cy="192"/>
          </a:xfrm>
        </p:grpSpPr>
        <p:sp>
          <p:nvSpPr>
            <p:cNvPr id="5" name="Rectangle 9"/>
            <p:cNvSpPr>
              <a:spLocks noChangeArrowheads="1"/>
            </p:cNvSpPr>
            <p:nvPr/>
          </p:nvSpPr>
          <p:spPr bwMode="auto">
            <a:xfrm>
              <a:off x="1920" y="4112"/>
              <a:ext cx="5760" cy="192"/>
            </a:xfrm>
            <a:prstGeom prst="rect">
              <a:avLst/>
            </a:prstGeom>
            <a:solidFill>
              <a:srgbClr val="F0E2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0C6080"/>
                </a:buClr>
                <a:buFont typeface="Times" panose="02020603050405020304" pitchFamily="18" charset="0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ar-IQ" sz="2400"/>
            </a:p>
          </p:txBody>
        </p:sp>
        <p:sp>
          <p:nvSpPr>
            <p:cNvPr id="6" name="Date Placeholder 3"/>
            <p:cNvSpPr>
              <a:spLocks/>
            </p:cNvSpPr>
            <p:nvPr/>
          </p:nvSpPr>
          <p:spPr bwMode="auto">
            <a:xfrm>
              <a:off x="0" y="4121"/>
              <a:ext cx="2640" cy="176"/>
            </a:xfrm>
            <a:prstGeom prst="rect">
              <a:avLst/>
            </a:prstGeom>
            <a:solidFill>
              <a:srgbClr val="F0E2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Clr>
                  <a:srgbClr val="0C6080"/>
                </a:buClr>
                <a:buFont typeface="Times" panose="02020603050405020304" pitchFamily="18" charset="0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l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Salah N. </a:t>
              </a:r>
              <a:r>
                <a:rPr lang="en-US" sz="1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Farhan</a:t>
              </a:r>
              <a:r>
                <a:rPr 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College of Engineering  </a:t>
              </a:r>
              <a:r>
                <a:rPr lang="en-US" sz="1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Diyala</a:t>
              </a:r>
              <a:r>
                <a:rPr 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University</a:t>
              </a:r>
            </a:p>
          </p:txBody>
        </p:sp>
      </p:grpSp>
      <p:sp>
        <p:nvSpPr>
          <p:cNvPr id="7" name="Rectangle 11"/>
          <p:cNvSpPr>
            <a:spLocks noChangeArrowheads="1"/>
          </p:cNvSpPr>
          <p:nvPr/>
        </p:nvSpPr>
        <p:spPr bwMode="auto">
          <a:xfrm>
            <a:off x="0" y="0"/>
            <a:ext cx="12192000" cy="304800"/>
          </a:xfrm>
          <a:prstGeom prst="rect">
            <a:avLst/>
          </a:prstGeom>
          <a:solidFill>
            <a:srgbClr val="31006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0C6080"/>
              </a:buClr>
              <a:buFont typeface="Times" panose="02020603050405020304" pitchFamily="18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l">
              <a:spcBef>
                <a:spcPct val="0"/>
              </a:spcBef>
              <a:buClrTx/>
              <a:buFontTx/>
              <a:buNone/>
            </a:pPr>
            <a:r>
              <a:rPr lang="en-US" sz="2400" b="1" dirty="0">
                <a:solidFill>
                  <a:srgbClr val="FFFF00"/>
                </a:solidFill>
              </a:rPr>
              <a:t>Fundamentals of </a:t>
            </a:r>
            <a:r>
              <a:rPr lang="en-US" sz="2400" b="1" dirty="0" smtClean="0">
                <a:solidFill>
                  <a:srgbClr val="FFFF00"/>
                </a:solidFill>
              </a:rPr>
              <a:t>CRE   </a:t>
            </a:r>
            <a:endParaRPr lang="ar-IQ" sz="2400" dirty="0">
              <a:solidFill>
                <a:srgbClr val="FFFF00"/>
              </a:solidFill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3" name="Rectangle 7"/>
          <p:cNvSpPr>
            <a:spLocks noChangeArrowheads="1"/>
          </p:cNvSpPr>
          <p:nvPr/>
        </p:nvSpPr>
        <p:spPr bwMode="auto">
          <a:xfrm>
            <a:off x="838200" y="267933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  <p:sp>
        <p:nvSpPr>
          <p:cNvPr id="11" name="Rectangle 11"/>
          <p:cNvSpPr>
            <a:spLocks noChangeArrowheads="1"/>
          </p:cNvSpPr>
          <p:nvPr/>
        </p:nvSpPr>
        <p:spPr bwMode="auto">
          <a:xfrm>
            <a:off x="838200" y="54146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842026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8"/>
          <p:cNvGrpSpPr>
            <a:grpSpLocks/>
          </p:cNvGrpSpPr>
          <p:nvPr/>
        </p:nvGrpSpPr>
        <p:grpSpPr bwMode="auto">
          <a:xfrm>
            <a:off x="0" y="6553632"/>
            <a:ext cx="12192000" cy="304800"/>
            <a:chOff x="0" y="4112"/>
            <a:chExt cx="7680" cy="192"/>
          </a:xfrm>
        </p:grpSpPr>
        <p:sp>
          <p:nvSpPr>
            <p:cNvPr id="5" name="Rectangle 9"/>
            <p:cNvSpPr>
              <a:spLocks noChangeArrowheads="1"/>
            </p:cNvSpPr>
            <p:nvPr/>
          </p:nvSpPr>
          <p:spPr bwMode="auto">
            <a:xfrm>
              <a:off x="1920" y="4112"/>
              <a:ext cx="5760" cy="192"/>
            </a:xfrm>
            <a:prstGeom prst="rect">
              <a:avLst/>
            </a:prstGeom>
            <a:solidFill>
              <a:srgbClr val="F0E2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0C6080"/>
                </a:buClr>
                <a:buFont typeface="Times" panose="02020603050405020304" pitchFamily="18" charset="0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ar-IQ" sz="2400"/>
            </a:p>
          </p:txBody>
        </p:sp>
        <p:sp>
          <p:nvSpPr>
            <p:cNvPr id="6" name="Date Placeholder 3"/>
            <p:cNvSpPr>
              <a:spLocks/>
            </p:cNvSpPr>
            <p:nvPr/>
          </p:nvSpPr>
          <p:spPr bwMode="auto">
            <a:xfrm>
              <a:off x="0" y="4121"/>
              <a:ext cx="2640" cy="176"/>
            </a:xfrm>
            <a:prstGeom prst="rect">
              <a:avLst/>
            </a:prstGeom>
            <a:solidFill>
              <a:srgbClr val="F0E2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Clr>
                  <a:srgbClr val="0C6080"/>
                </a:buClr>
                <a:buFont typeface="Times" panose="02020603050405020304" pitchFamily="18" charset="0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l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Salah N. </a:t>
              </a:r>
              <a:r>
                <a:rPr lang="en-US" sz="1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Farhan</a:t>
              </a:r>
              <a:r>
                <a:rPr 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College of Engineering  </a:t>
              </a:r>
              <a:r>
                <a:rPr lang="en-US" sz="1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Diyala</a:t>
              </a:r>
              <a:r>
                <a:rPr 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University</a:t>
              </a:r>
            </a:p>
          </p:txBody>
        </p:sp>
      </p:grpSp>
      <p:sp>
        <p:nvSpPr>
          <p:cNvPr id="7" name="Rectangle 11"/>
          <p:cNvSpPr>
            <a:spLocks noChangeArrowheads="1"/>
          </p:cNvSpPr>
          <p:nvPr/>
        </p:nvSpPr>
        <p:spPr bwMode="auto">
          <a:xfrm>
            <a:off x="0" y="0"/>
            <a:ext cx="12192000" cy="304800"/>
          </a:xfrm>
          <a:prstGeom prst="rect">
            <a:avLst/>
          </a:prstGeom>
          <a:solidFill>
            <a:srgbClr val="31006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0C6080"/>
              </a:buClr>
              <a:buFont typeface="Times" panose="02020603050405020304" pitchFamily="18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l">
              <a:spcBef>
                <a:spcPct val="0"/>
              </a:spcBef>
              <a:buClrTx/>
              <a:buFontTx/>
              <a:buNone/>
            </a:pPr>
            <a:r>
              <a:rPr lang="en-US" sz="2400" b="1" dirty="0">
                <a:solidFill>
                  <a:srgbClr val="FFFF00"/>
                </a:solidFill>
              </a:rPr>
              <a:t>Fundamentals of </a:t>
            </a:r>
            <a:r>
              <a:rPr lang="en-US" sz="2400" b="1" dirty="0" smtClean="0">
                <a:solidFill>
                  <a:srgbClr val="FFFF00"/>
                </a:solidFill>
              </a:rPr>
              <a:t>CRE   </a:t>
            </a:r>
            <a:endParaRPr lang="ar-IQ" sz="2400" dirty="0">
              <a:solidFill>
                <a:srgbClr val="FFFF00"/>
              </a:solidFill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3" name="Rectangle 7"/>
          <p:cNvSpPr>
            <a:spLocks noChangeArrowheads="1"/>
          </p:cNvSpPr>
          <p:nvPr/>
        </p:nvSpPr>
        <p:spPr bwMode="auto">
          <a:xfrm>
            <a:off x="838200" y="267933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  <p:sp>
        <p:nvSpPr>
          <p:cNvPr id="11" name="Rectangle 11"/>
          <p:cNvSpPr>
            <a:spLocks noChangeArrowheads="1"/>
          </p:cNvSpPr>
          <p:nvPr/>
        </p:nvSpPr>
        <p:spPr bwMode="auto">
          <a:xfrm>
            <a:off x="838200" y="54146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687806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8"/>
          <p:cNvGrpSpPr>
            <a:grpSpLocks/>
          </p:cNvGrpSpPr>
          <p:nvPr/>
        </p:nvGrpSpPr>
        <p:grpSpPr bwMode="auto">
          <a:xfrm>
            <a:off x="0" y="6553632"/>
            <a:ext cx="12192000" cy="304800"/>
            <a:chOff x="0" y="4112"/>
            <a:chExt cx="7680" cy="192"/>
          </a:xfrm>
        </p:grpSpPr>
        <p:sp>
          <p:nvSpPr>
            <p:cNvPr id="5" name="Rectangle 9"/>
            <p:cNvSpPr>
              <a:spLocks noChangeArrowheads="1"/>
            </p:cNvSpPr>
            <p:nvPr/>
          </p:nvSpPr>
          <p:spPr bwMode="auto">
            <a:xfrm>
              <a:off x="1920" y="4112"/>
              <a:ext cx="5760" cy="192"/>
            </a:xfrm>
            <a:prstGeom prst="rect">
              <a:avLst/>
            </a:prstGeom>
            <a:solidFill>
              <a:srgbClr val="F0E2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0C6080"/>
                </a:buClr>
                <a:buFont typeface="Times" panose="02020603050405020304" pitchFamily="18" charset="0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ar-IQ" sz="2400"/>
            </a:p>
          </p:txBody>
        </p:sp>
        <p:sp>
          <p:nvSpPr>
            <p:cNvPr id="6" name="Date Placeholder 3"/>
            <p:cNvSpPr>
              <a:spLocks/>
            </p:cNvSpPr>
            <p:nvPr/>
          </p:nvSpPr>
          <p:spPr bwMode="auto">
            <a:xfrm>
              <a:off x="0" y="4121"/>
              <a:ext cx="2640" cy="176"/>
            </a:xfrm>
            <a:prstGeom prst="rect">
              <a:avLst/>
            </a:prstGeom>
            <a:solidFill>
              <a:srgbClr val="F0E2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Clr>
                  <a:srgbClr val="0C6080"/>
                </a:buClr>
                <a:buFont typeface="Times" panose="02020603050405020304" pitchFamily="18" charset="0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l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Salah N. </a:t>
              </a:r>
              <a:r>
                <a:rPr lang="en-US" sz="1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Farhan</a:t>
              </a:r>
              <a:r>
                <a:rPr 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College of Engineering  </a:t>
              </a:r>
              <a:r>
                <a:rPr lang="en-US" sz="1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Diyala</a:t>
              </a:r>
              <a:r>
                <a:rPr 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University</a:t>
              </a:r>
            </a:p>
          </p:txBody>
        </p:sp>
      </p:grpSp>
      <p:sp>
        <p:nvSpPr>
          <p:cNvPr id="7" name="Rectangle 11"/>
          <p:cNvSpPr>
            <a:spLocks noChangeArrowheads="1"/>
          </p:cNvSpPr>
          <p:nvPr/>
        </p:nvSpPr>
        <p:spPr bwMode="auto">
          <a:xfrm>
            <a:off x="0" y="0"/>
            <a:ext cx="12192000" cy="304800"/>
          </a:xfrm>
          <a:prstGeom prst="rect">
            <a:avLst/>
          </a:prstGeom>
          <a:solidFill>
            <a:srgbClr val="31006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0C6080"/>
              </a:buClr>
              <a:buFont typeface="Times" panose="02020603050405020304" pitchFamily="18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l">
              <a:spcBef>
                <a:spcPct val="0"/>
              </a:spcBef>
              <a:buClrTx/>
              <a:buFontTx/>
              <a:buNone/>
            </a:pPr>
            <a:r>
              <a:rPr lang="en-US" sz="2400" b="1" dirty="0">
                <a:solidFill>
                  <a:srgbClr val="FFFF00"/>
                </a:solidFill>
              </a:rPr>
              <a:t>Fundamentals of </a:t>
            </a:r>
            <a:r>
              <a:rPr lang="en-US" sz="2400" b="1" dirty="0" smtClean="0">
                <a:solidFill>
                  <a:srgbClr val="FFFF00"/>
                </a:solidFill>
              </a:rPr>
              <a:t>CRE   </a:t>
            </a:r>
            <a:endParaRPr lang="ar-IQ" sz="2400" dirty="0">
              <a:solidFill>
                <a:srgbClr val="FFFF00"/>
              </a:solidFill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3" name="Rectangle 7"/>
          <p:cNvSpPr>
            <a:spLocks noChangeArrowheads="1"/>
          </p:cNvSpPr>
          <p:nvPr/>
        </p:nvSpPr>
        <p:spPr bwMode="auto">
          <a:xfrm>
            <a:off x="838200" y="267933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  <p:sp>
        <p:nvSpPr>
          <p:cNvPr id="11" name="Rectangle 11"/>
          <p:cNvSpPr>
            <a:spLocks noChangeArrowheads="1"/>
          </p:cNvSpPr>
          <p:nvPr/>
        </p:nvSpPr>
        <p:spPr bwMode="auto">
          <a:xfrm>
            <a:off x="838200" y="54146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571657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8"/>
          <p:cNvGrpSpPr>
            <a:grpSpLocks/>
          </p:cNvGrpSpPr>
          <p:nvPr/>
        </p:nvGrpSpPr>
        <p:grpSpPr bwMode="auto">
          <a:xfrm>
            <a:off x="0" y="6553632"/>
            <a:ext cx="12192000" cy="304800"/>
            <a:chOff x="0" y="4112"/>
            <a:chExt cx="7680" cy="192"/>
          </a:xfrm>
        </p:grpSpPr>
        <p:sp>
          <p:nvSpPr>
            <p:cNvPr id="5" name="Rectangle 9"/>
            <p:cNvSpPr>
              <a:spLocks noChangeArrowheads="1"/>
            </p:cNvSpPr>
            <p:nvPr/>
          </p:nvSpPr>
          <p:spPr bwMode="auto">
            <a:xfrm>
              <a:off x="1920" y="4112"/>
              <a:ext cx="5760" cy="192"/>
            </a:xfrm>
            <a:prstGeom prst="rect">
              <a:avLst/>
            </a:prstGeom>
            <a:solidFill>
              <a:srgbClr val="F0E2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0C6080"/>
                </a:buClr>
                <a:buFont typeface="Times" panose="02020603050405020304" pitchFamily="18" charset="0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ar-IQ" sz="2400"/>
            </a:p>
          </p:txBody>
        </p:sp>
        <p:sp>
          <p:nvSpPr>
            <p:cNvPr id="6" name="Date Placeholder 3"/>
            <p:cNvSpPr>
              <a:spLocks/>
            </p:cNvSpPr>
            <p:nvPr/>
          </p:nvSpPr>
          <p:spPr bwMode="auto">
            <a:xfrm>
              <a:off x="0" y="4121"/>
              <a:ext cx="2640" cy="176"/>
            </a:xfrm>
            <a:prstGeom prst="rect">
              <a:avLst/>
            </a:prstGeom>
            <a:solidFill>
              <a:srgbClr val="F0E2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Clr>
                  <a:srgbClr val="0C6080"/>
                </a:buClr>
                <a:buFont typeface="Times" panose="02020603050405020304" pitchFamily="18" charset="0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l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Salah N. </a:t>
              </a:r>
              <a:r>
                <a:rPr lang="en-US" sz="1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Farhan</a:t>
              </a:r>
              <a:r>
                <a:rPr 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College of Engineering  </a:t>
              </a:r>
              <a:r>
                <a:rPr lang="en-US" sz="1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Diyala</a:t>
              </a:r>
              <a:r>
                <a:rPr 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University</a:t>
              </a:r>
            </a:p>
          </p:txBody>
        </p:sp>
      </p:grpSp>
      <p:sp>
        <p:nvSpPr>
          <p:cNvPr id="7" name="Rectangle 11"/>
          <p:cNvSpPr>
            <a:spLocks noChangeArrowheads="1"/>
          </p:cNvSpPr>
          <p:nvPr/>
        </p:nvSpPr>
        <p:spPr bwMode="auto">
          <a:xfrm>
            <a:off x="0" y="0"/>
            <a:ext cx="12192000" cy="304800"/>
          </a:xfrm>
          <a:prstGeom prst="rect">
            <a:avLst/>
          </a:prstGeom>
          <a:solidFill>
            <a:srgbClr val="31006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0C6080"/>
              </a:buClr>
              <a:buFont typeface="Times" panose="02020603050405020304" pitchFamily="18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l">
              <a:spcBef>
                <a:spcPct val="0"/>
              </a:spcBef>
              <a:buClrTx/>
              <a:buFontTx/>
              <a:buNone/>
            </a:pPr>
            <a:r>
              <a:rPr lang="en-US" sz="2400" b="1" dirty="0">
                <a:solidFill>
                  <a:srgbClr val="FFFF00"/>
                </a:solidFill>
              </a:rPr>
              <a:t>Fundamentals of </a:t>
            </a:r>
            <a:r>
              <a:rPr lang="en-US" sz="2400" b="1" dirty="0" smtClean="0">
                <a:solidFill>
                  <a:srgbClr val="FFFF00"/>
                </a:solidFill>
              </a:rPr>
              <a:t>CRE   </a:t>
            </a:r>
            <a:endParaRPr lang="ar-IQ" sz="2400" dirty="0">
              <a:solidFill>
                <a:srgbClr val="FFFF00"/>
              </a:solidFill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3" name="Rectangle 7"/>
          <p:cNvSpPr>
            <a:spLocks noChangeArrowheads="1"/>
          </p:cNvSpPr>
          <p:nvPr/>
        </p:nvSpPr>
        <p:spPr bwMode="auto">
          <a:xfrm>
            <a:off x="838200" y="267933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  <p:sp>
        <p:nvSpPr>
          <p:cNvPr id="11" name="Rectangle 11"/>
          <p:cNvSpPr>
            <a:spLocks noChangeArrowheads="1"/>
          </p:cNvSpPr>
          <p:nvPr/>
        </p:nvSpPr>
        <p:spPr bwMode="auto">
          <a:xfrm>
            <a:off x="838200" y="54146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  <p:sp>
        <p:nvSpPr>
          <p:cNvPr id="2" name="Rectangle 1"/>
          <p:cNvSpPr/>
          <p:nvPr/>
        </p:nvSpPr>
        <p:spPr>
          <a:xfrm>
            <a:off x="3048000" y="1544638"/>
            <a:ext cx="6096000" cy="3768724"/>
          </a:xfrm>
          <a:prstGeom prst="rect">
            <a:avLst/>
          </a:prstGeom>
        </p:spPr>
        <p:txBody>
          <a:bodyPr>
            <a:spAutoFit/>
          </a:bodyPr>
          <a:lstStyle/>
          <a:p>
            <a:pPr algn="l"/>
            <a:r>
              <a:rPr lang="en-US" sz="4400" b="1" dirty="0">
                <a:solidFill>
                  <a:srgbClr val="000000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Topics</a:t>
            </a:r>
            <a:endParaRPr lang="en-US" sz="44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l" rtl="0">
              <a:lnSpc>
                <a:spcPct val="115000"/>
              </a:lnSpc>
              <a:spcAft>
                <a:spcPts val="1000"/>
              </a:spcAft>
              <a:tabLst>
                <a:tab pos="457200" algn="l"/>
              </a:tabLst>
            </a:pPr>
            <a:r>
              <a:rPr lang="en-US" u="sng" dirty="0">
                <a:solidFill>
                  <a:srgbClr val="0000FF"/>
                </a:solidFill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3"/>
              </a:rPr>
              <a:t>Algorithm for Isothermal Reactor Design</a:t>
            </a: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l" rtl="0">
              <a:lnSpc>
                <a:spcPct val="115000"/>
              </a:lnSpc>
              <a:spcAft>
                <a:spcPts val="1000"/>
              </a:spcAft>
              <a:tabLst>
                <a:tab pos="457200" algn="l"/>
              </a:tabLst>
            </a:pPr>
            <a:r>
              <a:rPr lang="en-US" u="sng" dirty="0">
                <a:solidFill>
                  <a:srgbClr val="0000FF"/>
                </a:solidFill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4"/>
              </a:rPr>
              <a:t>Applications/Examples of CRE Algorithm</a:t>
            </a: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l" rtl="0">
              <a:lnSpc>
                <a:spcPct val="115000"/>
              </a:lnSpc>
              <a:spcAft>
                <a:spcPts val="1000"/>
              </a:spcAft>
              <a:tabLst>
                <a:tab pos="457200" algn="l"/>
              </a:tabLst>
            </a:pPr>
            <a:r>
              <a:rPr lang="en-US" u="sng" dirty="0">
                <a:solidFill>
                  <a:srgbClr val="0000FF"/>
                </a:solidFill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5"/>
              </a:rPr>
              <a:t>Reversible Reactions</a:t>
            </a: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l" rtl="0">
              <a:lnSpc>
                <a:spcPct val="115000"/>
              </a:lnSpc>
              <a:spcAft>
                <a:spcPts val="1000"/>
              </a:spcAft>
              <a:tabLst>
                <a:tab pos="457200" algn="l"/>
              </a:tabLst>
            </a:pPr>
            <a:r>
              <a:rPr lang="en-US" u="sng" dirty="0">
                <a:solidFill>
                  <a:srgbClr val="0000FF"/>
                </a:solidFill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6"/>
              </a:rPr>
              <a:t>ODE (Polymath) Solutions to CRE Problems</a:t>
            </a: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l" rtl="0">
              <a:lnSpc>
                <a:spcPct val="115000"/>
              </a:lnSpc>
              <a:spcAft>
                <a:spcPts val="1000"/>
              </a:spcAft>
              <a:tabLst>
                <a:tab pos="457200" algn="l"/>
              </a:tabLst>
            </a:pPr>
            <a:r>
              <a:rPr lang="en-US" u="sng" dirty="0">
                <a:solidFill>
                  <a:srgbClr val="0000FF"/>
                </a:solidFill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7"/>
              </a:rPr>
              <a:t>General Guidelines for California Problems</a:t>
            </a: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l" rtl="0">
              <a:lnSpc>
                <a:spcPct val="115000"/>
              </a:lnSpc>
              <a:spcAft>
                <a:spcPts val="1000"/>
              </a:spcAft>
              <a:tabLst>
                <a:tab pos="457200" algn="l"/>
              </a:tabLst>
            </a:pPr>
            <a:r>
              <a:rPr lang="en-US" u="sng" dirty="0">
                <a:solidFill>
                  <a:srgbClr val="0000FF"/>
                </a:solidFill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8"/>
              </a:rPr>
              <a:t>PBR with Pressure Drop</a:t>
            </a: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l" rtl="0">
              <a:lnSpc>
                <a:spcPct val="115000"/>
              </a:lnSpc>
              <a:spcAft>
                <a:spcPts val="1000"/>
              </a:spcAft>
              <a:tabLst>
                <a:tab pos="457200" algn="l"/>
              </a:tabLst>
            </a:pPr>
            <a:r>
              <a:rPr lang="en-US" u="sng" dirty="0">
                <a:solidFill>
                  <a:srgbClr val="0000FF"/>
                </a:solidFill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9"/>
              </a:rPr>
              <a:t>Engineering Analysis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0276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8"/>
          <p:cNvGrpSpPr>
            <a:grpSpLocks/>
          </p:cNvGrpSpPr>
          <p:nvPr/>
        </p:nvGrpSpPr>
        <p:grpSpPr bwMode="auto">
          <a:xfrm>
            <a:off x="0" y="6553632"/>
            <a:ext cx="12192000" cy="304800"/>
            <a:chOff x="0" y="4112"/>
            <a:chExt cx="7680" cy="192"/>
          </a:xfrm>
        </p:grpSpPr>
        <p:sp>
          <p:nvSpPr>
            <p:cNvPr id="5" name="Rectangle 9"/>
            <p:cNvSpPr>
              <a:spLocks noChangeArrowheads="1"/>
            </p:cNvSpPr>
            <p:nvPr/>
          </p:nvSpPr>
          <p:spPr bwMode="auto">
            <a:xfrm>
              <a:off x="1920" y="4112"/>
              <a:ext cx="5760" cy="192"/>
            </a:xfrm>
            <a:prstGeom prst="rect">
              <a:avLst/>
            </a:prstGeom>
            <a:solidFill>
              <a:srgbClr val="F0E2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0C6080"/>
                </a:buClr>
                <a:buFont typeface="Times" panose="02020603050405020304" pitchFamily="18" charset="0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ar-IQ" sz="2400"/>
            </a:p>
          </p:txBody>
        </p:sp>
        <p:sp>
          <p:nvSpPr>
            <p:cNvPr id="6" name="Date Placeholder 3"/>
            <p:cNvSpPr>
              <a:spLocks/>
            </p:cNvSpPr>
            <p:nvPr/>
          </p:nvSpPr>
          <p:spPr bwMode="auto">
            <a:xfrm>
              <a:off x="0" y="4121"/>
              <a:ext cx="2640" cy="176"/>
            </a:xfrm>
            <a:prstGeom prst="rect">
              <a:avLst/>
            </a:prstGeom>
            <a:solidFill>
              <a:srgbClr val="F0E2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Clr>
                  <a:srgbClr val="0C6080"/>
                </a:buClr>
                <a:buFont typeface="Times" panose="02020603050405020304" pitchFamily="18" charset="0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l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Salah N. </a:t>
              </a:r>
              <a:r>
                <a:rPr lang="en-US" sz="1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Farhan</a:t>
              </a:r>
              <a:r>
                <a:rPr 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College of Engineering  </a:t>
              </a:r>
              <a:r>
                <a:rPr lang="en-US" sz="1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Diyala</a:t>
              </a:r>
              <a:r>
                <a:rPr 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University</a:t>
              </a:r>
            </a:p>
          </p:txBody>
        </p:sp>
      </p:grpSp>
      <p:sp>
        <p:nvSpPr>
          <p:cNvPr id="7" name="Rectangle 11"/>
          <p:cNvSpPr>
            <a:spLocks noChangeArrowheads="1"/>
          </p:cNvSpPr>
          <p:nvPr/>
        </p:nvSpPr>
        <p:spPr bwMode="auto">
          <a:xfrm>
            <a:off x="0" y="0"/>
            <a:ext cx="12192000" cy="304800"/>
          </a:xfrm>
          <a:prstGeom prst="rect">
            <a:avLst/>
          </a:prstGeom>
          <a:solidFill>
            <a:srgbClr val="31006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0C6080"/>
              </a:buClr>
              <a:buFont typeface="Times" panose="02020603050405020304" pitchFamily="18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l">
              <a:spcBef>
                <a:spcPct val="0"/>
              </a:spcBef>
              <a:buClrTx/>
              <a:buFontTx/>
              <a:buNone/>
            </a:pPr>
            <a:r>
              <a:rPr lang="en-US" sz="2400" b="1" dirty="0">
                <a:solidFill>
                  <a:srgbClr val="FFFF00"/>
                </a:solidFill>
              </a:rPr>
              <a:t>Fundamentals of </a:t>
            </a:r>
            <a:r>
              <a:rPr lang="en-US" sz="2400" b="1" dirty="0" smtClean="0">
                <a:solidFill>
                  <a:srgbClr val="FFFF00"/>
                </a:solidFill>
              </a:rPr>
              <a:t>CRE   </a:t>
            </a:r>
            <a:endParaRPr lang="ar-IQ" sz="2400" dirty="0">
              <a:solidFill>
                <a:srgbClr val="FFFF00"/>
              </a:solidFill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3" name="Rectangle 7"/>
          <p:cNvSpPr>
            <a:spLocks noChangeArrowheads="1"/>
          </p:cNvSpPr>
          <p:nvPr/>
        </p:nvSpPr>
        <p:spPr bwMode="auto">
          <a:xfrm>
            <a:off x="838200" y="267933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  <p:sp>
        <p:nvSpPr>
          <p:cNvPr id="11" name="Rectangle 11"/>
          <p:cNvSpPr>
            <a:spLocks noChangeArrowheads="1"/>
          </p:cNvSpPr>
          <p:nvPr/>
        </p:nvSpPr>
        <p:spPr bwMode="auto">
          <a:xfrm>
            <a:off x="838200" y="54146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  <p:sp>
        <p:nvSpPr>
          <p:cNvPr id="8" name="Rectangle 7"/>
          <p:cNvSpPr/>
          <p:nvPr/>
        </p:nvSpPr>
        <p:spPr>
          <a:xfrm>
            <a:off x="115599" y="463433"/>
            <a:ext cx="3959802" cy="4108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 rtl="0">
              <a:lnSpc>
                <a:spcPct val="115000"/>
              </a:lnSpc>
              <a:spcAft>
                <a:spcPts val="1000"/>
              </a:spcAft>
            </a:pPr>
            <a:r>
              <a:rPr lang="en-US" dirty="0"/>
              <a:t>Algorithm for Isothermal Reactor Design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86100" y="1514475"/>
            <a:ext cx="6019800" cy="3829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5716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8"/>
          <p:cNvGrpSpPr>
            <a:grpSpLocks/>
          </p:cNvGrpSpPr>
          <p:nvPr/>
        </p:nvGrpSpPr>
        <p:grpSpPr bwMode="auto">
          <a:xfrm>
            <a:off x="0" y="6553632"/>
            <a:ext cx="12192000" cy="304800"/>
            <a:chOff x="0" y="4112"/>
            <a:chExt cx="7680" cy="192"/>
          </a:xfrm>
        </p:grpSpPr>
        <p:sp>
          <p:nvSpPr>
            <p:cNvPr id="5" name="Rectangle 9"/>
            <p:cNvSpPr>
              <a:spLocks noChangeArrowheads="1"/>
            </p:cNvSpPr>
            <p:nvPr/>
          </p:nvSpPr>
          <p:spPr bwMode="auto">
            <a:xfrm>
              <a:off x="1920" y="4112"/>
              <a:ext cx="5760" cy="192"/>
            </a:xfrm>
            <a:prstGeom prst="rect">
              <a:avLst/>
            </a:prstGeom>
            <a:solidFill>
              <a:srgbClr val="F0E2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0C6080"/>
                </a:buClr>
                <a:buFont typeface="Times" panose="02020603050405020304" pitchFamily="18" charset="0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ar-IQ" sz="2400"/>
            </a:p>
          </p:txBody>
        </p:sp>
        <p:sp>
          <p:nvSpPr>
            <p:cNvPr id="6" name="Date Placeholder 3"/>
            <p:cNvSpPr>
              <a:spLocks/>
            </p:cNvSpPr>
            <p:nvPr/>
          </p:nvSpPr>
          <p:spPr bwMode="auto">
            <a:xfrm>
              <a:off x="0" y="4121"/>
              <a:ext cx="2640" cy="176"/>
            </a:xfrm>
            <a:prstGeom prst="rect">
              <a:avLst/>
            </a:prstGeom>
            <a:solidFill>
              <a:srgbClr val="F0E2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Clr>
                  <a:srgbClr val="0C6080"/>
                </a:buClr>
                <a:buFont typeface="Times" panose="02020603050405020304" pitchFamily="18" charset="0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l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Salah N. </a:t>
              </a:r>
              <a:r>
                <a:rPr lang="en-US" sz="1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Farhan</a:t>
              </a:r>
              <a:r>
                <a:rPr 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College of Engineering  </a:t>
              </a:r>
              <a:r>
                <a:rPr lang="en-US" sz="1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Diyala</a:t>
              </a:r>
              <a:r>
                <a:rPr 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University</a:t>
              </a:r>
            </a:p>
          </p:txBody>
        </p:sp>
      </p:grpSp>
      <p:sp>
        <p:nvSpPr>
          <p:cNvPr id="7" name="Rectangle 11"/>
          <p:cNvSpPr>
            <a:spLocks noChangeArrowheads="1"/>
          </p:cNvSpPr>
          <p:nvPr/>
        </p:nvSpPr>
        <p:spPr bwMode="auto">
          <a:xfrm>
            <a:off x="0" y="0"/>
            <a:ext cx="12192000" cy="304800"/>
          </a:xfrm>
          <a:prstGeom prst="rect">
            <a:avLst/>
          </a:prstGeom>
          <a:solidFill>
            <a:srgbClr val="31006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0C6080"/>
              </a:buClr>
              <a:buFont typeface="Times" panose="02020603050405020304" pitchFamily="18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l">
              <a:spcBef>
                <a:spcPct val="0"/>
              </a:spcBef>
              <a:buClrTx/>
              <a:buFontTx/>
              <a:buNone/>
            </a:pPr>
            <a:r>
              <a:rPr lang="en-US" sz="2400" b="1" dirty="0">
                <a:solidFill>
                  <a:srgbClr val="FFFF00"/>
                </a:solidFill>
              </a:rPr>
              <a:t>Fundamentals of </a:t>
            </a:r>
            <a:r>
              <a:rPr lang="en-US" sz="2400" b="1" dirty="0" smtClean="0">
                <a:solidFill>
                  <a:srgbClr val="FFFF00"/>
                </a:solidFill>
              </a:rPr>
              <a:t>CRE   </a:t>
            </a:r>
            <a:endParaRPr lang="ar-IQ" sz="2400" dirty="0">
              <a:solidFill>
                <a:srgbClr val="FFFF00"/>
              </a:solidFill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3" name="Rectangle 7"/>
          <p:cNvSpPr>
            <a:spLocks noChangeArrowheads="1"/>
          </p:cNvSpPr>
          <p:nvPr/>
        </p:nvSpPr>
        <p:spPr bwMode="auto">
          <a:xfrm>
            <a:off x="838200" y="267933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  <p:sp>
        <p:nvSpPr>
          <p:cNvPr id="11" name="Rectangle 11"/>
          <p:cNvSpPr>
            <a:spLocks noChangeArrowheads="1"/>
          </p:cNvSpPr>
          <p:nvPr/>
        </p:nvSpPr>
        <p:spPr bwMode="auto">
          <a:xfrm>
            <a:off x="838200" y="54146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  <p:pic>
        <p:nvPicPr>
          <p:cNvPr id="9" name="Picture 8" descr="http://www.umich.edu/~elements/5e/05chap/images/analogy2.gif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95500" y="558366"/>
            <a:ext cx="7364694" cy="56721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605538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8"/>
          <p:cNvGrpSpPr>
            <a:grpSpLocks/>
          </p:cNvGrpSpPr>
          <p:nvPr/>
        </p:nvGrpSpPr>
        <p:grpSpPr bwMode="auto">
          <a:xfrm>
            <a:off x="0" y="6553632"/>
            <a:ext cx="12192000" cy="304800"/>
            <a:chOff x="0" y="4112"/>
            <a:chExt cx="7680" cy="192"/>
          </a:xfrm>
        </p:grpSpPr>
        <p:sp>
          <p:nvSpPr>
            <p:cNvPr id="5" name="Rectangle 9"/>
            <p:cNvSpPr>
              <a:spLocks noChangeArrowheads="1"/>
            </p:cNvSpPr>
            <p:nvPr/>
          </p:nvSpPr>
          <p:spPr bwMode="auto">
            <a:xfrm>
              <a:off x="1920" y="4112"/>
              <a:ext cx="5760" cy="192"/>
            </a:xfrm>
            <a:prstGeom prst="rect">
              <a:avLst/>
            </a:prstGeom>
            <a:solidFill>
              <a:srgbClr val="F0E2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0C6080"/>
                </a:buClr>
                <a:buFont typeface="Times" panose="02020603050405020304" pitchFamily="18" charset="0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ar-IQ" sz="2400"/>
            </a:p>
          </p:txBody>
        </p:sp>
        <p:sp>
          <p:nvSpPr>
            <p:cNvPr id="6" name="Date Placeholder 3"/>
            <p:cNvSpPr>
              <a:spLocks/>
            </p:cNvSpPr>
            <p:nvPr/>
          </p:nvSpPr>
          <p:spPr bwMode="auto">
            <a:xfrm>
              <a:off x="0" y="4121"/>
              <a:ext cx="2640" cy="176"/>
            </a:xfrm>
            <a:prstGeom prst="rect">
              <a:avLst/>
            </a:prstGeom>
            <a:solidFill>
              <a:srgbClr val="F0E2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Clr>
                  <a:srgbClr val="0C6080"/>
                </a:buClr>
                <a:buFont typeface="Times" panose="02020603050405020304" pitchFamily="18" charset="0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l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Salah N. </a:t>
              </a:r>
              <a:r>
                <a:rPr lang="en-US" sz="1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Farhan</a:t>
              </a:r>
              <a:r>
                <a:rPr 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College of Engineering  </a:t>
              </a:r>
              <a:r>
                <a:rPr lang="en-US" sz="1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Diyala</a:t>
              </a:r>
              <a:r>
                <a:rPr 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University</a:t>
              </a:r>
            </a:p>
          </p:txBody>
        </p:sp>
      </p:grpSp>
      <p:sp>
        <p:nvSpPr>
          <p:cNvPr id="7" name="Rectangle 11"/>
          <p:cNvSpPr>
            <a:spLocks noChangeArrowheads="1"/>
          </p:cNvSpPr>
          <p:nvPr/>
        </p:nvSpPr>
        <p:spPr bwMode="auto">
          <a:xfrm>
            <a:off x="0" y="0"/>
            <a:ext cx="12192000" cy="304800"/>
          </a:xfrm>
          <a:prstGeom prst="rect">
            <a:avLst/>
          </a:prstGeom>
          <a:solidFill>
            <a:srgbClr val="31006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0C6080"/>
              </a:buClr>
              <a:buFont typeface="Times" panose="02020603050405020304" pitchFamily="18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l">
              <a:spcBef>
                <a:spcPct val="0"/>
              </a:spcBef>
              <a:buClrTx/>
              <a:buFontTx/>
              <a:buNone/>
            </a:pPr>
            <a:r>
              <a:rPr lang="en-US" sz="2400" b="1" dirty="0">
                <a:solidFill>
                  <a:srgbClr val="FFFF00"/>
                </a:solidFill>
              </a:rPr>
              <a:t>Fundamentals of </a:t>
            </a:r>
            <a:r>
              <a:rPr lang="en-US" sz="2400" b="1" dirty="0" smtClean="0">
                <a:solidFill>
                  <a:srgbClr val="FFFF00"/>
                </a:solidFill>
              </a:rPr>
              <a:t>CRE   </a:t>
            </a:r>
            <a:endParaRPr lang="ar-IQ" sz="2400" dirty="0">
              <a:solidFill>
                <a:srgbClr val="FFFF00"/>
              </a:solidFill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11" name="Rectangle 11"/>
          <p:cNvSpPr>
            <a:spLocks noChangeArrowheads="1"/>
          </p:cNvSpPr>
          <p:nvPr/>
        </p:nvSpPr>
        <p:spPr bwMode="auto">
          <a:xfrm>
            <a:off x="838200" y="54146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  <p:sp>
        <p:nvSpPr>
          <p:cNvPr id="2" name="Rectangle 1"/>
          <p:cNvSpPr/>
          <p:nvPr/>
        </p:nvSpPr>
        <p:spPr>
          <a:xfrm>
            <a:off x="-216494" y="516370"/>
            <a:ext cx="679675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00000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Elementary gas phase reaction in different reactor types.</a:t>
            </a:r>
            <a:endParaRPr lang="en-US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1753" y="1010659"/>
            <a:ext cx="7915275" cy="4305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7974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8"/>
          <p:cNvGrpSpPr>
            <a:grpSpLocks/>
          </p:cNvGrpSpPr>
          <p:nvPr/>
        </p:nvGrpSpPr>
        <p:grpSpPr bwMode="auto">
          <a:xfrm>
            <a:off x="0" y="6553632"/>
            <a:ext cx="12192000" cy="304800"/>
            <a:chOff x="0" y="4112"/>
            <a:chExt cx="7680" cy="192"/>
          </a:xfrm>
        </p:grpSpPr>
        <p:sp>
          <p:nvSpPr>
            <p:cNvPr id="5" name="Rectangle 9"/>
            <p:cNvSpPr>
              <a:spLocks noChangeArrowheads="1"/>
            </p:cNvSpPr>
            <p:nvPr/>
          </p:nvSpPr>
          <p:spPr bwMode="auto">
            <a:xfrm>
              <a:off x="1920" y="4112"/>
              <a:ext cx="5760" cy="192"/>
            </a:xfrm>
            <a:prstGeom prst="rect">
              <a:avLst/>
            </a:prstGeom>
            <a:solidFill>
              <a:srgbClr val="F0E2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0C6080"/>
                </a:buClr>
                <a:buFont typeface="Times" panose="02020603050405020304" pitchFamily="18" charset="0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ar-IQ" sz="2400"/>
            </a:p>
          </p:txBody>
        </p:sp>
        <p:sp>
          <p:nvSpPr>
            <p:cNvPr id="6" name="Date Placeholder 3"/>
            <p:cNvSpPr>
              <a:spLocks/>
            </p:cNvSpPr>
            <p:nvPr/>
          </p:nvSpPr>
          <p:spPr bwMode="auto">
            <a:xfrm>
              <a:off x="0" y="4121"/>
              <a:ext cx="2640" cy="176"/>
            </a:xfrm>
            <a:prstGeom prst="rect">
              <a:avLst/>
            </a:prstGeom>
            <a:solidFill>
              <a:srgbClr val="F0E2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Clr>
                  <a:srgbClr val="0C6080"/>
                </a:buClr>
                <a:buFont typeface="Times" panose="02020603050405020304" pitchFamily="18" charset="0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l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Salah N. </a:t>
              </a:r>
              <a:r>
                <a:rPr lang="en-US" sz="1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Farhan</a:t>
              </a:r>
              <a:r>
                <a:rPr 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College of Engineering  </a:t>
              </a:r>
              <a:r>
                <a:rPr lang="en-US" sz="1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Diyala</a:t>
              </a:r>
              <a:r>
                <a:rPr 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University</a:t>
              </a:r>
            </a:p>
          </p:txBody>
        </p:sp>
      </p:grpSp>
      <p:sp>
        <p:nvSpPr>
          <p:cNvPr id="7" name="Rectangle 11"/>
          <p:cNvSpPr>
            <a:spLocks noChangeArrowheads="1"/>
          </p:cNvSpPr>
          <p:nvPr/>
        </p:nvSpPr>
        <p:spPr bwMode="auto">
          <a:xfrm>
            <a:off x="0" y="0"/>
            <a:ext cx="12192000" cy="304800"/>
          </a:xfrm>
          <a:prstGeom prst="rect">
            <a:avLst/>
          </a:prstGeom>
          <a:solidFill>
            <a:srgbClr val="31006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0C6080"/>
              </a:buClr>
              <a:buFont typeface="Times" panose="02020603050405020304" pitchFamily="18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l">
              <a:spcBef>
                <a:spcPct val="0"/>
              </a:spcBef>
              <a:buClrTx/>
              <a:buFontTx/>
              <a:buNone/>
            </a:pPr>
            <a:r>
              <a:rPr lang="en-US" sz="2400" b="1" dirty="0">
                <a:solidFill>
                  <a:srgbClr val="FFFF00"/>
                </a:solidFill>
              </a:rPr>
              <a:t>Fundamentals of </a:t>
            </a:r>
            <a:r>
              <a:rPr lang="en-US" sz="2400" b="1" dirty="0" smtClean="0">
                <a:solidFill>
                  <a:srgbClr val="FFFF00"/>
                </a:solidFill>
              </a:rPr>
              <a:t>CRE   </a:t>
            </a:r>
            <a:endParaRPr lang="ar-IQ" sz="2400" dirty="0">
              <a:solidFill>
                <a:srgbClr val="FFFF00"/>
              </a:solidFill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3" name="Rectangle 7"/>
          <p:cNvSpPr>
            <a:spLocks noChangeArrowheads="1"/>
          </p:cNvSpPr>
          <p:nvPr/>
        </p:nvSpPr>
        <p:spPr bwMode="auto">
          <a:xfrm>
            <a:off x="838200" y="267933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  <p:sp>
        <p:nvSpPr>
          <p:cNvPr id="11" name="Rectangle 11"/>
          <p:cNvSpPr>
            <a:spLocks noChangeArrowheads="1"/>
          </p:cNvSpPr>
          <p:nvPr/>
        </p:nvSpPr>
        <p:spPr bwMode="auto">
          <a:xfrm>
            <a:off x="838200" y="54146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662" y="393338"/>
            <a:ext cx="4524375" cy="615315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51123" y="697922"/>
            <a:ext cx="5962650" cy="5476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3370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8"/>
          <p:cNvGrpSpPr>
            <a:grpSpLocks/>
          </p:cNvGrpSpPr>
          <p:nvPr/>
        </p:nvGrpSpPr>
        <p:grpSpPr bwMode="auto">
          <a:xfrm>
            <a:off x="0" y="6553632"/>
            <a:ext cx="12192000" cy="304800"/>
            <a:chOff x="0" y="4112"/>
            <a:chExt cx="7680" cy="192"/>
          </a:xfrm>
        </p:grpSpPr>
        <p:sp>
          <p:nvSpPr>
            <p:cNvPr id="5" name="Rectangle 9"/>
            <p:cNvSpPr>
              <a:spLocks noChangeArrowheads="1"/>
            </p:cNvSpPr>
            <p:nvPr/>
          </p:nvSpPr>
          <p:spPr bwMode="auto">
            <a:xfrm>
              <a:off x="1920" y="4112"/>
              <a:ext cx="5760" cy="192"/>
            </a:xfrm>
            <a:prstGeom prst="rect">
              <a:avLst/>
            </a:prstGeom>
            <a:solidFill>
              <a:srgbClr val="F0E2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0C6080"/>
                </a:buClr>
                <a:buFont typeface="Times" panose="02020603050405020304" pitchFamily="18" charset="0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ar-IQ" sz="2400"/>
            </a:p>
          </p:txBody>
        </p:sp>
        <p:sp>
          <p:nvSpPr>
            <p:cNvPr id="6" name="Date Placeholder 3"/>
            <p:cNvSpPr>
              <a:spLocks/>
            </p:cNvSpPr>
            <p:nvPr/>
          </p:nvSpPr>
          <p:spPr bwMode="auto">
            <a:xfrm>
              <a:off x="0" y="4121"/>
              <a:ext cx="2640" cy="176"/>
            </a:xfrm>
            <a:prstGeom prst="rect">
              <a:avLst/>
            </a:prstGeom>
            <a:solidFill>
              <a:srgbClr val="F0E2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Clr>
                  <a:srgbClr val="0C6080"/>
                </a:buClr>
                <a:buFont typeface="Times" panose="02020603050405020304" pitchFamily="18" charset="0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l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Salah N. </a:t>
              </a:r>
              <a:r>
                <a:rPr lang="en-US" sz="1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Farhan</a:t>
              </a:r>
              <a:r>
                <a:rPr 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College of Engineering  </a:t>
              </a:r>
              <a:r>
                <a:rPr lang="en-US" sz="1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Diyala</a:t>
              </a:r>
              <a:r>
                <a:rPr 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University</a:t>
              </a:r>
            </a:p>
          </p:txBody>
        </p:sp>
      </p:grpSp>
      <p:sp>
        <p:nvSpPr>
          <p:cNvPr id="7" name="Rectangle 11"/>
          <p:cNvSpPr>
            <a:spLocks noChangeArrowheads="1"/>
          </p:cNvSpPr>
          <p:nvPr/>
        </p:nvSpPr>
        <p:spPr bwMode="auto">
          <a:xfrm>
            <a:off x="0" y="0"/>
            <a:ext cx="12192000" cy="304800"/>
          </a:xfrm>
          <a:prstGeom prst="rect">
            <a:avLst/>
          </a:prstGeom>
          <a:solidFill>
            <a:srgbClr val="31006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0C6080"/>
              </a:buClr>
              <a:buFont typeface="Times" panose="02020603050405020304" pitchFamily="18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l">
              <a:spcBef>
                <a:spcPct val="0"/>
              </a:spcBef>
              <a:buClrTx/>
              <a:buFontTx/>
              <a:buNone/>
            </a:pPr>
            <a:r>
              <a:rPr lang="en-US" sz="2400" b="1" dirty="0">
                <a:solidFill>
                  <a:srgbClr val="FFFF00"/>
                </a:solidFill>
              </a:rPr>
              <a:t>Fundamentals of </a:t>
            </a:r>
            <a:r>
              <a:rPr lang="en-US" sz="2400" b="1" dirty="0" smtClean="0">
                <a:solidFill>
                  <a:srgbClr val="FFFF00"/>
                </a:solidFill>
              </a:rPr>
              <a:t>CRE   </a:t>
            </a:r>
            <a:endParaRPr lang="ar-IQ" sz="2400" dirty="0">
              <a:solidFill>
                <a:srgbClr val="FFFF00"/>
              </a:solidFill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3" name="Rectangle 7"/>
          <p:cNvSpPr>
            <a:spLocks noChangeArrowheads="1"/>
          </p:cNvSpPr>
          <p:nvPr/>
        </p:nvSpPr>
        <p:spPr bwMode="auto">
          <a:xfrm>
            <a:off x="838200" y="267933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  <p:sp>
        <p:nvSpPr>
          <p:cNvPr id="11" name="Rectangle 11"/>
          <p:cNvSpPr>
            <a:spLocks noChangeArrowheads="1"/>
          </p:cNvSpPr>
          <p:nvPr/>
        </p:nvSpPr>
        <p:spPr bwMode="auto">
          <a:xfrm>
            <a:off x="838200" y="54146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3258" y="693160"/>
            <a:ext cx="4438650" cy="545782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16089" y="502082"/>
            <a:ext cx="7277100" cy="5695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370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8"/>
          <p:cNvGrpSpPr>
            <a:grpSpLocks/>
          </p:cNvGrpSpPr>
          <p:nvPr/>
        </p:nvGrpSpPr>
        <p:grpSpPr bwMode="auto">
          <a:xfrm>
            <a:off x="0" y="6553632"/>
            <a:ext cx="12192000" cy="304800"/>
            <a:chOff x="0" y="4112"/>
            <a:chExt cx="7680" cy="192"/>
          </a:xfrm>
        </p:grpSpPr>
        <p:sp>
          <p:nvSpPr>
            <p:cNvPr id="5" name="Rectangle 9"/>
            <p:cNvSpPr>
              <a:spLocks noChangeArrowheads="1"/>
            </p:cNvSpPr>
            <p:nvPr/>
          </p:nvSpPr>
          <p:spPr bwMode="auto">
            <a:xfrm>
              <a:off x="1920" y="4112"/>
              <a:ext cx="5760" cy="192"/>
            </a:xfrm>
            <a:prstGeom prst="rect">
              <a:avLst/>
            </a:prstGeom>
            <a:solidFill>
              <a:srgbClr val="F0E2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0C6080"/>
                </a:buClr>
                <a:buFont typeface="Times" panose="02020603050405020304" pitchFamily="18" charset="0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ar-IQ" sz="2400"/>
            </a:p>
          </p:txBody>
        </p:sp>
        <p:sp>
          <p:nvSpPr>
            <p:cNvPr id="6" name="Date Placeholder 3"/>
            <p:cNvSpPr>
              <a:spLocks/>
            </p:cNvSpPr>
            <p:nvPr/>
          </p:nvSpPr>
          <p:spPr bwMode="auto">
            <a:xfrm>
              <a:off x="0" y="4121"/>
              <a:ext cx="2640" cy="176"/>
            </a:xfrm>
            <a:prstGeom prst="rect">
              <a:avLst/>
            </a:prstGeom>
            <a:solidFill>
              <a:srgbClr val="F0E2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Clr>
                  <a:srgbClr val="0C6080"/>
                </a:buClr>
                <a:buFont typeface="Times" panose="02020603050405020304" pitchFamily="18" charset="0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l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Salah N. </a:t>
              </a:r>
              <a:r>
                <a:rPr lang="en-US" sz="1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Farhan</a:t>
              </a:r>
              <a:r>
                <a:rPr 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College of Engineering  </a:t>
              </a:r>
              <a:r>
                <a:rPr lang="en-US" sz="1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Diyala</a:t>
              </a:r>
              <a:r>
                <a:rPr 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University</a:t>
              </a:r>
            </a:p>
          </p:txBody>
        </p:sp>
      </p:grpSp>
      <p:sp>
        <p:nvSpPr>
          <p:cNvPr id="7" name="Rectangle 11"/>
          <p:cNvSpPr>
            <a:spLocks noChangeArrowheads="1"/>
          </p:cNvSpPr>
          <p:nvPr/>
        </p:nvSpPr>
        <p:spPr bwMode="auto">
          <a:xfrm>
            <a:off x="0" y="0"/>
            <a:ext cx="12192000" cy="304800"/>
          </a:xfrm>
          <a:prstGeom prst="rect">
            <a:avLst/>
          </a:prstGeom>
          <a:solidFill>
            <a:srgbClr val="31006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0C6080"/>
              </a:buClr>
              <a:buFont typeface="Times" panose="02020603050405020304" pitchFamily="18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l">
              <a:spcBef>
                <a:spcPct val="0"/>
              </a:spcBef>
              <a:buClrTx/>
              <a:buFontTx/>
              <a:buNone/>
            </a:pPr>
            <a:r>
              <a:rPr lang="en-US" sz="2400" b="1" dirty="0">
                <a:solidFill>
                  <a:srgbClr val="FFFF00"/>
                </a:solidFill>
              </a:rPr>
              <a:t>Fundamentals of </a:t>
            </a:r>
            <a:r>
              <a:rPr lang="en-US" sz="2400" b="1" dirty="0" smtClean="0">
                <a:solidFill>
                  <a:srgbClr val="FFFF00"/>
                </a:solidFill>
              </a:rPr>
              <a:t>CRE   </a:t>
            </a:r>
            <a:endParaRPr lang="ar-IQ" sz="2400" dirty="0">
              <a:solidFill>
                <a:srgbClr val="FFFF00"/>
              </a:solidFill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3" name="Rectangle 7"/>
          <p:cNvSpPr>
            <a:spLocks noChangeArrowheads="1"/>
          </p:cNvSpPr>
          <p:nvPr/>
        </p:nvSpPr>
        <p:spPr bwMode="auto">
          <a:xfrm>
            <a:off x="838200" y="267933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  <p:sp>
        <p:nvSpPr>
          <p:cNvPr id="11" name="Rectangle 11"/>
          <p:cNvSpPr>
            <a:spLocks noChangeArrowheads="1"/>
          </p:cNvSpPr>
          <p:nvPr/>
        </p:nvSpPr>
        <p:spPr bwMode="auto">
          <a:xfrm>
            <a:off x="838200" y="54146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43482" y="519761"/>
            <a:ext cx="5972175" cy="3305175"/>
          </a:xfrm>
          <a:prstGeom prst="rect">
            <a:avLst/>
          </a:prstGeom>
        </p:spPr>
      </p:pic>
      <p:pic>
        <p:nvPicPr>
          <p:cNvPr id="10" name="Picture 9" descr="http://www.umich.edu/~elements/5e/05chap/images/lec3-98.gif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09935" y="4133812"/>
            <a:ext cx="476250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/>
        </p:nvSpPr>
        <p:spPr>
          <a:xfrm>
            <a:off x="7047352" y="4684545"/>
            <a:ext cx="13276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  <a:ea typeface="Calibri" panose="020F0502020204030204" pitchFamily="34" charset="0"/>
              </a:rPr>
              <a:t>V=227 dm</a:t>
            </a:r>
            <a:r>
              <a:rPr lang="en-US" baseline="30000" dirty="0">
                <a:solidFill>
                  <a:srgbClr val="000000"/>
                </a:solidFill>
                <a:latin typeface="Helvetica" panose="020B0604020202020204" pitchFamily="34" charset="0"/>
                <a:ea typeface="Calibri" panose="020F0502020204030204" pitchFamily="34" charset="0"/>
              </a:rPr>
              <a:t>3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346416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</TotalTime>
  <Words>462</Words>
  <Application>Microsoft Office PowerPoint</Application>
  <PresentationFormat>Custom</PresentationFormat>
  <Paragraphs>122</Paragraphs>
  <Slides>23</Slides>
  <Notes>23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amazzon</cp:lastModifiedBy>
  <cp:revision>19</cp:revision>
  <dcterms:created xsi:type="dcterms:W3CDTF">2018-12-03T12:03:58Z</dcterms:created>
  <dcterms:modified xsi:type="dcterms:W3CDTF">2018-12-03T21:30:55Z</dcterms:modified>
</cp:coreProperties>
</file>