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8" r:id="rId5"/>
    <p:sldId id="269" r:id="rId6"/>
    <p:sldId id="271" r:id="rId7"/>
    <p:sldId id="270" r:id="rId8"/>
    <p:sldId id="272" r:id="rId9"/>
    <p:sldId id="273" r:id="rId10"/>
    <p:sldId id="275" r:id="rId11"/>
    <p:sldId id="276" r:id="rId12"/>
    <p:sldId id="277"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p:scale>
          <a:sx n="73" d="100"/>
          <a:sy n="73" d="100"/>
        </p:scale>
        <p:origin x="-1723" y="-25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4E89E-72EC-47E8-901F-B036ADCF14AC}"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4E89E-72EC-47E8-901F-B036ADCF14AC}" type="datetimeFigureOut">
              <a:rPr lang="en-US" smtClean="0"/>
              <a:pPr/>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4E89E-72EC-47E8-901F-B036ADCF14AC}" type="datetimeFigureOut">
              <a:rPr lang="en-US" smtClean="0"/>
              <a:pPr/>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4E89E-72EC-47E8-901F-B036ADCF14AC}" type="datetimeFigureOut">
              <a:rPr lang="en-US" smtClean="0"/>
              <a:pPr/>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4E89E-72EC-47E8-901F-B036ADCF14AC}" type="datetimeFigureOut">
              <a:rPr lang="en-US" smtClean="0"/>
              <a:pPr/>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4E89E-72EC-47E8-901F-B036ADCF14AC}" type="datetimeFigureOut">
              <a:rPr lang="en-US" smtClean="0"/>
              <a:pPr/>
              <a:t>11/19/2021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E9E57-AFFD-4BA6-904F-1C51AC3995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Cooper Black" pitchFamily="18" charset="0"/>
              </a:rPr>
              <a:t>AutoCad</a:t>
            </a:r>
            <a:r>
              <a:rPr lang="en-US" dirty="0" smtClean="0">
                <a:latin typeface="Cooper Black" pitchFamily="18" charset="0"/>
              </a:rPr>
              <a:t> 2021</a:t>
            </a:r>
            <a:endParaRPr lang="en-US" dirty="0">
              <a:latin typeface="Cooper Black" pitchFamily="18" charset="0"/>
            </a:endParaRPr>
          </a:p>
        </p:txBody>
      </p:sp>
      <p:sp>
        <p:nvSpPr>
          <p:cNvPr id="3" name="Subtitle 2"/>
          <p:cNvSpPr>
            <a:spLocks noGrp="1"/>
          </p:cNvSpPr>
          <p:nvPr>
            <p:ph type="subTitle" idx="1"/>
          </p:nvPr>
        </p:nvSpPr>
        <p:spPr>
          <a:xfrm>
            <a:off x="642910" y="5357826"/>
            <a:ext cx="4343408" cy="828684"/>
          </a:xfrm>
        </p:spPr>
        <p:txBody>
          <a:bodyPr/>
          <a:lstStyle/>
          <a:p>
            <a:r>
              <a:rPr lang="ar-IQ" sz="4000" dirty="0" smtClean="0">
                <a:solidFill>
                  <a:schemeClr val="tx1"/>
                </a:solidFill>
                <a:latin typeface="AGA Granada غرناطة V2" pitchFamily="2" charset="-78"/>
                <a:cs typeface="AGA Granada غرناطة V2" pitchFamily="2" charset="-78"/>
              </a:rPr>
              <a:t>د. وميض تركي محمد </a:t>
            </a:r>
            <a:endParaRPr lang="en-US" sz="4000" dirty="0" smtClean="0">
              <a:solidFill>
                <a:schemeClr val="tx1"/>
              </a:solidFill>
              <a:latin typeface="AGA Granada غرناطة V2" pitchFamily="2" charset="-78"/>
              <a:cs typeface="AGA Granada غرناطة V2" pitchFamily="2" charset="-78"/>
            </a:endParaRPr>
          </a:p>
          <a:p>
            <a:endParaRPr lang="en-US" dirty="0">
              <a:solidFill>
                <a:schemeClr val="tx1"/>
              </a:solidFill>
            </a:endParaRPr>
          </a:p>
        </p:txBody>
      </p:sp>
      <p:pic>
        <p:nvPicPr>
          <p:cNvPr id="5" name="Picture 4" descr="بدون عنوان-1.jpg"/>
          <p:cNvPicPr>
            <a:picLocks noChangeAspect="1"/>
          </p:cNvPicPr>
          <p:nvPr/>
        </p:nvPicPr>
        <p:blipFill>
          <a:blip r:embed="rId2" cstate="print"/>
          <a:stretch>
            <a:fillRect/>
          </a:stretch>
        </p:blipFill>
        <p:spPr>
          <a:xfrm>
            <a:off x="0" y="0"/>
            <a:ext cx="9144000" cy="14690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solidFill>
                  <a:schemeClr val="tx2"/>
                </a:solidFill>
                <a:latin typeface="Arial Black" pitchFamily="34" charset="0"/>
                <a:cs typeface="(AH) Manal Black" pitchFamily="2" charset="-78"/>
              </a:rPr>
              <a:t>Fillet       </a:t>
            </a:r>
            <a:r>
              <a:rPr lang="en-US" sz="3200" dirty="0" smtClean="0">
                <a:latin typeface="Arial Black" pitchFamily="34" charset="0"/>
                <a:cs typeface="(AH) Manal Black" pitchFamily="2" charset="-78"/>
              </a:rPr>
              <a:t>          Editing tools</a:t>
            </a:r>
            <a:endParaRPr lang="en-US" sz="3200" b="1" dirty="0" smtClean="0">
              <a:latin typeface="Arial Black" pitchFamily="34" charset="0"/>
              <a:cs typeface="(AH) Manal Black" pitchFamily="2" charset="-78"/>
            </a:endParaRPr>
          </a:p>
        </p:txBody>
      </p:sp>
      <p:sp>
        <p:nvSpPr>
          <p:cNvPr id="12" name="TextBox 11"/>
          <p:cNvSpPr txBox="1"/>
          <p:nvPr/>
        </p:nvSpPr>
        <p:spPr>
          <a:xfrm>
            <a:off x="323528" y="1412776"/>
            <a:ext cx="5184576" cy="954107"/>
          </a:xfrm>
          <a:prstGeom prst="rect">
            <a:avLst/>
          </a:prstGeom>
          <a:noFill/>
        </p:spPr>
        <p:txBody>
          <a:bodyPr wrap="square" rtlCol="0">
            <a:spAutoFit/>
          </a:bodyPr>
          <a:lstStyle/>
          <a:p>
            <a:pPr algn="just"/>
            <a:r>
              <a:rPr lang="en-US" sz="1400" dirty="0" smtClean="0"/>
              <a:t>The </a:t>
            </a:r>
            <a:r>
              <a:rPr lang="en-US" sz="1400" b="1" dirty="0" smtClean="0"/>
              <a:t>Fillet</a:t>
            </a:r>
            <a:r>
              <a:rPr lang="en-US" sz="1400" dirty="0" smtClean="0"/>
              <a:t> tool is used to convert the sharp corners into round corners. To do so, you need to specify the radius and select the objects to be filleted. The following figure shows some examples of rounding the corners.</a:t>
            </a:r>
            <a:endParaRPr lang="en-US" sz="1400" dirty="0"/>
          </a:p>
        </p:txBody>
      </p:sp>
      <p:pic>
        <p:nvPicPr>
          <p:cNvPr id="5122" name="Picture 2"/>
          <p:cNvPicPr>
            <a:picLocks noChangeAspect="1" noChangeArrowheads="1"/>
          </p:cNvPicPr>
          <p:nvPr/>
        </p:nvPicPr>
        <p:blipFill>
          <a:blip r:embed="rId2" cstate="print"/>
          <a:srcRect l="8859" t="5250" r="80864" b="73818"/>
          <a:stretch>
            <a:fillRect/>
          </a:stretch>
        </p:blipFill>
        <p:spPr bwMode="auto">
          <a:xfrm>
            <a:off x="5724128" y="1556792"/>
            <a:ext cx="3142409" cy="216024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6012160" y="3861048"/>
            <a:ext cx="2592288" cy="2789950"/>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l="19781" t="88849" r="41238" b="4851"/>
          <a:stretch>
            <a:fillRect/>
          </a:stretch>
        </p:blipFill>
        <p:spPr bwMode="auto">
          <a:xfrm>
            <a:off x="395536" y="2492896"/>
            <a:ext cx="4752528" cy="432048"/>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l="19879" t="85699" r="45275" b="4851"/>
          <a:stretch>
            <a:fillRect/>
          </a:stretch>
        </p:blipFill>
        <p:spPr bwMode="auto">
          <a:xfrm>
            <a:off x="395536" y="3140968"/>
            <a:ext cx="4248472" cy="648072"/>
          </a:xfrm>
          <a:prstGeom prst="rect">
            <a:avLst/>
          </a:prstGeom>
          <a:noFill/>
          <a:ln w="9525">
            <a:noFill/>
            <a:miter lim="800000"/>
            <a:headEnd/>
            <a:tailEnd/>
          </a:ln>
        </p:spPr>
      </p:pic>
      <p:sp>
        <p:nvSpPr>
          <p:cNvPr id="9" name="TextBox 8"/>
          <p:cNvSpPr txBox="1"/>
          <p:nvPr/>
        </p:nvSpPr>
        <p:spPr>
          <a:xfrm>
            <a:off x="755576" y="4221088"/>
            <a:ext cx="4664867" cy="923330"/>
          </a:xfrm>
          <a:prstGeom prst="rect">
            <a:avLst/>
          </a:prstGeom>
          <a:noFill/>
        </p:spPr>
        <p:txBody>
          <a:bodyPr wrap="none" rtlCol="1">
            <a:spAutoFit/>
          </a:bodyPr>
          <a:lstStyle/>
          <a:p>
            <a:pPr>
              <a:buFont typeface="Arial" pitchFamily="34" charset="0"/>
              <a:buChar char="•"/>
            </a:pPr>
            <a:r>
              <a:rPr lang="en-US" dirty="0" smtClean="0"/>
              <a:t> Choose R to choose the radius and press enter</a:t>
            </a:r>
          </a:p>
          <a:p>
            <a:pPr>
              <a:buFont typeface="Arial" pitchFamily="34" charset="0"/>
              <a:buChar char="•"/>
            </a:pPr>
            <a:r>
              <a:rPr lang="en-US" dirty="0" smtClean="0"/>
              <a:t> </a:t>
            </a:r>
            <a:r>
              <a:rPr lang="en-US" dirty="0" smtClean="0"/>
              <a:t>Choose M to use fillet multiple times</a:t>
            </a:r>
          </a:p>
          <a:p>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solidFill>
                  <a:schemeClr val="tx2"/>
                </a:solidFill>
                <a:latin typeface="Arial Black" pitchFamily="34" charset="0"/>
                <a:cs typeface="(AH) Manal Black" pitchFamily="2" charset="-78"/>
              </a:rPr>
              <a:t>Chamfer  </a:t>
            </a:r>
            <a:r>
              <a:rPr lang="en-US" sz="3200" dirty="0" smtClean="0">
                <a:latin typeface="Arial Black" pitchFamily="34" charset="0"/>
                <a:cs typeface="(AH) Manal Black" pitchFamily="2" charset="-78"/>
              </a:rPr>
              <a:t>          Editing tools</a:t>
            </a:r>
            <a:endParaRPr lang="en-US" sz="3200" b="1" dirty="0" smtClean="0">
              <a:latin typeface="Arial Black" pitchFamily="34" charset="0"/>
              <a:cs typeface="(AH) Manal Black" pitchFamily="2" charset="-78"/>
            </a:endParaRPr>
          </a:p>
        </p:txBody>
      </p:sp>
      <p:sp>
        <p:nvSpPr>
          <p:cNvPr id="12" name="TextBox 11"/>
          <p:cNvSpPr txBox="1"/>
          <p:nvPr/>
        </p:nvSpPr>
        <p:spPr>
          <a:xfrm>
            <a:off x="323528" y="1412776"/>
            <a:ext cx="5184576" cy="738664"/>
          </a:xfrm>
          <a:prstGeom prst="rect">
            <a:avLst/>
          </a:prstGeom>
          <a:noFill/>
        </p:spPr>
        <p:txBody>
          <a:bodyPr wrap="square" rtlCol="0">
            <a:spAutoFit/>
          </a:bodyPr>
          <a:lstStyle/>
          <a:p>
            <a:pPr algn="just"/>
            <a:r>
              <a:rPr lang="en-US" sz="1400" dirty="0" smtClean="0"/>
              <a:t>The </a:t>
            </a:r>
            <a:r>
              <a:rPr lang="en-US" sz="1400" b="1" dirty="0" smtClean="0"/>
              <a:t>Chamfer</a:t>
            </a:r>
            <a:r>
              <a:rPr lang="en-US" sz="1400" dirty="0" smtClean="0"/>
              <a:t> tool is used to replace the sharp corners with an angled</a:t>
            </a:r>
          </a:p>
          <a:p>
            <a:pPr algn="just"/>
            <a:r>
              <a:rPr lang="en-US" sz="1400" dirty="0" smtClean="0"/>
              <a:t>line. This tool is similar to the Fillet tool, except that an angled line is placed at the corners instead of rounds.</a:t>
            </a:r>
            <a:endParaRPr lang="en-US" sz="1400" dirty="0"/>
          </a:p>
        </p:txBody>
      </p:sp>
      <p:pic>
        <p:nvPicPr>
          <p:cNvPr id="5122" name="Picture 2"/>
          <p:cNvPicPr>
            <a:picLocks noChangeAspect="1" noChangeArrowheads="1"/>
          </p:cNvPicPr>
          <p:nvPr/>
        </p:nvPicPr>
        <p:blipFill>
          <a:blip r:embed="rId2" cstate="print"/>
          <a:srcRect l="8859" t="5250" r="80864" b="73818"/>
          <a:stretch>
            <a:fillRect/>
          </a:stretch>
        </p:blipFill>
        <p:spPr bwMode="auto">
          <a:xfrm>
            <a:off x="5724128" y="1052736"/>
            <a:ext cx="3142409" cy="216024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l="19782" t="88849" r="35922" b="4851"/>
          <a:stretch>
            <a:fillRect/>
          </a:stretch>
        </p:blipFill>
        <p:spPr bwMode="auto">
          <a:xfrm>
            <a:off x="342852" y="3212976"/>
            <a:ext cx="5400600" cy="432048"/>
          </a:xfrm>
          <a:prstGeom prst="rect">
            <a:avLst/>
          </a:prstGeom>
          <a:noFill/>
          <a:ln w="9525">
            <a:noFill/>
            <a:miter lim="800000"/>
            <a:headEnd/>
            <a:tailEnd/>
          </a:ln>
        </p:spPr>
      </p:pic>
      <p:sp>
        <p:nvSpPr>
          <p:cNvPr id="6" name="TextBox 5"/>
          <p:cNvSpPr txBox="1"/>
          <p:nvPr/>
        </p:nvSpPr>
        <p:spPr>
          <a:xfrm>
            <a:off x="5846633" y="3284984"/>
            <a:ext cx="2953629" cy="369332"/>
          </a:xfrm>
          <a:prstGeom prst="rect">
            <a:avLst/>
          </a:prstGeom>
          <a:noFill/>
        </p:spPr>
        <p:txBody>
          <a:bodyPr wrap="none" rtlCol="1">
            <a:spAutoFit/>
          </a:bodyPr>
          <a:lstStyle/>
          <a:p>
            <a:r>
              <a:rPr lang="en-US" dirty="0" smtClean="0"/>
              <a:t>Select D to enter the distance</a:t>
            </a:r>
            <a:endParaRPr lang="ar-IQ" dirty="0"/>
          </a:p>
        </p:txBody>
      </p:sp>
      <p:pic>
        <p:nvPicPr>
          <p:cNvPr id="6147" name="Picture 3"/>
          <p:cNvPicPr>
            <a:picLocks noChangeAspect="1" noChangeArrowheads="1"/>
          </p:cNvPicPr>
          <p:nvPr/>
        </p:nvPicPr>
        <p:blipFill>
          <a:blip r:embed="rId4" cstate="print"/>
          <a:srcRect l="19878" t="85699" r="39960" b="4851"/>
          <a:stretch>
            <a:fillRect/>
          </a:stretch>
        </p:blipFill>
        <p:spPr bwMode="auto">
          <a:xfrm>
            <a:off x="322070" y="3789040"/>
            <a:ext cx="4896544" cy="648072"/>
          </a:xfrm>
          <a:prstGeom prst="rect">
            <a:avLst/>
          </a:prstGeom>
          <a:noFill/>
          <a:ln w="9525">
            <a:noFill/>
            <a:miter lim="800000"/>
            <a:headEnd/>
            <a:tailEnd/>
          </a:ln>
        </p:spPr>
      </p:pic>
      <p:sp>
        <p:nvSpPr>
          <p:cNvPr id="8" name="TextBox 7"/>
          <p:cNvSpPr txBox="1"/>
          <p:nvPr/>
        </p:nvSpPr>
        <p:spPr>
          <a:xfrm>
            <a:off x="5196374" y="3933056"/>
            <a:ext cx="3845155" cy="369332"/>
          </a:xfrm>
          <a:prstGeom prst="rect">
            <a:avLst/>
          </a:prstGeom>
          <a:noFill/>
        </p:spPr>
        <p:txBody>
          <a:bodyPr wrap="none" rtlCol="1">
            <a:spAutoFit/>
          </a:bodyPr>
          <a:lstStyle/>
          <a:p>
            <a:r>
              <a:rPr lang="en-US" dirty="0" smtClean="0"/>
              <a:t>Specify the 1</a:t>
            </a:r>
            <a:r>
              <a:rPr lang="en-US" baseline="30000" dirty="0" smtClean="0"/>
              <a:t>st</a:t>
            </a:r>
            <a:r>
              <a:rPr lang="en-US" dirty="0" smtClean="0"/>
              <a:t> distance and press Enter</a:t>
            </a:r>
            <a:endParaRPr lang="ar-IQ" dirty="0"/>
          </a:p>
        </p:txBody>
      </p:sp>
      <p:pic>
        <p:nvPicPr>
          <p:cNvPr id="6148" name="Picture 4"/>
          <p:cNvPicPr>
            <a:picLocks noChangeAspect="1" noChangeArrowheads="1"/>
          </p:cNvPicPr>
          <p:nvPr/>
        </p:nvPicPr>
        <p:blipFill>
          <a:blip r:embed="rId5" cstate="print"/>
          <a:srcRect l="19878" t="83600" r="39960" b="4850"/>
          <a:stretch>
            <a:fillRect/>
          </a:stretch>
        </p:blipFill>
        <p:spPr bwMode="auto">
          <a:xfrm>
            <a:off x="323528" y="4581128"/>
            <a:ext cx="4896544" cy="792088"/>
          </a:xfrm>
          <a:prstGeom prst="rect">
            <a:avLst/>
          </a:prstGeom>
          <a:noFill/>
          <a:ln w="9525">
            <a:noFill/>
            <a:miter lim="800000"/>
            <a:headEnd/>
            <a:tailEnd/>
          </a:ln>
        </p:spPr>
      </p:pic>
      <p:sp>
        <p:nvSpPr>
          <p:cNvPr id="10" name="TextBox 9"/>
          <p:cNvSpPr txBox="1"/>
          <p:nvPr/>
        </p:nvSpPr>
        <p:spPr>
          <a:xfrm>
            <a:off x="5274351" y="4725144"/>
            <a:ext cx="4031232" cy="369332"/>
          </a:xfrm>
          <a:prstGeom prst="rect">
            <a:avLst/>
          </a:prstGeom>
          <a:noFill/>
        </p:spPr>
        <p:txBody>
          <a:bodyPr wrap="none" rtlCol="1">
            <a:spAutoFit/>
          </a:bodyPr>
          <a:lstStyle/>
          <a:p>
            <a:r>
              <a:rPr lang="en-US" dirty="0" smtClean="0"/>
              <a:t>Specify the 2</a:t>
            </a:r>
            <a:r>
              <a:rPr lang="en-US" baseline="30000" dirty="0" smtClean="0"/>
              <a:t>nd</a:t>
            </a:r>
            <a:r>
              <a:rPr lang="en-US" dirty="0" smtClean="0"/>
              <a:t>  distance and press Enter</a:t>
            </a:r>
            <a:endParaRPr lang="ar-IQ" dirty="0"/>
          </a:p>
        </p:txBody>
      </p:sp>
      <p:pic>
        <p:nvPicPr>
          <p:cNvPr id="6149" name="Picture 5"/>
          <p:cNvPicPr>
            <a:picLocks noChangeAspect="1" noChangeArrowheads="1"/>
          </p:cNvPicPr>
          <p:nvPr/>
        </p:nvPicPr>
        <p:blipFill>
          <a:blip r:embed="rId6" cstate="print"/>
          <a:srcRect l="19878" t="80450" r="36416" b="4851"/>
          <a:stretch>
            <a:fillRect/>
          </a:stretch>
        </p:blipFill>
        <p:spPr bwMode="auto">
          <a:xfrm>
            <a:off x="323528" y="5445224"/>
            <a:ext cx="5328592" cy="1008112"/>
          </a:xfrm>
          <a:prstGeom prst="rect">
            <a:avLst/>
          </a:prstGeom>
          <a:noFill/>
          <a:ln w="9525">
            <a:noFill/>
            <a:miter lim="800000"/>
            <a:headEnd/>
            <a:tailEnd/>
          </a:ln>
        </p:spPr>
      </p:pic>
      <p:sp>
        <p:nvSpPr>
          <p:cNvPr id="13" name="TextBox 12"/>
          <p:cNvSpPr txBox="1"/>
          <p:nvPr/>
        </p:nvSpPr>
        <p:spPr>
          <a:xfrm>
            <a:off x="5796136" y="5589240"/>
            <a:ext cx="3024336" cy="646331"/>
          </a:xfrm>
          <a:prstGeom prst="rect">
            <a:avLst/>
          </a:prstGeom>
          <a:noFill/>
        </p:spPr>
        <p:txBody>
          <a:bodyPr wrap="square" rtlCol="1">
            <a:spAutoFit/>
          </a:bodyPr>
          <a:lstStyle/>
          <a:p>
            <a:r>
              <a:rPr lang="en-US" dirty="0" smtClean="0"/>
              <a:t>Select the angles as same as we did in fillet</a:t>
            </a: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solidFill>
                  <a:schemeClr val="tx2"/>
                </a:solidFill>
                <a:latin typeface="Arial Black" pitchFamily="34" charset="0"/>
                <a:cs typeface="(AH) Manal Black" pitchFamily="2" charset="-78"/>
              </a:rPr>
              <a:t>Chamfer  </a:t>
            </a:r>
            <a:r>
              <a:rPr lang="en-US" sz="3200" dirty="0" smtClean="0">
                <a:latin typeface="Arial Black" pitchFamily="34" charset="0"/>
                <a:cs typeface="(AH) Manal Black" pitchFamily="2" charset="-78"/>
              </a:rPr>
              <a:t>          Editing tools</a:t>
            </a:r>
            <a:endParaRPr lang="en-US" sz="3200" b="1" dirty="0" smtClean="0">
              <a:latin typeface="Arial Black" pitchFamily="34" charset="0"/>
              <a:cs typeface="(AH) Manal Black" pitchFamily="2" charset="-78"/>
            </a:endParaRPr>
          </a:p>
        </p:txBody>
      </p:sp>
      <p:sp>
        <p:nvSpPr>
          <p:cNvPr id="12" name="TextBox 11"/>
          <p:cNvSpPr txBox="1"/>
          <p:nvPr/>
        </p:nvSpPr>
        <p:spPr>
          <a:xfrm>
            <a:off x="323528" y="1412776"/>
            <a:ext cx="5184576" cy="738664"/>
          </a:xfrm>
          <a:prstGeom prst="rect">
            <a:avLst/>
          </a:prstGeom>
          <a:noFill/>
        </p:spPr>
        <p:txBody>
          <a:bodyPr wrap="square" rtlCol="0">
            <a:spAutoFit/>
          </a:bodyPr>
          <a:lstStyle/>
          <a:p>
            <a:pPr algn="just"/>
            <a:r>
              <a:rPr lang="en-US" sz="1400" dirty="0" smtClean="0"/>
              <a:t>The </a:t>
            </a:r>
            <a:r>
              <a:rPr lang="en-US" sz="1400" b="1" dirty="0" smtClean="0"/>
              <a:t>Chamfer</a:t>
            </a:r>
            <a:r>
              <a:rPr lang="en-US" sz="1400" dirty="0" smtClean="0"/>
              <a:t> tool is used to replace the sharp corners with an angled</a:t>
            </a:r>
          </a:p>
          <a:p>
            <a:pPr algn="just"/>
            <a:r>
              <a:rPr lang="en-US" sz="1400" dirty="0" smtClean="0"/>
              <a:t>line. This tool is similar to the Fillet tool, except that an angled line is placed at the corners instead of rounds.</a:t>
            </a:r>
            <a:endParaRPr lang="en-US" sz="1400" dirty="0"/>
          </a:p>
        </p:txBody>
      </p:sp>
      <p:pic>
        <p:nvPicPr>
          <p:cNvPr id="5122" name="Picture 2"/>
          <p:cNvPicPr>
            <a:picLocks noChangeAspect="1" noChangeArrowheads="1"/>
          </p:cNvPicPr>
          <p:nvPr/>
        </p:nvPicPr>
        <p:blipFill>
          <a:blip r:embed="rId2" cstate="print"/>
          <a:srcRect l="8859" t="5250" r="80864" b="73818"/>
          <a:stretch>
            <a:fillRect/>
          </a:stretch>
        </p:blipFill>
        <p:spPr bwMode="auto">
          <a:xfrm>
            <a:off x="5724128" y="1052736"/>
            <a:ext cx="3142409" cy="216024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l="19782" t="88849" r="35922" b="4851"/>
          <a:stretch>
            <a:fillRect/>
          </a:stretch>
        </p:blipFill>
        <p:spPr bwMode="auto">
          <a:xfrm>
            <a:off x="342852" y="3212976"/>
            <a:ext cx="5400600" cy="432048"/>
          </a:xfrm>
          <a:prstGeom prst="rect">
            <a:avLst/>
          </a:prstGeom>
          <a:noFill/>
          <a:ln w="9525">
            <a:noFill/>
            <a:miter lim="800000"/>
            <a:headEnd/>
            <a:tailEnd/>
          </a:ln>
        </p:spPr>
      </p:pic>
      <p:sp>
        <p:nvSpPr>
          <p:cNvPr id="6" name="TextBox 5"/>
          <p:cNvSpPr txBox="1"/>
          <p:nvPr/>
        </p:nvSpPr>
        <p:spPr>
          <a:xfrm>
            <a:off x="5846633" y="3284984"/>
            <a:ext cx="2953629" cy="369332"/>
          </a:xfrm>
          <a:prstGeom prst="rect">
            <a:avLst/>
          </a:prstGeom>
          <a:noFill/>
        </p:spPr>
        <p:txBody>
          <a:bodyPr wrap="none" rtlCol="1">
            <a:spAutoFit/>
          </a:bodyPr>
          <a:lstStyle/>
          <a:p>
            <a:r>
              <a:rPr lang="en-US" dirty="0" smtClean="0"/>
              <a:t>Select D to enter the distance</a:t>
            </a:r>
            <a:endParaRPr lang="ar-IQ" dirty="0"/>
          </a:p>
        </p:txBody>
      </p:sp>
      <p:pic>
        <p:nvPicPr>
          <p:cNvPr id="6147" name="Picture 3"/>
          <p:cNvPicPr>
            <a:picLocks noChangeAspect="1" noChangeArrowheads="1"/>
          </p:cNvPicPr>
          <p:nvPr/>
        </p:nvPicPr>
        <p:blipFill>
          <a:blip r:embed="rId4" cstate="print"/>
          <a:srcRect l="19878" t="85699" r="39960" b="4851"/>
          <a:stretch>
            <a:fillRect/>
          </a:stretch>
        </p:blipFill>
        <p:spPr bwMode="auto">
          <a:xfrm>
            <a:off x="322070" y="3789040"/>
            <a:ext cx="4896544" cy="648072"/>
          </a:xfrm>
          <a:prstGeom prst="rect">
            <a:avLst/>
          </a:prstGeom>
          <a:noFill/>
          <a:ln w="9525">
            <a:noFill/>
            <a:miter lim="800000"/>
            <a:headEnd/>
            <a:tailEnd/>
          </a:ln>
        </p:spPr>
      </p:pic>
      <p:sp>
        <p:nvSpPr>
          <p:cNvPr id="8" name="TextBox 7"/>
          <p:cNvSpPr txBox="1"/>
          <p:nvPr/>
        </p:nvSpPr>
        <p:spPr>
          <a:xfrm>
            <a:off x="5196374" y="3933056"/>
            <a:ext cx="3845155" cy="369332"/>
          </a:xfrm>
          <a:prstGeom prst="rect">
            <a:avLst/>
          </a:prstGeom>
          <a:noFill/>
        </p:spPr>
        <p:txBody>
          <a:bodyPr wrap="none" rtlCol="1">
            <a:spAutoFit/>
          </a:bodyPr>
          <a:lstStyle/>
          <a:p>
            <a:r>
              <a:rPr lang="en-US" dirty="0" smtClean="0"/>
              <a:t>Specify the 1</a:t>
            </a:r>
            <a:r>
              <a:rPr lang="en-US" baseline="30000" dirty="0" smtClean="0"/>
              <a:t>st</a:t>
            </a:r>
            <a:r>
              <a:rPr lang="en-US" dirty="0" smtClean="0"/>
              <a:t> distance and press Enter</a:t>
            </a:r>
            <a:endParaRPr lang="ar-IQ" dirty="0"/>
          </a:p>
        </p:txBody>
      </p:sp>
      <p:pic>
        <p:nvPicPr>
          <p:cNvPr id="6148" name="Picture 4"/>
          <p:cNvPicPr>
            <a:picLocks noChangeAspect="1" noChangeArrowheads="1"/>
          </p:cNvPicPr>
          <p:nvPr/>
        </p:nvPicPr>
        <p:blipFill>
          <a:blip r:embed="rId5" cstate="print"/>
          <a:srcRect l="19878" t="83600" r="39960" b="4850"/>
          <a:stretch>
            <a:fillRect/>
          </a:stretch>
        </p:blipFill>
        <p:spPr bwMode="auto">
          <a:xfrm>
            <a:off x="323528" y="4581128"/>
            <a:ext cx="4896544" cy="792088"/>
          </a:xfrm>
          <a:prstGeom prst="rect">
            <a:avLst/>
          </a:prstGeom>
          <a:noFill/>
          <a:ln w="9525">
            <a:noFill/>
            <a:miter lim="800000"/>
            <a:headEnd/>
            <a:tailEnd/>
          </a:ln>
        </p:spPr>
      </p:pic>
      <p:sp>
        <p:nvSpPr>
          <p:cNvPr id="10" name="TextBox 9"/>
          <p:cNvSpPr txBox="1"/>
          <p:nvPr/>
        </p:nvSpPr>
        <p:spPr>
          <a:xfrm>
            <a:off x="5274351" y="4725144"/>
            <a:ext cx="4031232" cy="369332"/>
          </a:xfrm>
          <a:prstGeom prst="rect">
            <a:avLst/>
          </a:prstGeom>
          <a:noFill/>
        </p:spPr>
        <p:txBody>
          <a:bodyPr wrap="none" rtlCol="1">
            <a:spAutoFit/>
          </a:bodyPr>
          <a:lstStyle/>
          <a:p>
            <a:r>
              <a:rPr lang="en-US" dirty="0" smtClean="0"/>
              <a:t>Specify the 2</a:t>
            </a:r>
            <a:r>
              <a:rPr lang="en-US" baseline="30000" dirty="0" smtClean="0"/>
              <a:t>nd</a:t>
            </a:r>
            <a:r>
              <a:rPr lang="en-US" dirty="0" smtClean="0"/>
              <a:t>  distance and press Enter</a:t>
            </a:r>
            <a:endParaRPr lang="ar-IQ" dirty="0"/>
          </a:p>
        </p:txBody>
      </p:sp>
      <p:pic>
        <p:nvPicPr>
          <p:cNvPr id="6149" name="Picture 5"/>
          <p:cNvPicPr>
            <a:picLocks noChangeAspect="1" noChangeArrowheads="1"/>
          </p:cNvPicPr>
          <p:nvPr/>
        </p:nvPicPr>
        <p:blipFill>
          <a:blip r:embed="rId6" cstate="print"/>
          <a:srcRect l="19878" t="80450" r="36416" b="4851"/>
          <a:stretch>
            <a:fillRect/>
          </a:stretch>
        </p:blipFill>
        <p:spPr bwMode="auto">
          <a:xfrm>
            <a:off x="323528" y="5445224"/>
            <a:ext cx="5328592" cy="1008112"/>
          </a:xfrm>
          <a:prstGeom prst="rect">
            <a:avLst/>
          </a:prstGeom>
          <a:noFill/>
          <a:ln w="9525">
            <a:noFill/>
            <a:miter lim="800000"/>
            <a:headEnd/>
            <a:tailEnd/>
          </a:ln>
        </p:spPr>
      </p:pic>
      <p:sp>
        <p:nvSpPr>
          <p:cNvPr id="13" name="TextBox 12"/>
          <p:cNvSpPr txBox="1"/>
          <p:nvPr/>
        </p:nvSpPr>
        <p:spPr>
          <a:xfrm>
            <a:off x="5796136" y="5589240"/>
            <a:ext cx="3024336" cy="646331"/>
          </a:xfrm>
          <a:prstGeom prst="rect">
            <a:avLst/>
          </a:prstGeom>
          <a:noFill/>
        </p:spPr>
        <p:txBody>
          <a:bodyPr wrap="square" rtlCol="1">
            <a:spAutoFit/>
          </a:bodyPr>
          <a:lstStyle/>
          <a:p>
            <a:r>
              <a:rPr lang="en-US" dirty="0" smtClean="0"/>
              <a:t>Select the angles as same as we did in fillet</a:t>
            </a:r>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600" dirty="0" smtClean="0">
                <a:latin typeface="Arial Black" pitchFamily="34" charset="0"/>
                <a:cs typeface="(AH) Manal Black" pitchFamily="2" charset="-78"/>
              </a:rPr>
              <a:t>الدرس القادم ...                  </a:t>
            </a:r>
            <a:r>
              <a:rPr lang="en-US" sz="2400" b="1" dirty="0" smtClean="0">
                <a:latin typeface="Arial Black" pitchFamily="34" charset="0"/>
                <a:cs typeface="(AH) Manal Black" pitchFamily="2" charset="-78"/>
              </a:rPr>
              <a:t>AutoCAD 2021</a:t>
            </a:r>
          </a:p>
        </p:txBody>
      </p:sp>
      <p:sp>
        <p:nvSpPr>
          <p:cNvPr id="5" name="TextBox 4"/>
          <p:cNvSpPr txBox="1"/>
          <p:nvPr/>
        </p:nvSpPr>
        <p:spPr>
          <a:xfrm>
            <a:off x="755576" y="1844824"/>
            <a:ext cx="7992888" cy="523220"/>
          </a:xfrm>
          <a:prstGeom prst="rect">
            <a:avLst/>
          </a:prstGeom>
          <a:noFill/>
        </p:spPr>
        <p:txBody>
          <a:bodyPr wrap="square" rtlCol="1">
            <a:spAutoFit/>
          </a:bodyPr>
          <a:lstStyle/>
          <a:p>
            <a:pPr algn="r"/>
            <a:r>
              <a:rPr lang="ar-IQ" sz="2800" dirty="0" smtClean="0">
                <a:cs typeface="(AH) Manal Black" pitchFamily="2" charset="-78"/>
              </a:rPr>
              <a:t>في الدرس القادم ... سنكمل الجزء الثاني من أدوات التصحيح... بإذن الله</a:t>
            </a:r>
            <a:endParaRPr lang="ar-IQ" sz="2800" dirty="0">
              <a:cs typeface="(AH) Manal Black" pitchFamily="2" charset="-78"/>
            </a:endParaRPr>
          </a:p>
        </p:txBody>
      </p:sp>
      <p:sp>
        <p:nvSpPr>
          <p:cNvPr id="6" name="TextBox 5"/>
          <p:cNvSpPr txBox="1"/>
          <p:nvPr/>
        </p:nvSpPr>
        <p:spPr>
          <a:xfrm>
            <a:off x="539552" y="5229200"/>
            <a:ext cx="4248472" cy="1015663"/>
          </a:xfrm>
          <a:prstGeom prst="rect">
            <a:avLst/>
          </a:prstGeom>
          <a:noFill/>
        </p:spPr>
        <p:txBody>
          <a:bodyPr wrap="square" rtlCol="1">
            <a:spAutoFit/>
          </a:bodyPr>
          <a:lstStyle/>
          <a:p>
            <a:r>
              <a:rPr lang="ar-IQ" sz="6000" dirty="0" smtClean="0">
                <a:latin typeface="Hacen Extender X-Slant" pitchFamily="2" charset="-78"/>
                <a:cs typeface="Hacen Extender X-Slant" pitchFamily="2" charset="-78"/>
              </a:rPr>
              <a:t>شكراً جزيلا</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42918"/>
            <a:ext cx="8748464" cy="2431435"/>
          </a:xfrm>
          <a:prstGeom prst="rect">
            <a:avLst/>
          </a:prstGeom>
          <a:noFill/>
        </p:spPr>
        <p:txBody>
          <a:bodyPr wrap="square" rtlCol="0">
            <a:spAutoFit/>
          </a:bodyPr>
          <a:lstStyle/>
          <a:p>
            <a:pPr algn="r"/>
            <a:r>
              <a:rPr lang="en-US" sz="3200" dirty="0" smtClean="0">
                <a:cs typeface="(AH) Manal Black" pitchFamily="2" charset="-78"/>
              </a:rPr>
              <a:t>   </a:t>
            </a:r>
            <a:r>
              <a:rPr lang="ar-IQ" sz="3200" dirty="0" smtClean="0">
                <a:cs typeface="(AH) Manal Black" pitchFamily="2" charset="-78"/>
              </a:rPr>
              <a:t>في نهاية هذا الدرس يستطيع الطالب أن يتعرف على:</a:t>
            </a:r>
          </a:p>
          <a:p>
            <a:pPr algn="r"/>
            <a:endParaRPr lang="ar-IQ" sz="2400" dirty="0">
              <a:cs typeface="AL-Mateen" pitchFamily="2" charset="-78"/>
            </a:endParaRPr>
          </a:p>
          <a:p>
            <a:pPr algn="r" rtl="1">
              <a:lnSpc>
                <a:spcPct val="150000"/>
              </a:lnSpc>
              <a:buFont typeface="Arial" pitchFamily="34" charset="0"/>
              <a:buChar char="•"/>
            </a:pPr>
            <a:r>
              <a:rPr lang="ar-IQ" sz="2400" b="1" dirty="0" smtClean="0"/>
              <a:t>استخدام المجموعة الاولى من ادوات التصحيح      </a:t>
            </a:r>
            <a:r>
              <a:rPr lang="en-US" sz="2400" b="1" dirty="0" smtClean="0"/>
              <a:t>Use the 1st group of editing tools</a:t>
            </a:r>
          </a:p>
          <a:p>
            <a:pPr algn="r"/>
            <a:endParaRPr lang="en-US" sz="2400" dirty="0">
              <a:cs typeface="AL-Mateen" pitchFamily="2" charset="-78"/>
            </a:endParaRPr>
          </a:p>
        </p:txBody>
      </p:sp>
      <p:sp>
        <p:nvSpPr>
          <p:cNvPr id="9" name="Rounded Rectangle 8"/>
          <p:cNvSpPr/>
          <p:nvPr/>
        </p:nvSpPr>
        <p:spPr>
          <a:xfrm>
            <a:off x="2627784" y="620688"/>
            <a:ext cx="6160198" cy="64294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cs typeface="(AH) Manal Black"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latin typeface="Arial Black" pitchFamily="34" charset="0"/>
                <a:cs typeface="(AH) Manal Black" pitchFamily="2" charset="-78"/>
              </a:rPr>
              <a:t>Editing tools</a:t>
            </a:r>
            <a:endParaRPr lang="en-US" sz="3200" b="1" dirty="0" smtClean="0">
              <a:latin typeface="Arial Black" pitchFamily="34" charset="0"/>
              <a:cs typeface="(AH) Manal Black" pitchFamily="2" charset="-78"/>
            </a:endParaRPr>
          </a:p>
        </p:txBody>
      </p:sp>
      <p:sp>
        <p:nvSpPr>
          <p:cNvPr id="12" name="TextBox 11"/>
          <p:cNvSpPr txBox="1"/>
          <p:nvPr/>
        </p:nvSpPr>
        <p:spPr>
          <a:xfrm>
            <a:off x="323528" y="1196752"/>
            <a:ext cx="4896544" cy="1815882"/>
          </a:xfrm>
          <a:prstGeom prst="rect">
            <a:avLst/>
          </a:prstGeom>
          <a:noFill/>
        </p:spPr>
        <p:txBody>
          <a:bodyPr wrap="square" rtlCol="0">
            <a:spAutoFit/>
          </a:bodyPr>
          <a:lstStyle/>
          <a:p>
            <a:pPr algn="just"/>
            <a:r>
              <a:rPr lang="en-US" sz="1400" dirty="0" smtClean="0"/>
              <a:t>In previous chapters, you have learned to create some simple drawings using the basic drawing tools. However, to create complex drawings, you may need to perform various editing operations. The tools to perform the editing operations are available in the </a:t>
            </a:r>
            <a:r>
              <a:rPr lang="en-US" sz="1400" b="1" dirty="0" smtClean="0"/>
              <a:t>Modify panel </a:t>
            </a:r>
            <a:r>
              <a:rPr lang="en-US" sz="1400" dirty="0" smtClean="0"/>
              <a:t>of the </a:t>
            </a:r>
            <a:r>
              <a:rPr lang="en-US" sz="1400" b="1" dirty="0" smtClean="0"/>
              <a:t>Home ribbon</a:t>
            </a:r>
            <a:r>
              <a:rPr lang="en-US" sz="1400" dirty="0" smtClean="0"/>
              <a:t>. You can click the down arrow on this panel to find more editing tools. Using these editing tools, you can modify existing objects or use existing objects to create new or similar objects.</a:t>
            </a:r>
            <a:endParaRPr lang="en-US" sz="1400" dirty="0"/>
          </a:p>
        </p:txBody>
      </p:sp>
      <p:pic>
        <p:nvPicPr>
          <p:cNvPr id="1026" name="Picture 2"/>
          <p:cNvPicPr>
            <a:picLocks noChangeAspect="1" noChangeArrowheads="1"/>
          </p:cNvPicPr>
          <p:nvPr/>
        </p:nvPicPr>
        <p:blipFill>
          <a:blip r:embed="rId2" cstate="print"/>
          <a:srcRect l="14466" t="5451" r="68997" b="82549"/>
          <a:stretch>
            <a:fillRect/>
          </a:stretch>
        </p:blipFill>
        <p:spPr bwMode="auto">
          <a:xfrm>
            <a:off x="5364088" y="1340767"/>
            <a:ext cx="3600400" cy="1469551"/>
          </a:xfrm>
          <a:prstGeom prst="rect">
            <a:avLst/>
          </a:prstGeom>
          <a:noFill/>
          <a:ln w="9525">
            <a:noFill/>
            <a:miter lim="800000"/>
            <a:headEnd/>
            <a:tailEnd/>
          </a:ln>
        </p:spPr>
      </p:pic>
      <p:sp>
        <p:nvSpPr>
          <p:cNvPr id="8" name="Rectangle 7"/>
          <p:cNvSpPr/>
          <p:nvPr/>
        </p:nvSpPr>
        <p:spPr>
          <a:xfrm>
            <a:off x="179512" y="3284984"/>
            <a:ext cx="8712968" cy="954107"/>
          </a:xfrm>
          <a:prstGeom prst="rect">
            <a:avLst/>
          </a:prstGeom>
        </p:spPr>
        <p:txBody>
          <a:bodyPr wrap="square">
            <a:spAutoFit/>
          </a:bodyPr>
          <a:lstStyle/>
          <a:p>
            <a:pPr algn="ctr"/>
            <a:r>
              <a:rPr lang="en-US" sz="2800" b="1" dirty="0" smtClean="0"/>
              <a:t>Move - Rotate -Trim - Erase -Copy - Mirror - Fillet  </a:t>
            </a:r>
            <a:endParaRPr lang="en-US" sz="2800" b="1" dirty="0" smtClean="0"/>
          </a:p>
          <a:p>
            <a:pPr algn="ctr"/>
            <a:r>
              <a:rPr lang="en-US" sz="2800" b="1" dirty="0" smtClean="0"/>
              <a:t> </a:t>
            </a:r>
            <a:r>
              <a:rPr lang="en-US" sz="2800" b="1" dirty="0" smtClean="0"/>
              <a:t>Explode- Stretch – Scale - Array - offset</a:t>
            </a:r>
            <a:endParaRPr lang="ar-IQ"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solidFill>
                  <a:schemeClr val="tx2"/>
                </a:solidFill>
                <a:latin typeface="Arial Black" pitchFamily="34" charset="0"/>
                <a:cs typeface="(AH) Manal Black" pitchFamily="2" charset="-78"/>
              </a:rPr>
              <a:t>Move</a:t>
            </a:r>
            <a:r>
              <a:rPr lang="en-US" sz="3200" dirty="0" smtClean="0">
                <a:latin typeface="Arial Black" pitchFamily="34" charset="0"/>
                <a:cs typeface="(AH) Manal Black" pitchFamily="2" charset="-78"/>
              </a:rPr>
              <a:t>                Editing tools</a:t>
            </a:r>
            <a:endParaRPr lang="en-US" sz="3200" b="1" dirty="0" smtClean="0">
              <a:latin typeface="Arial Black" pitchFamily="34" charset="0"/>
              <a:cs typeface="(AH) Manal Black" pitchFamily="2" charset="-78"/>
            </a:endParaRPr>
          </a:p>
        </p:txBody>
      </p:sp>
      <p:sp>
        <p:nvSpPr>
          <p:cNvPr id="12" name="TextBox 11"/>
          <p:cNvSpPr txBox="1"/>
          <p:nvPr/>
        </p:nvSpPr>
        <p:spPr>
          <a:xfrm>
            <a:off x="323528" y="1196752"/>
            <a:ext cx="5832648" cy="954107"/>
          </a:xfrm>
          <a:prstGeom prst="rect">
            <a:avLst/>
          </a:prstGeom>
          <a:noFill/>
        </p:spPr>
        <p:txBody>
          <a:bodyPr wrap="square" rtlCol="0">
            <a:spAutoFit/>
          </a:bodyPr>
          <a:lstStyle/>
          <a:p>
            <a:pPr algn="just"/>
            <a:r>
              <a:rPr lang="en-US" sz="1400" b="1" dirty="0" smtClean="0"/>
              <a:t>The Move tool </a:t>
            </a:r>
            <a:r>
              <a:rPr lang="en-US" sz="1400" dirty="0" smtClean="0"/>
              <a:t>is used to move a selected object(s) from one location to a new location without changing its orientation. To move objects, you need to select this tool and select the objects from the drawing area. After selecting objects, you need to specify the ‘base point’ and the ‘destination point’.</a:t>
            </a:r>
            <a:endParaRPr lang="en-US" sz="1400" dirty="0"/>
          </a:p>
        </p:txBody>
      </p:sp>
      <p:pic>
        <p:nvPicPr>
          <p:cNvPr id="1026" name="Picture 2"/>
          <p:cNvPicPr>
            <a:picLocks noChangeAspect="1" noChangeArrowheads="1"/>
          </p:cNvPicPr>
          <p:nvPr/>
        </p:nvPicPr>
        <p:blipFill>
          <a:blip r:embed="rId2" cstate="print"/>
          <a:srcRect l="14466" t="5451" r="80573" b="91021"/>
          <a:stretch>
            <a:fillRect/>
          </a:stretch>
        </p:blipFill>
        <p:spPr bwMode="auto">
          <a:xfrm>
            <a:off x="6588224" y="1196752"/>
            <a:ext cx="1872208" cy="748883"/>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20372" t="88849" r="34741" b="4851"/>
          <a:stretch>
            <a:fillRect/>
          </a:stretch>
        </p:blipFill>
        <p:spPr bwMode="auto">
          <a:xfrm>
            <a:off x="467544" y="3573016"/>
            <a:ext cx="8208912" cy="64807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19878" t="84650" r="47638" b="4850"/>
          <a:stretch>
            <a:fillRect/>
          </a:stretch>
        </p:blipFill>
        <p:spPr bwMode="auto">
          <a:xfrm>
            <a:off x="467544" y="2564904"/>
            <a:ext cx="5148572" cy="936104"/>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l="12049" t="88849" r="58538" b="4851"/>
          <a:stretch>
            <a:fillRect/>
          </a:stretch>
        </p:blipFill>
        <p:spPr bwMode="auto">
          <a:xfrm>
            <a:off x="467543" y="4437112"/>
            <a:ext cx="7968885" cy="57606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solidFill>
                  <a:schemeClr val="tx2"/>
                </a:solidFill>
                <a:latin typeface="Arial Black" pitchFamily="34" charset="0"/>
                <a:cs typeface="(AH) Manal Black" pitchFamily="2" charset="-78"/>
              </a:rPr>
              <a:t>Copy</a:t>
            </a:r>
            <a:r>
              <a:rPr lang="en-US" sz="3200" dirty="0" smtClean="0">
                <a:latin typeface="Arial Black" pitchFamily="34" charset="0"/>
                <a:cs typeface="(AH) Manal Black" pitchFamily="2" charset="-78"/>
              </a:rPr>
              <a:t>                Editing tools</a:t>
            </a:r>
            <a:endParaRPr lang="en-US" sz="3200" b="1" dirty="0" smtClean="0">
              <a:latin typeface="Arial Black" pitchFamily="34" charset="0"/>
              <a:cs typeface="(AH) Manal Black" pitchFamily="2" charset="-78"/>
            </a:endParaRPr>
          </a:p>
        </p:txBody>
      </p:sp>
      <p:sp>
        <p:nvSpPr>
          <p:cNvPr id="12" name="TextBox 11"/>
          <p:cNvSpPr txBox="1"/>
          <p:nvPr/>
        </p:nvSpPr>
        <p:spPr>
          <a:xfrm>
            <a:off x="323528" y="1196752"/>
            <a:ext cx="4896544" cy="954107"/>
          </a:xfrm>
          <a:prstGeom prst="rect">
            <a:avLst/>
          </a:prstGeom>
          <a:noFill/>
        </p:spPr>
        <p:txBody>
          <a:bodyPr wrap="square" rtlCol="0">
            <a:spAutoFit/>
          </a:bodyPr>
          <a:lstStyle/>
          <a:p>
            <a:pPr algn="just"/>
            <a:r>
              <a:rPr lang="en-US" sz="1400" dirty="0" smtClean="0"/>
              <a:t>The Copy tool is used to copy objects and place them at a required location. This tool is similar to the Move tool, except that object will remain at its original position and a copy of it will be placed at the new location.</a:t>
            </a:r>
            <a:endParaRPr lang="en-US" sz="1400" dirty="0"/>
          </a:p>
        </p:txBody>
      </p:sp>
      <p:pic>
        <p:nvPicPr>
          <p:cNvPr id="1026" name="Picture 2"/>
          <p:cNvPicPr>
            <a:picLocks noChangeAspect="1" noChangeArrowheads="1"/>
          </p:cNvPicPr>
          <p:nvPr/>
        </p:nvPicPr>
        <p:blipFill>
          <a:blip r:embed="rId2" cstate="print"/>
          <a:srcRect l="14466" t="8391" r="80573" b="88081"/>
          <a:stretch>
            <a:fillRect/>
          </a:stretch>
        </p:blipFill>
        <p:spPr bwMode="auto">
          <a:xfrm>
            <a:off x="5940152" y="1268760"/>
            <a:ext cx="1620180" cy="648072"/>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l="12049" t="87799" r="64917" b="4851"/>
          <a:stretch>
            <a:fillRect/>
          </a:stretch>
        </p:blipFill>
        <p:spPr bwMode="auto">
          <a:xfrm>
            <a:off x="323528" y="2564904"/>
            <a:ext cx="4680520" cy="504056"/>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2082" t="87799" r="64884" b="4851"/>
          <a:stretch>
            <a:fillRect/>
          </a:stretch>
        </p:blipFill>
        <p:spPr bwMode="auto">
          <a:xfrm>
            <a:off x="323528" y="3284984"/>
            <a:ext cx="4680520" cy="50405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l="12049" t="87799" r="64917" b="4851"/>
          <a:stretch>
            <a:fillRect/>
          </a:stretch>
        </p:blipFill>
        <p:spPr bwMode="auto">
          <a:xfrm>
            <a:off x="323528" y="4005064"/>
            <a:ext cx="4680520" cy="504056"/>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l="12049" t="87799" r="64917" b="4851"/>
          <a:stretch>
            <a:fillRect/>
          </a:stretch>
        </p:blipFill>
        <p:spPr bwMode="auto">
          <a:xfrm>
            <a:off x="323528" y="4653136"/>
            <a:ext cx="4680520" cy="504056"/>
          </a:xfrm>
          <a:prstGeom prst="rect">
            <a:avLst/>
          </a:prstGeom>
          <a:noFill/>
          <a:ln w="9525">
            <a:noFill/>
            <a:miter lim="800000"/>
            <a:headEnd/>
            <a:tailEnd/>
          </a:ln>
        </p:spPr>
      </p:pic>
      <p:sp>
        <p:nvSpPr>
          <p:cNvPr id="10" name="TextBox 9"/>
          <p:cNvSpPr txBox="1"/>
          <p:nvPr/>
        </p:nvSpPr>
        <p:spPr>
          <a:xfrm>
            <a:off x="5220072" y="2636912"/>
            <a:ext cx="2880320" cy="369332"/>
          </a:xfrm>
          <a:prstGeom prst="rect">
            <a:avLst/>
          </a:prstGeom>
          <a:noFill/>
        </p:spPr>
        <p:txBody>
          <a:bodyPr wrap="square" rtlCol="1">
            <a:spAutoFit/>
          </a:bodyPr>
          <a:lstStyle/>
          <a:p>
            <a:r>
              <a:rPr lang="en-US" dirty="0" smtClean="0"/>
              <a:t>Select object and press enter</a:t>
            </a:r>
            <a:endParaRPr lang="ar-IQ" dirty="0"/>
          </a:p>
        </p:txBody>
      </p:sp>
      <p:sp>
        <p:nvSpPr>
          <p:cNvPr id="11" name="TextBox 10"/>
          <p:cNvSpPr txBox="1"/>
          <p:nvPr/>
        </p:nvSpPr>
        <p:spPr>
          <a:xfrm>
            <a:off x="5292080" y="3356992"/>
            <a:ext cx="2880320" cy="369332"/>
          </a:xfrm>
          <a:prstGeom prst="rect">
            <a:avLst/>
          </a:prstGeom>
          <a:noFill/>
        </p:spPr>
        <p:txBody>
          <a:bodyPr wrap="square" rtlCol="1">
            <a:spAutoFit/>
          </a:bodyPr>
          <a:lstStyle/>
          <a:p>
            <a:r>
              <a:rPr lang="en-US" dirty="0" smtClean="0"/>
              <a:t>Select </a:t>
            </a:r>
            <a:r>
              <a:rPr lang="en-US" dirty="0" smtClean="0">
                <a:solidFill>
                  <a:schemeClr val="tx2"/>
                </a:solidFill>
              </a:rPr>
              <a:t>O</a:t>
            </a:r>
            <a:r>
              <a:rPr lang="en-US" dirty="0" smtClean="0"/>
              <a:t> and press enter</a:t>
            </a:r>
            <a:endParaRPr lang="ar-IQ" dirty="0"/>
          </a:p>
        </p:txBody>
      </p:sp>
      <p:sp>
        <p:nvSpPr>
          <p:cNvPr id="13" name="TextBox 12"/>
          <p:cNvSpPr txBox="1"/>
          <p:nvPr/>
        </p:nvSpPr>
        <p:spPr>
          <a:xfrm>
            <a:off x="5220072" y="3932694"/>
            <a:ext cx="2880320" cy="646331"/>
          </a:xfrm>
          <a:prstGeom prst="rect">
            <a:avLst/>
          </a:prstGeom>
          <a:noFill/>
        </p:spPr>
        <p:txBody>
          <a:bodyPr wrap="square" rtlCol="1">
            <a:spAutoFit/>
          </a:bodyPr>
          <a:lstStyle/>
          <a:p>
            <a:r>
              <a:rPr lang="en-US" dirty="0" smtClean="0"/>
              <a:t>Select </a:t>
            </a:r>
            <a:r>
              <a:rPr lang="en-US" dirty="0" smtClean="0">
                <a:solidFill>
                  <a:schemeClr val="tx2"/>
                </a:solidFill>
              </a:rPr>
              <a:t>S</a:t>
            </a:r>
            <a:r>
              <a:rPr lang="en-US" dirty="0" smtClean="0"/>
              <a:t> for single cope and </a:t>
            </a:r>
            <a:r>
              <a:rPr lang="en-US" dirty="0" smtClean="0">
                <a:solidFill>
                  <a:schemeClr val="tx2"/>
                </a:solidFill>
              </a:rPr>
              <a:t>M</a:t>
            </a:r>
            <a:r>
              <a:rPr lang="en-US" dirty="0" smtClean="0"/>
              <a:t> for multiple copy</a:t>
            </a:r>
            <a:endParaRPr lang="ar-IQ" dirty="0"/>
          </a:p>
        </p:txBody>
      </p:sp>
      <p:sp>
        <p:nvSpPr>
          <p:cNvPr id="14" name="TextBox 13"/>
          <p:cNvSpPr txBox="1"/>
          <p:nvPr/>
        </p:nvSpPr>
        <p:spPr>
          <a:xfrm>
            <a:off x="5364088" y="4725144"/>
            <a:ext cx="2880320" cy="646331"/>
          </a:xfrm>
          <a:prstGeom prst="rect">
            <a:avLst/>
          </a:prstGeom>
          <a:noFill/>
        </p:spPr>
        <p:txBody>
          <a:bodyPr wrap="square" rtlCol="1">
            <a:spAutoFit/>
          </a:bodyPr>
          <a:lstStyle/>
          <a:p>
            <a:r>
              <a:rPr lang="en-US" dirty="0" smtClean="0"/>
              <a:t>Select base point and press enter</a:t>
            </a:r>
            <a:endParaRPr lang="ar-IQ" dirty="0"/>
          </a:p>
        </p:txBody>
      </p:sp>
      <p:pic>
        <p:nvPicPr>
          <p:cNvPr id="3078" name="Picture 6"/>
          <p:cNvPicPr>
            <a:picLocks noChangeAspect="1" noChangeArrowheads="1"/>
          </p:cNvPicPr>
          <p:nvPr/>
        </p:nvPicPr>
        <p:blipFill>
          <a:blip r:embed="rId7" cstate="print"/>
          <a:srcRect l="12049" t="87799" r="62791" b="4851"/>
          <a:stretch>
            <a:fillRect/>
          </a:stretch>
        </p:blipFill>
        <p:spPr bwMode="auto">
          <a:xfrm>
            <a:off x="323528" y="5445224"/>
            <a:ext cx="5112568" cy="504056"/>
          </a:xfrm>
          <a:prstGeom prst="rect">
            <a:avLst/>
          </a:prstGeom>
          <a:noFill/>
          <a:ln w="9525">
            <a:noFill/>
            <a:miter lim="800000"/>
            <a:headEnd/>
            <a:tailEnd/>
          </a:ln>
        </p:spPr>
      </p:pic>
      <p:sp>
        <p:nvSpPr>
          <p:cNvPr id="15" name="TextBox 14"/>
          <p:cNvSpPr txBox="1"/>
          <p:nvPr/>
        </p:nvSpPr>
        <p:spPr>
          <a:xfrm>
            <a:off x="5508104" y="5445224"/>
            <a:ext cx="3491880" cy="369332"/>
          </a:xfrm>
          <a:prstGeom prst="rect">
            <a:avLst/>
          </a:prstGeom>
          <a:noFill/>
        </p:spPr>
        <p:txBody>
          <a:bodyPr wrap="square" rtlCol="1">
            <a:spAutoFit/>
          </a:bodyPr>
          <a:lstStyle/>
          <a:p>
            <a:r>
              <a:rPr lang="en-US" dirty="0" smtClean="0"/>
              <a:t>Select </a:t>
            </a:r>
            <a:r>
              <a:rPr lang="en-US" dirty="0" smtClean="0"/>
              <a:t>2</a:t>
            </a:r>
            <a:r>
              <a:rPr lang="en-US" baseline="30000" dirty="0" smtClean="0"/>
              <a:t>nd</a:t>
            </a:r>
            <a:r>
              <a:rPr lang="en-US" dirty="0" smtClean="0"/>
              <a:t> </a:t>
            </a:r>
            <a:r>
              <a:rPr lang="en-US" dirty="0" smtClean="0"/>
              <a:t>point and press enter</a:t>
            </a: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solidFill>
                  <a:schemeClr val="tx2"/>
                </a:solidFill>
                <a:latin typeface="Arial Black" pitchFamily="34" charset="0"/>
                <a:cs typeface="(AH) Manal Black" pitchFamily="2" charset="-78"/>
              </a:rPr>
              <a:t>Rotate</a:t>
            </a:r>
            <a:r>
              <a:rPr lang="en-US" sz="3200" dirty="0" smtClean="0">
                <a:latin typeface="Arial Black" pitchFamily="34" charset="0"/>
                <a:cs typeface="(AH) Manal Black" pitchFamily="2" charset="-78"/>
              </a:rPr>
              <a:t>              Editing tools</a:t>
            </a:r>
            <a:endParaRPr lang="en-US" sz="3200" b="1" dirty="0" smtClean="0">
              <a:latin typeface="Arial Black" pitchFamily="34" charset="0"/>
              <a:cs typeface="(AH) Manal Black" pitchFamily="2" charset="-78"/>
            </a:endParaRPr>
          </a:p>
        </p:txBody>
      </p:sp>
      <p:sp>
        <p:nvSpPr>
          <p:cNvPr id="12" name="TextBox 11"/>
          <p:cNvSpPr txBox="1"/>
          <p:nvPr/>
        </p:nvSpPr>
        <p:spPr>
          <a:xfrm>
            <a:off x="323528" y="1196752"/>
            <a:ext cx="5760640" cy="1323439"/>
          </a:xfrm>
          <a:prstGeom prst="rect">
            <a:avLst/>
          </a:prstGeom>
          <a:noFill/>
        </p:spPr>
        <p:txBody>
          <a:bodyPr wrap="square" rtlCol="0">
            <a:spAutoFit/>
          </a:bodyPr>
          <a:lstStyle/>
          <a:p>
            <a:pPr algn="just"/>
            <a:r>
              <a:rPr lang="en-US" sz="1600" dirty="0" smtClean="0"/>
              <a:t>The </a:t>
            </a:r>
            <a:r>
              <a:rPr lang="en-US" sz="1600" b="1" dirty="0" smtClean="0"/>
              <a:t>Rotate</a:t>
            </a:r>
            <a:r>
              <a:rPr lang="en-US" sz="1600" dirty="0" smtClean="0"/>
              <a:t> tool is used to rotate an object or a group of objects about a base point. To rotate objects, you need to invoke this tool and select the objects from the drawing window. After selecting objects, you need to specify the ‘base point’ and the angle of rotation. The object(s) will be rotated about the base point.</a:t>
            </a:r>
            <a:endParaRPr lang="en-US" sz="1600" dirty="0"/>
          </a:p>
        </p:txBody>
      </p:sp>
      <p:pic>
        <p:nvPicPr>
          <p:cNvPr id="1026" name="Picture 2"/>
          <p:cNvPicPr>
            <a:picLocks noChangeAspect="1" noChangeArrowheads="1"/>
          </p:cNvPicPr>
          <p:nvPr/>
        </p:nvPicPr>
        <p:blipFill>
          <a:blip r:embed="rId2" cstate="print"/>
          <a:srcRect l="19096" t="5451" r="75612" b="90433"/>
          <a:stretch>
            <a:fillRect/>
          </a:stretch>
        </p:blipFill>
        <p:spPr bwMode="auto">
          <a:xfrm>
            <a:off x="6300192" y="1484784"/>
            <a:ext cx="1645896" cy="720081"/>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l="19781" t="87799" r="58366" b="4851"/>
          <a:stretch>
            <a:fillRect/>
          </a:stretch>
        </p:blipFill>
        <p:spPr bwMode="auto">
          <a:xfrm>
            <a:off x="395536" y="2564904"/>
            <a:ext cx="2664296" cy="504056"/>
          </a:xfrm>
          <a:prstGeom prst="rect">
            <a:avLst/>
          </a:prstGeom>
          <a:noFill/>
          <a:ln w="9525">
            <a:noFill/>
            <a:miter lim="800000"/>
            <a:headEnd/>
            <a:tailEnd/>
          </a:ln>
        </p:spPr>
      </p:pic>
      <p:sp>
        <p:nvSpPr>
          <p:cNvPr id="6" name="TextBox 5"/>
          <p:cNvSpPr txBox="1"/>
          <p:nvPr/>
        </p:nvSpPr>
        <p:spPr>
          <a:xfrm>
            <a:off x="3203848" y="2636912"/>
            <a:ext cx="2991909" cy="369332"/>
          </a:xfrm>
          <a:prstGeom prst="rect">
            <a:avLst/>
          </a:prstGeom>
          <a:noFill/>
        </p:spPr>
        <p:txBody>
          <a:bodyPr wrap="none" rtlCol="1">
            <a:spAutoFit/>
          </a:bodyPr>
          <a:lstStyle/>
          <a:p>
            <a:r>
              <a:rPr lang="en-US" dirty="0" smtClean="0"/>
              <a:t>Select objects and press enter</a:t>
            </a:r>
            <a:endParaRPr lang="ar-IQ" dirty="0"/>
          </a:p>
        </p:txBody>
      </p:sp>
      <p:pic>
        <p:nvPicPr>
          <p:cNvPr id="1027" name="Picture 3"/>
          <p:cNvPicPr>
            <a:picLocks noChangeAspect="1" noChangeArrowheads="1"/>
          </p:cNvPicPr>
          <p:nvPr/>
        </p:nvPicPr>
        <p:blipFill>
          <a:blip r:embed="rId4" cstate="print"/>
          <a:srcRect l="19878" t="88849" r="61222" b="4851"/>
          <a:stretch>
            <a:fillRect/>
          </a:stretch>
        </p:blipFill>
        <p:spPr bwMode="auto">
          <a:xfrm>
            <a:off x="395536" y="3212976"/>
            <a:ext cx="2304256" cy="432048"/>
          </a:xfrm>
          <a:prstGeom prst="rect">
            <a:avLst/>
          </a:prstGeom>
          <a:noFill/>
          <a:ln w="9525">
            <a:noFill/>
            <a:miter lim="800000"/>
            <a:headEnd/>
            <a:tailEnd/>
          </a:ln>
        </p:spPr>
      </p:pic>
      <p:sp>
        <p:nvSpPr>
          <p:cNvPr id="8" name="TextBox 7"/>
          <p:cNvSpPr txBox="1"/>
          <p:nvPr/>
        </p:nvSpPr>
        <p:spPr>
          <a:xfrm>
            <a:off x="3347864" y="3295375"/>
            <a:ext cx="3664658" cy="369332"/>
          </a:xfrm>
          <a:prstGeom prst="rect">
            <a:avLst/>
          </a:prstGeom>
          <a:noFill/>
        </p:spPr>
        <p:txBody>
          <a:bodyPr wrap="none" rtlCol="1">
            <a:spAutoFit/>
          </a:bodyPr>
          <a:lstStyle/>
          <a:p>
            <a:r>
              <a:rPr lang="en-US" dirty="0" smtClean="0"/>
              <a:t>Select the base point and press enter</a:t>
            </a:r>
            <a:endParaRPr lang="ar-IQ" dirty="0"/>
          </a:p>
        </p:txBody>
      </p:sp>
      <p:pic>
        <p:nvPicPr>
          <p:cNvPr id="1028" name="Picture 4"/>
          <p:cNvPicPr>
            <a:picLocks noChangeAspect="1" noChangeArrowheads="1"/>
          </p:cNvPicPr>
          <p:nvPr/>
        </p:nvPicPr>
        <p:blipFill>
          <a:blip r:embed="rId5" cstate="print"/>
          <a:srcRect l="19878" t="88849" r="47638" b="4851"/>
          <a:stretch>
            <a:fillRect/>
          </a:stretch>
        </p:blipFill>
        <p:spPr bwMode="auto">
          <a:xfrm>
            <a:off x="395536" y="3861048"/>
            <a:ext cx="3960440" cy="432048"/>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l="23422" t="81500" r="52362" b="6950"/>
          <a:stretch>
            <a:fillRect/>
          </a:stretch>
        </p:blipFill>
        <p:spPr bwMode="auto">
          <a:xfrm>
            <a:off x="395536" y="4437112"/>
            <a:ext cx="2952328" cy="792088"/>
          </a:xfrm>
          <a:prstGeom prst="rect">
            <a:avLst/>
          </a:prstGeom>
          <a:noFill/>
          <a:ln w="9525">
            <a:noFill/>
            <a:miter lim="800000"/>
            <a:headEnd/>
            <a:tailEnd/>
          </a:ln>
        </p:spPr>
      </p:pic>
      <p:sp>
        <p:nvSpPr>
          <p:cNvPr id="11" name="TextBox 10"/>
          <p:cNvSpPr txBox="1"/>
          <p:nvPr/>
        </p:nvSpPr>
        <p:spPr>
          <a:xfrm>
            <a:off x="4427984" y="3746018"/>
            <a:ext cx="3883820" cy="646331"/>
          </a:xfrm>
          <a:prstGeom prst="rect">
            <a:avLst/>
          </a:prstGeom>
          <a:noFill/>
        </p:spPr>
        <p:txBody>
          <a:bodyPr wrap="none" rtlCol="1">
            <a:spAutoFit/>
          </a:bodyPr>
          <a:lstStyle/>
          <a:p>
            <a:r>
              <a:rPr lang="en-US" dirty="0" smtClean="0"/>
              <a:t>Select C to rotate a copy</a:t>
            </a:r>
          </a:p>
          <a:p>
            <a:r>
              <a:rPr lang="en-US" dirty="0" smtClean="0"/>
              <a:t>Select R to rotate about a specific angle</a:t>
            </a:r>
            <a:endParaRPr lang="ar-IQ" dirty="0"/>
          </a:p>
        </p:txBody>
      </p:sp>
      <p:sp>
        <p:nvSpPr>
          <p:cNvPr id="13" name="TextBox 12"/>
          <p:cNvSpPr txBox="1"/>
          <p:nvPr/>
        </p:nvSpPr>
        <p:spPr>
          <a:xfrm>
            <a:off x="3563888" y="4797152"/>
            <a:ext cx="4141838" cy="369332"/>
          </a:xfrm>
          <a:prstGeom prst="rect">
            <a:avLst/>
          </a:prstGeom>
          <a:noFill/>
        </p:spPr>
        <p:txBody>
          <a:bodyPr wrap="none" rtlCol="1">
            <a:spAutoFit/>
          </a:bodyPr>
          <a:lstStyle/>
          <a:p>
            <a:r>
              <a:rPr lang="en-US" dirty="0" smtClean="0"/>
              <a:t>Select the reference angle and press enter</a:t>
            </a:r>
            <a:endParaRPr lang="ar-IQ" dirty="0"/>
          </a:p>
        </p:txBody>
      </p:sp>
      <p:pic>
        <p:nvPicPr>
          <p:cNvPr id="1030" name="Picture 6"/>
          <p:cNvPicPr>
            <a:picLocks noChangeAspect="1" noChangeArrowheads="1"/>
          </p:cNvPicPr>
          <p:nvPr/>
        </p:nvPicPr>
        <p:blipFill>
          <a:blip r:embed="rId7" cstate="print"/>
          <a:srcRect l="19879" t="87799" r="51181" b="4851"/>
          <a:stretch>
            <a:fillRect/>
          </a:stretch>
        </p:blipFill>
        <p:spPr bwMode="auto">
          <a:xfrm>
            <a:off x="395536" y="5373216"/>
            <a:ext cx="3528392" cy="504056"/>
          </a:xfrm>
          <a:prstGeom prst="rect">
            <a:avLst/>
          </a:prstGeom>
          <a:noFill/>
          <a:ln w="9525">
            <a:noFill/>
            <a:miter lim="800000"/>
            <a:headEnd/>
            <a:tailEnd/>
          </a:ln>
        </p:spPr>
      </p:pic>
      <p:sp>
        <p:nvSpPr>
          <p:cNvPr id="14" name="TextBox 13"/>
          <p:cNvSpPr txBox="1"/>
          <p:nvPr/>
        </p:nvSpPr>
        <p:spPr>
          <a:xfrm>
            <a:off x="3995936" y="5445224"/>
            <a:ext cx="3644779" cy="369332"/>
          </a:xfrm>
          <a:prstGeom prst="rect">
            <a:avLst/>
          </a:prstGeom>
          <a:noFill/>
        </p:spPr>
        <p:txBody>
          <a:bodyPr wrap="none" rtlCol="1">
            <a:spAutoFit/>
          </a:bodyPr>
          <a:lstStyle/>
          <a:p>
            <a:r>
              <a:rPr lang="en-US" dirty="0" smtClean="0"/>
              <a:t>Select the new angle and press enter</a:t>
            </a: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solidFill>
                  <a:schemeClr val="tx2"/>
                </a:solidFill>
                <a:latin typeface="Arial Black" pitchFamily="34" charset="0"/>
                <a:cs typeface="(AH) Manal Black" pitchFamily="2" charset="-78"/>
              </a:rPr>
              <a:t>Scale  </a:t>
            </a:r>
            <a:r>
              <a:rPr lang="en-US" sz="3200" dirty="0" smtClean="0">
                <a:latin typeface="Arial Black" pitchFamily="34" charset="0"/>
                <a:cs typeface="(AH) Manal Black" pitchFamily="2" charset="-78"/>
              </a:rPr>
              <a:t>              Editing tools</a:t>
            </a:r>
            <a:endParaRPr lang="en-US" sz="3200" b="1" dirty="0" smtClean="0">
              <a:latin typeface="Arial Black" pitchFamily="34" charset="0"/>
              <a:cs typeface="(AH) Manal Black" pitchFamily="2" charset="-78"/>
            </a:endParaRPr>
          </a:p>
        </p:txBody>
      </p:sp>
      <p:sp>
        <p:nvSpPr>
          <p:cNvPr id="12" name="TextBox 11"/>
          <p:cNvSpPr txBox="1"/>
          <p:nvPr/>
        </p:nvSpPr>
        <p:spPr>
          <a:xfrm>
            <a:off x="323528" y="1196752"/>
            <a:ext cx="5616624" cy="1600438"/>
          </a:xfrm>
          <a:prstGeom prst="rect">
            <a:avLst/>
          </a:prstGeom>
          <a:noFill/>
        </p:spPr>
        <p:txBody>
          <a:bodyPr wrap="square" rtlCol="0">
            <a:spAutoFit/>
          </a:bodyPr>
          <a:lstStyle/>
          <a:p>
            <a:pPr algn="just"/>
            <a:r>
              <a:rPr lang="en-US" sz="1400" dirty="0" smtClean="0"/>
              <a:t>The </a:t>
            </a:r>
            <a:r>
              <a:rPr lang="en-US" sz="1400" b="1" dirty="0" smtClean="0"/>
              <a:t>Scale</a:t>
            </a:r>
            <a:r>
              <a:rPr lang="en-US" sz="1400" dirty="0" smtClean="0"/>
              <a:t> tool is used to change the size of objects. You can reduce or enlarge the size without changing the shape of an object. To scale objects, you need to invoke this tool and select the objects from the drawing window. After selecting objects, you need to specify the ‘base point’ and the scale factor. The scale factor is the ratio between the original size of the object and the size to be achieved. For example, if you specify the scale factor as 2, the size of the object will be doubled.</a:t>
            </a:r>
            <a:endParaRPr lang="en-US" sz="1400" dirty="0"/>
          </a:p>
        </p:txBody>
      </p:sp>
      <p:pic>
        <p:nvPicPr>
          <p:cNvPr id="1026" name="Picture 2"/>
          <p:cNvPicPr>
            <a:picLocks noChangeAspect="1" noChangeArrowheads="1"/>
          </p:cNvPicPr>
          <p:nvPr/>
        </p:nvPicPr>
        <p:blipFill>
          <a:blip r:embed="rId2" cstate="print"/>
          <a:srcRect l="19427" t="11331" r="76273" b="85141"/>
          <a:stretch>
            <a:fillRect/>
          </a:stretch>
        </p:blipFill>
        <p:spPr bwMode="auto">
          <a:xfrm>
            <a:off x="6228184" y="1484784"/>
            <a:ext cx="1560173" cy="72008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19782" t="88849" r="56003" b="4851"/>
          <a:stretch>
            <a:fillRect/>
          </a:stretch>
        </p:blipFill>
        <p:spPr bwMode="auto">
          <a:xfrm>
            <a:off x="395536" y="2924944"/>
            <a:ext cx="2952328" cy="432048"/>
          </a:xfrm>
          <a:prstGeom prst="rect">
            <a:avLst/>
          </a:prstGeom>
          <a:noFill/>
          <a:ln w="9525">
            <a:noFill/>
            <a:miter lim="800000"/>
            <a:headEnd/>
            <a:tailEnd/>
          </a:ln>
        </p:spPr>
      </p:pic>
      <p:sp>
        <p:nvSpPr>
          <p:cNvPr id="6" name="TextBox 5"/>
          <p:cNvSpPr txBox="1"/>
          <p:nvPr/>
        </p:nvSpPr>
        <p:spPr>
          <a:xfrm>
            <a:off x="3522324" y="2973983"/>
            <a:ext cx="2902141" cy="369332"/>
          </a:xfrm>
          <a:prstGeom prst="rect">
            <a:avLst/>
          </a:prstGeom>
          <a:noFill/>
        </p:spPr>
        <p:txBody>
          <a:bodyPr wrap="none" rtlCol="1">
            <a:spAutoFit/>
          </a:bodyPr>
          <a:lstStyle/>
          <a:p>
            <a:r>
              <a:rPr lang="en-US" dirty="0" smtClean="0"/>
              <a:t>Select object and press enter</a:t>
            </a:r>
            <a:endParaRPr lang="ar-IQ" dirty="0"/>
          </a:p>
        </p:txBody>
      </p:sp>
      <p:pic>
        <p:nvPicPr>
          <p:cNvPr id="2051" name="Picture 3"/>
          <p:cNvPicPr>
            <a:picLocks noChangeAspect="1" noChangeArrowheads="1"/>
          </p:cNvPicPr>
          <p:nvPr/>
        </p:nvPicPr>
        <p:blipFill>
          <a:blip r:embed="rId4" cstate="print"/>
          <a:srcRect l="19878" t="88849" r="58269" b="4851"/>
          <a:stretch>
            <a:fillRect/>
          </a:stretch>
        </p:blipFill>
        <p:spPr bwMode="auto">
          <a:xfrm>
            <a:off x="395536" y="3501008"/>
            <a:ext cx="2664296" cy="432048"/>
          </a:xfrm>
          <a:prstGeom prst="rect">
            <a:avLst/>
          </a:prstGeom>
          <a:noFill/>
          <a:ln w="9525">
            <a:noFill/>
            <a:miter lim="800000"/>
            <a:headEnd/>
            <a:tailEnd/>
          </a:ln>
        </p:spPr>
      </p:pic>
      <p:sp>
        <p:nvSpPr>
          <p:cNvPr id="8" name="TextBox 7"/>
          <p:cNvSpPr txBox="1"/>
          <p:nvPr/>
        </p:nvSpPr>
        <p:spPr>
          <a:xfrm>
            <a:off x="3539641" y="3563724"/>
            <a:ext cx="3664658" cy="369332"/>
          </a:xfrm>
          <a:prstGeom prst="rect">
            <a:avLst/>
          </a:prstGeom>
          <a:noFill/>
        </p:spPr>
        <p:txBody>
          <a:bodyPr wrap="none" rtlCol="1">
            <a:spAutoFit/>
          </a:bodyPr>
          <a:lstStyle/>
          <a:p>
            <a:r>
              <a:rPr lang="en-US" dirty="0" smtClean="0"/>
              <a:t>Select the base point and press enter</a:t>
            </a:r>
            <a:endParaRPr lang="ar-IQ" dirty="0"/>
          </a:p>
        </p:txBody>
      </p:sp>
      <p:pic>
        <p:nvPicPr>
          <p:cNvPr id="2052" name="Picture 4"/>
          <p:cNvPicPr>
            <a:picLocks noChangeAspect="1" noChangeArrowheads="1"/>
          </p:cNvPicPr>
          <p:nvPr/>
        </p:nvPicPr>
        <p:blipFill>
          <a:blip r:embed="rId5" cstate="print"/>
          <a:srcRect l="19878" t="88849" r="50591" b="4851"/>
          <a:stretch>
            <a:fillRect/>
          </a:stretch>
        </p:blipFill>
        <p:spPr bwMode="auto">
          <a:xfrm>
            <a:off x="395536" y="4149080"/>
            <a:ext cx="3600400" cy="432048"/>
          </a:xfrm>
          <a:prstGeom prst="rect">
            <a:avLst/>
          </a:prstGeom>
          <a:noFill/>
          <a:ln w="9525">
            <a:noFill/>
            <a:miter lim="800000"/>
            <a:headEnd/>
            <a:tailEnd/>
          </a:ln>
        </p:spPr>
      </p:pic>
      <p:sp>
        <p:nvSpPr>
          <p:cNvPr id="10" name="TextBox 9"/>
          <p:cNvSpPr txBox="1"/>
          <p:nvPr/>
        </p:nvSpPr>
        <p:spPr>
          <a:xfrm>
            <a:off x="3995936" y="4221088"/>
            <a:ext cx="4701287" cy="646331"/>
          </a:xfrm>
          <a:prstGeom prst="rect">
            <a:avLst/>
          </a:prstGeom>
          <a:noFill/>
        </p:spPr>
        <p:txBody>
          <a:bodyPr wrap="none" rtlCol="1">
            <a:spAutoFit/>
          </a:bodyPr>
          <a:lstStyle/>
          <a:p>
            <a:r>
              <a:rPr lang="en-US" dirty="0" smtClean="0"/>
              <a:t>Select C to scale a copy of the object then Enter </a:t>
            </a:r>
          </a:p>
          <a:p>
            <a:r>
              <a:rPr lang="en-US" dirty="0" smtClean="0"/>
              <a:t>the scale factor</a:t>
            </a:r>
          </a:p>
        </p:txBody>
      </p:sp>
      <p:pic>
        <p:nvPicPr>
          <p:cNvPr id="2053" name="Picture 5"/>
          <p:cNvPicPr>
            <a:picLocks noChangeAspect="1" noChangeArrowheads="1"/>
          </p:cNvPicPr>
          <p:nvPr/>
        </p:nvPicPr>
        <p:blipFill>
          <a:blip r:embed="rId6" cstate="print"/>
          <a:srcRect l="19879" t="88849" r="54725" b="4851"/>
          <a:stretch>
            <a:fillRect/>
          </a:stretch>
        </p:blipFill>
        <p:spPr bwMode="auto">
          <a:xfrm>
            <a:off x="539552" y="5661248"/>
            <a:ext cx="3096344" cy="432048"/>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l="19879" t="81500" r="49409" b="4851"/>
          <a:stretch>
            <a:fillRect/>
          </a:stretch>
        </p:blipFill>
        <p:spPr bwMode="auto">
          <a:xfrm>
            <a:off x="4355976" y="5157192"/>
            <a:ext cx="3744416" cy="936104"/>
          </a:xfrm>
          <a:prstGeom prst="rect">
            <a:avLst/>
          </a:prstGeom>
          <a:noFill/>
          <a:ln w="9525">
            <a:noFill/>
            <a:miter lim="800000"/>
            <a:headEnd/>
            <a:tailEnd/>
          </a:ln>
        </p:spPr>
      </p:pic>
      <p:sp>
        <p:nvSpPr>
          <p:cNvPr id="13" name="TextBox 12"/>
          <p:cNvSpPr txBox="1"/>
          <p:nvPr/>
        </p:nvSpPr>
        <p:spPr>
          <a:xfrm>
            <a:off x="395536" y="4725144"/>
            <a:ext cx="3816423" cy="923330"/>
          </a:xfrm>
          <a:prstGeom prst="rect">
            <a:avLst/>
          </a:prstGeom>
          <a:noFill/>
        </p:spPr>
        <p:txBody>
          <a:bodyPr wrap="square" rtlCol="1">
            <a:spAutoFit/>
          </a:bodyPr>
          <a:lstStyle/>
          <a:p>
            <a:r>
              <a:rPr lang="en-US" dirty="0" smtClean="0"/>
              <a:t>Select R to scale </a:t>
            </a:r>
            <a:r>
              <a:rPr lang="en-US" dirty="0" smtClean="0"/>
              <a:t>the selected objects based on a reference length and a specified new length</a:t>
            </a: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solidFill>
                  <a:schemeClr val="tx2"/>
                </a:solidFill>
                <a:latin typeface="Arial Black" pitchFamily="34" charset="0"/>
                <a:cs typeface="(AH) Manal Black" pitchFamily="2" charset="-78"/>
              </a:rPr>
              <a:t>Trim    </a:t>
            </a:r>
            <a:r>
              <a:rPr lang="en-US" sz="3200" dirty="0" smtClean="0">
                <a:latin typeface="Arial Black" pitchFamily="34" charset="0"/>
                <a:cs typeface="(AH) Manal Black" pitchFamily="2" charset="-78"/>
              </a:rPr>
              <a:t>              Editing tools</a:t>
            </a:r>
            <a:endParaRPr lang="en-US" sz="3200" b="1" dirty="0" smtClean="0">
              <a:latin typeface="Arial Black" pitchFamily="34" charset="0"/>
              <a:cs typeface="(AH) Manal Black" pitchFamily="2" charset="-78"/>
            </a:endParaRPr>
          </a:p>
        </p:txBody>
      </p:sp>
      <p:sp>
        <p:nvSpPr>
          <p:cNvPr id="12" name="TextBox 11"/>
          <p:cNvSpPr txBox="1"/>
          <p:nvPr/>
        </p:nvSpPr>
        <p:spPr>
          <a:xfrm>
            <a:off x="323528" y="1196752"/>
            <a:ext cx="5616624" cy="1600438"/>
          </a:xfrm>
          <a:prstGeom prst="rect">
            <a:avLst/>
          </a:prstGeom>
          <a:noFill/>
        </p:spPr>
        <p:txBody>
          <a:bodyPr wrap="square" rtlCol="0">
            <a:spAutoFit/>
          </a:bodyPr>
          <a:lstStyle/>
          <a:p>
            <a:pPr algn="just"/>
            <a:r>
              <a:rPr lang="en-US" sz="1400" dirty="0" smtClean="0"/>
              <a:t>When an object intersects with another object, you can remove its unwanted portion by using the </a:t>
            </a:r>
            <a:r>
              <a:rPr lang="en-US" sz="1400" b="1" dirty="0" smtClean="0"/>
              <a:t>Trim</a:t>
            </a:r>
            <a:r>
              <a:rPr lang="en-US" sz="1400" dirty="0" smtClean="0"/>
              <a:t> tool. To trim an object, you need to first invoke the Trim tool, and then select the cutting edge (intersecting object) and the portion to be removed. If there are multiple intersection points in a drawing, you can simply select the select all option from the command line; all the objects in the drawing objects will act as ‘cutting edges’.</a:t>
            </a:r>
            <a:endParaRPr lang="en-US" sz="1400" dirty="0"/>
          </a:p>
        </p:txBody>
      </p:sp>
      <p:pic>
        <p:nvPicPr>
          <p:cNvPr id="1026" name="Picture 2"/>
          <p:cNvPicPr>
            <a:picLocks noChangeAspect="1" noChangeArrowheads="1"/>
          </p:cNvPicPr>
          <p:nvPr/>
        </p:nvPicPr>
        <p:blipFill>
          <a:blip r:embed="rId2" cstate="print"/>
          <a:srcRect l="24190" t="6039" r="71246" b="91139"/>
          <a:stretch>
            <a:fillRect/>
          </a:stretch>
        </p:blipFill>
        <p:spPr bwMode="auto">
          <a:xfrm>
            <a:off x="6588224" y="1628800"/>
            <a:ext cx="1656184" cy="576064"/>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l="19782" t="88849" r="48325" b="4851"/>
          <a:stretch>
            <a:fillRect/>
          </a:stretch>
        </p:blipFill>
        <p:spPr bwMode="auto">
          <a:xfrm>
            <a:off x="395536" y="2924944"/>
            <a:ext cx="3888432" cy="432048"/>
          </a:xfrm>
          <a:prstGeom prst="rect">
            <a:avLst/>
          </a:prstGeom>
          <a:noFill/>
          <a:ln w="9525">
            <a:noFill/>
            <a:miter lim="800000"/>
            <a:headEnd/>
            <a:tailEnd/>
          </a:ln>
        </p:spPr>
      </p:pic>
      <p:sp>
        <p:nvSpPr>
          <p:cNvPr id="6" name="TextBox 5"/>
          <p:cNvSpPr txBox="1"/>
          <p:nvPr/>
        </p:nvSpPr>
        <p:spPr>
          <a:xfrm>
            <a:off x="4572000" y="2996952"/>
            <a:ext cx="3617657" cy="369332"/>
          </a:xfrm>
          <a:prstGeom prst="rect">
            <a:avLst/>
          </a:prstGeom>
          <a:noFill/>
        </p:spPr>
        <p:txBody>
          <a:bodyPr wrap="none" rtlCol="1">
            <a:spAutoFit/>
          </a:bodyPr>
          <a:lstStyle/>
          <a:p>
            <a:r>
              <a:rPr lang="en-US" dirty="0" smtClean="0"/>
              <a:t>Select the part that you need to trim</a:t>
            </a:r>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solidFill>
                  <a:schemeClr val="tx2"/>
                </a:solidFill>
                <a:latin typeface="Arial Black" pitchFamily="34" charset="0"/>
                <a:cs typeface="(AH) Manal Black" pitchFamily="2" charset="-78"/>
              </a:rPr>
              <a:t>Extend    </a:t>
            </a:r>
            <a:r>
              <a:rPr lang="en-US" sz="3200" dirty="0" smtClean="0">
                <a:latin typeface="Arial Black" pitchFamily="34" charset="0"/>
                <a:cs typeface="(AH) Manal Black" pitchFamily="2" charset="-78"/>
              </a:rPr>
              <a:t>          Editing tools</a:t>
            </a:r>
            <a:endParaRPr lang="en-US" sz="3200" b="1" dirty="0" smtClean="0">
              <a:latin typeface="Arial Black" pitchFamily="34" charset="0"/>
              <a:cs typeface="(AH) Manal Black" pitchFamily="2" charset="-78"/>
            </a:endParaRPr>
          </a:p>
        </p:txBody>
      </p:sp>
      <p:sp>
        <p:nvSpPr>
          <p:cNvPr id="12" name="TextBox 11"/>
          <p:cNvSpPr txBox="1"/>
          <p:nvPr/>
        </p:nvSpPr>
        <p:spPr>
          <a:xfrm>
            <a:off x="323528" y="1412776"/>
            <a:ext cx="5184576" cy="1169551"/>
          </a:xfrm>
          <a:prstGeom prst="rect">
            <a:avLst/>
          </a:prstGeom>
          <a:noFill/>
        </p:spPr>
        <p:txBody>
          <a:bodyPr wrap="square" rtlCol="0">
            <a:spAutoFit/>
          </a:bodyPr>
          <a:lstStyle/>
          <a:p>
            <a:pPr algn="just"/>
            <a:r>
              <a:rPr lang="en-US" sz="1400" dirty="0" smtClean="0"/>
              <a:t>The </a:t>
            </a:r>
            <a:r>
              <a:rPr lang="en-US" sz="1400" b="1" dirty="0" smtClean="0"/>
              <a:t>Extend</a:t>
            </a:r>
            <a:r>
              <a:rPr lang="en-US" sz="1400" dirty="0" smtClean="0"/>
              <a:t> tool is similar to the Trim tool but its use is opposite of it. This tool is used to extend lines, arcs and other open entities to connect to other objects. To do so, you need to select the boundary up to which you want to extend the objects, and then select the objects to be extended.</a:t>
            </a:r>
            <a:endParaRPr lang="en-US" sz="1400" dirty="0"/>
          </a:p>
        </p:txBody>
      </p:sp>
      <p:pic>
        <p:nvPicPr>
          <p:cNvPr id="4098" name="Picture 2"/>
          <p:cNvPicPr>
            <a:picLocks noChangeAspect="1" noChangeArrowheads="1"/>
          </p:cNvPicPr>
          <p:nvPr/>
        </p:nvPicPr>
        <p:blipFill>
          <a:blip r:embed="rId2" cstate="print"/>
          <a:srcRect/>
          <a:stretch>
            <a:fillRect/>
          </a:stretch>
        </p:blipFill>
        <p:spPr bwMode="auto">
          <a:xfrm>
            <a:off x="5657031" y="1052736"/>
            <a:ext cx="3019425" cy="1504950"/>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l="19782" t="88849" r="50097" b="4851"/>
          <a:stretch>
            <a:fillRect/>
          </a:stretch>
        </p:blipFill>
        <p:spPr bwMode="auto">
          <a:xfrm>
            <a:off x="467544" y="2852936"/>
            <a:ext cx="3672408" cy="432048"/>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19878" t="81500" r="44094" b="4851"/>
          <a:stretch>
            <a:fillRect/>
          </a:stretch>
        </p:blipFill>
        <p:spPr bwMode="auto">
          <a:xfrm>
            <a:off x="467544" y="3645024"/>
            <a:ext cx="4392488" cy="936104"/>
          </a:xfrm>
          <a:prstGeom prst="rect">
            <a:avLst/>
          </a:prstGeom>
          <a:noFill/>
          <a:ln w="9525">
            <a:noFill/>
            <a:miter lim="800000"/>
            <a:headEnd/>
            <a:tailEnd/>
          </a:ln>
        </p:spPr>
      </p:pic>
      <p:sp>
        <p:nvSpPr>
          <p:cNvPr id="8" name="TextBox 7"/>
          <p:cNvSpPr txBox="1"/>
          <p:nvPr/>
        </p:nvSpPr>
        <p:spPr>
          <a:xfrm>
            <a:off x="4355976" y="2883380"/>
            <a:ext cx="1230209" cy="369332"/>
          </a:xfrm>
          <a:prstGeom prst="rect">
            <a:avLst/>
          </a:prstGeom>
          <a:noFill/>
        </p:spPr>
        <p:txBody>
          <a:bodyPr wrap="none" rtlCol="1">
            <a:spAutoFit/>
          </a:bodyPr>
          <a:lstStyle/>
          <a:p>
            <a:r>
              <a:rPr lang="en-US" dirty="0" smtClean="0"/>
              <a:t>Press Enter</a:t>
            </a:r>
            <a:endParaRPr lang="ar-IQ" dirty="0"/>
          </a:p>
        </p:txBody>
      </p:sp>
      <p:sp>
        <p:nvSpPr>
          <p:cNvPr id="9" name="TextBox 8"/>
          <p:cNvSpPr txBox="1"/>
          <p:nvPr/>
        </p:nvSpPr>
        <p:spPr>
          <a:xfrm>
            <a:off x="5076056" y="3933056"/>
            <a:ext cx="3645100" cy="646331"/>
          </a:xfrm>
          <a:prstGeom prst="rect">
            <a:avLst/>
          </a:prstGeom>
          <a:noFill/>
        </p:spPr>
        <p:txBody>
          <a:bodyPr wrap="none" rtlCol="1">
            <a:spAutoFit/>
          </a:bodyPr>
          <a:lstStyle/>
          <a:p>
            <a:r>
              <a:rPr lang="en-US" dirty="0" smtClean="0"/>
              <a:t>Select the edges to extend similar to </a:t>
            </a:r>
          </a:p>
          <a:p>
            <a:r>
              <a:rPr lang="en-US" dirty="0" smtClean="0"/>
              <a:t>the </a:t>
            </a:r>
            <a:r>
              <a:rPr lang="en-US" b="1" dirty="0" smtClean="0"/>
              <a:t>Trim </a:t>
            </a:r>
            <a:r>
              <a:rPr lang="en-US" dirty="0" smtClean="0"/>
              <a:t>procedure</a:t>
            </a:r>
            <a:endParaRPr lang="ar-IQ"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2413</TotalTime>
  <Words>976</Words>
  <Application>Microsoft Office PowerPoint</Application>
  <PresentationFormat>On-screen Show (4:3)</PresentationFormat>
  <Paragraphs>62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AutoCad 2021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AutoCad 2021</dc:title>
  <dc:creator>wameedh</dc:creator>
  <cp:lastModifiedBy>wameedh</cp:lastModifiedBy>
  <cp:revision>176</cp:revision>
  <dcterms:created xsi:type="dcterms:W3CDTF">2021-10-20T16:32:18Z</dcterms:created>
  <dcterms:modified xsi:type="dcterms:W3CDTF">2021-11-19T17:57:28Z</dcterms:modified>
</cp:coreProperties>
</file>