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6029" y="109473"/>
            <a:ext cx="877194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7726" y="-6604"/>
            <a:ext cx="5908547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435" y="1039520"/>
            <a:ext cx="6145530" cy="2089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jp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5" Type="http://schemas.openxmlformats.org/officeDocument/2006/relationships/image" Target="../media/image39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1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Relationship Id="rId3" Type="http://schemas.openxmlformats.org/officeDocument/2006/relationships/image" Target="../media/image43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Relationship Id="rId3" Type="http://schemas.openxmlformats.org/officeDocument/2006/relationships/image" Target="../media/image61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png"/><Relationship Id="rId3" Type="http://schemas.openxmlformats.org/officeDocument/2006/relationships/image" Target="../media/image65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9" Type="http://schemas.openxmlformats.org/officeDocument/2006/relationships/image" Target="../media/image80.png"/><Relationship Id="rId10" Type="http://schemas.openxmlformats.org/officeDocument/2006/relationships/image" Target="../media/image81.png"/><Relationship Id="rId11" Type="http://schemas.openxmlformats.org/officeDocument/2006/relationships/image" Target="../media/image82.png"/><Relationship Id="rId12" Type="http://schemas.openxmlformats.org/officeDocument/2006/relationships/image" Target="../media/image83.png"/><Relationship Id="rId13" Type="http://schemas.openxmlformats.org/officeDocument/2006/relationships/image" Target="../media/image84.png"/><Relationship Id="rId14" Type="http://schemas.openxmlformats.org/officeDocument/2006/relationships/image" Target="../media/image85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jpg"/><Relationship Id="rId3" Type="http://schemas.openxmlformats.org/officeDocument/2006/relationships/image" Target="../media/image87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8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9.png"/><Relationship Id="rId3" Type="http://schemas.openxmlformats.org/officeDocument/2006/relationships/image" Target="../media/image90.jpg"/><Relationship Id="rId4" Type="http://schemas.openxmlformats.org/officeDocument/2006/relationships/image" Target="../media/image91.png"/><Relationship Id="rId5" Type="http://schemas.openxmlformats.org/officeDocument/2006/relationships/image" Target="../media/image92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Relationship Id="rId4" Type="http://schemas.openxmlformats.org/officeDocument/2006/relationships/image" Target="../media/image98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Relationship Id="rId4" Type="http://schemas.openxmlformats.org/officeDocument/2006/relationships/image" Target="../media/image105.jpg"/><Relationship Id="rId5" Type="http://schemas.openxmlformats.org/officeDocument/2006/relationships/image" Target="../media/image106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8" Type="http://schemas.openxmlformats.org/officeDocument/2006/relationships/image" Target="../media/image114.png"/><Relationship Id="rId9" Type="http://schemas.openxmlformats.org/officeDocument/2006/relationships/image" Target="../media/image115.png"/><Relationship Id="rId10" Type="http://schemas.openxmlformats.org/officeDocument/2006/relationships/image" Target="../media/image116.png"/><Relationship Id="rId11" Type="http://schemas.openxmlformats.org/officeDocument/2006/relationships/image" Target="../media/image117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image" Target="../media/image122.png"/><Relationship Id="rId7" Type="http://schemas.openxmlformats.org/officeDocument/2006/relationships/image" Target="../media/image123.png"/><Relationship Id="rId8" Type="http://schemas.openxmlformats.org/officeDocument/2006/relationships/image" Target="../media/image12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image" Target="../media/image127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8.png"/><Relationship Id="rId3" Type="http://schemas.openxmlformats.org/officeDocument/2006/relationships/image" Target="../media/image129.jpg"/><Relationship Id="rId4" Type="http://schemas.openxmlformats.org/officeDocument/2006/relationships/image" Target="../media/image130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1.jpg"/><Relationship Id="rId3" Type="http://schemas.openxmlformats.org/officeDocument/2006/relationships/image" Target="../media/image132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3.png"/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image" Target="../media/image137.png"/><Relationship Id="rId7" Type="http://schemas.openxmlformats.org/officeDocument/2006/relationships/image" Target="../media/image138.png"/><Relationship Id="rId8" Type="http://schemas.openxmlformats.org/officeDocument/2006/relationships/image" Target="../media/image139.png"/><Relationship Id="rId9" Type="http://schemas.openxmlformats.org/officeDocument/2006/relationships/image" Target="../media/image140.png"/><Relationship Id="rId10" Type="http://schemas.openxmlformats.org/officeDocument/2006/relationships/image" Target="../media/image141.png"/><Relationship Id="rId11" Type="http://schemas.openxmlformats.org/officeDocument/2006/relationships/image" Target="../media/image142.png"/><Relationship Id="rId12" Type="http://schemas.openxmlformats.org/officeDocument/2006/relationships/image" Target="../media/image143.png"/><Relationship Id="rId13" Type="http://schemas.openxmlformats.org/officeDocument/2006/relationships/image" Target="../media/image14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Relationship Id="rId4" Type="http://schemas.openxmlformats.org/officeDocument/2006/relationships/image" Target="../media/image13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400"/>
            <a:ext cx="9144000" cy="1828800"/>
          </a:xfrm>
          <a:custGeom>
            <a:avLst/>
            <a:gdLst/>
            <a:ahLst/>
            <a:cxnLst/>
            <a:rect l="l" t="t" r="r" b="b"/>
            <a:pathLst>
              <a:path w="9144000" h="1828800">
                <a:moveTo>
                  <a:pt x="9144000" y="0"/>
                </a:moveTo>
                <a:lnTo>
                  <a:pt x="0" y="0"/>
                </a:lnTo>
                <a:lnTo>
                  <a:pt x="0" y="1828800"/>
                </a:lnTo>
                <a:lnTo>
                  <a:pt x="9144000" y="1828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8EB4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9973" y="761492"/>
            <a:ext cx="3442335" cy="12439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74930">
              <a:lnSpc>
                <a:spcPts val="4800"/>
              </a:lnSpc>
              <a:spcBef>
                <a:spcPts val="95"/>
              </a:spcBef>
            </a:pPr>
            <a:r>
              <a:rPr dirty="0" sz="4000" spc="-65">
                <a:solidFill>
                  <a:srgbClr val="FFFFFF"/>
                </a:solidFill>
              </a:rPr>
              <a:t>M</a:t>
            </a:r>
            <a:r>
              <a:rPr dirty="0" sz="4000" spc="-380">
                <a:solidFill>
                  <a:srgbClr val="FFFFFF"/>
                </a:solidFill>
              </a:rPr>
              <a:t>A</a:t>
            </a:r>
            <a:r>
              <a:rPr dirty="0" sz="4000" spc="-75">
                <a:solidFill>
                  <a:srgbClr val="FFFFFF"/>
                </a:solidFill>
              </a:rPr>
              <a:t>T</a:t>
            </a:r>
            <a:r>
              <a:rPr dirty="0" sz="4000" spc="-70">
                <a:solidFill>
                  <a:srgbClr val="FFFFFF"/>
                </a:solidFill>
              </a:rPr>
              <a:t>H</a:t>
            </a:r>
            <a:r>
              <a:rPr dirty="0" sz="4000" spc="-65">
                <a:solidFill>
                  <a:srgbClr val="FFFFFF"/>
                </a:solidFill>
              </a:rPr>
              <a:t>EM</a:t>
            </a:r>
            <a:r>
              <a:rPr dirty="0" sz="4000" spc="-380">
                <a:solidFill>
                  <a:srgbClr val="FFFFFF"/>
                </a:solidFill>
              </a:rPr>
              <a:t>A</a:t>
            </a:r>
            <a:r>
              <a:rPr dirty="0" sz="4000" spc="-75">
                <a:solidFill>
                  <a:srgbClr val="FFFFFF"/>
                </a:solidFill>
              </a:rPr>
              <a:t>T</a:t>
            </a:r>
            <a:r>
              <a:rPr dirty="0" sz="4000" spc="-65">
                <a:solidFill>
                  <a:srgbClr val="FFFFFF"/>
                </a:solidFill>
              </a:rPr>
              <a:t>I</a:t>
            </a:r>
            <a:r>
              <a:rPr dirty="0" sz="4000" spc="-60">
                <a:solidFill>
                  <a:srgbClr val="FFFFFF"/>
                </a:solidFill>
              </a:rPr>
              <a:t>C</a:t>
            </a:r>
            <a:r>
              <a:rPr dirty="0" sz="4000" spc="-5">
                <a:solidFill>
                  <a:srgbClr val="FFFFFF"/>
                </a:solidFill>
              </a:rPr>
              <a:t>S</a:t>
            </a:r>
            <a:r>
              <a:rPr dirty="0" sz="4000" spc="-130">
                <a:solidFill>
                  <a:srgbClr val="FFFFFF"/>
                </a:solidFill>
              </a:rPr>
              <a:t> </a:t>
            </a:r>
            <a:r>
              <a:rPr dirty="0" sz="4000" spc="-5">
                <a:solidFill>
                  <a:srgbClr val="FFFFFF"/>
                </a:solidFill>
              </a:rPr>
              <a:t>I</a:t>
            </a:r>
            <a:endParaRPr sz="4000"/>
          </a:p>
          <a:p>
            <a:pPr marL="12700">
              <a:lnSpc>
                <a:spcPts val="4800"/>
              </a:lnSpc>
            </a:pPr>
            <a:r>
              <a:rPr dirty="0" sz="4000" spc="-25" b="1">
                <a:solidFill>
                  <a:srgbClr val="0D0D0D"/>
                </a:solidFill>
                <a:latin typeface="Calibri"/>
                <a:cs typeface="Calibri"/>
              </a:rPr>
              <a:t>FIRST</a:t>
            </a:r>
            <a:r>
              <a:rPr dirty="0" sz="4000" spc="-114" b="1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4000" spc="-35" b="1">
                <a:solidFill>
                  <a:srgbClr val="0D0D0D"/>
                </a:solidFill>
                <a:latin typeface="Calibri"/>
                <a:cs typeface="Calibri"/>
              </a:rPr>
              <a:t>SEMESTER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5600" y="3733800"/>
            <a:ext cx="5257800" cy="182880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471170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3710"/>
              </a:spcBef>
            </a:pPr>
            <a:r>
              <a:rPr dirty="0" sz="4800" spc="-50">
                <a:solidFill>
                  <a:srgbClr val="0D0D0D"/>
                </a:solidFill>
                <a:latin typeface="Calibri"/>
                <a:cs typeface="Calibri"/>
              </a:rPr>
              <a:t>Differentiation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400" y="3733800"/>
            <a:ext cx="1981200" cy="1254760"/>
          </a:xfrm>
          <a:prstGeom prst="rect">
            <a:avLst/>
          </a:prstGeom>
          <a:solidFill>
            <a:srgbClr val="964605"/>
          </a:solidFill>
        </p:spPr>
        <p:txBody>
          <a:bodyPr wrap="square" lIns="0" tIns="471170" rIns="0" bIns="0" rtlCol="0" vert="horz">
            <a:spAutoFit/>
          </a:bodyPr>
          <a:lstStyle/>
          <a:p>
            <a:pPr marL="612775">
              <a:lnSpc>
                <a:spcPct val="100000"/>
              </a:lnSpc>
              <a:spcBef>
                <a:spcPts val="3710"/>
              </a:spcBef>
            </a:pPr>
            <a:r>
              <a:rPr dirty="0" sz="4800">
                <a:solidFill>
                  <a:srgbClr val="FFFFFF"/>
                </a:solidFill>
                <a:latin typeface="Calibri"/>
                <a:cs typeface="Calibri"/>
              </a:rPr>
              <a:t>07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722" y="109473"/>
            <a:ext cx="13747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EXAMPLE</a:t>
            </a:r>
            <a:r>
              <a:rPr dirty="0" sz="2400" spc="-9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7557" y="109473"/>
            <a:ext cx="413829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Derivative</a:t>
            </a:r>
            <a:r>
              <a:rPr dirty="0" spc="-65"/>
              <a:t> </a:t>
            </a:r>
            <a:r>
              <a:rPr dirty="0" spc="-15"/>
              <a:t>from</a:t>
            </a:r>
            <a:r>
              <a:rPr dirty="0" spc="-40"/>
              <a:t> </a:t>
            </a:r>
            <a:r>
              <a:rPr dirty="0" spc="-5"/>
              <a:t>Numerical</a:t>
            </a:r>
            <a:r>
              <a:rPr dirty="0" spc="-55"/>
              <a:t> </a:t>
            </a:r>
            <a:r>
              <a:rPr dirty="0" spc="-25"/>
              <a:t>Values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204" y="914400"/>
            <a:ext cx="7621524" cy="24246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004" y="3797808"/>
            <a:ext cx="7459980" cy="14447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852" y="4255008"/>
            <a:ext cx="8075676" cy="20726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395" y="202692"/>
            <a:ext cx="7821168" cy="35874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33400"/>
            <a:ext cx="9144000" cy="1828800"/>
          </a:xfrm>
          <a:prstGeom prst="rect">
            <a:avLst/>
          </a:prstGeom>
          <a:solidFill>
            <a:srgbClr val="00AF50"/>
          </a:solidFill>
          <a:ln w="9525">
            <a:solidFill>
              <a:srgbClr val="77923B"/>
            </a:solidFill>
          </a:ln>
        </p:spPr>
        <p:txBody>
          <a:bodyPr wrap="square" lIns="0" tIns="240029" rIns="0" bIns="0" rtlCol="0" vert="horz">
            <a:spAutoFit/>
          </a:bodyPr>
          <a:lstStyle/>
          <a:p>
            <a:pPr algn="ctr" marR="88265">
              <a:lnSpc>
                <a:spcPts val="4800"/>
              </a:lnSpc>
              <a:spcBef>
                <a:spcPts val="1889"/>
              </a:spcBef>
            </a:pPr>
            <a:r>
              <a:rPr dirty="0" sz="4000" spc="-6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4000" spc="-38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4000" spc="-7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4000" spc="-7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4000" spc="-65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dirty="0" sz="4000" spc="-38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4000" spc="-7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4000" spc="-6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4000" spc="-6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40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4000" spc="-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4000">
              <a:latin typeface="Calibri"/>
              <a:cs typeface="Calibri"/>
            </a:endParaRPr>
          </a:p>
          <a:p>
            <a:pPr algn="ctr" marR="14604">
              <a:lnSpc>
                <a:spcPts val="4800"/>
              </a:lnSpc>
            </a:pPr>
            <a:r>
              <a:rPr dirty="0" sz="4000" spc="-25" b="1">
                <a:solidFill>
                  <a:srgbClr val="0D0D0D"/>
                </a:solidFill>
                <a:latin typeface="Calibri"/>
                <a:cs typeface="Calibri"/>
              </a:rPr>
              <a:t>FIRST</a:t>
            </a:r>
            <a:r>
              <a:rPr dirty="0" sz="4000" spc="-85" b="1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4000" spc="-35" b="1">
                <a:solidFill>
                  <a:srgbClr val="0D0D0D"/>
                </a:solidFill>
                <a:latin typeface="Calibri"/>
                <a:cs typeface="Calibri"/>
              </a:rPr>
              <a:t>SEMESTER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5600" y="3733800"/>
            <a:ext cx="5257800" cy="1254760"/>
          </a:xfrm>
          <a:prstGeom prst="rect">
            <a:avLst/>
          </a:prstGeom>
          <a:solidFill>
            <a:srgbClr val="E6B8B8"/>
          </a:solidFill>
        </p:spPr>
        <p:txBody>
          <a:bodyPr wrap="square" lIns="0" tIns="471170" rIns="0" bIns="0" rtlCol="0" vert="horz">
            <a:spAutoFit/>
          </a:bodyPr>
          <a:lstStyle/>
          <a:p>
            <a:pPr marL="122555">
              <a:lnSpc>
                <a:spcPct val="100000"/>
              </a:lnSpc>
              <a:spcBef>
                <a:spcPts val="3710"/>
              </a:spcBef>
            </a:pPr>
            <a:r>
              <a:rPr dirty="0" sz="4800" spc="-50">
                <a:solidFill>
                  <a:srgbClr val="0D0D0D"/>
                </a:solidFill>
                <a:latin typeface="Calibri"/>
                <a:cs typeface="Calibri"/>
              </a:rPr>
              <a:t>Differentiation</a:t>
            </a:r>
            <a:r>
              <a:rPr dirty="0" sz="4800" spc="-6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4800" spc="-25">
                <a:solidFill>
                  <a:srgbClr val="0D0D0D"/>
                </a:solidFill>
                <a:latin typeface="Calibri"/>
                <a:cs typeface="Calibri"/>
              </a:rPr>
              <a:t>Rules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3733800"/>
            <a:ext cx="1981200" cy="125476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471170" rIns="0" bIns="0" rtlCol="0" vert="horz">
            <a:spAutoFit/>
          </a:bodyPr>
          <a:lstStyle/>
          <a:p>
            <a:pPr marL="612775">
              <a:lnSpc>
                <a:spcPct val="100000"/>
              </a:lnSpc>
              <a:spcBef>
                <a:spcPts val="3710"/>
              </a:spcBef>
            </a:pPr>
            <a:r>
              <a:rPr dirty="0" sz="4800">
                <a:solidFill>
                  <a:srgbClr val="FFFFFF"/>
                </a:solidFill>
                <a:latin typeface="Calibri"/>
                <a:cs typeface="Calibri"/>
              </a:rPr>
              <a:t>08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27" y="2470404"/>
            <a:ext cx="8514588" cy="9372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863" y="381000"/>
            <a:ext cx="7895844" cy="18211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84120" y="2276855"/>
            <a:ext cx="3816096" cy="6477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6051" y="3534155"/>
            <a:ext cx="7908035" cy="28925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029" y="2829305"/>
            <a:ext cx="16827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" b="1">
                <a:latin typeface="Calibri"/>
                <a:cs typeface="Calibri"/>
              </a:rPr>
              <a:t>E</a:t>
            </a:r>
            <a:r>
              <a:rPr dirty="0" b="1">
                <a:latin typeface="Calibri"/>
                <a:cs typeface="Calibri"/>
              </a:rPr>
              <a:t>XAMP</a:t>
            </a:r>
            <a:r>
              <a:rPr dirty="0" spc="5" b="1">
                <a:latin typeface="Calibri"/>
                <a:cs typeface="Calibri"/>
              </a:rPr>
              <a:t>L</a:t>
            </a:r>
            <a:r>
              <a:rPr dirty="0" b="1">
                <a:latin typeface="Calibri"/>
                <a:cs typeface="Calibri"/>
              </a:rPr>
              <a:t>E</a:t>
            </a:r>
            <a:r>
              <a:rPr dirty="0" spc="-105" b="1">
                <a:latin typeface="Calibri"/>
                <a:cs typeface="Calibri"/>
              </a:rPr>
              <a:t> </a:t>
            </a:r>
            <a:r>
              <a:rPr dirty="0" spc="-5" b="1">
                <a:latin typeface="Calibri"/>
                <a:cs typeface="Calibri"/>
              </a:rPr>
              <a:t>12</a:t>
            </a:r>
            <a:r>
              <a:rPr dirty="0" b="1">
                <a:latin typeface="Calibri"/>
                <a:cs typeface="Calibri"/>
              </a:rPr>
              <a:t>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995" y="717804"/>
            <a:ext cx="5946648" cy="13395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2711" y="3515867"/>
            <a:ext cx="7331964" cy="17830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" y="245363"/>
            <a:ext cx="8665464" cy="34762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556" y="3942588"/>
            <a:ext cx="5216652" cy="12207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8071" y="548640"/>
            <a:ext cx="3168396" cy="8641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260" y="1844039"/>
            <a:ext cx="7277100" cy="8641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398525"/>
            <a:ext cx="56146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8435">
              <a:lnSpc>
                <a:spcPct val="100000"/>
              </a:lnSpc>
              <a:spcBef>
                <a:spcPts val="95"/>
              </a:spcBef>
              <a:buSzPct val="92857"/>
              <a:buChar char="•"/>
              <a:tabLst>
                <a:tab pos="191135" algn="l"/>
              </a:tabLst>
            </a:pPr>
            <a:r>
              <a:rPr dirty="0" sz="2800" spc="-20">
                <a:latin typeface="Calibri"/>
                <a:cs typeface="Calibri"/>
              </a:rPr>
              <a:t>Second-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-20">
                <a:latin typeface="Calibri"/>
                <a:cs typeface="Calibri"/>
              </a:rPr>
              <a:t> Higher-Order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Derivatives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8" y="1395983"/>
            <a:ext cx="8732520" cy="19705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475" y="3846576"/>
            <a:ext cx="2942844" cy="3855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17391" y="3845052"/>
            <a:ext cx="426720" cy="3840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1772" y="4668011"/>
            <a:ext cx="4309872" cy="12024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592" y="304800"/>
            <a:ext cx="2615184" cy="2788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952" y="1170432"/>
            <a:ext cx="8718804" cy="440893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0" y="1697735"/>
            <a:ext cx="6861175" cy="3497579"/>
            <a:chOff x="548640" y="1697735"/>
            <a:chExt cx="6861175" cy="34975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40" y="1697735"/>
              <a:ext cx="6861048" cy="34975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2744723"/>
              <a:ext cx="4114800" cy="13685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7931" y="257556"/>
            <a:ext cx="8621395" cy="6266815"/>
            <a:chOff x="217931" y="257556"/>
            <a:chExt cx="8621395" cy="6266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931" y="257556"/>
              <a:ext cx="8092440" cy="46085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990600"/>
              <a:ext cx="2362200" cy="5364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2399" y="914400"/>
              <a:ext cx="2362200" cy="7117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1800" y="838200"/>
              <a:ext cx="2057400" cy="7178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000" y="2362200"/>
              <a:ext cx="2292096" cy="5791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76799" y="2362200"/>
              <a:ext cx="2787396" cy="6294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2000" y="3505200"/>
              <a:ext cx="2063495" cy="6873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8999" y="3429000"/>
              <a:ext cx="1981200" cy="7452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67399" y="3200400"/>
              <a:ext cx="2057400" cy="78638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1123" y="4625340"/>
              <a:ext cx="7999476" cy="18989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89559"/>
            <a:ext cx="8763000" cy="777240"/>
          </a:xfrm>
          <a:prstGeom prst="rect"/>
          <a:solidFill>
            <a:srgbClr val="FFC000"/>
          </a:solidFill>
        </p:spPr>
        <p:txBody>
          <a:bodyPr wrap="square" lIns="0" tIns="0" rIns="0" bIns="0" rtlCol="0" vert="horz">
            <a:spAutoFit/>
          </a:bodyPr>
          <a:lstStyle/>
          <a:p>
            <a:pPr marL="92710">
              <a:lnSpc>
                <a:spcPts val="5135"/>
              </a:lnSpc>
            </a:pPr>
            <a:r>
              <a:rPr dirty="0" sz="4400" spc="-5"/>
              <a:t>Outlines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2870" rIns="0" bIns="0" rtlCol="0" vert="horz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810"/>
              </a:spcBef>
              <a:buFont typeface="Arial MT"/>
              <a:buChar char="•"/>
              <a:tabLst>
                <a:tab pos="621665" algn="l"/>
                <a:tab pos="622300" algn="l"/>
              </a:tabLst>
            </a:pPr>
            <a:r>
              <a:rPr dirty="0" spc="-20"/>
              <a:t>Derivative</a:t>
            </a:r>
            <a:r>
              <a:rPr dirty="0" spc="-60"/>
              <a:t> </a:t>
            </a:r>
            <a:r>
              <a:rPr dirty="0" spc="-15"/>
              <a:t>Function</a:t>
            </a:r>
          </a:p>
          <a:p>
            <a:pPr marL="622300" indent="-60960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621665" algn="l"/>
                <a:tab pos="622300" algn="l"/>
              </a:tabLst>
            </a:pPr>
            <a:r>
              <a:rPr dirty="0" spc="-30"/>
              <a:t>Differentiation</a:t>
            </a:r>
            <a:r>
              <a:rPr dirty="0" spc="20"/>
              <a:t> </a:t>
            </a:r>
            <a:r>
              <a:rPr dirty="0" spc="-5"/>
              <a:t>Rules</a:t>
            </a:r>
          </a:p>
          <a:p>
            <a:pPr marL="622300" indent="-609600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621665" algn="l"/>
                <a:tab pos="622300" algn="l"/>
              </a:tabLst>
            </a:pPr>
            <a:r>
              <a:rPr dirty="0" spc="-15"/>
              <a:t>Second-and</a:t>
            </a:r>
            <a:r>
              <a:rPr dirty="0" spc="35"/>
              <a:t> </a:t>
            </a:r>
            <a:r>
              <a:rPr dirty="0" spc="-20"/>
              <a:t>Higher-Order</a:t>
            </a:r>
            <a:r>
              <a:rPr dirty="0" spc="100"/>
              <a:t> </a:t>
            </a:r>
            <a:r>
              <a:rPr dirty="0" spc="-20"/>
              <a:t>Derivatives</a:t>
            </a:r>
          </a:p>
          <a:p>
            <a:pPr marL="622300" indent="-609600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621665" algn="l"/>
                <a:tab pos="622300" algn="l"/>
              </a:tabLst>
            </a:pPr>
            <a:r>
              <a:rPr dirty="0" spc="-20"/>
              <a:t>Derivatives</a:t>
            </a:r>
            <a:r>
              <a:rPr dirty="0" spc="-40"/>
              <a:t> </a:t>
            </a:r>
            <a:r>
              <a:rPr dirty="0" spc="-5"/>
              <a:t>of</a:t>
            </a:r>
            <a:r>
              <a:rPr dirty="0"/>
              <a:t> </a:t>
            </a:r>
            <a:r>
              <a:rPr dirty="0" spc="-30"/>
              <a:t>Trigonometric</a:t>
            </a:r>
            <a:r>
              <a:rPr dirty="0" spc="10"/>
              <a:t> </a:t>
            </a:r>
            <a:r>
              <a:rPr dirty="0" spc="-20"/>
              <a:t>Functions</a:t>
            </a:r>
          </a:p>
        </p:txBody>
      </p:sp>
      <p:sp>
        <p:nvSpPr>
          <p:cNvPr id="4" name="object 4"/>
          <p:cNvSpPr/>
          <p:nvPr/>
        </p:nvSpPr>
        <p:spPr>
          <a:xfrm>
            <a:off x="4681728" y="5042915"/>
            <a:ext cx="71755" cy="225425"/>
          </a:xfrm>
          <a:custGeom>
            <a:avLst/>
            <a:gdLst/>
            <a:ahLst/>
            <a:cxnLst/>
            <a:rect l="l" t="t" r="r" b="b"/>
            <a:pathLst>
              <a:path w="71754" h="225425">
                <a:moveTo>
                  <a:pt x="71627" y="0"/>
                </a:moveTo>
                <a:lnTo>
                  <a:pt x="0" y="225043"/>
                </a:lnTo>
              </a:path>
            </a:pathLst>
          </a:custGeom>
          <a:ln w="92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16635" y="3096767"/>
            <a:ext cx="7228840" cy="312039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546100" indent="-534035">
              <a:lnSpc>
                <a:spcPct val="100000"/>
              </a:lnSpc>
              <a:spcBef>
                <a:spcPts val="700"/>
              </a:spcBef>
              <a:buFont typeface="Arial MT"/>
              <a:buChar char="–"/>
              <a:tabLst>
                <a:tab pos="545465" algn="l"/>
                <a:tab pos="546735" algn="l"/>
              </a:tabLst>
            </a:pPr>
            <a:r>
              <a:rPr dirty="0" sz="2400" spc="-25">
                <a:latin typeface="Calibri"/>
                <a:cs typeface="Calibri"/>
              </a:rPr>
              <a:t>Derivative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Sine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marL="546100" indent="-534035">
              <a:lnSpc>
                <a:spcPct val="100000"/>
              </a:lnSpc>
              <a:spcBef>
                <a:spcPts val="605"/>
              </a:spcBef>
              <a:buFont typeface="Arial MT"/>
              <a:buChar char="–"/>
              <a:tabLst>
                <a:tab pos="545465" algn="l"/>
                <a:tab pos="546735" algn="l"/>
              </a:tabLst>
            </a:pPr>
            <a:r>
              <a:rPr dirty="0" sz="2400" spc="-25">
                <a:latin typeface="Calibri"/>
                <a:cs typeface="Calibri"/>
              </a:rPr>
              <a:t>Derivative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Cosine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marL="546100" indent="-534035">
              <a:lnSpc>
                <a:spcPct val="100000"/>
              </a:lnSpc>
              <a:spcBef>
                <a:spcPts val="600"/>
              </a:spcBef>
              <a:buFont typeface="Arial MT"/>
              <a:buChar char="–"/>
              <a:tabLst>
                <a:tab pos="545465" algn="l"/>
                <a:tab pos="546735" algn="l"/>
              </a:tabLst>
            </a:pPr>
            <a:r>
              <a:rPr dirty="0" sz="2400" spc="-15">
                <a:latin typeface="Calibri"/>
                <a:cs typeface="Calibri"/>
              </a:rPr>
              <a:t>D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-20">
                <a:latin typeface="Calibri"/>
                <a:cs typeface="Calibri"/>
              </a:rPr>
              <a:t>r</a:t>
            </a:r>
            <a:r>
              <a:rPr dirty="0" sz="2400" spc="-15">
                <a:latin typeface="Calibri"/>
                <a:cs typeface="Calibri"/>
              </a:rPr>
              <a:t>i</a:t>
            </a:r>
            <a:r>
              <a:rPr dirty="0" sz="2400" spc="-55">
                <a:latin typeface="Calibri"/>
                <a:cs typeface="Calibri"/>
              </a:rPr>
              <a:t>v</a:t>
            </a:r>
            <a:r>
              <a:rPr dirty="0" sz="2400" spc="-35">
                <a:latin typeface="Calibri"/>
                <a:cs typeface="Calibri"/>
              </a:rPr>
              <a:t>a</a:t>
            </a:r>
            <a:r>
              <a:rPr dirty="0" sz="2400" spc="-15">
                <a:latin typeface="Calibri"/>
                <a:cs typeface="Calibri"/>
              </a:rPr>
              <a:t>ti</a:t>
            </a:r>
            <a:r>
              <a:rPr dirty="0" sz="2400" spc="-40">
                <a:latin typeface="Calibri"/>
                <a:cs typeface="Calibri"/>
              </a:rPr>
              <a:t>v</a:t>
            </a:r>
            <a:r>
              <a:rPr dirty="0" sz="2400">
                <a:latin typeface="Calibri"/>
                <a:cs typeface="Calibri"/>
              </a:rPr>
              <a:t>es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f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Oth</a:t>
            </a:r>
            <a:r>
              <a:rPr dirty="0" sz="2400">
                <a:latin typeface="Calibri"/>
                <a:cs typeface="Calibri"/>
              </a:rPr>
              <a:t>er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Basic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65">
                <a:latin typeface="Calibri"/>
                <a:cs typeface="Calibri"/>
              </a:rPr>
              <a:t>T</a:t>
            </a:r>
            <a:r>
              <a:rPr dirty="0" sz="2400" spc="-10">
                <a:latin typeface="Calibri"/>
                <a:cs typeface="Calibri"/>
              </a:rPr>
              <a:t>r</a:t>
            </a:r>
            <a:r>
              <a:rPr dirty="0" sz="2400" spc="-15">
                <a:latin typeface="Calibri"/>
                <a:cs typeface="Calibri"/>
              </a:rPr>
              <a:t>i</a:t>
            </a:r>
            <a:r>
              <a:rPr dirty="0" sz="2400" spc="-30">
                <a:latin typeface="Calibri"/>
                <a:cs typeface="Calibri"/>
              </a:rPr>
              <a:t>g</a:t>
            </a:r>
            <a:r>
              <a:rPr dirty="0" sz="2400" spc="-20">
                <a:latin typeface="Calibri"/>
                <a:cs typeface="Calibri"/>
              </a:rPr>
              <a:t>o</a:t>
            </a:r>
            <a:r>
              <a:rPr dirty="0" sz="2400" spc="-15">
                <a:latin typeface="Calibri"/>
                <a:cs typeface="Calibri"/>
              </a:rPr>
              <a:t>n</a:t>
            </a:r>
            <a:r>
              <a:rPr dirty="0" sz="2400" spc="-20">
                <a:latin typeface="Calibri"/>
                <a:cs typeface="Calibri"/>
              </a:rPr>
              <a:t>o</a:t>
            </a:r>
            <a:r>
              <a:rPr dirty="0" sz="2400" spc="-10">
                <a:latin typeface="Calibri"/>
                <a:cs typeface="Calibri"/>
              </a:rPr>
              <a:t>m</a:t>
            </a:r>
            <a:r>
              <a:rPr dirty="0" sz="2400" spc="-20">
                <a:latin typeface="Calibri"/>
                <a:cs typeface="Calibri"/>
              </a:rPr>
              <a:t>e</a:t>
            </a:r>
            <a:r>
              <a:rPr dirty="0" sz="2400" spc="-25">
                <a:latin typeface="Calibri"/>
                <a:cs typeface="Calibri"/>
              </a:rPr>
              <a:t>t</a:t>
            </a:r>
            <a:r>
              <a:rPr dirty="0" sz="2400" spc="-10">
                <a:latin typeface="Calibri"/>
                <a:cs typeface="Calibri"/>
              </a:rPr>
              <a:t>r</a:t>
            </a:r>
            <a:r>
              <a:rPr dirty="0" sz="2400" spc="-25">
                <a:latin typeface="Calibri"/>
                <a:cs typeface="Calibri"/>
              </a:rPr>
              <a:t>i</a:t>
            </a:r>
            <a:r>
              <a:rPr dirty="0" sz="2400">
                <a:latin typeface="Calibri"/>
                <a:cs typeface="Calibri"/>
              </a:rPr>
              <a:t>c</a:t>
            </a:r>
            <a:r>
              <a:rPr dirty="0" sz="2400" spc="-15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Fun</a:t>
            </a:r>
            <a:r>
              <a:rPr dirty="0" sz="2400">
                <a:latin typeface="Calibri"/>
                <a:cs typeface="Calibri"/>
              </a:rPr>
              <a:t>ctio</a:t>
            </a:r>
            <a:r>
              <a:rPr dirty="0" sz="2400" spc="-20">
                <a:latin typeface="Calibri"/>
                <a:cs typeface="Calibri"/>
              </a:rPr>
              <a:t>n</a:t>
            </a:r>
            <a:r>
              <a:rPr dirty="0" sz="240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546100" indent="-534035">
              <a:lnSpc>
                <a:spcPct val="100000"/>
              </a:lnSpc>
              <a:spcBef>
                <a:spcPts val="600"/>
              </a:spcBef>
              <a:buChar char="•"/>
              <a:tabLst>
                <a:tab pos="545465" algn="l"/>
                <a:tab pos="546735" algn="l"/>
              </a:tabLst>
            </a:pPr>
            <a:r>
              <a:rPr dirty="0" sz="2400" spc="-5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Chain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Rule</a:t>
            </a:r>
            <a:endParaRPr sz="2400">
              <a:latin typeface="Calibri"/>
              <a:cs typeface="Calibri"/>
            </a:endParaRPr>
          </a:p>
          <a:p>
            <a:pPr marL="546100" indent="-534035">
              <a:lnSpc>
                <a:spcPct val="100000"/>
              </a:lnSpc>
              <a:spcBef>
                <a:spcPts val="600"/>
              </a:spcBef>
              <a:buFont typeface="Arial MT"/>
              <a:buChar char="–"/>
              <a:tabLst>
                <a:tab pos="545465" algn="l"/>
                <a:tab pos="546735" algn="l"/>
              </a:tabLst>
            </a:pPr>
            <a:r>
              <a:rPr dirty="0" sz="2400" spc="-25">
                <a:latin typeface="Calibri"/>
                <a:cs typeface="Calibri"/>
              </a:rPr>
              <a:t>Parametric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Formula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40">
                <a:latin typeface="Calibri"/>
                <a:cs typeface="Calibri"/>
              </a:rPr>
              <a:t>for</a:t>
            </a:r>
            <a:endParaRPr sz="2400">
              <a:latin typeface="Calibri"/>
              <a:cs typeface="Calibri"/>
            </a:endParaRPr>
          </a:p>
          <a:p>
            <a:pPr marL="546100" indent="-534035">
              <a:lnSpc>
                <a:spcPct val="100000"/>
              </a:lnSpc>
              <a:spcBef>
                <a:spcPts val="600"/>
              </a:spcBef>
              <a:buFont typeface="Arial MT"/>
              <a:buChar char="–"/>
              <a:tabLst>
                <a:tab pos="545465" algn="l"/>
                <a:tab pos="546735" algn="l"/>
              </a:tabLst>
            </a:pPr>
            <a:r>
              <a:rPr dirty="0" sz="2400" spc="-65">
                <a:latin typeface="Calibri"/>
                <a:cs typeface="Calibri"/>
              </a:rPr>
              <a:t>P</a:t>
            </a:r>
            <a:r>
              <a:rPr dirty="0" sz="2400" spc="-10">
                <a:latin typeface="Calibri"/>
                <a:cs typeface="Calibri"/>
              </a:rPr>
              <a:t>a</a:t>
            </a:r>
            <a:r>
              <a:rPr dirty="0" sz="2400" spc="-60">
                <a:latin typeface="Calibri"/>
                <a:cs typeface="Calibri"/>
              </a:rPr>
              <a:t>r</a:t>
            </a:r>
            <a:r>
              <a:rPr dirty="0" sz="2400" spc="-10">
                <a:latin typeface="Calibri"/>
                <a:cs typeface="Calibri"/>
              </a:rPr>
              <a:t>am</a:t>
            </a:r>
            <a:r>
              <a:rPr dirty="0" sz="2400" spc="-20">
                <a:latin typeface="Calibri"/>
                <a:cs typeface="Calibri"/>
              </a:rPr>
              <a:t>e</a:t>
            </a:r>
            <a:r>
              <a:rPr dirty="0" sz="2400" spc="-15">
                <a:latin typeface="Calibri"/>
                <a:cs typeface="Calibri"/>
              </a:rPr>
              <a:t>t</a:t>
            </a:r>
            <a:r>
              <a:rPr dirty="0" sz="2400" spc="-10">
                <a:latin typeface="Calibri"/>
                <a:cs typeface="Calibri"/>
              </a:rPr>
              <a:t>r</a:t>
            </a:r>
            <a:r>
              <a:rPr dirty="0" sz="2400" spc="-15">
                <a:latin typeface="Calibri"/>
                <a:cs typeface="Calibri"/>
              </a:rPr>
              <a:t>i</a:t>
            </a:r>
            <a:r>
              <a:rPr dirty="0" sz="2400">
                <a:latin typeface="Calibri"/>
                <a:cs typeface="Calibri"/>
              </a:rPr>
              <a:t>c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F</a:t>
            </a:r>
            <a:r>
              <a:rPr dirty="0" sz="2400" spc="-20">
                <a:latin typeface="Calibri"/>
                <a:cs typeface="Calibri"/>
              </a:rPr>
              <a:t>o</a:t>
            </a:r>
            <a:r>
              <a:rPr dirty="0" sz="2400" spc="-10">
                <a:latin typeface="Calibri"/>
                <a:cs typeface="Calibri"/>
              </a:rPr>
              <a:t>rm</a:t>
            </a:r>
            <a:r>
              <a:rPr dirty="0" sz="2400" spc="-15">
                <a:latin typeface="Calibri"/>
                <a:cs typeface="Calibri"/>
              </a:rPr>
              <a:t>ul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145">
                <a:latin typeface="Calibri"/>
                <a:cs typeface="Calibri"/>
              </a:rPr>
              <a:t> </a:t>
            </a:r>
            <a:r>
              <a:rPr dirty="0" sz="2400" spc="-75">
                <a:latin typeface="Calibri"/>
                <a:cs typeface="Calibri"/>
              </a:rPr>
              <a:t>f</a:t>
            </a:r>
            <a:r>
              <a:rPr dirty="0" sz="2400" spc="-30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  <a:p>
            <a:pPr marL="546100" indent="-534035">
              <a:lnSpc>
                <a:spcPct val="100000"/>
              </a:lnSpc>
              <a:spcBef>
                <a:spcPts val="600"/>
              </a:spcBef>
              <a:buChar char="•"/>
              <a:tabLst>
                <a:tab pos="545465" algn="l"/>
                <a:tab pos="546735" algn="l"/>
              </a:tabLst>
            </a:pPr>
            <a:r>
              <a:rPr dirty="0" sz="2400">
                <a:latin typeface="Calibri"/>
                <a:cs typeface="Calibri"/>
              </a:rPr>
              <a:t>Implicit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Differentiation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76978" y="5461253"/>
            <a:ext cx="69850" cy="219710"/>
          </a:xfrm>
          <a:custGeom>
            <a:avLst/>
            <a:gdLst/>
            <a:ahLst/>
            <a:cxnLst/>
            <a:rect l="l" t="t" r="r" b="b"/>
            <a:pathLst>
              <a:path w="69850" h="219710">
                <a:moveTo>
                  <a:pt x="69596" y="0"/>
                </a:moveTo>
                <a:lnTo>
                  <a:pt x="0" y="219100"/>
                </a:lnTo>
              </a:path>
            </a:pathLst>
          </a:custGeom>
          <a:ln w="8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11726" y="4980889"/>
            <a:ext cx="735965" cy="699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105"/>
              </a:spcBef>
            </a:pPr>
            <a:r>
              <a:rPr dirty="0" sz="1750" spc="-5" i="1">
                <a:latin typeface="Times New Roman"/>
                <a:cs typeface="Times New Roman"/>
              </a:rPr>
              <a:t>dy</a:t>
            </a:r>
            <a:r>
              <a:rPr dirty="0" sz="1750" spc="254" i="1">
                <a:latin typeface="Times New Roman"/>
                <a:cs typeface="Times New Roman"/>
              </a:rPr>
              <a:t> </a:t>
            </a:r>
            <a:r>
              <a:rPr dirty="0" sz="1750" spc="-5" i="1">
                <a:latin typeface="Times New Roman"/>
                <a:cs typeface="Times New Roman"/>
              </a:rPr>
              <a:t>dx</a:t>
            </a:r>
            <a:endParaRPr sz="17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400"/>
              </a:spcBef>
            </a:pPr>
            <a:r>
              <a:rPr dirty="0" sz="1500" i="1">
                <a:latin typeface="Times New Roman"/>
                <a:cs typeface="Times New Roman"/>
              </a:rPr>
              <a:t>d </a:t>
            </a:r>
            <a:r>
              <a:rPr dirty="0" baseline="37037" sz="1350">
                <a:latin typeface="Times New Roman"/>
                <a:cs typeface="Times New Roman"/>
              </a:rPr>
              <a:t>2</a:t>
            </a:r>
            <a:r>
              <a:rPr dirty="0" baseline="37037" sz="1350" spc="-22">
                <a:latin typeface="Times New Roman"/>
                <a:cs typeface="Times New Roman"/>
              </a:rPr>
              <a:t> </a:t>
            </a:r>
            <a:r>
              <a:rPr dirty="0" sz="1500" i="1">
                <a:latin typeface="Times New Roman"/>
                <a:cs typeface="Times New Roman"/>
              </a:rPr>
              <a:t>y</a:t>
            </a:r>
            <a:r>
              <a:rPr dirty="0" sz="1500" spc="15" i="1">
                <a:latin typeface="Times New Roman"/>
                <a:cs typeface="Times New Roman"/>
              </a:rPr>
              <a:t> </a:t>
            </a:r>
            <a:r>
              <a:rPr dirty="0" sz="1500" spc="5" i="1">
                <a:latin typeface="Times New Roman"/>
                <a:cs typeface="Times New Roman"/>
              </a:rPr>
              <a:t>dx</a:t>
            </a:r>
            <a:r>
              <a:rPr dirty="0" sz="1500" i="1">
                <a:latin typeface="Times New Roman"/>
                <a:cs typeface="Times New Roman"/>
              </a:rPr>
              <a:t> </a:t>
            </a:r>
            <a:r>
              <a:rPr dirty="0" baseline="37037" sz="1350">
                <a:latin typeface="Times New Roman"/>
                <a:cs typeface="Times New Roman"/>
              </a:rPr>
              <a:t>2</a:t>
            </a:r>
            <a:endParaRPr baseline="37037" sz="1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0634" y="51343"/>
            <a:ext cx="6960870" cy="76390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2000" b="1">
                <a:latin typeface="Calibri"/>
                <a:cs typeface="Calibri"/>
              </a:rPr>
              <a:t>5.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Find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first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second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derivatives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 functions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Exercises.</a:t>
            </a:r>
            <a:endParaRPr sz="2000">
              <a:latin typeface="Calibri"/>
              <a:cs typeface="Calibri"/>
            </a:endParaRPr>
          </a:p>
          <a:p>
            <a:pPr marL="68580">
              <a:lnSpc>
                <a:spcPct val="100000"/>
              </a:lnSpc>
              <a:spcBef>
                <a:spcPts val="505"/>
              </a:spcBef>
              <a:tabLst>
                <a:tab pos="3121660" algn="l"/>
                <a:tab pos="6171565" algn="l"/>
              </a:tabLst>
            </a:pPr>
            <a:r>
              <a:rPr dirty="0" sz="2000">
                <a:latin typeface="Calibri"/>
                <a:cs typeface="Calibri"/>
              </a:rPr>
              <a:t>1.	2.	3.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022" y="1579245"/>
            <a:ext cx="22352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6.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7022" y="2677413"/>
            <a:ext cx="22352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7.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022" y="3774694"/>
            <a:ext cx="2235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8.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759" y="558800"/>
            <a:ext cx="2229916" cy="6908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1711" y="586740"/>
            <a:ext cx="2232660" cy="60655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4659" y="665987"/>
            <a:ext cx="2159507" cy="8305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1727" y="1787651"/>
            <a:ext cx="7950708" cy="6477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5904" y="2708148"/>
            <a:ext cx="8115300" cy="8778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4211" y="3877055"/>
            <a:ext cx="8075676" cy="26578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029" y="28913"/>
            <a:ext cx="8001634" cy="121475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0650" indent="-108585">
              <a:lnSpc>
                <a:spcPct val="100000"/>
              </a:lnSpc>
              <a:spcBef>
                <a:spcPts val="730"/>
              </a:spcBef>
              <a:buSzPct val="91666"/>
              <a:buFont typeface="Arial MT"/>
              <a:buChar char="•"/>
              <a:tabLst>
                <a:tab pos="121285" algn="l"/>
              </a:tabLst>
            </a:pPr>
            <a:r>
              <a:rPr dirty="0" sz="2400" spc="-20" b="1">
                <a:latin typeface="Calibri"/>
                <a:cs typeface="Calibri"/>
              </a:rPr>
              <a:t>Derivatives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30" b="1">
                <a:latin typeface="Calibri"/>
                <a:cs typeface="Calibri"/>
              </a:rPr>
              <a:t>Trigonometric</a:t>
            </a:r>
            <a:r>
              <a:rPr dirty="0" sz="2400" spc="-10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Functions</a:t>
            </a:r>
            <a:endParaRPr sz="24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535"/>
              </a:spcBef>
            </a:pPr>
            <a:r>
              <a:rPr dirty="0" sz="2000" spc="-5">
                <a:latin typeface="Calibri"/>
                <a:cs typeface="Calibri"/>
              </a:rPr>
              <a:t>This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section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shows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how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to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differentiate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six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basic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trigonometric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functions.</a:t>
            </a:r>
            <a:endParaRPr sz="20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515"/>
              </a:spcBef>
            </a:pPr>
            <a:r>
              <a:rPr dirty="0" sz="2000" b="1">
                <a:latin typeface="Arial"/>
                <a:cs typeface="Arial"/>
              </a:rPr>
              <a:t>-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De</a:t>
            </a:r>
            <a:r>
              <a:rPr dirty="0" sz="2000" spc="-20" b="1">
                <a:latin typeface="Calibri"/>
                <a:cs typeface="Calibri"/>
              </a:rPr>
              <a:t>r</a:t>
            </a:r>
            <a:r>
              <a:rPr dirty="0" sz="2000" spc="-15" b="1">
                <a:latin typeface="Calibri"/>
                <a:cs typeface="Calibri"/>
              </a:rPr>
              <a:t>i</a:t>
            </a:r>
            <a:r>
              <a:rPr dirty="0" sz="2000" spc="-40" b="1">
                <a:latin typeface="Calibri"/>
                <a:cs typeface="Calibri"/>
              </a:rPr>
              <a:t>v</a:t>
            </a:r>
            <a:r>
              <a:rPr dirty="0" sz="2000" spc="-45" b="1">
                <a:latin typeface="Calibri"/>
                <a:cs typeface="Calibri"/>
              </a:rPr>
              <a:t>a</a:t>
            </a:r>
            <a:r>
              <a:rPr dirty="0" sz="2000" spc="-15" b="1">
                <a:latin typeface="Calibri"/>
                <a:cs typeface="Calibri"/>
              </a:rPr>
              <a:t>ti</a:t>
            </a:r>
            <a:r>
              <a:rPr dirty="0" sz="2000" spc="-40" b="1">
                <a:latin typeface="Calibri"/>
                <a:cs typeface="Calibri"/>
              </a:rPr>
              <a:t>v</a:t>
            </a:r>
            <a:r>
              <a:rPr dirty="0" sz="2000" b="1">
                <a:latin typeface="Calibri"/>
                <a:cs typeface="Calibri"/>
              </a:rPr>
              <a:t>e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of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Sine</a:t>
            </a:r>
            <a:r>
              <a:rPr dirty="0" sz="2000" spc="-1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</a:t>
            </a:r>
            <a:r>
              <a:rPr dirty="0" sz="2000" spc="5" b="1">
                <a:latin typeface="Calibri"/>
                <a:cs typeface="Calibri"/>
              </a:rPr>
              <a:t>u</a:t>
            </a:r>
            <a:r>
              <a:rPr dirty="0" sz="2000" b="1">
                <a:latin typeface="Calibri"/>
                <a:cs typeface="Calibri"/>
              </a:rPr>
              <a:t>nctio</a:t>
            </a:r>
            <a:r>
              <a:rPr dirty="0" sz="2000" spc="-10" b="1">
                <a:latin typeface="Calibri"/>
                <a:cs typeface="Calibri"/>
              </a:rPr>
              <a:t>n</a:t>
            </a:r>
            <a:r>
              <a:rPr dirty="0" sz="2000" b="1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4914" y="2378202"/>
            <a:ext cx="15284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EXAMPLE</a:t>
            </a:r>
            <a:r>
              <a:rPr dirty="0" sz="2400" spc="-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4595" y="2432050"/>
            <a:ext cx="30124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>
                <a:latin typeface="Calibri"/>
                <a:cs typeface="Calibri"/>
              </a:rPr>
              <a:t>Derivatives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Involving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Sine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5486400" cy="12954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468" y="2971799"/>
            <a:ext cx="6771132" cy="388619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130" y="109473"/>
            <a:ext cx="44437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Calibri"/>
                <a:cs typeface="Calibri"/>
              </a:rPr>
              <a:t>-</a:t>
            </a:r>
            <a:r>
              <a:rPr dirty="0" spc="-10" b="1">
                <a:latin typeface="Calibri"/>
                <a:cs typeface="Calibri"/>
              </a:rPr>
              <a:t> </a:t>
            </a:r>
            <a:r>
              <a:rPr dirty="0" spc="-15" b="1">
                <a:latin typeface="Calibri"/>
                <a:cs typeface="Calibri"/>
              </a:rPr>
              <a:t>Derivative</a:t>
            </a:r>
            <a:r>
              <a:rPr dirty="0" spc="-6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of</a:t>
            </a:r>
            <a:r>
              <a:rPr dirty="0" spc="-5" b="1">
                <a:latin typeface="Calibri"/>
                <a:cs typeface="Calibri"/>
              </a:rPr>
              <a:t> the</a:t>
            </a:r>
            <a:r>
              <a:rPr dirty="0" spc="-15" b="1">
                <a:latin typeface="Calibri"/>
                <a:cs typeface="Calibri"/>
              </a:rPr>
              <a:t> </a:t>
            </a:r>
            <a:r>
              <a:rPr dirty="0" spc="-5" b="1">
                <a:latin typeface="Calibri"/>
                <a:cs typeface="Calibri"/>
              </a:rPr>
              <a:t>Cosine</a:t>
            </a:r>
            <a:r>
              <a:rPr dirty="0" spc="-3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Function: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2722" y="1640205"/>
            <a:ext cx="12769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AMPLE</a:t>
            </a:r>
            <a:r>
              <a:rPr dirty="0" sz="2000" spc="-1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2: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7161" y="1640205"/>
            <a:ext cx="326707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>
                <a:latin typeface="Calibri"/>
                <a:cs typeface="Calibri"/>
              </a:rPr>
              <a:t>Derivatives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Involving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Cosine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620268"/>
            <a:ext cx="8281416" cy="9509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1676399"/>
            <a:ext cx="8587740" cy="518159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029" y="109473"/>
            <a:ext cx="701103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-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Derivatives</a:t>
            </a:r>
            <a:r>
              <a:rPr dirty="0" sz="2400" spc="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the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Other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Basic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30" b="1">
                <a:latin typeface="Calibri"/>
                <a:cs typeface="Calibri"/>
              </a:rPr>
              <a:t>Trigonometric</a:t>
            </a:r>
            <a:r>
              <a:rPr dirty="0" sz="2400" spc="-1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Functions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550" y="593547"/>
            <a:ext cx="7948930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Because </a:t>
            </a:r>
            <a:r>
              <a:rPr dirty="0" sz="2000" spc="-5">
                <a:latin typeface="Calibri"/>
                <a:cs typeface="Calibri"/>
              </a:rPr>
              <a:t>sin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100" i="1">
                <a:latin typeface="Trebuchet MS"/>
                <a:cs typeface="Trebuchet MS"/>
              </a:rPr>
              <a:t>x</a:t>
            </a:r>
            <a:r>
              <a:rPr dirty="0" sz="2100" spc="-365" i="1">
                <a:latin typeface="Trebuchet MS"/>
                <a:cs typeface="Trebuchet MS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100" i="1">
                <a:latin typeface="Trebuchet MS"/>
                <a:cs typeface="Trebuchet MS"/>
              </a:rPr>
              <a:t>x</a:t>
            </a:r>
            <a:r>
              <a:rPr dirty="0" sz="2100" spc="-365" i="1">
                <a:latin typeface="Trebuchet MS"/>
                <a:cs typeface="Trebuchet MS"/>
              </a:rPr>
              <a:t> </a:t>
            </a:r>
            <a:r>
              <a:rPr dirty="0" sz="2000" spc="-20">
                <a:latin typeface="Calibri"/>
                <a:cs typeface="Calibri"/>
              </a:rPr>
              <a:t>are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differentiable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functions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100" spc="-50" i="1">
                <a:latin typeface="Trebuchet MS"/>
                <a:cs typeface="Trebuchet MS"/>
              </a:rPr>
              <a:t>x</a:t>
            </a:r>
            <a:r>
              <a:rPr dirty="0" sz="2000" spc="-50">
                <a:latin typeface="Calibri"/>
                <a:cs typeface="Calibri"/>
              </a:rPr>
              <a:t>,</a:t>
            </a:r>
            <a:r>
              <a:rPr dirty="0" sz="2000" spc="-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25">
                <a:latin typeface="Calibri"/>
                <a:cs typeface="Calibri"/>
              </a:rPr>
              <a:t>related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functions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308" y="1290827"/>
            <a:ext cx="6425184" cy="5059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355" y="2575560"/>
            <a:ext cx="6790944" cy="27279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279" y="257556"/>
            <a:ext cx="7405370" cy="6411595"/>
            <a:chOff x="335279" y="257556"/>
            <a:chExt cx="7405370" cy="6411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79" y="257556"/>
              <a:ext cx="3648455" cy="4152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640" y="714756"/>
              <a:ext cx="6048756" cy="29306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8047" y="4076700"/>
              <a:ext cx="5832348" cy="25923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268" y="371856"/>
            <a:ext cx="8817864" cy="52014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348" y="5661659"/>
            <a:ext cx="8173211" cy="66903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127" y="394715"/>
            <a:ext cx="8836152" cy="37764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00" y="4561332"/>
            <a:ext cx="8505444" cy="19735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0604" y="257556"/>
            <a:ext cx="8883650" cy="5457825"/>
            <a:chOff x="260604" y="257556"/>
            <a:chExt cx="8883650" cy="5457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604" y="257556"/>
              <a:ext cx="6665976" cy="46024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838200"/>
              <a:ext cx="2133600" cy="6644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7999" y="838200"/>
              <a:ext cx="2362200" cy="647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7400" y="838200"/>
              <a:ext cx="3276600" cy="6644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400" y="1524000"/>
              <a:ext cx="1926336" cy="7543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7999" y="1524000"/>
              <a:ext cx="2138172" cy="7543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67400" y="1447800"/>
              <a:ext cx="3124200" cy="7482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4400" y="2819400"/>
              <a:ext cx="2286000" cy="6858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86883" y="2781300"/>
              <a:ext cx="2414016" cy="502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3400" y="3505200"/>
              <a:ext cx="4724400" cy="11521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9600" y="4724400"/>
              <a:ext cx="4224528" cy="9906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51658" y="689356"/>
              <a:ext cx="202700" cy="2098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31974" y="621538"/>
              <a:ext cx="218312" cy="431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33400"/>
            <a:ext cx="9144000" cy="1828800"/>
          </a:xfrm>
          <a:prstGeom prst="rect">
            <a:avLst/>
          </a:prstGeom>
          <a:solidFill>
            <a:srgbClr val="E6B8B8"/>
          </a:solidFill>
          <a:ln w="9525">
            <a:solidFill>
              <a:srgbClr val="77923B"/>
            </a:solidFill>
          </a:ln>
        </p:spPr>
        <p:txBody>
          <a:bodyPr wrap="square" lIns="0" tIns="240029" rIns="0" bIns="0" rtlCol="0" vert="horz">
            <a:spAutoFit/>
          </a:bodyPr>
          <a:lstStyle/>
          <a:p>
            <a:pPr algn="ctr" marR="88265">
              <a:lnSpc>
                <a:spcPts val="4800"/>
              </a:lnSpc>
              <a:spcBef>
                <a:spcPts val="1889"/>
              </a:spcBef>
            </a:pPr>
            <a:r>
              <a:rPr dirty="0" sz="4000" spc="-6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4000" spc="-38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4000" spc="-7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4000" spc="-7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4000" spc="-65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dirty="0" sz="4000" spc="-38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4000" spc="-7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4000" spc="-6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4000" spc="-6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40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4000" spc="-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4000">
              <a:latin typeface="Calibri"/>
              <a:cs typeface="Calibri"/>
            </a:endParaRPr>
          </a:p>
          <a:p>
            <a:pPr algn="ctr" marR="14604">
              <a:lnSpc>
                <a:spcPts val="4800"/>
              </a:lnSpc>
            </a:pPr>
            <a:r>
              <a:rPr dirty="0" sz="4000" spc="-25" b="1">
                <a:solidFill>
                  <a:srgbClr val="0D0D0D"/>
                </a:solidFill>
                <a:latin typeface="Calibri"/>
                <a:cs typeface="Calibri"/>
              </a:rPr>
              <a:t>FIRST</a:t>
            </a:r>
            <a:r>
              <a:rPr dirty="0" sz="4000" spc="-85" b="1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4000" spc="-35" b="1">
                <a:solidFill>
                  <a:srgbClr val="0D0D0D"/>
                </a:solidFill>
                <a:latin typeface="Calibri"/>
                <a:cs typeface="Calibri"/>
              </a:rPr>
              <a:t>SEMESTER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5600" y="3733800"/>
            <a:ext cx="5257800" cy="1254760"/>
          </a:xfrm>
          <a:prstGeom prst="rect">
            <a:avLst/>
          </a:prstGeom>
          <a:solidFill>
            <a:srgbClr val="92CDDD"/>
          </a:solidFill>
        </p:spPr>
        <p:txBody>
          <a:bodyPr wrap="square" lIns="0" tIns="471170" rIns="0" bIns="0" rtlCol="0" vert="horz">
            <a:spAutoFit/>
          </a:bodyPr>
          <a:lstStyle/>
          <a:p>
            <a:pPr marL="122555">
              <a:lnSpc>
                <a:spcPct val="100000"/>
              </a:lnSpc>
              <a:spcBef>
                <a:spcPts val="3710"/>
              </a:spcBef>
            </a:pPr>
            <a:r>
              <a:rPr dirty="0" sz="4800" spc="-50">
                <a:solidFill>
                  <a:srgbClr val="0D0D0D"/>
                </a:solidFill>
                <a:latin typeface="Calibri"/>
                <a:cs typeface="Calibri"/>
              </a:rPr>
              <a:t>Differentiation</a:t>
            </a:r>
            <a:r>
              <a:rPr dirty="0" sz="4800" spc="-6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4800" spc="-25">
                <a:solidFill>
                  <a:srgbClr val="0D0D0D"/>
                </a:solidFill>
                <a:latin typeface="Calibri"/>
                <a:cs typeface="Calibri"/>
              </a:rPr>
              <a:t>Rules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3733800"/>
            <a:ext cx="1981200" cy="1254760"/>
          </a:xfrm>
          <a:prstGeom prst="rect">
            <a:avLst/>
          </a:prstGeom>
          <a:solidFill>
            <a:srgbClr val="375F92"/>
          </a:solidFill>
        </p:spPr>
        <p:txBody>
          <a:bodyPr wrap="square" lIns="0" tIns="471170" rIns="0" bIns="0" rtlCol="0" vert="horz">
            <a:spAutoFit/>
          </a:bodyPr>
          <a:lstStyle/>
          <a:p>
            <a:pPr marL="612775">
              <a:lnSpc>
                <a:spcPct val="100000"/>
              </a:lnSpc>
              <a:spcBef>
                <a:spcPts val="3710"/>
              </a:spcBef>
            </a:pPr>
            <a:r>
              <a:rPr dirty="0" sz="4800">
                <a:solidFill>
                  <a:srgbClr val="FFFFFF"/>
                </a:solidFill>
                <a:latin typeface="Calibri"/>
                <a:cs typeface="Calibri"/>
              </a:rPr>
              <a:t>09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871727"/>
            <a:ext cx="7744968" cy="21991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251" y="3456432"/>
            <a:ext cx="8171688" cy="31165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3235" y="221437"/>
            <a:ext cx="204533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100"/>
              </a:spcBef>
              <a:buSzPct val="91666"/>
              <a:buFont typeface="Calibri"/>
              <a:buChar char="•"/>
              <a:tabLst>
                <a:tab pos="165100" algn="l"/>
              </a:tabLst>
            </a:pPr>
            <a:r>
              <a:rPr dirty="0" sz="2400" spc="-5" b="1">
                <a:latin typeface="Calibri"/>
                <a:cs typeface="Calibri"/>
              </a:rPr>
              <a:t>T</a:t>
            </a:r>
            <a:r>
              <a:rPr dirty="0" sz="2400" spc="-10" b="1">
                <a:latin typeface="Calibri"/>
                <a:cs typeface="Calibri"/>
              </a:rPr>
              <a:t>h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Chai</a:t>
            </a:r>
            <a:r>
              <a:rPr dirty="0" sz="2400" b="1">
                <a:latin typeface="Calibri"/>
                <a:cs typeface="Calibri"/>
              </a:rPr>
              <a:t>n</a:t>
            </a:r>
            <a:r>
              <a:rPr dirty="0" sz="2400" spc="-10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Rule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3116" y="635634"/>
            <a:ext cx="18288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>
                <a:solidFill>
                  <a:srgbClr val="0D0D0D"/>
                </a:solidFill>
              </a:rPr>
              <a:t>Differentiation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856" y="1927860"/>
            <a:ext cx="553212" cy="4084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1490472"/>
            <a:ext cx="815340" cy="2788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5400" y="1973579"/>
            <a:ext cx="554736" cy="27736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9654" y="1082801"/>
            <a:ext cx="8880475" cy="2089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68275" marR="5080" indent="-156210">
              <a:lnSpc>
                <a:spcPct val="100000"/>
              </a:lnSpc>
              <a:spcBef>
                <a:spcPts val="105"/>
              </a:spcBef>
              <a:tabLst>
                <a:tab pos="568960" algn="l"/>
                <a:tab pos="1490980" algn="l"/>
                <a:tab pos="1864360" algn="l"/>
                <a:tab pos="3136900" algn="l"/>
                <a:tab pos="3411220" algn="l"/>
                <a:tab pos="4585335" algn="l"/>
                <a:tab pos="4916170" algn="l"/>
                <a:tab pos="5681345" algn="l"/>
                <a:tab pos="7350125" algn="l"/>
                <a:tab pos="7906384" algn="l"/>
                <a:tab pos="8490585" algn="l"/>
              </a:tabLst>
            </a:pP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>
                <a:latin typeface="Times New Roman"/>
                <a:cs typeface="Times New Roman"/>
              </a:rPr>
              <a:t>p</a:t>
            </a:r>
            <a:r>
              <a:rPr dirty="0" sz="2000" spc="5">
                <a:latin typeface="Times New Roman"/>
                <a:cs typeface="Times New Roman"/>
              </a:rPr>
              <a:t>r</a:t>
            </a:r>
            <a:r>
              <a:rPr dirty="0" sz="2000">
                <a:latin typeface="Times New Roman"/>
                <a:cs typeface="Times New Roman"/>
              </a:rPr>
              <a:t>o</a:t>
            </a:r>
            <a:r>
              <a:rPr dirty="0" sz="2000" spc="5">
                <a:latin typeface="Times New Roman"/>
                <a:cs typeface="Times New Roman"/>
              </a:rPr>
              <a:t>c</a:t>
            </a:r>
            <a:r>
              <a:rPr dirty="0" sz="2000" spc="-15">
                <a:latin typeface="Times New Roman"/>
                <a:cs typeface="Times New Roman"/>
              </a:rPr>
              <a:t>e</a:t>
            </a:r>
            <a:r>
              <a:rPr dirty="0" sz="2000">
                <a:latin typeface="Times New Roman"/>
                <a:cs typeface="Times New Roman"/>
              </a:rPr>
              <a:t>ss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 spc="5">
                <a:latin typeface="Times New Roman"/>
                <a:cs typeface="Times New Roman"/>
              </a:rPr>
              <a:t>o</a:t>
            </a:r>
            <a:r>
              <a:rPr dirty="0" sz="2000">
                <a:latin typeface="Times New Roman"/>
                <a:cs typeface="Times New Roman"/>
              </a:rPr>
              <a:t>f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>
                <a:latin typeface="Times New Roman"/>
                <a:cs typeface="Times New Roman"/>
              </a:rPr>
              <a:t>c</a:t>
            </a:r>
            <a:r>
              <a:rPr dirty="0" sz="2000" spc="-5">
                <a:latin typeface="Times New Roman"/>
                <a:cs typeface="Times New Roman"/>
              </a:rPr>
              <a:t>a</a:t>
            </a:r>
            <a:r>
              <a:rPr dirty="0" sz="2000" spc="-20">
                <a:latin typeface="Times New Roman"/>
                <a:cs typeface="Times New Roman"/>
              </a:rPr>
              <a:t>l</a:t>
            </a:r>
            <a:r>
              <a:rPr dirty="0" sz="2000" spc="-15">
                <a:latin typeface="Times New Roman"/>
                <a:cs typeface="Times New Roman"/>
              </a:rPr>
              <a:t>c</a:t>
            </a:r>
            <a:r>
              <a:rPr dirty="0" sz="2000">
                <a:latin typeface="Times New Roman"/>
                <a:cs typeface="Times New Roman"/>
              </a:rPr>
              <a:t>ula</a:t>
            </a:r>
            <a:r>
              <a:rPr dirty="0" sz="2000" spc="-5">
                <a:latin typeface="Times New Roman"/>
                <a:cs typeface="Times New Roman"/>
              </a:rPr>
              <a:t>t</a:t>
            </a:r>
            <a:r>
              <a:rPr dirty="0" sz="2000" spc="-30">
                <a:latin typeface="Times New Roman"/>
                <a:cs typeface="Times New Roman"/>
              </a:rPr>
              <a:t>i</a:t>
            </a:r>
            <a:r>
              <a:rPr dirty="0" sz="2000" spc="5">
                <a:latin typeface="Times New Roman"/>
                <a:cs typeface="Times New Roman"/>
              </a:rPr>
              <a:t>n</a:t>
            </a:r>
            <a:r>
              <a:rPr dirty="0" sz="2000">
                <a:latin typeface="Times New Roman"/>
                <a:cs typeface="Times New Roman"/>
              </a:rPr>
              <a:t>g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 spc="5">
                <a:latin typeface="Times New Roman"/>
                <a:cs typeface="Times New Roman"/>
              </a:rPr>
              <a:t>d</a:t>
            </a:r>
            <a:r>
              <a:rPr dirty="0" sz="2000" spc="-15">
                <a:latin typeface="Times New Roman"/>
                <a:cs typeface="Times New Roman"/>
              </a:rPr>
              <a:t>e</a:t>
            </a:r>
            <a:r>
              <a:rPr dirty="0" sz="2000">
                <a:latin typeface="Times New Roman"/>
                <a:cs typeface="Times New Roman"/>
              </a:rPr>
              <a:t>r</a:t>
            </a:r>
            <a:r>
              <a:rPr dirty="0" sz="2000" spc="-20">
                <a:latin typeface="Times New Roman"/>
                <a:cs typeface="Times New Roman"/>
              </a:rPr>
              <a:t>i</a:t>
            </a:r>
            <a:r>
              <a:rPr dirty="0" sz="2000">
                <a:latin typeface="Times New Roman"/>
                <a:cs typeface="Times New Roman"/>
              </a:rPr>
              <a:t>va</a:t>
            </a:r>
            <a:r>
              <a:rPr dirty="0" sz="2000" spc="-5">
                <a:latin typeface="Times New Roman"/>
                <a:cs typeface="Times New Roman"/>
              </a:rPr>
              <a:t>t</a:t>
            </a:r>
            <a:r>
              <a:rPr dirty="0" sz="2000" spc="-30">
                <a:latin typeface="Times New Roman"/>
                <a:cs typeface="Times New Roman"/>
              </a:rPr>
              <a:t>i</a:t>
            </a:r>
            <a:r>
              <a:rPr dirty="0" sz="2000" spc="5">
                <a:latin typeface="Times New Roman"/>
                <a:cs typeface="Times New Roman"/>
              </a:rPr>
              <a:t>v</a:t>
            </a:r>
            <a:r>
              <a:rPr dirty="0" sz="2000">
                <a:latin typeface="Times New Roman"/>
                <a:cs typeface="Times New Roman"/>
              </a:rPr>
              <a:t>e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 spc="-5">
                <a:latin typeface="Times New Roman"/>
                <a:cs typeface="Times New Roman"/>
              </a:rPr>
              <a:t>i</a:t>
            </a:r>
            <a:r>
              <a:rPr dirty="0" sz="2000">
                <a:latin typeface="Times New Roman"/>
                <a:cs typeface="Times New Roman"/>
              </a:rPr>
              <a:t>s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 spc="-5">
                <a:latin typeface="Times New Roman"/>
                <a:cs typeface="Times New Roman"/>
              </a:rPr>
              <a:t>c</a:t>
            </a:r>
            <a:r>
              <a:rPr dirty="0" sz="2000" spc="-15">
                <a:latin typeface="Times New Roman"/>
                <a:cs typeface="Times New Roman"/>
              </a:rPr>
              <a:t>a</a:t>
            </a:r>
            <a:r>
              <a:rPr dirty="0" sz="2000">
                <a:latin typeface="Times New Roman"/>
                <a:cs typeface="Times New Roman"/>
              </a:rPr>
              <a:t>l</a:t>
            </a:r>
            <a:r>
              <a:rPr dirty="0" sz="2000" spc="-10">
                <a:latin typeface="Times New Roman"/>
                <a:cs typeface="Times New Roman"/>
              </a:rPr>
              <a:t>l</a:t>
            </a:r>
            <a:r>
              <a:rPr dirty="0" sz="2000">
                <a:latin typeface="Times New Roman"/>
                <a:cs typeface="Times New Roman"/>
              </a:rPr>
              <a:t>ed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 spc="5">
                <a:latin typeface="Times New Roman"/>
                <a:cs typeface="Times New Roman"/>
              </a:rPr>
              <a:t>d</a:t>
            </a:r>
            <a:r>
              <a:rPr dirty="0" sz="2000" spc="-20">
                <a:latin typeface="Times New Roman"/>
                <a:cs typeface="Times New Roman"/>
              </a:rPr>
              <a:t>i</a:t>
            </a:r>
            <a:r>
              <a:rPr dirty="0" sz="2000" spc="-80">
                <a:latin typeface="Times New Roman"/>
                <a:cs typeface="Times New Roman"/>
              </a:rPr>
              <a:t>f</a:t>
            </a:r>
            <a:r>
              <a:rPr dirty="0" sz="2000">
                <a:latin typeface="Times New Roman"/>
                <a:cs typeface="Times New Roman"/>
              </a:rPr>
              <a:t>f</a:t>
            </a:r>
            <a:r>
              <a:rPr dirty="0" sz="2000" spc="-15">
                <a:latin typeface="Times New Roman"/>
                <a:cs typeface="Times New Roman"/>
              </a:rPr>
              <a:t>e</a:t>
            </a:r>
            <a:r>
              <a:rPr dirty="0" sz="2000">
                <a:latin typeface="Times New Roman"/>
                <a:cs typeface="Times New Roman"/>
              </a:rPr>
              <a:t>re</a:t>
            </a:r>
            <a:r>
              <a:rPr dirty="0" sz="2000" spc="-5">
                <a:latin typeface="Times New Roman"/>
                <a:cs typeface="Times New Roman"/>
              </a:rPr>
              <a:t>n</a:t>
            </a:r>
            <a:r>
              <a:rPr dirty="0" sz="2000" spc="-20">
                <a:latin typeface="Times New Roman"/>
                <a:cs typeface="Times New Roman"/>
              </a:rPr>
              <a:t>t</a:t>
            </a:r>
            <a:r>
              <a:rPr dirty="0" sz="2000" spc="-5">
                <a:latin typeface="Times New Roman"/>
                <a:cs typeface="Times New Roman"/>
              </a:rPr>
              <a:t>i</a:t>
            </a:r>
            <a:r>
              <a:rPr dirty="0" sz="2000" spc="-15">
                <a:latin typeface="Times New Roman"/>
                <a:cs typeface="Times New Roman"/>
              </a:rPr>
              <a:t>a</a:t>
            </a:r>
            <a:r>
              <a:rPr dirty="0" sz="2000" spc="-5">
                <a:latin typeface="Times New Roman"/>
                <a:cs typeface="Times New Roman"/>
              </a:rPr>
              <a:t>t</a:t>
            </a:r>
            <a:r>
              <a:rPr dirty="0" sz="2000" spc="-30">
                <a:latin typeface="Times New Roman"/>
                <a:cs typeface="Times New Roman"/>
              </a:rPr>
              <a:t>i</a:t>
            </a:r>
            <a:r>
              <a:rPr dirty="0" sz="2000" spc="-10">
                <a:latin typeface="Times New Roman"/>
                <a:cs typeface="Times New Roman"/>
              </a:rPr>
              <a:t>o</a:t>
            </a:r>
            <a:r>
              <a:rPr dirty="0" sz="2000" spc="5">
                <a:latin typeface="Times New Roman"/>
                <a:cs typeface="Times New Roman"/>
              </a:rPr>
              <a:t>n</a:t>
            </a:r>
            <a:r>
              <a:rPr dirty="0" sz="2000">
                <a:latin typeface="Times New Roman"/>
                <a:cs typeface="Times New Roman"/>
              </a:rPr>
              <a:t>.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 spc="-15">
                <a:latin typeface="Times New Roman"/>
                <a:cs typeface="Times New Roman"/>
              </a:rPr>
              <a:t>T</a:t>
            </a:r>
            <a:r>
              <a:rPr dirty="0" sz="2000" spc="5">
                <a:latin typeface="Times New Roman"/>
                <a:cs typeface="Times New Roman"/>
              </a:rPr>
              <a:t>h</a:t>
            </a:r>
            <a:r>
              <a:rPr dirty="0" sz="2000">
                <a:latin typeface="Times New Roman"/>
                <a:cs typeface="Times New Roman"/>
              </a:rPr>
              <a:t>e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 spc="-30">
                <a:latin typeface="Times New Roman"/>
                <a:cs typeface="Times New Roman"/>
              </a:rPr>
              <a:t>i</a:t>
            </a:r>
            <a:r>
              <a:rPr dirty="0" sz="2000">
                <a:latin typeface="Times New Roman"/>
                <a:cs typeface="Times New Roman"/>
              </a:rPr>
              <a:t>dea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 spc="-30">
                <a:latin typeface="Times New Roman"/>
                <a:cs typeface="Times New Roman"/>
              </a:rPr>
              <a:t>t</a:t>
            </a:r>
            <a:r>
              <a:rPr dirty="0" sz="2000" spc="5">
                <a:latin typeface="Times New Roman"/>
                <a:cs typeface="Times New Roman"/>
              </a:rPr>
              <a:t>h</a:t>
            </a:r>
            <a:r>
              <a:rPr dirty="0" sz="2000" spc="-15">
                <a:latin typeface="Times New Roman"/>
                <a:cs typeface="Times New Roman"/>
              </a:rPr>
              <a:t>a</a:t>
            </a:r>
            <a:r>
              <a:rPr dirty="0" sz="2000">
                <a:latin typeface="Times New Roman"/>
                <a:cs typeface="Times New Roman"/>
              </a:rPr>
              <a:t>t  </a:t>
            </a:r>
            <a:r>
              <a:rPr dirty="0" sz="2000" spc="-10">
                <a:latin typeface="Times New Roman"/>
                <a:cs typeface="Times New Roman"/>
              </a:rPr>
              <a:t>differentiation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is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operation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performed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on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15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function,</a:t>
            </a:r>
            <a:r>
              <a:rPr dirty="0" sz="2000">
                <a:latin typeface="Times New Roman"/>
                <a:cs typeface="Times New Roman"/>
              </a:rPr>
              <a:t> we use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114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notation</a:t>
            </a:r>
            <a:endParaRPr sz="2000">
              <a:latin typeface="Times New Roman"/>
              <a:cs typeface="Times New Roman"/>
            </a:endParaRPr>
          </a:p>
          <a:p>
            <a:pPr marL="1003300">
              <a:lnSpc>
                <a:spcPct val="100000"/>
              </a:lnSpc>
              <a:spcBef>
                <a:spcPts val="1800"/>
              </a:spcBef>
            </a:pPr>
            <a:r>
              <a:rPr dirty="0" sz="2000">
                <a:latin typeface="Times New Roman"/>
                <a:cs typeface="Times New Roman"/>
              </a:rPr>
              <a:t>as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another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way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to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denote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1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derivat</a:t>
            </a:r>
            <a:r>
              <a:rPr dirty="0" sz="2000" spc="-10">
                <a:latin typeface="Times New Roman"/>
                <a:cs typeface="Times New Roman"/>
              </a:rPr>
              <a:t>iv</a:t>
            </a:r>
            <a:r>
              <a:rPr dirty="0" sz="200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271780" indent="-108585">
              <a:lnSpc>
                <a:spcPct val="100000"/>
              </a:lnSpc>
              <a:spcBef>
                <a:spcPts val="1710"/>
              </a:spcBef>
              <a:buSzPct val="88000"/>
              <a:buFont typeface="Arial MT"/>
              <a:buChar char="•"/>
              <a:tabLst>
                <a:tab pos="272415" algn="l"/>
              </a:tabLst>
            </a:pPr>
            <a:r>
              <a:rPr dirty="0" sz="2500" spc="-45" b="1" i="1">
                <a:latin typeface="Arial"/>
                <a:cs typeface="Arial"/>
              </a:rPr>
              <a:t>Derivative</a:t>
            </a:r>
            <a:r>
              <a:rPr dirty="0" sz="2500" spc="-130" b="1" i="1">
                <a:latin typeface="Arial"/>
                <a:cs typeface="Arial"/>
              </a:rPr>
              <a:t> </a:t>
            </a:r>
            <a:r>
              <a:rPr dirty="0" sz="2500" spc="-55" b="1" i="1">
                <a:latin typeface="Arial"/>
                <a:cs typeface="Arial"/>
              </a:rPr>
              <a:t>Function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063" y="3563111"/>
            <a:ext cx="8414004" cy="135026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2692" y="5105400"/>
            <a:ext cx="5868924" cy="31394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0979" y="5509259"/>
            <a:ext cx="8202168" cy="43586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9398" y="526237"/>
            <a:ext cx="219265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54860" algn="l"/>
              </a:tabLst>
            </a:pPr>
            <a:r>
              <a:rPr dirty="0" sz="2800" spc="-15"/>
              <a:t>T</a:t>
            </a:r>
            <a:r>
              <a:rPr dirty="0" sz="2800" spc="-25"/>
              <a:t>h</a:t>
            </a:r>
            <a:r>
              <a:rPr dirty="0" sz="2800" spc="-5"/>
              <a:t>e</a:t>
            </a:r>
            <a:r>
              <a:rPr dirty="0" sz="2800"/>
              <a:t> </a:t>
            </a:r>
            <a:r>
              <a:rPr dirty="0" sz="2800" spc="-20"/>
              <a:t>f</a:t>
            </a:r>
            <a:r>
              <a:rPr dirty="0" sz="2800" spc="-25"/>
              <a:t>un</a:t>
            </a:r>
            <a:r>
              <a:rPr dirty="0" sz="2800" spc="-5"/>
              <a:t>c</a:t>
            </a:r>
            <a:r>
              <a:rPr dirty="0" sz="2800" spc="-30"/>
              <a:t>t</a:t>
            </a:r>
            <a:r>
              <a:rPr dirty="0" sz="2800" spc="-25"/>
              <a:t>i</a:t>
            </a:r>
            <a:r>
              <a:rPr dirty="0" sz="2800" spc="-15"/>
              <a:t>o</a:t>
            </a:r>
            <a:r>
              <a:rPr dirty="0" sz="2800" spc="-5"/>
              <a:t>n</a:t>
            </a:r>
            <a:r>
              <a:rPr dirty="0" sz="2800"/>
              <a:t>	</a:t>
            </a:r>
            <a:r>
              <a:rPr dirty="0" sz="2800" spc="-5">
                <a:solidFill>
                  <a:srgbClr val="FF0000"/>
                </a:solidFill>
                <a:latin typeface="Arial MT"/>
                <a:cs typeface="Arial MT"/>
              </a:rPr>
              <a:t>•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159" y="523189"/>
            <a:ext cx="1780539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EXAMPLE</a:t>
            </a:r>
            <a:r>
              <a:rPr dirty="0" sz="2800" spc="-1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2: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12" y="1295400"/>
            <a:ext cx="7275576" cy="297484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029" y="0"/>
            <a:ext cx="15290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XAMP</a:t>
            </a:r>
            <a:r>
              <a:rPr dirty="0" sz="2400" spc="5" b="1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400" spc="-10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5761" y="0"/>
            <a:ext cx="29527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dirty="0" spc="5"/>
              <a:t>p</a:t>
            </a:r>
            <a:r>
              <a:rPr dirty="0" spc="-5"/>
              <a:t>pl</a:t>
            </a:r>
            <a:r>
              <a:rPr dirty="0" spc="5"/>
              <a:t>y</a:t>
            </a:r>
            <a:r>
              <a:rPr dirty="0"/>
              <a:t>ing</a:t>
            </a:r>
            <a:r>
              <a:rPr dirty="0" spc="-10"/>
              <a:t> </a:t>
            </a:r>
            <a:r>
              <a:rPr dirty="0"/>
              <a:t>the</a:t>
            </a:r>
            <a:r>
              <a:rPr dirty="0" spc="-10"/>
              <a:t> </a:t>
            </a:r>
            <a:r>
              <a:rPr dirty="0" spc="-5"/>
              <a:t>Ch</a:t>
            </a:r>
            <a:r>
              <a:rPr dirty="0"/>
              <a:t>ain</a:t>
            </a:r>
            <a:r>
              <a:rPr dirty="0" spc="-145"/>
              <a:t> </a:t>
            </a:r>
            <a:r>
              <a:rPr dirty="0"/>
              <a:t>Rule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71" y="446531"/>
            <a:ext cx="8706612" cy="6583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" y="1662683"/>
            <a:ext cx="5266944" cy="4709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8431" y="2375916"/>
            <a:ext cx="4943856" cy="253898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98691" y="2813304"/>
            <a:ext cx="2535936" cy="105918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553" y="178384"/>
            <a:ext cx="61226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Chain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 Rule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25" b="1">
                <a:solidFill>
                  <a:srgbClr val="FF0000"/>
                </a:solidFill>
                <a:latin typeface="Calibri"/>
                <a:cs typeface="Calibri"/>
              </a:rPr>
              <a:t>Powers</a:t>
            </a:r>
            <a:r>
              <a:rPr dirty="0" sz="28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800" spc="1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035" y="984630"/>
            <a:ext cx="13747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EXAMPLE</a:t>
            </a:r>
            <a:r>
              <a:rPr dirty="0" sz="2400" spc="-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72488" y="1073022"/>
            <a:ext cx="29451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Applying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the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Power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Chain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Rule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04" y="2037588"/>
            <a:ext cx="8214359" cy="406755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029" y="109473"/>
            <a:ext cx="270002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dirty="0" u="heavy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dirty="0" u="heavy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dirty="0" u="heavy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dirty="0" u="heavy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</a:t>
            </a:r>
            <a:r>
              <a:rPr dirty="0" u="heavy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dirty="0" u="heavy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dirty="0" u="heavy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</a:t>
            </a:r>
            <a:r>
              <a:rPr dirty="0" u="heavy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dirty="0" u="heavy" spc="-1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dirty="0" u="heavy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</a:t>
            </a:r>
            <a:r>
              <a:rPr dirty="0" u="heavy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dirty="0" u="heavy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dirty="0" u="heavy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dirty="0" u="heavy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dirty="0" u="heavy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dirty="0" u="heavy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029" y="4939665"/>
            <a:ext cx="85578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3064" algn="l"/>
              </a:tabLst>
            </a:pPr>
            <a:r>
              <a:rPr dirty="0" sz="2400" b="1">
                <a:latin typeface="Calibri"/>
                <a:cs typeface="Calibri"/>
              </a:rPr>
              <a:t>EXAMPLE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5:	</a:t>
            </a:r>
            <a:r>
              <a:rPr dirty="0" sz="2000" spc="-5">
                <a:latin typeface="Calibri"/>
                <a:cs typeface="Calibri"/>
              </a:rPr>
              <a:t>Moving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Counterclockwise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5">
                <a:latin typeface="Calibri"/>
                <a:cs typeface="Calibri"/>
              </a:rPr>
              <a:t>Circle,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Graph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parametric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curves.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744" y="722376"/>
            <a:ext cx="8305800" cy="40142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3851" y="5638800"/>
            <a:ext cx="6025896" cy="71018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914" y="182067"/>
            <a:ext cx="116395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latin typeface="Calibri"/>
                <a:cs typeface="Calibri"/>
              </a:rPr>
              <a:t>Solution: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777240"/>
            <a:ext cx="8862060" cy="9723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4244" y="1962911"/>
            <a:ext cx="3101339" cy="30617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79" y="5469635"/>
            <a:ext cx="8805672" cy="111709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0604" y="288036"/>
            <a:ext cx="8488680" cy="6151245"/>
            <a:chOff x="260604" y="288036"/>
            <a:chExt cx="8488680" cy="6151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604" y="288036"/>
              <a:ext cx="8189976" cy="50810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3810000"/>
              <a:ext cx="3482340" cy="26289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6780" y="3788664"/>
              <a:ext cx="4032504" cy="13685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02807" y="5460491"/>
              <a:ext cx="2570988" cy="5151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029" y="1860550"/>
            <a:ext cx="120396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EXAMPLE</a:t>
            </a:r>
            <a:r>
              <a:rPr dirty="0" sz="2000" spc="254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029" y="5361838"/>
            <a:ext cx="133223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EXAMP</a:t>
            </a:r>
            <a:r>
              <a:rPr dirty="0" sz="2000" spc="10" b="1">
                <a:latin typeface="Calibri"/>
                <a:cs typeface="Calibri"/>
              </a:rPr>
              <a:t>L</a:t>
            </a:r>
            <a:r>
              <a:rPr dirty="0" sz="2000" b="1">
                <a:latin typeface="Calibri"/>
                <a:cs typeface="Calibri"/>
              </a:rPr>
              <a:t>E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7</a:t>
            </a:r>
            <a:r>
              <a:rPr dirty="0" sz="2000" spc="-114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331" y="5817108"/>
            <a:ext cx="5797296" cy="304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79" y="3076955"/>
            <a:ext cx="7679435" cy="16047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940" y="368808"/>
            <a:ext cx="5266944" cy="12252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5863" y="2327148"/>
            <a:ext cx="5183124" cy="29870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976" y="710183"/>
            <a:ext cx="8232648" cy="422757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" y="257556"/>
            <a:ext cx="6195060" cy="4887595"/>
            <a:chOff x="205740" y="257556"/>
            <a:chExt cx="6195060" cy="4887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40" y="257556"/>
              <a:ext cx="6045708" cy="48874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4119" y="676656"/>
              <a:ext cx="3916679" cy="35966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1883" y="748283"/>
            <a:ext cx="1662683" cy="2606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" y="990600"/>
            <a:ext cx="2447544" cy="5928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05200" y="990600"/>
            <a:ext cx="2232660" cy="59283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84620" y="1129283"/>
            <a:ext cx="2659379" cy="27279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93008" y="1988820"/>
            <a:ext cx="2374391" cy="71932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80047" y="2157983"/>
            <a:ext cx="2257044" cy="52577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6155" y="2997707"/>
            <a:ext cx="8657844" cy="149352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6155" y="4797552"/>
            <a:ext cx="8657844" cy="165506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178307"/>
            <a:ext cx="8752840" cy="6419215"/>
            <a:chOff x="211836" y="178307"/>
            <a:chExt cx="8752840" cy="64192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836" y="178307"/>
              <a:ext cx="8641080" cy="61798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838199"/>
              <a:ext cx="4104132" cy="5760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9680" y="804671"/>
              <a:ext cx="3887724" cy="5760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868" y="1484375"/>
              <a:ext cx="7488935" cy="15133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868" y="2997707"/>
              <a:ext cx="8496300" cy="16550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2000" y="5338572"/>
              <a:ext cx="3601211" cy="6827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7868" y="5876543"/>
              <a:ext cx="3528059" cy="7208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27" y="316991"/>
            <a:ext cx="4863084" cy="146151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511" y="1874520"/>
            <a:ext cx="8037576" cy="473049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" y="316991"/>
            <a:ext cx="5314188" cy="18989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2711" y="2694430"/>
            <a:ext cx="8206740" cy="40767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77484" y="307847"/>
            <a:ext cx="2964180" cy="227533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" y="2115311"/>
            <a:ext cx="8513064" cy="5791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863" y="236220"/>
            <a:ext cx="8446008" cy="1371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847" y="2942842"/>
            <a:ext cx="6438900" cy="385876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639" y="195783"/>
            <a:ext cx="17462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8230" y="284759"/>
            <a:ext cx="5913755" cy="305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80"/>
              </a:lnSpc>
              <a:tabLst>
                <a:tab pos="1347470" algn="l"/>
              </a:tabLst>
            </a:pPr>
            <a:r>
              <a:rPr dirty="0" sz="2400" spc="-5" b="1">
                <a:latin typeface="Calibri"/>
                <a:cs typeface="Calibri"/>
              </a:rPr>
              <a:t>XAMPLE </a:t>
            </a:r>
            <a:r>
              <a:rPr dirty="0" sz="2400" b="1">
                <a:latin typeface="Calibri"/>
                <a:cs typeface="Calibri"/>
              </a:rPr>
              <a:t>:	</a:t>
            </a:r>
            <a:r>
              <a:rPr dirty="0" sz="2400" spc="-5">
                <a:latin typeface="Calibri"/>
                <a:cs typeface="Calibri"/>
              </a:rPr>
              <a:t>Finding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Second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Derivative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Implicitly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583" y="227075"/>
            <a:ext cx="8342376" cy="44759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3235" y="5128005"/>
            <a:ext cx="54324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8935" algn="l"/>
              </a:tabLst>
            </a:pPr>
            <a:r>
              <a:rPr dirty="0" sz="1800" spc="-20" b="1">
                <a:latin typeface="Arial"/>
                <a:cs typeface="Arial"/>
              </a:rPr>
              <a:t>EXAMPLE</a:t>
            </a:r>
            <a:r>
              <a:rPr dirty="0" sz="1800" spc="10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10:	</a:t>
            </a:r>
            <a:r>
              <a:rPr dirty="0" sz="1800" spc="-5">
                <a:latin typeface="Arial MT"/>
                <a:cs typeface="Arial MT"/>
              </a:rPr>
              <a:t>Finding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 Second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Derivative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Implicitly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768" y="5654040"/>
            <a:ext cx="3307079" cy="30022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" y="257556"/>
            <a:ext cx="8638540" cy="6367780"/>
            <a:chOff x="205740" y="257556"/>
            <a:chExt cx="8638540" cy="6367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40" y="257556"/>
              <a:ext cx="8500872" cy="63672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496" y="908304"/>
              <a:ext cx="2144268" cy="4785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9335" y="861060"/>
              <a:ext cx="2298191" cy="5745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6960" y="861060"/>
              <a:ext cx="1690115" cy="5745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496" y="1645920"/>
              <a:ext cx="2279904" cy="5425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2800" y="1600200"/>
              <a:ext cx="2157983" cy="5303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56960" y="1645920"/>
              <a:ext cx="2686812" cy="5257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5800" y="2743200"/>
              <a:ext cx="1760220" cy="5151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48000" y="2743200"/>
              <a:ext cx="1655064" cy="5120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6740" y="3433572"/>
              <a:ext cx="5433060" cy="5593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199" y="2667000"/>
              <a:ext cx="1981200" cy="6004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4400" y="5029200"/>
              <a:ext cx="3352800" cy="1524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029" y="4463"/>
            <a:ext cx="8457565" cy="123126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81280">
              <a:lnSpc>
                <a:spcPct val="100000"/>
              </a:lnSpc>
              <a:spcBef>
                <a:spcPts val="869"/>
              </a:spcBef>
            </a:pPr>
            <a:r>
              <a:rPr dirty="0" u="heavy" sz="2800" spc="-3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Differentiation</a:t>
            </a:r>
            <a:r>
              <a:rPr dirty="0" u="heavy" sz="2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Rules</a:t>
            </a:r>
            <a:endParaRPr sz="2800">
              <a:latin typeface="Calibri"/>
              <a:cs typeface="Calibri"/>
            </a:endParaRPr>
          </a:p>
          <a:p>
            <a:pPr marL="12700" marR="5080" indent="170815">
              <a:lnSpc>
                <a:spcPct val="100000"/>
              </a:lnSpc>
              <a:spcBef>
                <a:spcPts val="560"/>
              </a:spcBef>
            </a:pPr>
            <a:r>
              <a:rPr dirty="0" sz="2000" spc="-5">
                <a:latin typeface="Calibri"/>
                <a:cs typeface="Calibri"/>
              </a:rPr>
              <a:t>This section </a:t>
            </a:r>
            <a:r>
              <a:rPr dirty="0" sz="2000" spc="-20">
                <a:latin typeface="Calibri"/>
                <a:cs typeface="Calibri"/>
              </a:rPr>
              <a:t>introduces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40">
                <a:latin typeface="Calibri"/>
                <a:cs typeface="Calibri"/>
              </a:rPr>
              <a:t>few </a:t>
            </a:r>
            <a:r>
              <a:rPr dirty="0" sz="2000" spc="-5">
                <a:latin typeface="Calibri"/>
                <a:cs typeface="Calibri"/>
              </a:rPr>
              <a:t>rules that allow us </a:t>
            </a:r>
            <a:r>
              <a:rPr dirty="0" sz="2000" spc="-20">
                <a:latin typeface="Calibri"/>
                <a:cs typeface="Calibri"/>
              </a:rPr>
              <a:t>to </a:t>
            </a:r>
            <a:r>
              <a:rPr dirty="0" sz="2000" spc="-25">
                <a:latin typeface="Calibri"/>
                <a:cs typeface="Calibri"/>
              </a:rPr>
              <a:t>differentiate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20">
                <a:latin typeface="Calibri"/>
                <a:cs typeface="Calibri"/>
              </a:rPr>
              <a:t>great variety </a:t>
            </a:r>
            <a:r>
              <a:rPr dirty="0" sz="2000" spc="-5">
                <a:latin typeface="Calibri"/>
                <a:cs typeface="Calibri"/>
              </a:rPr>
              <a:t>of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functions.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029" y="3109036"/>
            <a:ext cx="152717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EXAMP</a:t>
            </a:r>
            <a:r>
              <a:rPr dirty="0" sz="2400" spc="5" b="1">
                <a:latin typeface="Calibri"/>
                <a:cs typeface="Calibri"/>
              </a:rPr>
              <a:t>L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1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3</a:t>
            </a:r>
            <a:r>
              <a:rPr dirty="0" sz="2400" b="1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487" y="1638300"/>
            <a:ext cx="6437375" cy="12283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919" y="3864864"/>
            <a:ext cx="6420611" cy="25481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494" y="1921510"/>
            <a:ext cx="3484879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58925" algn="l"/>
              </a:tabLst>
            </a:pPr>
            <a:r>
              <a:rPr dirty="0" sz="2000" b="1">
                <a:latin typeface="Calibri"/>
                <a:cs typeface="Calibri"/>
              </a:rPr>
              <a:t>EXAMPLE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4:	</a:t>
            </a:r>
            <a:r>
              <a:rPr dirty="0" sz="2000" spc="-5">
                <a:latin typeface="Times New Roman"/>
                <a:cs typeface="Times New Roman"/>
              </a:rPr>
              <a:t>Interpreting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Rule</a:t>
            </a:r>
            <a:r>
              <a:rPr dirty="0" sz="2000" spc="-1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468" y="254508"/>
            <a:ext cx="6851904" cy="13609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7067" y="2403348"/>
            <a:ext cx="5443728" cy="12070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3568" y="4113276"/>
            <a:ext cx="7427976" cy="1376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029" y="1718310"/>
            <a:ext cx="178053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Calibri"/>
                <a:cs typeface="Calibri"/>
              </a:rPr>
              <a:t>EXA</a:t>
            </a:r>
            <a:r>
              <a:rPr dirty="0" sz="2800" b="1">
                <a:latin typeface="Calibri"/>
                <a:cs typeface="Calibri"/>
              </a:rPr>
              <a:t>M</a:t>
            </a:r>
            <a:r>
              <a:rPr dirty="0" sz="2800" spc="-10" b="1">
                <a:latin typeface="Calibri"/>
                <a:cs typeface="Calibri"/>
              </a:rPr>
              <a:t>P</a:t>
            </a:r>
            <a:r>
              <a:rPr dirty="0" sz="2800" b="1">
                <a:latin typeface="Calibri"/>
                <a:cs typeface="Calibri"/>
              </a:rPr>
              <a:t>L</a:t>
            </a:r>
            <a:r>
              <a:rPr dirty="0" sz="2800" spc="-5" b="1">
                <a:latin typeface="Calibri"/>
                <a:cs typeface="Calibri"/>
              </a:rPr>
              <a:t>E</a:t>
            </a:r>
            <a:r>
              <a:rPr dirty="0" sz="2800" spc="-1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5</a:t>
            </a:r>
            <a:r>
              <a:rPr dirty="0" sz="2800" spc="-5" b="1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8623" y="1772158"/>
            <a:ext cx="27901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Calibri"/>
                <a:cs typeface="Calibri"/>
              </a:rPr>
              <a:t>The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derivative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formula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315" y="236220"/>
            <a:ext cx="6013704" cy="10561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49067" y="2383535"/>
            <a:ext cx="3148584" cy="5608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088" y="3665220"/>
            <a:ext cx="8750808" cy="17800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30" y="0"/>
            <a:ext cx="15290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EXAMPLE</a:t>
            </a:r>
            <a:r>
              <a:rPr dirty="0" sz="2400" spc="-9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6</a:t>
            </a:r>
            <a:r>
              <a:rPr dirty="0" sz="2400" b="1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4972" y="0"/>
            <a:ext cx="24085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Derivative</a:t>
            </a:r>
            <a:r>
              <a:rPr dirty="0" spc="-80"/>
              <a:t> </a:t>
            </a:r>
            <a:r>
              <a:rPr dirty="0" spc="-5"/>
              <a:t>of</a:t>
            </a:r>
            <a:r>
              <a:rPr dirty="0" spc="-45"/>
              <a:t> </a:t>
            </a:r>
            <a:r>
              <a:rPr dirty="0"/>
              <a:t>a</a:t>
            </a:r>
            <a:r>
              <a:rPr dirty="0" spc="-60"/>
              <a:t> </a:t>
            </a:r>
            <a:r>
              <a:rPr dirty="0" spc="-5"/>
              <a:t>Sum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130" y="1749297"/>
            <a:ext cx="47936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EXAMPLE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7: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Derivative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Polynomial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3183" y="528827"/>
            <a:ext cx="3272028" cy="11673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8675" y="2438400"/>
            <a:ext cx="5169408" cy="24688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539" y="5262371"/>
            <a:ext cx="8494776" cy="13411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518" y="0"/>
            <a:ext cx="15303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" b="1">
                <a:latin typeface="Calibri"/>
                <a:cs typeface="Calibri"/>
              </a:rPr>
              <a:t>E</a:t>
            </a:r>
            <a:r>
              <a:rPr dirty="0" sz="2400" b="1">
                <a:latin typeface="Calibri"/>
                <a:cs typeface="Calibri"/>
              </a:rPr>
              <a:t>XAMP</a:t>
            </a:r>
            <a:r>
              <a:rPr dirty="0" sz="2400" spc="5" b="1">
                <a:latin typeface="Calibri"/>
                <a:cs typeface="Calibri"/>
              </a:rPr>
              <a:t>L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9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8</a:t>
            </a:r>
            <a:r>
              <a:rPr dirty="0" sz="2400" b="1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0190">
              <a:lnSpc>
                <a:spcPct val="100000"/>
              </a:lnSpc>
              <a:spcBef>
                <a:spcPts val="100"/>
              </a:spcBef>
              <a:tabLst>
                <a:tab pos="3286760" algn="l"/>
              </a:tabLst>
            </a:pPr>
            <a:r>
              <a:rPr dirty="0" spc="-5"/>
              <a:t>Using</a:t>
            </a:r>
            <a:r>
              <a:rPr dirty="0" spc="-40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 spc="-15"/>
              <a:t>Product</a:t>
            </a:r>
            <a:r>
              <a:rPr dirty="0" spc="-5"/>
              <a:t> </a:t>
            </a:r>
            <a:r>
              <a:rPr dirty="0"/>
              <a:t>Rule,	</a:t>
            </a:r>
            <a:r>
              <a:rPr dirty="0" spc="-5"/>
              <a:t>Find</a:t>
            </a:r>
            <a:r>
              <a:rPr dirty="0" spc="-45"/>
              <a:t>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 spc="-15"/>
              <a:t>derivative</a:t>
            </a:r>
            <a:r>
              <a:rPr dirty="0" spc="-105"/>
              <a:t> </a:t>
            </a:r>
            <a:r>
              <a:rPr dirty="0" spc="-10"/>
              <a:t>of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6544" y="621791"/>
            <a:ext cx="2392680" cy="5516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1394460"/>
            <a:ext cx="8866632" cy="25130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Administrator</dc:creator>
  <dc:title>عرض تقديمي في PowerPoint</dc:title>
  <dcterms:created xsi:type="dcterms:W3CDTF">2021-09-20T19:34:06Z</dcterms:created>
  <dcterms:modified xsi:type="dcterms:W3CDTF">2021-09-20T19:34:06Z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2021-09-20T00:00:00Z</vt:filetime>
  </property>
</Properties>
</file>