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83460" y="163448"/>
            <a:ext cx="8625078" cy="827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294" y="5587"/>
            <a:ext cx="256286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heavy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png"/><Relationship Id="rId5" Type="http://schemas.openxmlformats.org/officeDocument/2006/relationships/image" Target="../media/image24.jpg"/><Relationship Id="rId6" Type="http://schemas.openxmlformats.org/officeDocument/2006/relationships/image" Target="../media/image25.png"/><Relationship Id="rId7" Type="http://schemas.openxmlformats.org/officeDocument/2006/relationships/image" Target="../media/image26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jpg"/><Relationship Id="rId4" Type="http://schemas.openxmlformats.org/officeDocument/2006/relationships/image" Target="../media/image31.png"/><Relationship Id="rId5" Type="http://schemas.openxmlformats.org/officeDocument/2006/relationships/image" Target="../media/image32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Relationship Id="rId3" Type="http://schemas.openxmlformats.org/officeDocument/2006/relationships/image" Target="../media/image34.jpg"/><Relationship Id="rId4" Type="http://schemas.openxmlformats.org/officeDocument/2006/relationships/image" Target="../media/image35.png"/><Relationship Id="rId5" Type="http://schemas.openxmlformats.org/officeDocument/2006/relationships/image" Target="../media/image36.jpg"/><Relationship Id="rId6" Type="http://schemas.openxmlformats.org/officeDocument/2006/relationships/image" Target="../media/image37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jpg"/><Relationship Id="rId3" Type="http://schemas.openxmlformats.org/officeDocument/2006/relationships/image" Target="../media/image39.jpg"/><Relationship Id="rId4" Type="http://schemas.openxmlformats.org/officeDocument/2006/relationships/image" Target="../media/image40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237743"/>
            <a:ext cx="9144000" cy="182880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imes New Roman"/>
              <a:cs typeface="Times New Roman"/>
            </a:endParaRPr>
          </a:p>
          <a:p>
            <a:pPr marL="2914650">
              <a:lnSpc>
                <a:spcPct val="100000"/>
              </a:lnSpc>
            </a:pP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4000" spc="-38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4000" spc="-7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4000" spc="-7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4000" spc="-38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4000" spc="-7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4000" spc="-6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40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II</a:t>
            </a:r>
            <a:endParaRPr sz="4000">
              <a:latin typeface="Calibri"/>
              <a:cs typeface="Calibri"/>
            </a:endParaRPr>
          </a:p>
          <a:p>
            <a:pPr marL="2844165">
              <a:lnSpc>
                <a:spcPct val="100000"/>
              </a:lnSpc>
              <a:spcBef>
                <a:spcPts val="195"/>
              </a:spcBef>
            </a:pPr>
            <a:r>
              <a:rPr dirty="0" sz="4000" spc="-335">
                <a:solidFill>
                  <a:srgbClr val="B4C6E7"/>
                </a:solidFill>
                <a:latin typeface="Calibri Light"/>
                <a:cs typeface="Calibri Light"/>
              </a:rPr>
              <a:t>SECONDSEMESTER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9600" y="3733800"/>
            <a:ext cx="5257800" cy="2091055"/>
          </a:xfrm>
          <a:prstGeom prst="rect">
            <a:avLst/>
          </a:prstGeom>
          <a:solidFill>
            <a:srgbClr val="00AFEF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850">
              <a:latin typeface="Times New Roman"/>
              <a:cs typeface="Times New Roman"/>
            </a:endParaRPr>
          </a:p>
          <a:p>
            <a:pPr marL="130175">
              <a:lnSpc>
                <a:spcPct val="100000"/>
              </a:lnSpc>
            </a:pPr>
            <a:r>
              <a:rPr dirty="0" sz="4800" spc="-15">
                <a:latin typeface="Calibri"/>
                <a:cs typeface="Calibri"/>
              </a:rPr>
              <a:t>The</a:t>
            </a:r>
            <a:r>
              <a:rPr dirty="0" sz="4800" spc="-55">
                <a:latin typeface="Calibri"/>
                <a:cs typeface="Calibri"/>
              </a:rPr>
              <a:t> </a:t>
            </a:r>
            <a:r>
              <a:rPr dirty="0" sz="4800" spc="-25">
                <a:latin typeface="Calibri"/>
                <a:cs typeface="Calibri"/>
              </a:rPr>
              <a:t>Definite</a:t>
            </a:r>
            <a:r>
              <a:rPr dirty="0" sz="4800" spc="-50">
                <a:latin typeface="Calibri"/>
                <a:cs typeface="Calibri"/>
              </a:rPr>
              <a:t> Integral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3733800"/>
            <a:ext cx="1981200" cy="1254760"/>
          </a:xfrm>
          <a:prstGeom prst="rect">
            <a:avLst/>
          </a:prstGeom>
          <a:solidFill>
            <a:srgbClr val="333E50"/>
          </a:solidFill>
        </p:spPr>
        <p:txBody>
          <a:bodyPr wrap="square" lIns="0" tIns="471170" rIns="0" bIns="0" rtlCol="0" vert="horz">
            <a:spAutoFit/>
          </a:bodyPr>
          <a:lstStyle/>
          <a:p>
            <a:pPr marL="612775">
              <a:lnSpc>
                <a:spcPct val="100000"/>
              </a:lnSpc>
              <a:spcBef>
                <a:spcPts val="3710"/>
              </a:spcBef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06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1361" y="2426970"/>
            <a:ext cx="1143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[-</a:t>
            </a:r>
            <a:r>
              <a:rPr dirty="0" sz="2400">
                <a:latin typeface="Calibri"/>
                <a:cs typeface="Calibri"/>
              </a:rPr>
              <a:t>2,</a:t>
            </a:r>
            <a:r>
              <a:rPr dirty="0" sz="2400" spc="-10">
                <a:latin typeface="Calibri"/>
                <a:cs typeface="Calibri"/>
              </a:rPr>
              <a:t>2</a:t>
            </a:r>
            <a:r>
              <a:rPr dirty="0" sz="2400" spc="-5">
                <a:latin typeface="Calibri"/>
                <a:cs typeface="Calibri"/>
              </a:rPr>
              <a:t>].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3460" y="3317240"/>
            <a:ext cx="117602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65" b="1">
                <a:solidFill>
                  <a:srgbClr val="C00000"/>
                </a:solidFill>
                <a:latin typeface="Segoe UI"/>
                <a:cs typeface="Segoe UI"/>
              </a:rPr>
              <a:t>So</a:t>
            </a:r>
            <a:r>
              <a:rPr dirty="0" sz="2400" spc="-60" b="1">
                <a:solidFill>
                  <a:srgbClr val="C00000"/>
                </a:solidFill>
                <a:latin typeface="Segoe UI"/>
                <a:cs typeface="Segoe UI"/>
              </a:rPr>
              <a:t>luti</a:t>
            </a:r>
            <a:r>
              <a:rPr dirty="0" sz="2400" spc="-65" b="1">
                <a:solidFill>
                  <a:srgbClr val="C00000"/>
                </a:solidFill>
                <a:latin typeface="Segoe UI"/>
                <a:cs typeface="Segoe UI"/>
              </a:rPr>
              <a:t>o</a:t>
            </a:r>
            <a:r>
              <a:rPr dirty="0" sz="2400" b="1">
                <a:solidFill>
                  <a:srgbClr val="C00000"/>
                </a:solidFill>
                <a:latin typeface="Segoe UI"/>
                <a:cs typeface="Segoe UI"/>
              </a:rPr>
              <a:t>n</a:t>
            </a:r>
            <a:endParaRPr sz="2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Segoe UI"/>
                <a:cs typeface="Segoe UI"/>
              </a:rPr>
              <a:t>:</a:t>
            </a:r>
            <a:endParaRPr sz="2400">
              <a:latin typeface="Segoe UI"/>
              <a:cs typeface="Segoe U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8423" y="355091"/>
            <a:ext cx="8462771" cy="189128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47850" y="2417191"/>
            <a:ext cx="176783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2800" spc="-210" b="1">
                <a:solidFill>
                  <a:srgbClr val="FF0000"/>
                </a:solidFill>
                <a:latin typeface="Segoe UI"/>
                <a:cs typeface="Segoe UI"/>
              </a:rPr>
              <a:t>E</a:t>
            </a:r>
            <a:r>
              <a:rPr dirty="0" u="none" sz="2800" spc="-270" b="1">
                <a:solidFill>
                  <a:srgbClr val="FF0000"/>
                </a:solidFill>
                <a:latin typeface="Segoe UI"/>
                <a:cs typeface="Segoe UI"/>
              </a:rPr>
              <a:t>XAM</a:t>
            </a:r>
            <a:r>
              <a:rPr dirty="0" u="none" sz="2800" spc="-275" b="1">
                <a:solidFill>
                  <a:srgbClr val="FF0000"/>
                </a:solidFill>
                <a:latin typeface="Segoe UI"/>
                <a:cs typeface="Segoe UI"/>
              </a:rPr>
              <a:t>PL</a:t>
            </a:r>
            <a:r>
              <a:rPr dirty="0" u="none" sz="2800" spc="-5" b="1">
                <a:solidFill>
                  <a:srgbClr val="FF0000"/>
                </a:solidFill>
                <a:latin typeface="Segoe UI"/>
                <a:cs typeface="Segoe UI"/>
              </a:rPr>
              <a:t>E</a:t>
            </a:r>
            <a:r>
              <a:rPr dirty="0" u="none" sz="2800" spc="-325" b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dirty="0" u="none" sz="2800" spc="-90" b="1">
                <a:solidFill>
                  <a:srgbClr val="FF0000"/>
                </a:solidFill>
                <a:latin typeface="Segoe UI"/>
                <a:cs typeface="Segoe UI"/>
              </a:rPr>
              <a:t>4: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77055" y="2538983"/>
            <a:ext cx="4619244" cy="2941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88223" y="3006851"/>
            <a:ext cx="2622804" cy="151485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05911" y="3250692"/>
            <a:ext cx="3820667" cy="52273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3748" y="3889247"/>
            <a:ext cx="6007608" cy="122377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78507" y="5355335"/>
            <a:ext cx="7373111" cy="11338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835" y="248234"/>
            <a:ext cx="199199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none" sz="3200" spc="-5">
                <a:latin typeface="Calibri"/>
                <a:cs typeface="Calibri"/>
              </a:rPr>
              <a:t>EXAMPEL</a:t>
            </a:r>
            <a:r>
              <a:rPr dirty="0" u="none" sz="3200" spc="-155">
                <a:latin typeface="Calibri"/>
                <a:cs typeface="Calibri"/>
              </a:rPr>
              <a:t> </a:t>
            </a:r>
            <a:r>
              <a:rPr dirty="0" u="none" sz="3200" spc="-10">
                <a:latin typeface="Calibri"/>
                <a:cs typeface="Calibri"/>
              </a:rPr>
              <a:t>5: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8120" y="332231"/>
            <a:ext cx="6060948" cy="42976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46504" y="1069847"/>
            <a:ext cx="5544312" cy="31562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06283" y="973836"/>
            <a:ext cx="2811779" cy="263956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66316" y="4628388"/>
            <a:ext cx="3942587" cy="38404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11011" y="4719828"/>
            <a:ext cx="4274820" cy="18135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23203" y="5209032"/>
            <a:ext cx="4552188" cy="3352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60"/>
              <a:t>EXE</a:t>
            </a:r>
            <a:r>
              <a:rPr dirty="0" spc="-300"/>
              <a:t>R</a:t>
            </a:r>
            <a:r>
              <a:rPr dirty="0" spc="-265"/>
              <a:t>CI</a:t>
            </a:r>
            <a:r>
              <a:rPr dirty="0" spc="-260"/>
              <a:t>S</a:t>
            </a:r>
            <a:r>
              <a:rPr dirty="0" spc="-295"/>
              <a:t>E</a:t>
            </a:r>
            <a:r>
              <a:rPr dirty="0" spc="-5"/>
              <a:t>S</a:t>
            </a:r>
            <a:r>
              <a:rPr dirty="0" spc="-360"/>
              <a:t> </a:t>
            </a:r>
            <a:r>
              <a:rPr dirty="0" spc="-114"/>
              <a:t>5</a:t>
            </a:r>
            <a:r>
              <a:rPr dirty="0" spc="-120"/>
              <a:t>.</a:t>
            </a:r>
            <a:r>
              <a:rPr dirty="0" spc="-5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3460" y="534415"/>
            <a:ext cx="7598409" cy="1112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latin typeface="Segoe UI"/>
                <a:cs typeface="Segoe UI"/>
              </a:rPr>
              <a:t>1.</a:t>
            </a:r>
            <a:r>
              <a:rPr dirty="0" sz="2400" spc="-125" b="1">
                <a:latin typeface="Segoe UI"/>
                <a:cs typeface="Segoe UI"/>
              </a:rPr>
              <a:t> </a:t>
            </a:r>
            <a:r>
              <a:rPr dirty="0" sz="2400" spc="-5">
                <a:latin typeface="Calibri"/>
                <a:cs typeface="Calibri"/>
              </a:rPr>
              <a:t>Using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Properties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Known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Values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to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Find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Other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Integrals.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795"/>
              </a:spcBef>
            </a:pPr>
            <a:r>
              <a:rPr dirty="0" sz="2400" spc="15">
                <a:latin typeface="Calibri"/>
                <a:cs typeface="Calibri"/>
              </a:rPr>
              <a:t>A.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3460" y="4327905"/>
            <a:ext cx="2692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B.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9132" y="1312163"/>
            <a:ext cx="6429756" cy="28087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3788" y="4369308"/>
            <a:ext cx="6669023" cy="19400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460" y="0"/>
            <a:ext cx="7258684" cy="1147445"/>
          </a:xfrm>
          <a:prstGeom prst="rect"/>
        </p:spPr>
        <p:txBody>
          <a:bodyPr wrap="square" lIns="0" tIns="37465" rIns="0" bIns="0" rtlCol="0" vert="horz">
            <a:spAutoFit/>
          </a:bodyPr>
          <a:lstStyle/>
          <a:p>
            <a:pPr marL="12700" marR="5080">
              <a:lnSpc>
                <a:spcPct val="104500"/>
              </a:lnSpc>
              <a:spcBef>
                <a:spcPts val="295"/>
              </a:spcBef>
              <a:tabLst>
                <a:tab pos="562610" algn="l"/>
              </a:tabLst>
            </a:pPr>
            <a:r>
              <a:rPr dirty="0" u="none" sz="4400" spc="-65"/>
              <a:t>2</a:t>
            </a:r>
            <a:r>
              <a:rPr dirty="0" u="none" sz="4400"/>
              <a:t>.</a:t>
            </a:r>
            <a:r>
              <a:rPr dirty="0" u="none" sz="4400" spc="-145"/>
              <a:t> </a:t>
            </a:r>
            <a:r>
              <a:rPr dirty="0" u="none" sz="2400">
                <a:latin typeface="Calibri"/>
                <a:cs typeface="Calibri"/>
              </a:rPr>
              <a:t>U</a:t>
            </a:r>
            <a:r>
              <a:rPr dirty="0" u="none" sz="2400" spc="-10">
                <a:latin typeface="Calibri"/>
                <a:cs typeface="Calibri"/>
              </a:rPr>
              <a:t>s</a:t>
            </a:r>
            <a:r>
              <a:rPr dirty="0" u="none" sz="2400">
                <a:latin typeface="Calibri"/>
                <a:cs typeface="Calibri"/>
              </a:rPr>
              <a:t>e</a:t>
            </a:r>
            <a:r>
              <a:rPr dirty="0" u="none" sz="2400" spc="-2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 rul</a:t>
            </a:r>
            <a:r>
              <a:rPr dirty="0" u="none" sz="2400" spc="5">
                <a:latin typeface="Calibri"/>
                <a:cs typeface="Calibri"/>
              </a:rPr>
              <a:t>e</a:t>
            </a:r>
            <a:r>
              <a:rPr dirty="0" u="none" sz="2400">
                <a:latin typeface="Calibri"/>
                <a:cs typeface="Calibri"/>
              </a:rPr>
              <a:t>s</a:t>
            </a:r>
            <a:r>
              <a:rPr dirty="0" u="none" sz="2400" spc="-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</a:t>
            </a:r>
            <a:r>
              <a:rPr dirty="0" u="none" sz="2400" spc="-10">
                <a:latin typeface="Calibri"/>
                <a:cs typeface="Calibri"/>
              </a:rPr>
              <a:t> </a:t>
            </a:r>
            <a:r>
              <a:rPr dirty="0" u="none" sz="2400" spc="-235">
                <a:latin typeface="Calibri"/>
                <a:cs typeface="Calibri"/>
              </a:rPr>
              <a:t>T</a:t>
            </a:r>
            <a:r>
              <a:rPr dirty="0" u="none" sz="2400" spc="-35">
                <a:latin typeface="Calibri"/>
                <a:cs typeface="Calibri"/>
              </a:rPr>
              <a:t>a</a:t>
            </a:r>
            <a:r>
              <a:rPr dirty="0" u="none" sz="2400" spc="-40">
                <a:latin typeface="Calibri"/>
                <a:cs typeface="Calibri"/>
              </a:rPr>
              <a:t>b</a:t>
            </a:r>
            <a:r>
              <a:rPr dirty="0" u="none" sz="2400" spc="-35">
                <a:latin typeface="Calibri"/>
                <a:cs typeface="Calibri"/>
              </a:rPr>
              <a:t>l</a:t>
            </a:r>
            <a:r>
              <a:rPr dirty="0" u="none" sz="2400">
                <a:latin typeface="Calibri"/>
                <a:cs typeface="Calibri"/>
              </a:rPr>
              <a:t>e</a:t>
            </a:r>
            <a:r>
              <a:rPr dirty="0" u="none" sz="2400" spc="-8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5</a:t>
            </a:r>
            <a:r>
              <a:rPr dirty="0" u="none" sz="2400" spc="-10">
                <a:latin typeface="Calibri"/>
                <a:cs typeface="Calibri"/>
              </a:rPr>
              <a:t>.</a:t>
            </a:r>
            <a:r>
              <a:rPr dirty="0" u="none" sz="2400">
                <a:latin typeface="Calibri"/>
                <a:cs typeface="Calibri"/>
              </a:rPr>
              <a:t>3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and</a:t>
            </a:r>
            <a:r>
              <a:rPr dirty="0" u="none" sz="2400" spc="-5">
                <a:latin typeface="Calibri"/>
                <a:cs typeface="Calibri"/>
              </a:rPr>
              <a:t> </a:t>
            </a:r>
            <a:r>
              <a:rPr dirty="0" u="none" sz="2400" spc="-45">
                <a:latin typeface="Calibri"/>
                <a:cs typeface="Calibri"/>
              </a:rPr>
              <a:t>E</a:t>
            </a:r>
            <a:r>
              <a:rPr dirty="0" u="none" sz="2400" spc="-15">
                <a:latin typeface="Calibri"/>
                <a:cs typeface="Calibri"/>
              </a:rPr>
              <a:t>qu</a:t>
            </a:r>
            <a:r>
              <a:rPr dirty="0" u="none" sz="2400" spc="-35">
                <a:latin typeface="Calibri"/>
                <a:cs typeface="Calibri"/>
              </a:rPr>
              <a:t>a</a:t>
            </a:r>
            <a:r>
              <a:rPr dirty="0" u="none" sz="2400" spc="-15">
                <a:latin typeface="Calibri"/>
                <a:cs typeface="Calibri"/>
              </a:rPr>
              <a:t>ti</a:t>
            </a:r>
            <a:r>
              <a:rPr dirty="0" u="none" sz="2400" spc="-20">
                <a:latin typeface="Calibri"/>
                <a:cs typeface="Calibri"/>
              </a:rPr>
              <a:t>o</a:t>
            </a:r>
            <a:r>
              <a:rPr dirty="0" u="none" sz="2400" spc="-15">
                <a:latin typeface="Calibri"/>
                <a:cs typeface="Calibri"/>
              </a:rPr>
              <a:t>n</a:t>
            </a:r>
            <a:r>
              <a:rPr dirty="0" u="none" sz="2400">
                <a:latin typeface="Calibri"/>
                <a:cs typeface="Calibri"/>
              </a:rPr>
              <a:t>s</a:t>
            </a:r>
            <a:r>
              <a:rPr dirty="0" u="none" sz="2400" spc="-1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(</a:t>
            </a:r>
            <a:r>
              <a:rPr dirty="0" u="none" sz="2400" spc="-5">
                <a:latin typeface="Calibri"/>
                <a:cs typeface="Calibri"/>
              </a:rPr>
              <a:t>1</a:t>
            </a:r>
            <a:r>
              <a:rPr dirty="0" u="none" sz="2400">
                <a:latin typeface="Calibri"/>
                <a:cs typeface="Calibri"/>
              </a:rPr>
              <a:t>)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 spc="-40">
                <a:latin typeface="Calibri"/>
                <a:cs typeface="Calibri"/>
              </a:rPr>
              <a:t>t</a:t>
            </a:r>
            <a:r>
              <a:rPr dirty="0" u="none" sz="2400">
                <a:latin typeface="Calibri"/>
                <a:cs typeface="Calibri"/>
              </a:rPr>
              <a:t>o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 spc="-20">
                <a:latin typeface="Calibri"/>
                <a:cs typeface="Calibri"/>
              </a:rPr>
              <a:t>e</a:t>
            </a:r>
            <a:r>
              <a:rPr dirty="0" u="none" sz="2400" spc="-55">
                <a:latin typeface="Calibri"/>
                <a:cs typeface="Calibri"/>
              </a:rPr>
              <a:t>v</a:t>
            </a:r>
            <a:r>
              <a:rPr dirty="0" u="none" sz="2400" spc="-10">
                <a:latin typeface="Calibri"/>
                <a:cs typeface="Calibri"/>
              </a:rPr>
              <a:t>a</a:t>
            </a:r>
            <a:r>
              <a:rPr dirty="0" u="none" sz="2400" spc="-15">
                <a:latin typeface="Calibri"/>
                <a:cs typeface="Calibri"/>
              </a:rPr>
              <a:t>lu</a:t>
            </a:r>
            <a:r>
              <a:rPr dirty="0" u="none" sz="2400" spc="-35">
                <a:latin typeface="Calibri"/>
                <a:cs typeface="Calibri"/>
              </a:rPr>
              <a:t>a</a:t>
            </a:r>
            <a:r>
              <a:rPr dirty="0" u="none" sz="2400" spc="-40">
                <a:latin typeface="Calibri"/>
                <a:cs typeface="Calibri"/>
              </a:rPr>
              <a:t>t</a:t>
            </a:r>
            <a:r>
              <a:rPr dirty="0" u="none" sz="2400">
                <a:latin typeface="Calibri"/>
                <a:cs typeface="Calibri"/>
              </a:rPr>
              <a:t>e  </a:t>
            </a:r>
            <a:r>
              <a:rPr dirty="0" u="none" sz="2400">
                <a:latin typeface="Calibri"/>
                <a:cs typeface="Calibri"/>
              </a:rPr>
              <a:t>the	</a:t>
            </a:r>
            <a:r>
              <a:rPr dirty="0" u="none" sz="2400" spc="-25">
                <a:latin typeface="Calibri"/>
                <a:cs typeface="Calibri"/>
              </a:rPr>
              <a:t>integrals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</a:t>
            </a:r>
            <a:r>
              <a:rPr dirty="0" u="none" sz="2400" spc="-5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Exercises</a:t>
            </a:r>
            <a:r>
              <a:rPr dirty="0" u="none" sz="2400" spc="-110">
                <a:latin typeface="Calibri"/>
                <a:cs typeface="Calibri"/>
              </a:rPr>
              <a:t> </a:t>
            </a:r>
            <a:r>
              <a:rPr dirty="0" u="none" sz="2400" spc="-15">
                <a:latin typeface="Calibri"/>
                <a:cs typeface="Calibri"/>
              </a:rPr>
              <a:t>41–50.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3460" y="3647642"/>
            <a:ext cx="8331200" cy="8496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0700"/>
              </a:lnSpc>
              <a:spcBef>
                <a:spcPts val="90"/>
              </a:spcBef>
            </a:pPr>
            <a:r>
              <a:rPr dirty="0" sz="2400" spc="-35" b="1">
                <a:latin typeface="Segoe UI"/>
                <a:cs typeface="Segoe UI"/>
              </a:rPr>
              <a:t>3.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20">
                <a:latin typeface="Calibri"/>
                <a:cs typeface="Calibri"/>
              </a:rPr>
              <a:t>Exercises </a:t>
            </a:r>
            <a:r>
              <a:rPr dirty="0" sz="2400" spc="-5">
                <a:latin typeface="Calibri"/>
                <a:cs typeface="Calibri"/>
              </a:rPr>
              <a:t>51–54 use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20">
                <a:latin typeface="Calibri"/>
                <a:cs typeface="Calibri"/>
              </a:rPr>
              <a:t>definite </a:t>
            </a:r>
            <a:r>
              <a:rPr dirty="0" sz="2400" spc="-25">
                <a:latin typeface="Calibri"/>
                <a:cs typeface="Calibri"/>
              </a:rPr>
              <a:t>integral </a:t>
            </a:r>
            <a:r>
              <a:rPr dirty="0" sz="2400" spc="-20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find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area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region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between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given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curve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 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500" spc="-50" i="1">
                <a:latin typeface="Trebuchet MS"/>
                <a:cs typeface="Trebuchet MS"/>
              </a:rPr>
              <a:t>x</a:t>
            </a:r>
            <a:r>
              <a:rPr dirty="0" sz="2400" spc="-50">
                <a:latin typeface="Calibri"/>
                <a:cs typeface="Calibri"/>
              </a:rPr>
              <a:t>-axis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interval </a:t>
            </a:r>
            <a:r>
              <a:rPr dirty="0" sz="2400" spc="-5">
                <a:latin typeface="Calibri"/>
                <a:cs typeface="Calibri"/>
              </a:rPr>
              <a:t>[0,</a:t>
            </a:r>
            <a:r>
              <a:rPr dirty="0" sz="2400" spc="60">
                <a:latin typeface="Calibri"/>
                <a:cs typeface="Calibri"/>
              </a:rPr>
              <a:t> </a:t>
            </a:r>
            <a:r>
              <a:rPr dirty="0" sz="2500" spc="-55" i="1">
                <a:latin typeface="Trebuchet MS"/>
                <a:cs typeface="Trebuchet MS"/>
              </a:rPr>
              <a:t>b</a:t>
            </a:r>
            <a:r>
              <a:rPr dirty="0" sz="2400" spc="-55">
                <a:latin typeface="Calibri"/>
                <a:cs typeface="Calibri"/>
              </a:rPr>
              <a:t>].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832" y="1280160"/>
            <a:ext cx="3505200" cy="7376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97752" y="1258824"/>
            <a:ext cx="3881628" cy="71780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6316" y="2380488"/>
            <a:ext cx="4172711" cy="74371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59379" y="4745735"/>
            <a:ext cx="6085332" cy="8945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15"/>
              </a:spcBef>
            </a:pPr>
            <a:r>
              <a:rPr dirty="0" sz="2800" spc="-35" b="1">
                <a:latin typeface="Segoe UI"/>
                <a:cs typeface="Segoe UI"/>
              </a:rPr>
              <a:t>4.</a:t>
            </a:r>
            <a:r>
              <a:rPr dirty="0" sz="2800" spc="-140" b="1">
                <a:latin typeface="Segoe UI"/>
                <a:cs typeface="Segoe UI"/>
              </a:rPr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 spc="-20"/>
              <a:t>Exercises</a:t>
            </a:r>
            <a:r>
              <a:rPr dirty="0" spc="-90"/>
              <a:t> </a:t>
            </a:r>
            <a:r>
              <a:rPr dirty="0" spc="-5"/>
              <a:t>55–62,</a:t>
            </a:r>
            <a:r>
              <a:rPr dirty="0" spc="-45"/>
              <a:t> </a:t>
            </a:r>
            <a:r>
              <a:rPr dirty="0" spc="-20"/>
              <a:t>graph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 spc="-5"/>
              <a:t>function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 spc="-5"/>
              <a:t>find</a:t>
            </a:r>
            <a:r>
              <a:rPr dirty="0" spc="-20"/>
              <a:t> </a:t>
            </a:r>
            <a:r>
              <a:rPr dirty="0"/>
              <a:t>its</a:t>
            </a:r>
            <a:r>
              <a:rPr dirty="0" spc="-30"/>
              <a:t> </a:t>
            </a:r>
            <a:r>
              <a:rPr dirty="0" spc="-40"/>
              <a:t>average</a:t>
            </a:r>
            <a:r>
              <a:rPr dirty="0" spc="-15"/>
              <a:t> </a:t>
            </a:r>
            <a:r>
              <a:rPr dirty="0" spc="-20"/>
              <a:t>value </a:t>
            </a:r>
            <a:r>
              <a:rPr dirty="0" spc="-525"/>
              <a:t> </a:t>
            </a:r>
            <a:r>
              <a:rPr dirty="0" spc="-20"/>
              <a:t>over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5"/>
              <a:t> </a:t>
            </a:r>
            <a:r>
              <a:rPr dirty="0" spc="-15"/>
              <a:t>given</a:t>
            </a:r>
            <a:r>
              <a:rPr dirty="0"/>
              <a:t> </a:t>
            </a:r>
            <a:r>
              <a:rPr dirty="0" spc="-20"/>
              <a:t>interval.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3460" y="2827147"/>
            <a:ext cx="216598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65" b="1">
                <a:latin typeface="Segoe UI"/>
                <a:cs typeface="Segoe UI"/>
              </a:rPr>
              <a:t>5</a:t>
            </a:r>
            <a:r>
              <a:rPr dirty="0" sz="2800" spc="-5" b="1">
                <a:latin typeface="Segoe UI"/>
                <a:cs typeface="Segoe UI"/>
              </a:rPr>
              <a:t>.</a:t>
            </a:r>
            <a:r>
              <a:rPr dirty="0" sz="2800" spc="-130" b="1">
                <a:latin typeface="Segoe UI"/>
                <a:cs typeface="Segoe UI"/>
              </a:rPr>
              <a:t> </a:t>
            </a:r>
            <a:r>
              <a:rPr dirty="0" sz="2800" spc="-135" b="1">
                <a:latin typeface="Segoe UI"/>
                <a:cs typeface="Segoe UI"/>
              </a:rPr>
              <a:t>T</a:t>
            </a:r>
            <a:r>
              <a:rPr dirty="0" sz="2800" spc="-140" b="1">
                <a:latin typeface="Segoe UI"/>
                <a:cs typeface="Segoe UI"/>
              </a:rPr>
              <a:t>he</a:t>
            </a:r>
            <a:r>
              <a:rPr dirty="0" sz="2800" spc="-145" b="1">
                <a:latin typeface="Segoe UI"/>
                <a:cs typeface="Segoe UI"/>
              </a:rPr>
              <a:t>o</a:t>
            </a:r>
            <a:r>
              <a:rPr dirty="0" sz="2800" spc="-25" b="1">
                <a:latin typeface="Segoe UI"/>
                <a:cs typeface="Segoe UI"/>
              </a:rPr>
              <a:t>r</a:t>
            </a:r>
            <a:r>
              <a:rPr dirty="0" sz="2800" spc="-5" b="1">
                <a:latin typeface="Segoe UI"/>
                <a:cs typeface="Segoe UI"/>
              </a:rPr>
              <a:t>y</a:t>
            </a:r>
            <a:r>
              <a:rPr dirty="0" sz="2800" spc="-265" b="1">
                <a:latin typeface="Segoe UI"/>
                <a:cs typeface="Segoe UI"/>
              </a:rPr>
              <a:t> </a:t>
            </a:r>
            <a:r>
              <a:rPr dirty="0" sz="2800" spc="-85" b="1">
                <a:latin typeface="Segoe UI"/>
                <a:cs typeface="Segoe UI"/>
              </a:rPr>
              <a:t>a</a:t>
            </a:r>
            <a:r>
              <a:rPr dirty="0" sz="2800" spc="-80" b="1">
                <a:latin typeface="Segoe UI"/>
                <a:cs typeface="Segoe UI"/>
              </a:rPr>
              <a:t>n</a:t>
            </a:r>
            <a:r>
              <a:rPr dirty="0" sz="2800" spc="-5" b="1">
                <a:latin typeface="Segoe UI"/>
                <a:cs typeface="Segoe UI"/>
              </a:rPr>
              <a:t>d  </a:t>
            </a:r>
            <a:r>
              <a:rPr dirty="0" sz="2800" spc="-100" b="1">
                <a:latin typeface="Segoe UI"/>
                <a:cs typeface="Segoe UI"/>
              </a:rPr>
              <a:t>Examples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5460" y="1104900"/>
            <a:ext cx="5914644" cy="7330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40623" y="1283208"/>
            <a:ext cx="2333244" cy="46024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5460" y="2046732"/>
            <a:ext cx="5902451" cy="4191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5460" y="3357371"/>
            <a:ext cx="5434584" cy="100279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3372" y="4628388"/>
            <a:ext cx="7359396" cy="11993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267" y="268224"/>
            <a:ext cx="7618476" cy="22494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0511" y="2781300"/>
            <a:ext cx="6842759" cy="14142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8883" y="4695444"/>
            <a:ext cx="6894576" cy="13075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380" y="329565"/>
            <a:ext cx="34207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 spc="-245" b="1">
                <a:latin typeface="Arial"/>
                <a:cs typeface="Arial"/>
              </a:rPr>
              <a:t>T</a:t>
            </a:r>
            <a:r>
              <a:rPr dirty="0" u="none" sz="3600" spc="-265">
                <a:solidFill>
                  <a:srgbClr val="FF0000"/>
                </a:solidFill>
              </a:rPr>
              <a:t>h</a:t>
            </a:r>
            <a:r>
              <a:rPr dirty="0" u="none" sz="3600">
                <a:solidFill>
                  <a:srgbClr val="FF0000"/>
                </a:solidFill>
              </a:rPr>
              <a:t>e</a:t>
            </a:r>
            <a:r>
              <a:rPr dirty="0" u="none" sz="3600" spc="-530">
                <a:solidFill>
                  <a:srgbClr val="FF0000"/>
                </a:solidFill>
              </a:rPr>
              <a:t> </a:t>
            </a:r>
            <a:r>
              <a:rPr dirty="0" u="none" sz="3600" spc="-160">
                <a:solidFill>
                  <a:srgbClr val="FF0000"/>
                </a:solidFill>
              </a:rPr>
              <a:t>D</a:t>
            </a:r>
            <a:r>
              <a:rPr dirty="0" u="none" sz="3600" spc="-185">
                <a:solidFill>
                  <a:srgbClr val="FF0000"/>
                </a:solidFill>
              </a:rPr>
              <a:t>e</a:t>
            </a:r>
            <a:r>
              <a:rPr dirty="0" u="none" sz="3600" spc="-155">
                <a:solidFill>
                  <a:srgbClr val="FF0000"/>
                </a:solidFill>
              </a:rPr>
              <a:t>f</a:t>
            </a:r>
            <a:r>
              <a:rPr dirty="0" u="none" sz="3600" spc="-150">
                <a:solidFill>
                  <a:srgbClr val="FF0000"/>
                </a:solidFill>
              </a:rPr>
              <a:t>i</a:t>
            </a:r>
            <a:r>
              <a:rPr dirty="0" u="none" sz="3600" spc="-170">
                <a:solidFill>
                  <a:srgbClr val="FF0000"/>
                </a:solidFill>
              </a:rPr>
              <a:t>n</a:t>
            </a:r>
            <a:r>
              <a:rPr dirty="0" u="none" sz="3600" spc="-160">
                <a:solidFill>
                  <a:srgbClr val="FF0000"/>
                </a:solidFill>
              </a:rPr>
              <a:t>i</a:t>
            </a:r>
            <a:r>
              <a:rPr dirty="0" u="none" sz="3600" spc="-190">
                <a:solidFill>
                  <a:srgbClr val="FF0000"/>
                </a:solidFill>
              </a:rPr>
              <a:t>t</a:t>
            </a:r>
            <a:r>
              <a:rPr dirty="0" u="none" sz="3600">
                <a:solidFill>
                  <a:srgbClr val="FF0000"/>
                </a:solidFill>
              </a:rPr>
              <a:t>e</a:t>
            </a:r>
            <a:r>
              <a:rPr dirty="0" u="none" sz="3600" spc="-160">
                <a:solidFill>
                  <a:srgbClr val="FF0000"/>
                </a:solidFill>
              </a:rPr>
              <a:t> </a:t>
            </a:r>
            <a:r>
              <a:rPr dirty="0" u="none" sz="3600" spc="-100">
                <a:solidFill>
                  <a:srgbClr val="FF0000"/>
                </a:solidFill>
              </a:rPr>
              <a:t>I</a:t>
            </a:r>
            <a:r>
              <a:rPr dirty="0" u="none" sz="3600" spc="-155">
                <a:solidFill>
                  <a:srgbClr val="FF0000"/>
                </a:solidFill>
              </a:rPr>
              <a:t>n</a:t>
            </a:r>
            <a:r>
              <a:rPr dirty="0" u="none" sz="3600" spc="-150">
                <a:solidFill>
                  <a:srgbClr val="FF0000"/>
                </a:solidFill>
              </a:rPr>
              <a:t>t</a:t>
            </a:r>
            <a:r>
              <a:rPr dirty="0" u="none" sz="3600" spc="-125">
                <a:solidFill>
                  <a:srgbClr val="FF0000"/>
                </a:solidFill>
              </a:rPr>
              <a:t>e</a:t>
            </a:r>
            <a:r>
              <a:rPr dirty="0" u="none" sz="3600" spc="-140">
                <a:solidFill>
                  <a:srgbClr val="FF0000"/>
                </a:solidFill>
              </a:rPr>
              <a:t>g</a:t>
            </a:r>
            <a:r>
              <a:rPr dirty="0" u="none" sz="3600" spc="-200">
                <a:solidFill>
                  <a:srgbClr val="FF0000"/>
                </a:solidFill>
              </a:rPr>
              <a:t>r</a:t>
            </a:r>
            <a:r>
              <a:rPr dirty="0" u="none" sz="3600" spc="-140">
                <a:solidFill>
                  <a:srgbClr val="FF0000"/>
                </a:solidFill>
              </a:rPr>
              <a:t>a</a:t>
            </a:r>
            <a:r>
              <a:rPr dirty="0" u="none" sz="3600">
                <a:solidFill>
                  <a:srgbClr val="FF0000"/>
                </a:solidFill>
              </a:rPr>
              <a:t>l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1066800"/>
            <a:ext cx="8385048" cy="55123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308" y="116204"/>
            <a:ext cx="34175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2400" spc="-105"/>
              <a:t>P</a:t>
            </a:r>
            <a:r>
              <a:rPr dirty="0" u="none" sz="2400" spc="-135"/>
              <a:t>r</a:t>
            </a:r>
            <a:r>
              <a:rPr dirty="0" u="none" sz="2400" spc="-90"/>
              <a:t>o</a:t>
            </a:r>
            <a:r>
              <a:rPr dirty="0" u="none" sz="2400" spc="-85"/>
              <a:t>pert</a:t>
            </a:r>
            <a:r>
              <a:rPr dirty="0" u="none" sz="2400" spc="-90"/>
              <a:t>i</a:t>
            </a:r>
            <a:r>
              <a:rPr dirty="0" u="none" sz="2400" spc="-85"/>
              <a:t>e</a:t>
            </a:r>
            <a:r>
              <a:rPr dirty="0" u="none" sz="2400"/>
              <a:t>s</a:t>
            </a:r>
            <a:r>
              <a:rPr dirty="0" u="none" sz="2400" spc="-200"/>
              <a:t> </a:t>
            </a:r>
            <a:r>
              <a:rPr dirty="0" u="none" sz="2400" spc="-100"/>
              <a:t>o</a:t>
            </a:r>
            <a:r>
              <a:rPr dirty="0" u="none" sz="2400"/>
              <a:t>f</a:t>
            </a:r>
            <a:r>
              <a:rPr dirty="0" u="none" sz="2400" spc="-195"/>
              <a:t> </a:t>
            </a:r>
            <a:r>
              <a:rPr dirty="0" u="none" sz="2400" spc="-105"/>
              <a:t>D</a:t>
            </a:r>
            <a:r>
              <a:rPr dirty="0" u="none" sz="2400" spc="-120"/>
              <a:t>e</a:t>
            </a:r>
            <a:r>
              <a:rPr dirty="0" u="none" sz="2400" spc="-95"/>
              <a:t>f</a:t>
            </a:r>
            <a:r>
              <a:rPr dirty="0" u="none" sz="2400" spc="-100"/>
              <a:t>i</a:t>
            </a:r>
            <a:r>
              <a:rPr dirty="0" u="none" sz="2400" spc="-95"/>
              <a:t>n</a:t>
            </a:r>
            <a:r>
              <a:rPr dirty="0" u="none" sz="2400" spc="-100"/>
              <a:t>i</a:t>
            </a:r>
            <a:r>
              <a:rPr dirty="0" u="none" sz="2400" spc="-120"/>
              <a:t>t</a:t>
            </a:r>
            <a:r>
              <a:rPr dirty="0" u="none" sz="2400"/>
              <a:t>e</a:t>
            </a:r>
            <a:r>
              <a:rPr dirty="0" u="none" sz="2400" spc="-85"/>
              <a:t> I</a:t>
            </a:r>
            <a:r>
              <a:rPr dirty="0" u="none" sz="2400" spc="-110"/>
              <a:t>n</a:t>
            </a:r>
            <a:r>
              <a:rPr dirty="0" u="none" sz="2400" spc="-105"/>
              <a:t>t</a:t>
            </a:r>
            <a:r>
              <a:rPr dirty="0" u="none" sz="2400" spc="-85"/>
              <a:t>eg</a:t>
            </a:r>
            <a:r>
              <a:rPr dirty="0" u="none" sz="2400" spc="-135"/>
              <a:t>r</a:t>
            </a:r>
            <a:r>
              <a:rPr dirty="0" u="none" sz="2400" spc="-90"/>
              <a:t>al</a:t>
            </a:r>
            <a:r>
              <a:rPr dirty="0" u="none" sz="2400"/>
              <a:t>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710308" y="539572"/>
            <a:ext cx="8616950" cy="647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505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When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65">
                <a:latin typeface="Calibri"/>
                <a:cs typeface="Calibri"/>
              </a:rPr>
              <a:t>ƒand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100" i="1">
                <a:latin typeface="Trebuchet MS"/>
                <a:cs typeface="Trebuchet MS"/>
              </a:rPr>
              <a:t>g</a:t>
            </a:r>
            <a:r>
              <a:rPr dirty="0" sz="2100" spc="-220" i="1">
                <a:latin typeface="Trebuchet MS"/>
                <a:cs typeface="Trebuchet MS"/>
              </a:rPr>
              <a:t> </a:t>
            </a:r>
            <a:r>
              <a:rPr dirty="0" sz="2000" spc="-20">
                <a:latin typeface="Calibri"/>
                <a:cs typeface="Calibri"/>
              </a:rPr>
              <a:t>are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integrable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interval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[a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,</a:t>
            </a:r>
            <a:r>
              <a:rPr dirty="0" sz="2000" spc="-5">
                <a:latin typeface="Calibri"/>
                <a:cs typeface="Calibri"/>
              </a:rPr>
              <a:t> b],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definite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integral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satisfies</a:t>
            </a:r>
            <a:r>
              <a:rPr dirty="0" sz="2000" spc="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Rules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38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7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65">
                <a:latin typeface="Calibri"/>
                <a:cs typeface="Calibri"/>
              </a:rPr>
              <a:t>Table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5.3.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2244" y="1458467"/>
            <a:ext cx="8087868" cy="36987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8839" y="707136"/>
            <a:ext cx="7763256" cy="48356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491" y="207390"/>
            <a:ext cx="245872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70">
                <a:latin typeface="Calibri Light"/>
                <a:cs typeface="Calibri Light"/>
              </a:rPr>
              <a:t>EX</a:t>
            </a:r>
            <a:r>
              <a:rPr dirty="0" sz="4400" spc="-265">
                <a:latin typeface="Calibri Light"/>
                <a:cs typeface="Calibri Light"/>
              </a:rPr>
              <a:t>AM</a:t>
            </a:r>
            <a:r>
              <a:rPr dirty="0" sz="4400" spc="-270">
                <a:latin typeface="Calibri Light"/>
                <a:cs typeface="Calibri Light"/>
              </a:rPr>
              <a:t>P</a:t>
            </a:r>
            <a:r>
              <a:rPr dirty="0" sz="4400" spc="-260">
                <a:latin typeface="Calibri Light"/>
                <a:cs typeface="Calibri Light"/>
              </a:rPr>
              <a:t>L</a:t>
            </a:r>
            <a:r>
              <a:rPr dirty="0" sz="4400">
                <a:latin typeface="Calibri Light"/>
                <a:cs typeface="Calibri Light"/>
              </a:rPr>
              <a:t>E</a:t>
            </a:r>
            <a:r>
              <a:rPr dirty="0" sz="4400" spc="-355">
                <a:latin typeface="Calibri Light"/>
                <a:cs typeface="Calibri Light"/>
              </a:rPr>
              <a:t> </a:t>
            </a:r>
            <a:r>
              <a:rPr dirty="0" sz="4400" spc="-85">
                <a:latin typeface="Calibri Light"/>
                <a:cs typeface="Calibri Light"/>
              </a:rPr>
              <a:t>1</a:t>
            </a:r>
            <a:r>
              <a:rPr dirty="0" sz="4400">
                <a:latin typeface="Calibri Light"/>
                <a:cs typeface="Calibri Light"/>
              </a:rPr>
              <a:t>: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4523" y="156717"/>
            <a:ext cx="63303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2400" spc="-5">
                <a:latin typeface="Calibri"/>
                <a:cs typeface="Calibri"/>
              </a:rPr>
              <a:t>Using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">
                <a:latin typeface="Calibri"/>
                <a:cs typeface="Calibri"/>
              </a:rPr>
              <a:t> Rules</a:t>
            </a:r>
            <a:r>
              <a:rPr dirty="0" u="none" sz="2400" spc="-10">
                <a:latin typeface="Calibri"/>
                <a:cs typeface="Calibri"/>
              </a:rPr>
              <a:t> </a:t>
            </a:r>
            <a:r>
              <a:rPr dirty="0" u="none" sz="2400" spc="-35">
                <a:latin typeface="Calibri"/>
                <a:cs typeface="Calibri"/>
              </a:rPr>
              <a:t>for</a:t>
            </a:r>
            <a:r>
              <a:rPr dirty="0" u="none" sz="2400" spc="-30">
                <a:latin typeface="Calibri"/>
                <a:cs typeface="Calibri"/>
              </a:rPr>
              <a:t> </a:t>
            </a:r>
            <a:r>
              <a:rPr dirty="0" u="none" sz="2400" spc="-20">
                <a:latin typeface="Calibri"/>
                <a:cs typeface="Calibri"/>
              </a:rPr>
              <a:t>Definite</a:t>
            </a:r>
            <a:r>
              <a:rPr dirty="0" u="none" sz="2400" spc="-15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Integrals,</a:t>
            </a:r>
            <a:r>
              <a:rPr dirty="0" u="none" sz="2400" spc="-20">
                <a:latin typeface="Calibri"/>
                <a:cs typeface="Calibri"/>
              </a:rPr>
              <a:t> </a:t>
            </a:r>
            <a:r>
              <a:rPr dirty="0" u="none" sz="2400" spc="-5">
                <a:latin typeface="Calibri"/>
                <a:cs typeface="Calibri"/>
              </a:rPr>
              <a:t>Suppose</a:t>
            </a:r>
            <a:r>
              <a:rPr dirty="0" u="none" sz="2400" spc="-114">
                <a:latin typeface="Calibri"/>
                <a:cs typeface="Calibri"/>
              </a:rPr>
              <a:t> </a:t>
            </a:r>
            <a:r>
              <a:rPr dirty="0" u="none" sz="2400" spc="-5">
                <a:latin typeface="Calibri"/>
                <a:cs typeface="Calibri"/>
              </a:rPr>
              <a:t>that.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7732" y="929639"/>
            <a:ext cx="7377683" cy="5038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1724" y="4046220"/>
            <a:ext cx="8857488" cy="191566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2391" y="72085"/>
            <a:ext cx="2392045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70">
                <a:latin typeface="Calibri Light"/>
                <a:cs typeface="Calibri Light"/>
              </a:rPr>
              <a:t>EX</a:t>
            </a:r>
            <a:r>
              <a:rPr dirty="0" sz="4400" spc="-265">
                <a:latin typeface="Calibri Light"/>
                <a:cs typeface="Calibri Light"/>
              </a:rPr>
              <a:t>A</a:t>
            </a:r>
            <a:r>
              <a:rPr dirty="0" sz="4400" spc="-270">
                <a:latin typeface="Calibri Light"/>
                <a:cs typeface="Calibri Light"/>
              </a:rPr>
              <a:t>MP</a:t>
            </a:r>
            <a:r>
              <a:rPr dirty="0" sz="4400" spc="-265">
                <a:latin typeface="Calibri Light"/>
                <a:cs typeface="Calibri Light"/>
              </a:rPr>
              <a:t>L</a:t>
            </a:r>
            <a:r>
              <a:rPr dirty="0" sz="4400">
                <a:latin typeface="Calibri Light"/>
                <a:cs typeface="Calibri Light"/>
              </a:rPr>
              <a:t>E</a:t>
            </a:r>
            <a:r>
              <a:rPr dirty="0" sz="4400" spc="-355">
                <a:latin typeface="Calibri Light"/>
                <a:cs typeface="Calibri Light"/>
              </a:rPr>
              <a:t> </a:t>
            </a:r>
            <a:r>
              <a:rPr dirty="0" sz="4400" spc="-90">
                <a:latin typeface="Calibri Light"/>
                <a:cs typeface="Calibri Light"/>
              </a:rPr>
              <a:t>2</a:t>
            </a:r>
            <a:r>
              <a:rPr dirty="0" sz="2400">
                <a:latin typeface="Calibri Light"/>
                <a:cs typeface="Calibri Light"/>
              </a:rPr>
              <a:t>: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6305" y="304927"/>
            <a:ext cx="43230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Calibri"/>
                <a:cs typeface="Calibri"/>
              </a:rPr>
              <a:t>Finding </a:t>
            </a:r>
            <a:r>
              <a:rPr dirty="0" sz="2800" spc="-5">
                <a:latin typeface="Calibri"/>
                <a:cs typeface="Calibri"/>
              </a:rPr>
              <a:t>Bounds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for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Integral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1786" y="875791"/>
            <a:ext cx="67779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6955" algn="l"/>
                <a:tab pos="6339205" algn="l"/>
              </a:tabLst>
            </a:pP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h</a:t>
            </a:r>
            <a:r>
              <a:rPr dirty="0" sz="2400" spc="-4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w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h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8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alue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f	is less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than	</a:t>
            </a:r>
            <a:r>
              <a:rPr dirty="0" sz="2400" spc="-5">
                <a:latin typeface="Calibri"/>
                <a:cs typeface="Calibri"/>
              </a:rPr>
              <a:t>3\</a:t>
            </a:r>
            <a:r>
              <a:rPr dirty="0" sz="240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8635" y="659891"/>
            <a:ext cx="1356360" cy="4831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52244" y="1543811"/>
            <a:ext cx="7918704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8363" y="798702"/>
            <a:ext cx="60045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none" sz="3200" spc="-80">
                <a:solidFill>
                  <a:srgbClr val="C55A11"/>
                </a:solidFill>
              </a:rPr>
              <a:t>A</a:t>
            </a:r>
            <a:r>
              <a:rPr dirty="0" u="none" sz="3200" spc="-125">
                <a:solidFill>
                  <a:srgbClr val="C55A11"/>
                </a:solidFill>
              </a:rPr>
              <a:t>r</a:t>
            </a:r>
            <a:r>
              <a:rPr dirty="0" u="none" sz="3200" spc="-85">
                <a:solidFill>
                  <a:srgbClr val="C55A11"/>
                </a:solidFill>
              </a:rPr>
              <a:t>e</a:t>
            </a:r>
            <a:r>
              <a:rPr dirty="0" u="none" sz="3200">
                <a:solidFill>
                  <a:srgbClr val="C55A11"/>
                </a:solidFill>
              </a:rPr>
              <a:t>a</a:t>
            </a:r>
            <a:r>
              <a:rPr dirty="0" u="none" sz="3200" spc="-165">
                <a:solidFill>
                  <a:srgbClr val="C55A11"/>
                </a:solidFill>
              </a:rPr>
              <a:t> </a:t>
            </a:r>
            <a:r>
              <a:rPr dirty="0" u="none" sz="3200" spc="-155">
                <a:solidFill>
                  <a:srgbClr val="C55A11"/>
                </a:solidFill>
              </a:rPr>
              <a:t>Und</a:t>
            </a:r>
            <a:r>
              <a:rPr dirty="0" u="none" sz="3200" spc="-170">
                <a:solidFill>
                  <a:srgbClr val="C55A11"/>
                </a:solidFill>
              </a:rPr>
              <a:t>e</a:t>
            </a:r>
            <a:r>
              <a:rPr dirty="0" u="none" sz="3200">
                <a:solidFill>
                  <a:srgbClr val="C55A11"/>
                </a:solidFill>
              </a:rPr>
              <a:t>r</a:t>
            </a:r>
            <a:r>
              <a:rPr dirty="0" u="none" sz="3200" spc="-345">
                <a:solidFill>
                  <a:srgbClr val="C55A11"/>
                </a:solidFill>
              </a:rPr>
              <a:t> </a:t>
            </a:r>
            <a:r>
              <a:rPr dirty="0" u="none" sz="3200">
                <a:solidFill>
                  <a:srgbClr val="C55A11"/>
                </a:solidFill>
              </a:rPr>
              <a:t>a</a:t>
            </a:r>
            <a:r>
              <a:rPr dirty="0" u="none" sz="3200" spc="-135">
                <a:solidFill>
                  <a:srgbClr val="C55A11"/>
                </a:solidFill>
              </a:rPr>
              <a:t> </a:t>
            </a:r>
            <a:r>
              <a:rPr dirty="0" u="none" sz="3200" spc="-204">
                <a:solidFill>
                  <a:srgbClr val="C55A11"/>
                </a:solidFill>
              </a:rPr>
              <a:t>Cu</a:t>
            </a:r>
            <a:r>
              <a:rPr dirty="0" u="none" sz="3200" spc="-160">
                <a:solidFill>
                  <a:srgbClr val="C55A11"/>
                </a:solidFill>
              </a:rPr>
              <a:t>r</a:t>
            </a:r>
            <a:r>
              <a:rPr dirty="0" u="none" sz="3200" spc="-235">
                <a:solidFill>
                  <a:srgbClr val="C55A11"/>
                </a:solidFill>
              </a:rPr>
              <a:t>v</a:t>
            </a:r>
            <a:r>
              <a:rPr dirty="0" u="none" sz="3200">
                <a:solidFill>
                  <a:srgbClr val="C55A11"/>
                </a:solidFill>
              </a:rPr>
              <a:t>e</a:t>
            </a:r>
            <a:r>
              <a:rPr dirty="0" u="none" sz="3200" spc="-390">
                <a:solidFill>
                  <a:srgbClr val="C55A11"/>
                </a:solidFill>
              </a:rPr>
              <a:t> </a:t>
            </a:r>
            <a:r>
              <a:rPr dirty="0" u="none" sz="3200" spc="-105">
                <a:solidFill>
                  <a:srgbClr val="C55A11"/>
                </a:solidFill>
              </a:rPr>
              <a:t>a</a:t>
            </a:r>
            <a:r>
              <a:rPr dirty="0" u="none" sz="3200">
                <a:solidFill>
                  <a:srgbClr val="C55A11"/>
                </a:solidFill>
              </a:rPr>
              <a:t>s</a:t>
            </a:r>
            <a:r>
              <a:rPr dirty="0" u="none" sz="3200" spc="-220">
                <a:solidFill>
                  <a:srgbClr val="C55A11"/>
                </a:solidFill>
              </a:rPr>
              <a:t> </a:t>
            </a:r>
            <a:r>
              <a:rPr dirty="0" u="none" sz="3200">
                <a:solidFill>
                  <a:srgbClr val="C55A11"/>
                </a:solidFill>
              </a:rPr>
              <a:t>a</a:t>
            </a:r>
            <a:r>
              <a:rPr dirty="0" u="none" sz="3200" spc="-145">
                <a:solidFill>
                  <a:srgbClr val="C55A11"/>
                </a:solidFill>
              </a:rPr>
              <a:t> </a:t>
            </a:r>
            <a:r>
              <a:rPr dirty="0" u="none" sz="3200" spc="-160">
                <a:solidFill>
                  <a:srgbClr val="C55A11"/>
                </a:solidFill>
              </a:rPr>
              <a:t>D</a:t>
            </a:r>
            <a:r>
              <a:rPr dirty="0" u="none" sz="3200" spc="-195">
                <a:solidFill>
                  <a:srgbClr val="C55A11"/>
                </a:solidFill>
              </a:rPr>
              <a:t>e</a:t>
            </a:r>
            <a:r>
              <a:rPr dirty="0" u="none" sz="3200" spc="-145">
                <a:solidFill>
                  <a:srgbClr val="C55A11"/>
                </a:solidFill>
              </a:rPr>
              <a:t>f</a:t>
            </a:r>
            <a:r>
              <a:rPr dirty="0" u="none" sz="3200" spc="-135">
                <a:solidFill>
                  <a:srgbClr val="C55A11"/>
                </a:solidFill>
              </a:rPr>
              <a:t>i</a:t>
            </a:r>
            <a:r>
              <a:rPr dirty="0" u="none" sz="3200" spc="-170">
                <a:solidFill>
                  <a:srgbClr val="C55A11"/>
                </a:solidFill>
              </a:rPr>
              <a:t>n</a:t>
            </a:r>
            <a:r>
              <a:rPr dirty="0" u="none" sz="3200" spc="-145">
                <a:solidFill>
                  <a:srgbClr val="C55A11"/>
                </a:solidFill>
              </a:rPr>
              <a:t>i</a:t>
            </a:r>
            <a:r>
              <a:rPr dirty="0" u="none" sz="3200" spc="-180">
                <a:solidFill>
                  <a:srgbClr val="C55A11"/>
                </a:solidFill>
              </a:rPr>
              <a:t>t</a:t>
            </a:r>
            <a:r>
              <a:rPr dirty="0" u="none" sz="3200">
                <a:solidFill>
                  <a:srgbClr val="C55A11"/>
                </a:solidFill>
              </a:rPr>
              <a:t>e</a:t>
            </a:r>
            <a:r>
              <a:rPr dirty="0" u="none" sz="3200" spc="-125">
                <a:solidFill>
                  <a:srgbClr val="C55A11"/>
                </a:solidFill>
              </a:rPr>
              <a:t> </a:t>
            </a:r>
            <a:r>
              <a:rPr dirty="0" u="none" sz="3200" spc="-100">
                <a:solidFill>
                  <a:srgbClr val="C55A11"/>
                </a:solidFill>
              </a:rPr>
              <a:t>I</a:t>
            </a:r>
            <a:r>
              <a:rPr dirty="0" u="none" sz="3200" spc="-155">
                <a:solidFill>
                  <a:srgbClr val="C55A11"/>
                </a:solidFill>
              </a:rPr>
              <a:t>n</a:t>
            </a:r>
            <a:r>
              <a:rPr dirty="0" u="none" sz="3200" spc="-140">
                <a:solidFill>
                  <a:srgbClr val="C55A11"/>
                </a:solidFill>
              </a:rPr>
              <a:t>t</a:t>
            </a:r>
            <a:r>
              <a:rPr dirty="0" u="none" sz="3200" spc="-135">
                <a:solidFill>
                  <a:srgbClr val="C55A11"/>
                </a:solidFill>
              </a:rPr>
              <a:t>e</a:t>
            </a:r>
            <a:r>
              <a:rPr dirty="0" u="none" sz="3200" spc="-125">
                <a:solidFill>
                  <a:srgbClr val="C55A11"/>
                </a:solidFill>
              </a:rPr>
              <a:t>g</a:t>
            </a:r>
            <a:r>
              <a:rPr dirty="0" u="none" sz="3200" spc="-185">
                <a:solidFill>
                  <a:srgbClr val="C55A11"/>
                </a:solidFill>
              </a:rPr>
              <a:t>r</a:t>
            </a:r>
            <a:r>
              <a:rPr dirty="0" u="none" sz="3200" spc="-140">
                <a:solidFill>
                  <a:srgbClr val="C55A11"/>
                </a:solidFill>
              </a:rPr>
              <a:t>a</a:t>
            </a:r>
            <a:r>
              <a:rPr dirty="0" u="none" sz="3200">
                <a:solidFill>
                  <a:srgbClr val="C55A11"/>
                </a:solidFill>
              </a:rPr>
              <a:t>l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4979" y="1828800"/>
            <a:ext cx="8465820" cy="25054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13560" y="419100"/>
            <a:ext cx="8746490" cy="6105525"/>
            <a:chOff x="1813560" y="419100"/>
            <a:chExt cx="8746490" cy="61055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3560" y="419100"/>
              <a:ext cx="8400288" cy="368503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83880" y="728472"/>
              <a:ext cx="2375916" cy="25206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43855" y="1557527"/>
              <a:ext cx="1763268" cy="8641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3236" y="3788664"/>
              <a:ext cx="5256275" cy="27355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308" y="101599"/>
            <a:ext cx="7868284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c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 spc="-15">
                <a:latin typeface="Calibri"/>
                <a:cs typeface="Calibri"/>
              </a:rPr>
              <a:t>lusi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, </a:t>
            </a:r>
            <a:r>
              <a:rPr dirty="0" sz="2400" spc="-40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h</a:t>
            </a:r>
            <a:r>
              <a:rPr dirty="0" sz="2400" spc="-60">
                <a:latin typeface="Calibri"/>
                <a:cs typeface="Calibri"/>
              </a:rPr>
              <a:t>a</a:t>
            </a:r>
            <a:r>
              <a:rPr dirty="0" sz="2400" spc="-5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65">
                <a:latin typeface="Calibri"/>
                <a:cs typeface="Calibri"/>
              </a:rPr>
              <a:t>f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ll</a:t>
            </a:r>
            <a:r>
              <a:rPr dirty="0" sz="2400" spc="-3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w</a:t>
            </a:r>
            <a:r>
              <a:rPr dirty="0" sz="2400" spc="-15">
                <a:latin typeface="Calibri"/>
                <a:cs typeface="Calibri"/>
              </a:rPr>
              <a:t>in</a:t>
            </a:r>
            <a:r>
              <a:rPr dirty="0" sz="2400">
                <a:latin typeface="Calibri"/>
                <a:cs typeface="Calibri"/>
              </a:rPr>
              <a:t>g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rule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75">
                <a:latin typeface="Calibri"/>
                <a:cs typeface="Calibri"/>
              </a:rPr>
              <a:t>f</a:t>
            </a:r>
            <a:r>
              <a:rPr dirty="0" sz="2400" spc="-3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</a:t>
            </a:r>
            <a:r>
              <a:rPr dirty="0" sz="2400" spc="-40">
                <a:latin typeface="Calibri"/>
                <a:cs typeface="Calibri"/>
              </a:rPr>
              <a:t>nt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g</a:t>
            </a:r>
            <a:r>
              <a:rPr dirty="0" sz="2400" spc="-60">
                <a:latin typeface="Calibri"/>
                <a:cs typeface="Calibri"/>
              </a:rPr>
              <a:t>r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in</a:t>
            </a:r>
            <a:r>
              <a:rPr dirty="0" sz="2400">
                <a:latin typeface="Calibri"/>
                <a:cs typeface="Calibri"/>
              </a:rPr>
              <a:t>g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500" spc="-5" i="1">
                <a:latin typeface="Trebuchet MS"/>
                <a:cs typeface="Trebuchet MS"/>
              </a:rPr>
              <a:t>f</a:t>
            </a:r>
            <a:r>
              <a:rPr dirty="0" sz="2500" spc="-555" i="1">
                <a:latin typeface="Trebuchet MS"/>
                <a:cs typeface="Trebuchet MS"/>
              </a:rPr>
              <a:t> </a:t>
            </a:r>
            <a:r>
              <a:rPr dirty="0" sz="2400" spc="-70">
                <a:latin typeface="Calibri"/>
                <a:cs typeface="Calibri"/>
              </a:rPr>
              <a:t>(</a:t>
            </a:r>
            <a:r>
              <a:rPr dirty="0" sz="2500" spc="-80" i="1">
                <a:latin typeface="Trebuchet MS"/>
                <a:cs typeface="Trebuchet MS"/>
              </a:rPr>
              <a:t>x</a:t>
            </a:r>
            <a:r>
              <a:rPr dirty="0" sz="2400">
                <a:latin typeface="Calibri"/>
                <a:cs typeface="Calibri"/>
              </a:rPr>
              <a:t>)</a:t>
            </a:r>
            <a:r>
              <a:rPr dirty="0" sz="2400" spc="-1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=</a:t>
            </a:r>
            <a:r>
              <a:rPr dirty="0" sz="2400" spc="170">
                <a:latin typeface="Calibri"/>
                <a:cs typeface="Calibri"/>
              </a:rPr>
              <a:t> </a:t>
            </a:r>
            <a:r>
              <a:rPr dirty="0" sz="2500" spc="-120" i="1">
                <a:latin typeface="Trebuchet MS"/>
                <a:cs typeface="Trebuchet MS"/>
              </a:rPr>
              <a:t>x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0308" y="3098917"/>
            <a:ext cx="5072380" cy="8947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85"/>
              </a:spcBef>
            </a:pPr>
            <a:r>
              <a:rPr dirty="0" sz="2400" spc="-5">
                <a:latin typeface="Calibri"/>
                <a:cs typeface="Calibri"/>
              </a:rPr>
              <a:t>This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formula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gives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area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trapezoid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d</a:t>
            </a:r>
            <a:r>
              <a:rPr dirty="0" sz="2400" spc="-30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 line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500" spc="-5" i="1">
                <a:latin typeface="Trebuchet MS"/>
                <a:cs typeface="Trebuchet MS"/>
              </a:rPr>
              <a:t>y</a:t>
            </a:r>
            <a:r>
              <a:rPr dirty="0" sz="2500" spc="-295" i="1">
                <a:latin typeface="Trebuchet MS"/>
                <a:cs typeface="Trebuchet MS"/>
              </a:rPr>
              <a:t> </a:t>
            </a:r>
            <a:r>
              <a:rPr dirty="0" sz="2400">
                <a:latin typeface="Calibri"/>
                <a:cs typeface="Calibri"/>
              </a:rPr>
              <a:t>= </a:t>
            </a:r>
            <a:r>
              <a:rPr dirty="0" sz="2500" spc="-5" i="1">
                <a:latin typeface="Trebuchet MS"/>
                <a:cs typeface="Trebuchet MS"/>
              </a:rPr>
              <a:t>x</a:t>
            </a:r>
            <a:r>
              <a:rPr dirty="0" sz="2500" spc="-434" i="1">
                <a:latin typeface="Trebuchet MS"/>
                <a:cs typeface="Trebuchet MS"/>
              </a:rPr>
              <a:t> </a:t>
            </a:r>
            <a:r>
              <a:rPr dirty="0" sz="2400" spc="-5">
                <a:latin typeface="Calibri"/>
                <a:cs typeface="Calibri"/>
              </a:rPr>
              <a:t>(se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Figu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)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2859" y="989075"/>
            <a:ext cx="2778252" cy="278587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4100" y="1171955"/>
            <a:ext cx="5166359" cy="7071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sheymaa alazzawi</dc:creator>
  <dc:title>SECOND SEMESTER</dc:title>
  <dcterms:created xsi:type="dcterms:W3CDTF">2021-09-20T19:44:30Z</dcterms:created>
  <dcterms:modified xsi:type="dcterms:W3CDTF">2021-09-20T19:44:30Z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2021-09-20T00:00:00Z</vt:filetime>
  </property>
</Properties>
</file>