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85" r:id="rId3"/>
    <p:sldId id="295" r:id="rId4"/>
    <p:sldId id="296" r:id="rId5"/>
    <p:sldId id="297" r:id="rId6"/>
    <p:sldId id="298" r:id="rId7"/>
    <p:sldId id="299" r:id="rId8"/>
    <p:sldId id="282" r:id="rId9"/>
    <p:sldId id="293" r:id="rId10"/>
    <p:sldId id="289" r:id="rId11"/>
    <p:sldId id="294" r:id="rId12"/>
    <p:sldId id="284" r:id="rId13"/>
    <p:sldId id="286" r:id="rId14"/>
    <p:sldId id="261" r:id="rId15"/>
    <p:sldId id="287" r:id="rId16"/>
    <p:sldId id="263" r:id="rId17"/>
    <p:sldId id="288" r:id="rId18"/>
    <p:sldId id="264" r:id="rId19"/>
    <p:sldId id="265" r:id="rId20"/>
    <p:sldId id="300" r:id="rId21"/>
    <p:sldId id="301" r:id="rId22"/>
    <p:sldId id="302" r:id="rId23"/>
    <p:sldId id="303"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520" autoAdjust="0"/>
  </p:normalViewPr>
  <p:slideViewPr>
    <p:cSldViewPr>
      <p:cViewPr varScale="1">
        <p:scale>
          <a:sx n="67" d="100"/>
          <a:sy n="67"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8:32.6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 8 16,'-15'-6'23,"15"6"-3,-10-4-1,10 4-3,0 0-4,-9 3-3,12 7-1,1 3-2,5 7-1,1 1 0,4 7-2,0 1 1,2 4-1,0-3 0,-2-1-1,-1-5 0,-2-5-1,-2-3-1,-2-3 1,-1-3-3,-6-10-4,0 0-16,12 12-8,-12-12-2,0 0 2</inkml:trace>
  <inkml:trace contextRef="#ctx0" brushRef="#br0" timeOffset="390">362 49 20,'-3'-12'20,"3"12"-1,0 0-2,-16 10-3,2 6-3,2 6-4,0 7-1,-6 7 0,2 8-2,-3 6 1,1 3-2,1 4 0,4-3-2,-3-3 0,4-3-1,1-8 0,4-6-3,3-5-4,0-11-8,4-18-14,4 15 1,-4-15 0</inkml:trace>
  <inkml:trace contextRef="#ctx0" brushRef="#br0" timeOffset="906">447 318 6,'-6'-13'17,"6"13"0,0 0-3,0 0-3,0 0-3,-4 10-1,4 3 0,-2 3-3,3 4-1,-1 4-2,-1 1 0,1 1 1,1-3-1,1-1 0,1-7-1,-3-15-4,12 9-11,-8-23-10,13 1 1,-9-18-1</inkml:trace>
  <inkml:trace contextRef="#ctx0" brushRef="#br0" timeOffset="1171">485 83 12,'-9'1'20,"9"-1"-10,-3 12-5,3-12-7,7 18-14,-7-18-1</inkml:trace>
  <inkml:trace contextRef="#ctx0" brushRef="#br0" timeOffset="1406">653 451 3,'-5'-17'20,"9"4"-3,-5-6-8,2-2 1,-2-1-2,1-1-3,-2 2 0,0 3-1,-1 3 1,-1 3-1,4 12 0,-14 0-2,4 10 0,-1 9 0,1 6-1,2 5-1,-2 1 0,7 3-1,3-3 1,5-19-1,41 52-26,-9-78 1,-15 4 1</inkml:trace>
  <inkml:trace contextRef="#ctx0" brushRef="#br0" timeOffset="2031">726 372 13,'10'-45'15,"-15"-15"-1,15 6 0,-18 4-4,41-38-1,-10 93-5,-21 12-1,-3 8 2,-2 9-2,1 8-1,0 8 0,1 3 0,3-1 0,1-4 0,1-4-1,1-8 0,3-6-2,-1-9-4,3-13-13,8-1-6,-10-16-1,9 2 1</inkml:trace>
  <inkml:trace contextRef="#ctx0" brushRef="#br0" timeOffset="2656">1074 283 5,'0'0'7,"0"0"-1,-10 9 1,10-9-3,-14 6-1,1-1-1,3 1 1,-6 0-1,4 6 1,-4 1 0,2 4 2,-1 0-1,4 4 1,5-1-2,0-2 0,4-1 0,4-6-1,-2-11-1,12 12-1,-12-12 1,20-16-1,-6-1 0,0-6 1,1-3-1,-4-5 2,3-3-2,-4-4 1,1 4-1,-3 2 1,-3 6 0,-1 5 1,-1 3-1,-1 9 1,-2 9 0,1 9-1,-1 10 1,0 7 0,-1 8 0,2 5-1,0 5 1,1 3-1,1-1 0,2-5-1,0-7 0,1-5 0,1-8-1,1-8 1,-8-13-2,20-1 1,-10-11-2,4-6 1,-2-1 0,3-5-1,-5-1 1,3 2 0,-3 2 0,-1 6 1,-2 6 1,-7 9 0,12 2 0,-8 11 1,0 4-1,-1 3 1,-1 2 0,3 1 0,-1-2 0,1-2-2,0-5-4,-5-14-9,19 7-8,-16-20 0</inkml:trace>
  <inkml:trace contextRef="#ctx0" brushRef="#br0" timeOffset="3609">1475 396 11,'0'0'9,"9"2"0,-9-2-2,9 14-2,-5-3 0,-2 0-1,0 1 0,0-2-2,-1-1 0,-1-9 0,1 13-1,-1-13 0,0 0-1,0 0-1,0 0-3,11-5-6,-10-6-9,10 9 0</inkml:trace>
  <inkml:trace contextRef="#ctx0" brushRef="#br0" timeOffset="3968">1667 343 12,'0'0'14,"-9"-1"-3,9 1-2,0 0-4,-9-1-2,9 1-2,0 0-1,0 0-1,0 0 0,0 0-1,0 0 0,0 0 1,0 0-1,0 0-5,0 0-9,0 0-1</inkml:trace>
  <inkml:trace contextRef="#ctx0" brushRef="#br0" timeOffset="4421">1545 423 11,'0'0'12,"10"-9"-3,-10 9-1,11-6-2,-11 6-1,13 4-1,-13-4-1,17 10 0,-17-10-1,16 14 1,-16-14-2,16 13 0,-16-13-1,14 2-1,-14-2-2,17-12 0,-9 1 0,1 1 0,0-1 1,1 2 2,-10 9 2,14-7 1,-14 7 2,10 14 1,-8 0 1,1 2-1,-1 0-1,1 2-3,1-3-9,2 3-16,-6-18 0,8 10-2</inkml:trace>
  <inkml:trace contextRef="#ctx0" brushRef="#br0" timeOffset="4906">1892 308 23,'0'0'13,"-10"-2"-1,10 2-2,0 0-4,-11 1-3,11-1-2,0 0-1,-9 10 0,9-10-1,-1 19 1,4-7-2,2 3 1,0 4 0,3-2 0,2 4 1,4-2-1,0 3 1,2 0 0,0 3 0,2 0 1,0 2 0,-2 3 0,-3-2 2,-3 2 2,-6-5 1,0 1 3,-11-7 0,-1 1 1,-9-10-1,-3 0 0,-7-12-1,0-1-3,-6-8-2,3-6-3,1-3-4,1-6-5,6-2-11,8 1-11,0-7 1,11 5-1</inkml:trace>
  <inkml:trace contextRef="#ctx0" brushRef="#br0" timeOffset="5421">1371 90 30,'0'0'26,"-22"3"1,22-3-3,0 0-33,0 0-17,26 5 0,-16-9 0</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8:39.21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16 222 4,'0'0'10,"0"0"-1,0 0-1,0 0-2,0 0 0,0 0-1,0 0-1,15 4 0,-5-3-1,3 0 0,5 0 0,2 0 1,3-1-1,-1 0-1,2-1-1,-2 0 0,0 0-3,-3-1-6,-4 0-9,5 6-5,-20-4 0</inkml:trace>
  <inkml:trace contextRef="#ctx0" brushRef="#br0" timeOffset="407">8 366 26,'0'0'15,"0"0"-2,0 0-2,0 0-2,0 0-4,14 4-1,0-5-1,4 0 0,2-1-1,3 0-4,2-1-12,4 6-10,-9-9 0,5 11 0</inkml:trace>
  <inkml:trace contextRef="#ctx0" brushRef="#br0" timeOffset="1360">4 192 6,'-4'-10'7,"9"-2"-1,1 2 0,1-5-1,3-3 1,1-2-1,1-2 0,2 0-1,-2 3 0,0 3-1,-2 2-1,-1 5-1,1 4 0,-10 5 0,15 3 0,-15-3 0,13 22-1,-8-6-2,0 2-9,4 10-9,-9-9-1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01.5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21 403 0,'0'0'9,"0"0"-2,0 0-1,-9 6 0,9-6-1,0 0 0,0 0-1,0 0-1,0 0 1,0 0-1,0 0 0,0 0 0,0 0 0,0 0-1,0 0 0,0 0 0,0 0-1,0 0-1,0 0 1,0 0-1,0 0 0,0 0 0,0 0 0,0 0 1,0 0-1,0 0 1,0 0 0,0 0 0,0 0 0,0 0 0,0 0 0,0 0-1,0 0 1,0 0-1,0 0 1,0 0 0,0 0-1,0 0 1,0 0-1,0 0 1,0 0-1,0 0 0,0 0 1,0 0-1,0 0-1,0 0-1,0 0-9,0 0-11,0 0-1,-3-17 1</inkml:trace>
  <inkml:trace contextRef="#ctx0" brushRef="#br0" timeOffset="2235">127 168 5,'0'0'16,"-13"-3"-1,13 3-2,-13-2-4,13 2-1,-15 1-3,5 0-1,10-1-1,-17 9-2,9 1 0,-2 1 0,3 3 0,-3 4-1,3 3 0,0 3 0,3 2 0,0 2 0,2-1 0,2 2 0,1-2 0,2 0 0,2-5 0,1-3 0,2-2-1,1-4 1,1-6-2,5-2-5,1-4-8,-2-13-8,10 6 0</inkml:trace>
  <inkml:trace contextRef="#ctx0" brushRef="#br0" timeOffset="2625">311 312 7,'8'9'7,"-8"-9"-1,7 20 0,-2-7 0,0 3 0,0-1 0,-1 2 0,0-1-1,-2-2-1,-1-2 0,0-3-1,-1-9 1,-1 14-2,1-14 0,0 0 0,0 0 0,0 0-1,0 0 0,0 0-1,-8-12 0,8-2 0,0-4 0,0-2 0,0-5 0,1-2 0,0 0-1,0-1 1,-1 1 0,2 6 0,-2 1 0,1 6-1,-1 1 1,0 13 0,0 0-1,0 0 1,10 10 0,-4 1 0,1 4-1,1-1 1,5 1 0,-2-2 0,1-4 0,1-2 0,-1-4 1,1-4-1,-3-4 0,0-2 0,-1-3 1,0-3-1,-3 1 0,0-1 1,-3 0-1,1 3 1,-4 10-1,4-11 1,-4 11 0,0 0-1,-2 15 0,2 0 0,2 4 1,-1 3-2,1-1 1,1 2 0,1-3 0,2-3-1,1-5 1,-7-12 0,17 9 0,-8-12 0,2-4-1,0-4 1,1 0 0,1-2-1,0 2 1,0 0-1,2 2 1,-2 3-1,0 1 1,-1 2 0,-2 1 0,-10 2 0,14-3 1,-14 3-1,0 0 1,0 0-1,0 0 1,0-9 0,0 9 0,-11-4 0,11 4-1,-14 0 2,14 0-2,-14 9 1,7 0-1,2 3 0,1 3 0,1 0-1,1 2 1,2-2 0,0-2-2,3-3 2,-3-10 0,10 3-1,-10-3 1,16-12 0,-8 1 0,2-2 0,-2 3 1,0-3-1,-8 13 0,14-10 0,-14 10 0,11 7 0,-7 4 0,1 3 0,-1 0 0,3 3 0,-2-3 0,2-1 2,-7-13-2,12 9 0,-12-9 1,18-14-1,-7 0 0,0-8 0,0-4-1,-1-5 1,1-4-2,1-3 1,-3 0 1,2-1 0,-5 1 0,1 4 0,-2 4 1,-2 4 1,-1 7 0,-1 7-2,-1 12 1,0 0 0,-4 13-1,2 9 0,0 7 0,1 7 0,1 8-1,1 6 1,2 0-1,2-2 1,3-3-1,-1-10 1,1-7 0,2-9-1,-10-19 1,16 6 0,-10-17 0,-2-6-2,-1-4 2,-1-1 2,-4 0-2,-1 1 1,-2 2-1,-2 4 0,-1 5 1,-2 4-1,0 5 0,1 4-1,-2 3 1,4 4-1,7-10-1,-8 19 1,7-9 0,1-10 0,12 13 1,1-12-1,2-5 1,4-3 0,1-3 0,1-2 0,2 0 0,-3-3 1,-3 5-1,-1 3 1,-4 4 0,-12 3 0,16 9 1,-12 6 0,-2 6 0,-1 5 0,-1 2 1,1 0-2,1 0 1,1-6-1,1-4-1,-4-18-5,17 10-14,-12-25-6,9-1 0</inkml:trace>
  <inkml:trace contextRef="#ctx0" brushRef="#br0" timeOffset="4204">1131 87 3,'-16'5'17,"12"8"0,-2-3-14,6 0-5,4 0-9,-4-10-7</inkml:trace>
  <inkml:trace contextRef="#ctx0" brushRef="#br0" timeOffset="4391">1346 254 11,'-11'5'23,"4"8"-9,2-1-2,1 2-1,3 2-3,-1-1 0,6 0-3,-1-2-2,3-2-2,-6-11 0,12 11 0,-12-11 0,12-8-1,-8-4 0,-2-1-1,-1-5 1,-3 1-1,-1-2 0,-1 3 0,-1 1 0,1 3 0,1 1 0,2 2 0,1 9 1,9-11-1,2 8 0,2 1 0,2 1 0,2 3 1,3 2-1,1 4 1,-3 1 0,-1 4 0,-3 2 1,-3 2 0,-1 3 1,-5 0-1,-2 1 1,-2-2 0,1-1-3,-1-3-10,-1-15-13,6 17 0,-6-17-1</inkml:trace>
  <inkml:trace contextRef="#ctx0" brushRef="#br0" timeOffset="6047">1863 227 6,'8'-11'5,"-8"11"-1,17-11-2,-17 11 0,13 0 0,-13 0 2,0 0 0,8 11 1,-8-11 0,-4 9-1,4-9 1,-14 11-1,4-3 0,-1 1-1,-2 1-1,-1 4 1,-1-1-1,2 4 1,0 0-1,2 4 0,3-4-1,0 2 0,4-4 0,4-2-1,2-3 0,-2-10 0,12 8 0,-2-12 1,1-3-1,2-3 0,-1-4 0,1-1 0,0 0 1,-2 2-1,0 2 0,-5 1 0,-6 10 1,9-5 1,-9 5-1,5 13 2,-4-1 0,0 3-1,0 3 0,2 1 0,0-2 0,1-1-1,0-4 0,-4-12 0,12 9-1,-12-9 0,18-10 1,-9 1-1,1-2 0,0 0 0,-1 3 0,1 3 0,-10 5 0,17-1 0,-17 1 0,13 9 0,-13-9 0,12 14 0,-12-14 1,13 6-1,-13-6 1,17-10-1,-7 2 0,-1-1 0,3-2 0,-1 2 0,1 3 0,-2 3 0,1 4 0,-11-1 0,15 11 0,-15-11 0,14 14 0,-14-14 0,15 9 0,-15-9-3,15-2-2,-3-1-7,1 5-10,-13-2-3,25 2 0</inkml:trace>
  <inkml:trace contextRef="#ctx0" brushRef="#br0" timeOffset="7266">2394 350 7,'0'0'10,"-10"-9"-1,10 9-2,-1-15-1,1 6-1,-2-1 0,0-1-1,2 11 1,-8-16-1,8 16-1,-15-8 0,6 6-1,0 6-1,-3 4 0,1 3 0,1 4-1,0 3 0,3 2 1,2 2-1,3-1 0,3 0 0,3-3 0,3-5 1,2-4-1,3-8 1,1-5-1,0-9 0,1-6 1,0-7-1,-1-3 1,-1-7-1,-1-2 1,-2 1-1,-2 2 0,-3 2 1,-2 5 0,-2 7-1,-2 7 0,2 14 0,0 0 0,-10 14-1,6 5 1,2 6-1,2 6 1,1 6 0,2 1-2,2 2-2,2 1-10,-3-7-8,9 4-1</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09.9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3 511 7,'0'-12'14,"-3"-3"0,3-1-3,1-2-1,2 1-1,2 2-2,1 0-1,2 3-1,1 2-1,1 6-2,4 3 0,-2 4-1,0 5 0,0 3 1,-2 4-1,-2 1 0,-3 2 0,-2 0 1,-4 0-1,-1-4 0,-2-2 0,0-3-1,4-9 1,0 0-1,0 0 1,3-19-1,4 3 0,2-2 0,2-1 0,2 2 0,-1 0 0,1 8 1,0 4-1,-2 7 0,-2 5 0,0 5 1,-3 6-1,-1 0 1,-2 0-1,0 0 1,-1-4-1,0-3 0,-2-11 1,10-3-1,-3-10 0,2-3 0,2-4 0,1 0-1,-1 1 1,1 2 0,-1 5 0,-2 7 0,-9 5 0,12 12 0,-9 2 1,-3 6 0,-1 1 1,0 2-1,-2-2 0,1 0 0,-1-4 0,2-4-2,2-1-5,-1-12-5,0 0-11,14 12-5,-14-12-1</inkml:trace>
  <inkml:trace contextRef="#ctx0" brushRef="#br0" timeOffset="829">487 386 17,'0'0'16,"-11"12"-3,6 2-2,1 4-2,2 1-2,2 6-2,2 0 0,2-1 0,2-4-2,3-3-1,2-9 0,0-7-1,2-10 0,-1-6-1,-2-7 1,-1-4-1,-1-4 1,-4-1 0,-4 1 0,-2 5-1,-5 3 2,-2 7-1,-3 5-1,-2 7 1,-1 6-1,-1 5-1,2 4-3,1 3-3,3 0-12,8 8-6,-3-9-1</inkml:trace>
  <inkml:trace contextRef="#ctx0" brushRef="#br0" timeOffset="1344">678 369 9,'8'9'18,"-8"-9"0,9 25-3,-6-8-4,2 5-4,0 2 0,0 0-4,1-3 0,-1-4-2,-2-4 0,-3-13 0,10 4 0,-10-4-1,10-23 1,-5 3-1,-1-6 0,-1-2 0,0-1-2,-1 2-2,0 1-5,-1 3-10,7 11-5,-11-2-1</inkml:trace>
  <inkml:trace contextRef="#ctx0" brushRef="#br0" timeOffset="2110">934 587 5,'0'0'9,"0"0"0,3-12-1,3-2-2,-2-3-2,1-7-1,0-3-2,-1-3 1,0 2-1,-2 1 2,0 3 0,-2 2 2,-2 8-1,-1 3 0,3 11 0,-10 4 0,4 8-1,0 7 0,1 3-1,2 8 1,2 2-1,2 3-1,4-3 1,3-1-1,2-6-3,4-5-9,4-3-13,-6-18 0,8 1-1</inkml:trace>
  <inkml:trace contextRef="#ctx0" brushRef="#br0" timeOffset="2735">1170 572 20,'-14'-2'15,"14"2"-3,-9-17-1,7 5-3,1-3-1,1-2-1,4-1 0,0-1-1,2 4-1,2 2 0,1 3-1,1 4 0,2 7-1,-2 4 0,0 4-1,1 6 1,-3 1 0,-1-1-1,-2 1 1,-1-2-1,-1-3 1,-3-11-1,0 0-1,0 0 1,14-9-1,-7-4 0,1-3 0,1 0-1,1 2 1,-1 2 0,3 6 0,-3 8 0,0 7 0,-3 3 0,-1 6 0,2 0 0,-3 3 1,2-3-1,-2-3 0,-4-15 0,13 5-1,-3-11-1,1-9 0,1-2 0,0-5-1,0 4 0,0-3 1,-2 6 0,-2 6 2,-8 9 1,15 7 1,-11 5 1,1 4 0,-1 1 0,1 3 0,-1-3-1,2 1-1,-2-8-1,-4-10 1,9 13-2,-9-13 0,11-4 0,-11 4 0,12-11 0,-12 11 0,14-8 0,-14 8 0,17-1 0,-17 1 1,16 6-1,-6-3 1,-10-3 1,17 0-2,-5-1-2,-1-9-3,3 4-4,-2-4-2,3 6-1,-1 0-1,0 4 0,-1 2 1,-13-2 3,18 18 4,-14-8 3,2 0 3,-4 0 1,-2-10 0,3 10-1,-3-10 0,0 0-3,11-2-2</inkml:trace>
  <inkml:trace contextRef="#ctx0" brushRef="#br0" timeOffset="3532">1846 249 5,'2'-48'11,"-3"-4"-2,4 5 0,-1 5-2,1 7 0,1 13 0,-4 22-1,12-3 1,-5 24 0,-1 13-2,0 14 1,3 13-2,1 7 0,-1 4-1,1-3 1,0-5-1,-3-9-1,2-9-1,-2-14 0,-3-14-1,-4-18-1,0 0-1,1-18-1,-6-5-1,-1-5 0,-5-2 0,-1-1-1,-5 1-1,-1 4 2,-1 6 2,-2 6 0,4 6 2,1 7 0,6 4 0,10-3 1,-6 18 0,12-7 0,3 0-4,6-6-16,9 8-2,-4-12-1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14.1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107 260 18,'-13'-10'18,"3"6"-2,-2 2-3,2 4-3,-3 7-3,4 4 0,2 7-2,2 4 0,3 8-1,1 2 0,5 5-1,0-2-1,6-1 1,0-6-2,3-5 0,-1-8-1,0-11 1,1-10-1,-2-8 1,-3-10-1,-1-8 1,-3-6-1,-4-4 1,-2-1-1,-5 0-1,-2 4 1,-3 4-1,-3 6 0,-2 4 0,-1 8 0,2 1-1,2 7 0,0 0 0,14 7 0,-9-5 0,9 5 0,14-5 1,2-1-1,3-2 1,4-7 1,1-1 0,1-7 1,-2-1-1,2 1 1,-5 2-1,1 3 1,-4 6 0,-1 9 0,0 12 1,-2 14-1,0 14 1,-2 12 0,3 11 0,-3 14 0,2 6 0,0 1-2,-3-2 1,1-7-1,-1-10-1,-3-10 0,-1-12-1,-2-13-1,-3-11-1,-2-16 1,0 0-1,-12 2 0,3-13 0,-5-4 1,-1-1 0,0-3 2,-3 1 1,4 2 1,1 1-1,4 2 1,2 4 0,7 9 1,2-12-1,-2 12-4,17-6-9,-8-4-12,13 9 1,-9-11-1</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15.2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79 511 6,'-7'-26'21,"9"4"-9,-1-4-2,2 3-2,2 1-2,1 3-1,2 5-2,-1 4-2,2 6 1,-9 4-1,16 4 0,-16-4 1,12 12 0,-12-12 1,5 16 0,-5-16-1,-6 15 0,6-15 0,-19 15 0,6-6-1,-2 2 0,-2-1-1,-1 3 0,2 3 0,1-1 0,3 2-1,3-1 1,4 1-1,3-2 0,7-1 1,-5-14-1,20 8 0,-5-13 1,2-10 0,3-6 0,1-8 0,-3-6 0,2-7 0,-4-2 1,-2-3-1,-2 2 0,-2 3 0,-4 7 1,-3 5 0,-2 6-1,-1 9 1,0 15 0,0 0-1,-3 16 1,1 6 0,1 8 0,0 6 0,3 4 0,-1 5-1,2-4 1,2-6 0,1-4-1,2-7 0,1-8 0,1-8 0,3-11 0,0-8-1,1-5-1,0-2 1,0-3-1,-1 3 0,-1 0 0,0 6 1,-2 8 1,-1 11 1,1 7 1,-2 7 0,0 5 1,0 2 1,2-1-1,-3 0-1,1-6-1,3-9-5,-2-2-21,-5-23-1,8-1 0,-8-20-1</inkml:trace>
  <inkml:trace contextRef="#ctx0" brushRef="#br0" timeOffset="734">399 106 11,'-12'13'22,"10"12"-1,-5-9-1,3 4-30,10 3-12,-1-13 0</inkml:trace>
  <inkml:trace contextRef="#ctx0" brushRef="#br0" timeOffset="922">528 514 18,'0'0'24,"0"0"0,-5-24-17,8 0-1,2-3 0,0-4-1,1 1-1,0 0-2,0 6-1,-1 5 0,-2 5 1,-3 14 0,0 0 0,0 0-1,0 0 1,-8 20-2,7-7 1,1 3-1,3-1-1,3 1 1,3-4-1,4 2 0,1-4-1,2-1 1,-2-1-1,0 1 1,-4-1 1,-10-8 1,8 20 1,-12-10 0,-3 3 1,-7-1 0,1 1 0,-5-1-2,1-3-7,-2-6-19,9 5-1,-5-11 0,15 3-1</inkml:trace>
  <inkml:trace contextRef="#ctx0" brushRef="#br0" timeOffset="1594">820 541 2,'-11'2'23,"11"-2"1,-13 4 0,13-4-15,-8-21-2,7-1-2,3-3-2,0-9 0,1-6-2,1-6 1,-1-5-1,1 0 0,-2 4-1,-1 2 1,-2 4 0,-2 7 0,1 9 0,-5 7 1,7 18-1,-15 1 0,9 15 0,-1 13 0,1 11-1,2 9 0,2 8 1,4 5-1,2 0 1,5-2-2,-2-9-1,4-5-4,2-16-8,0-18-13,7-2 0,-8-18 1</inkml:trace>
  <inkml:trace contextRef="#ctx0" brushRef="#br0" timeOffset="1969">1008 338 8,'1'-16'24,"-1"16"1,0 0-7,0 0-7,-10 9-2,6 7-2,2 10-1,-1 3-2,1 4-1,1 3-1,2-1 0,0-2 0,3-7-1,1-9-1,-5-17 0,17 7-2,-8-17 0,1-7 0,1-6-1,-1-5 1,-1-4-1,0 0 1,-3 2 1,-1 1 0,-3 5 1,-1 4 1,-1 7 0,0 13-1,0 0 1,-14 0 0,6 14 0,1 8 0,0 2-1,2 1 0,0 2 0,3-1-2,1-5-3,4-7-11,6-1-10,-9-13 0,15-2 1</inkml:trace>
  <inkml:trace contextRef="#ctx0" brushRef="#br0" timeOffset="2859">1302 349 15,'-19'-6'23,"19"6"-5,-17 12-2,6 1-1,1 5-3,-1 3-2,3 7-1,-2 3-3,7 3-1,-1-1-1,5 1-1,4-4-4,2-6-2,4-3-7,1-6-15,1-16-5,5-1 1,-4-13 0</inkml:trace>
  <inkml:trace contextRef="#ctx0" brushRef="#br0" timeOffset="3359">1509 413 9,'0'0'15,"0"0"0,0 0-1,0 0-1,1-9-1,-1 9-1,0 0-2,-10-8-2,10 8-1,-12 0-2,12 0 0,-15 16-1,8 0-1,-3 1-1,4 3 1,0 4-1,4 0 0,-1-1-1,3-4 1,1-5-1,3-4 0,-4-10-1,8 10 0,-8-10-1,13-3 0,-4 2 1,-9 1-1,18 0 1,-8 1-1,2 3 1,2 1 0,-2 1 1,1-2 0,-1-1 0,-1-2 0,0-5-1,-11 4-1,17-23-1,-9 4 0,0-7-2,-1-5 1,-1-8 0,-1-5 0,-1-4 0,-2-6 1,-4 0 6,0 0-1,-2 0 2,1 7-1,-2 6 2,0 8 0,1 7 0,3 14 0,1 12-1,4 18-1,1 11 0,3 11 0,1 9-1,5 9 0,-1 5 0,3 4-1,-3-2-1,2-6 1,-3-10-1,-2-10 0,-1-10-1,-3-13 1,-6-16-1,0 0 1,4-23-1,-8-2 0,0-4 1,-4-2-1,-1 0 0,0 4 1,-1 6-1,0 3 1,1 7 0,9 11-1,-13-9 0,13 9 1,-4 11-1,4-11 0,7 14 0,-7-14 0,17 12 1,-3-7 0,2-3 0,2-1 0,1-2 1,1 0 0,-1 2 1,-1 2 0,-1 3 1,-1 6 0,-4 3 1,1 5 1,-5 3-1,2 3-1,-3-2 0,1 1 0,-3-6-1,3-3-2,-1-5-1,-7-11-2,15-1-7,-10-9-15,-1-10-6,4 0-2,-5-11 1</inkml:trace>
  <inkml:trace contextRef="#ctx0" brushRef="#br0" timeOffset="4281">1874 224 18,'1'12'19,"-1"-12"1,3 15-19,7-2-4,6-5-8,7 9-7,-6-10-2</inkml:trace>
  <inkml:trace contextRef="#ctx0" brushRef="#br0" timeOffset="4437">2080 410 3,'3'33'26,"-4"-5"1,7 8 0,1-2-16,5-4-2,2-3-1,1-6-3,0-9-2,-1-9-2,-1-10 0,-2-10 0,-3-4-1,-5-8 1,-3-3-1,-6-4 0,-4 0 0,-3-2-1,-4 4 1,1 3-1,0 4 0,3 2-1,4 1 1,4 6 0,8 3 1,7 5 0,4 4 1,7 4 0,3 7 0,0 3 1,3 7 0,-2 4 0,-1 5 0,-5 0-1,-2 5 1,-6 3 1,-2 1 0,-6 0-1,0 2 0,-2-3 0,0-2 0,1-3 0,3-5-1,3-9-1,3-5 1,5-9-1,1-7-1,2-8 0,1-8 1,-1-7-1,-1-4 0,-1-3 0,-5-4 0,-3 1 0,-4-2 0,-4-1 0,-3 5-1,0 5 1,-5 4-2,1 6 2,-3 5-1,2 8 0,7 11 1,-13-5-1,13 5 1,-4 14 0,9-5 1,5 5 0,6-1 1,4 2 0,5 3 0,4 1 0,2 2 0,1 2 1,-1 2-1,-2 1 0,-4 0 0,-5 3 0,-4 3 1,-10-2 1,-6 0-1,-8-1 0,-8-2 0,-5-1-1,-1-4-2,-2-1-3,-2-8-13,1-4-14,11 3-1,-2-11 1</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29.1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5 21,'0'0'19,"0"0"-2,0 0-1,0 0-2,3 20-5,-3-1-3,-2 3-3,0 4 0,-1 2-3,0 3 0,0-3-4,0-4-6,0-6-13,5 2-2,-2-20 0</inkml:trace>
  <inkml:trace contextRef="#ctx0" brushRef="#br0" timeOffset="235">163 0 4,'15'9'24,"-15"-9"2,6 26 0,-5-7-15,-1 3-3,0 2 1,-3 3-4,1 1-7,-1-1-14,5 5-10,-7-12 0,6 5 0</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68" units="1/in"/>
          <inkml:channelProperty channel="F" name="resolution" value="INF" units="1/dev"/>
        </inkml:channelProperties>
      </inkml:inkSource>
      <inkml:timestamp xml:id="ts0" timeString="2009-10-14T19:19:30.6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76 124 2,'-43'15'16,"43"-15"-8,-19 49-2,19-49-4,-10 67 0,10-67-1,-5 64 0,5-64-3,2 42-5,-2-42-8</inkml:trace>
  <inkml:trace contextRef="#ctx0" brushRef="#br0" timeOffset="219">193 0 2,'-2'27'10,"-1"4"-1,-1 8-2,0 2-1,0 0-3,-1-3-3,3-5-6,5-1-11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27/10/1442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86A00B69-0C43-470D-897B-5C2129A2A2DF}" type="slidenum">
              <a:rPr lang="en-US" sz="1200"/>
              <a:pPr eaLnBrk="1" hangingPunct="1"/>
              <a:t>3</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85562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24B7B03F-60C3-4C73-B995-6C25E2F88F6F}" type="slidenum">
              <a:rPr lang="en-US" sz="1200"/>
              <a:pPr eaLnBrk="1" hangingPunct="1"/>
              <a:t>4</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03467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84F2EE8A-5A1D-41C9-9537-5E7F419B10EA}" type="slidenum">
              <a:rPr lang="en-US" sz="1200"/>
              <a:pPr eaLnBrk="1" hangingPunct="1"/>
              <a:t>5</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387003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7AA77FD1-C7E7-486A-9FBA-F18BED8CB5A2}" type="slidenum">
              <a:rPr lang="en-US" sz="1200"/>
              <a:pPr eaLnBrk="1" hangingPunct="1"/>
              <a:t>6</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24034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800">
                <a:solidFill>
                  <a:schemeClr val="tx1"/>
                </a:solidFill>
                <a:latin typeface="Arial" pitchFamily="34" charset="0"/>
              </a:defRPr>
            </a:lvl1pPr>
            <a:lvl2pPr marL="702756" indent="-270291" defTabSz="914485" eaLnBrk="0" hangingPunct="0">
              <a:defRPr sz="800">
                <a:solidFill>
                  <a:schemeClr val="tx1"/>
                </a:solidFill>
                <a:latin typeface="Arial" pitchFamily="34" charset="0"/>
              </a:defRPr>
            </a:lvl2pPr>
            <a:lvl3pPr marL="1081164" indent="-216233" defTabSz="914485" eaLnBrk="0" hangingPunct="0">
              <a:defRPr sz="800">
                <a:solidFill>
                  <a:schemeClr val="tx1"/>
                </a:solidFill>
                <a:latin typeface="Arial" pitchFamily="34" charset="0"/>
              </a:defRPr>
            </a:lvl3pPr>
            <a:lvl4pPr marL="1513629" indent="-216233" defTabSz="914485" eaLnBrk="0" hangingPunct="0">
              <a:defRPr sz="800">
                <a:solidFill>
                  <a:schemeClr val="tx1"/>
                </a:solidFill>
                <a:latin typeface="Arial" pitchFamily="34" charset="0"/>
              </a:defRPr>
            </a:lvl4pPr>
            <a:lvl5pPr marL="1946095" indent="-216233" defTabSz="914485" eaLnBrk="0" hangingPunct="0">
              <a:defRPr sz="800">
                <a:solidFill>
                  <a:schemeClr val="tx1"/>
                </a:solidFill>
                <a:latin typeface="Arial" pitchFamily="34" charset="0"/>
              </a:defRPr>
            </a:lvl5pPr>
            <a:lvl6pPr marL="2378560" indent="-216233" algn="ctr" defTabSz="914485" rtl="0" eaLnBrk="0" fontAlgn="base" hangingPunct="0">
              <a:spcBef>
                <a:spcPct val="0"/>
              </a:spcBef>
              <a:spcAft>
                <a:spcPct val="0"/>
              </a:spcAft>
              <a:defRPr sz="800">
                <a:solidFill>
                  <a:schemeClr val="tx1"/>
                </a:solidFill>
                <a:latin typeface="Arial" pitchFamily="34" charset="0"/>
              </a:defRPr>
            </a:lvl6pPr>
            <a:lvl7pPr marL="2811026" indent="-216233" algn="ctr" defTabSz="914485" rtl="0" eaLnBrk="0" fontAlgn="base" hangingPunct="0">
              <a:spcBef>
                <a:spcPct val="0"/>
              </a:spcBef>
              <a:spcAft>
                <a:spcPct val="0"/>
              </a:spcAft>
              <a:defRPr sz="800">
                <a:solidFill>
                  <a:schemeClr val="tx1"/>
                </a:solidFill>
                <a:latin typeface="Arial" pitchFamily="34" charset="0"/>
              </a:defRPr>
            </a:lvl7pPr>
            <a:lvl8pPr marL="3243491" indent="-216233" algn="ctr" defTabSz="914485" rtl="0" eaLnBrk="0" fontAlgn="base" hangingPunct="0">
              <a:spcBef>
                <a:spcPct val="0"/>
              </a:spcBef>
              <a:spcAft>
                <a:spcPct val="0"/>
              </a:spcAft>
              <a:defRPr sz="800">
                <a:solidFill>
                  <a:schemeClr val="tx1"/>
                </a:solidFill>
                <a:latin typeface="Arial" pitchFamily="34" charset="0"/>
              </a:defRPr>
            </a:lvl8pPr>
            <a:lvl9pPr marL="3675957" indent="-216233" algn="ctr" defTabSz="914485" rtl="0" eaLnBrk="0" fontAlgn="base" hangingPunct="0">
              <a:spcBef>
                <a:spcPct val="0"/>
              </a:spcBef>
              <a:spcAft>
                <a:spcPct val="0"/>
              </a:spcAft>
              <a:defRPr sz="800">
                <a:solidFill>
                  <a:schemeClr val="tx1"/>
                </a:solidFill>
                <a:latin typeface="Arial" pitchFamily="34" charset="0"/>
              </a:defRPr>
            </a:lvl9pPr>
          </a:lstStyle>
          <a:p>
            <a:pPr eaLnBrk="1" hangingPunct="1"/>
            <a:fld id="{A8409404-891F-4C45-8D32-E3FDA3938324}" type="slidenum">
              <a:rPr lang="en-US" sz="1200"/>
              <a:pPr eaLnBrk="1" hangingPunct="1"/>
              <a:t>7</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142620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14</a:t>
            </a:fld>
            <a:endParaRPr lang="ar-SA"/>
          </a:p>
        </p:txBody>
      </p:sp>
    </p:spTree>
    <p:extLst>
      <p:ext uri="{BB962C8B-B14F-4D97-AF65-F5344CB8AC3E}">
        <p14:creationId xmlns:p14="http://schemas.microsoft.com/office/powerpoint/2010/main" val="36097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27/10/1442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27/10/1442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27/10/1442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27/10/1442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27/10/1442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27/10/1442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27/10/1442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27/10/1442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27/10/1442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27/10/1442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27/10/1442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27/10/1442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urface-to-volume_rati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Nanoparticle" TargetMode="External"/><Relationship Id="rId3" Type="http://schemas.openxmlformats.org/officeDocument/2006/relationships/hyperlink" Target="https://en.wikipedia.org/wiki/Nanotechnology" TargetMode="External"/><Relationship Id="rId7" Type="http://schemas.openxmlformats.org/officeDocument/2006/relationships/hyperlink" Target="https://en.wikipedia.org/wiki/Carbon_nanotube" TargetMode="External"/><Relationship Id="rId2" Type="http://schemas.openxmlformats.org/officeDocument/2006/relationships/hyperlink" Target="https://en.wikipedia.org/wiki/Melting_point" TargetMode="External"/><Relationship Id="rId1" Type="http://schemas.openxmlformats.org/officeDocument/2006/relationships/slideLayout" Target="../slideLayouts/slideLayout2.xml"/><Relationship Id="rId6" Type="http://schemas.openxmlformats.org/officeDocument/2006/relationships/hyperlink" Target="https://en.wikipedia.org/wiki/Nanowire" TargetMode="External"/><Relationship Id="rId5" Type="http://schemas.openxmlformats.org/officeDocument/2006/relationships/hyperlink" Target="https://en.wikipedia.org/wiki/Nanometer" TargetMode="External"/><Relationship Id="rId10" Type="http://schemas.openxmlformats.org/officeDocument/2006/relationships/hyperlink" Target="https://en.wikipedia.org/wiki/Thermodynamic" TargetMode="External"/><Relationship Id="rId4" Type="http://schemas.openxmlformats.org/officeDocument/2006/relationships/hyperlink" Target="https://en.wikipedia.org/wiki/Bulk_material" TargetMode="External"/><Relationship Id="rId9" Type="http://schemas.openxmlformats.org/officeDocument/2006/relationships/hyperlink" Target="https://en.wikipedia.org/wiki/Surface-to-volume_rati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ensor" TargetMode="External"/><Relationship Id="rId2" Type="http://schemas.openxmlformats.org/officeDocument/2006/relationships/hyperlink" Target="https://en.wikipedia.org/wiki/Catalyst" TargetMode="External"/><Relationship Id="rId1" Type="http://schemas.openxmlformats.org/officeDocument/2006/relationships/slideLayout" Target="../slideLayouts/slideLayout2.xml"/><Relationship Id="rId6" Type="http://schemas.openxmlformats.org/officeDocument/2006/relationships/hyperlink" Target="https://en.wikipedia.org/wiki/Enthalpy" TargetMode="External"/><Relationship Id="rId5" Type="http://schemas.openxmlformats.org/officeDocument/2006/relationships/hyperlink" Target="https://en.wikipedia.org/wiki/Calorimeter" TargetMode="External"/><Relationship Id="rId4" Type="http://schemas.openxmlformats.org/officeDocument/2006/relationships/hyperlink" Target="https://en.wikipedia.org/wiki/Transmission_electron_microscop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2.png"/><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5.xml"/><Relationship Id="rId18" Type="http://schemas.openxmlformats.org/officeDocument/2006/relationships/image" Target="../media/image13.emf"/><Relationship Id="rId3" Type="http://schemas.openxmlformats.org/officeDocument/2006/relationships/image" Target="../media/image5.jpeg"/><Relationship Id="rId7" Type="http://schemas.openxmlformats.org/officeDocument/2006/relationships/customXml" Target="../ink/ink2.xml"/><Relationship Id="rId12" Type="http://schemas.openxmlformats.org/officeDocument/2006/relationships/image" Target="../media/image10.emf"/><Relationship Id="rId17" Type="http://schemas.openxmlformats.org/officeDocument/2006/relationships/customXml" Target="../ink/ink7.xml"/><Relationship Id="rId2" Type="http://schemas.openxmlformats.org/officeDocument/2006/relationships/notesSlide" Target="../notesSlides/notesSlide5.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9.emf"/><Relationship Id="rId19" Type="http://schemas.openxmlformats.org/officeDocument/2006/relationships/customXml" Target="../ink/ink8.xml"/><Relationship Id="rId4" Type="http://schemas.openxmlformats.org/officeDocument/2006/relationships/image" Target="../media/image6.jpeg"/><Relationship Id="rId9" Type="http://schemas.openxmlformats.org/officeDocument/2006/relationships/customXml" Target="../ink/ink3.xml"/><Relationship Id="rId1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u="sng" dirty="0">
                <a:latin typeface="Algerian" pitchFamily="82" charset="0"/>
              </a:rPr>
              <a:t>Nanostructured Materials</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lecture-4</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611560" y="2564904"/>
            <a:ext cx="7848872" cy="3312368"/>
          </a:xfrm>
        </p:spPr>
        <p:txBody>
          <a:bodyPr>
            <a:normAutofit fontScale="47500" lnSpcReduction="20000"/>
          </a:bodyPr>
          <a:lstStyle/>
          <a:p>
            <a:pPr eaLnBrk="0" fontAlgn="base" hangingPunct="0"/>
            <a:r>
              <a:rPr lang="en-US" sz="10100" b="1" dirty="0">
                <a:solidFill>
                  <a:srgbClr val="C00000"/>
                </a:solidFill>
              </a:rPr>
              <a:t>Properties of </a:t>
            </a:r>
            <a:r>
              <a:rPr lang="en-US" sz="10100" b="1" dirty="0" err="1" smtClean="0">
                <a:solidFill>
                  <a:srgbClr val="C00000"/>
                </a:solidFill>
              </a:rPr>
              <a:t>Nanomaterials</a:t>
            </a:r>
            <a:r>
              <a:rPr lang="en-US" sz="9300" b="1" dirty="0" smtClean="0">
                <a:solidFill>
                  <a:srgbClr val="C00000"/>
                </a:solidFill>
                <a:effectLst>
                  <a:outerShdw blurRad="38100" dist="38100" dir="2700000" algn="tl">
                    <a:srgbClr val="C0C0C0"/>
                  </a:outerShdw>
                </a:effectLst>
              </a:rPr>
              <a:t> </a:t>
            </a:r>
            <a:r>
              <a:rPr lang="en-US" sz="9300" b="1" dirty="0">
                <a:solidFill>
                  <a:srgbClr val="C00000"/>
                </a:solidFill>
                <a:effectLst>
                  <a:outerShdw blurRad="38100" dist="38100" dir="2700000" algn="tl">
                    <a:srgbClr val="C0C0C0"/>
                  </a:outerShdw>
                </a:effectLst>
              </a:rPr>
              <a:t> </a:t>
            </a:r>
            <a:endParaRPr lang="ar-SA" sz="9300" b="1" dirty="0" smtClean="0">
              <a:solidFill>
                <a:srgbClr val="C00000"/>
              </a:solidFill>
              <a:effectLst>
                <a:outerShdw blurRad="38100" dist="38100" dir="2700000" algn="tl">
                  <a:srgbClr val="C0C0C0"/>
                </a:outerShdw>
              </a:effectLst>
            </a:endParaRPr>
          </a:p>
          <a:p>
            <a:pPr eaLnBrk="0" fontAlgn="base" hangingPunct="0"/>
            <a:endParaRPr lang="ar-SA" sz="9300" b="1" dirty="0">
              <a:effectLst>
                <a:outerShdw blurRad="38100" dist="38100" dir="2700000" algn="tl">
                  <a:srgbClr val="C0C0C0"/>
                </a:outerShdw>
              </a:effectLst>
            </a:endParaRPr>
          </a:p>
          <a:p>
            <a:pPr eaLnBrk="0" fontAlgn="base" hangingPunct="0"/>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u="sng" dirty="0">
                <a:effectLst>
                  <a:outerShdw blurRad="38100" dist="38100" dir="2700000" algn="tl">
                    <a:srgbClr val="C0C0C0"/>
                  </a:outerShdw>
                </a:effectLst>
              </a:rPr>
              <a:t> </a:t>
            </a:r>
            <a:endParaRPr lang="en-US" sz="12800" dirty="0"/>
          </a:p>
          <a:p>
            <a:r>
              <a:rPr lang="en-US" sz="11000" b="1" i="1" dirty="0" smtClean="0">
                <a:solidFill>
                  <a:srgbClr val="C00000"/>
                </a:solidFill>
              </a:rPr>
              <a:t>Dr. </a:t>
            </a:r>
            <a:r>
              <a:rPr lang="en-US" sz="11000" b="1" i="1" dirty="0" err="1" smtClean="0">
                <a:solidFill>
                  <a:srgbClr val="C00000"/>
                </a:solidFill>
              </a:rPr>
              <a:t>Suha</a:t>
            </a:r>
            <a:r>
              <a:rPr lang="en-US" sz="11000" b="1" i="1" dirty="0" smtClean="0">
                <a:solidFill>
                  <a:srgbClr val="C00000"/>
                </a:solidFill>
              </a:rPr>
              <a:t> I. Al- </a:t>
            </a:r>
            <a:r>
              <a:rPr lang="en-US" sz="11000" b="1" i="1" dirty="0" err="1" smtClean="0">
                <a:solidFill>
                  <a:srgbClr val="C00000"/>
                </a:solidFill>
              </a:rPr>
              <a:t>Nassar</a:t>
            </a:r>
            <a:endParaRPr lang="ar-SA" sz="110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4952"/>
            <a:ext cx="8568952" cy="6401753"/>
          </a:xfrm>
          <a:prstGeom prst="rect">
            <a:avLst/>
          </a:prstGeom>
        </p:spPr>
        <p:txBody>
          <a:bodyPr wrap="square">
            <a:spAutoFit/>
          </a:bodyPr>
          <a:lstStyle/>
          <a:p>
            <a:pPr marL="457200" indent="-457200" algn="l" rtl="0">
              <a:buAutoNum type="arabicPeriod" startAt="2"/>
            </a:pPr>
            <a:r>
              <a:rPr lang="en-US" sz="2000" b="1" i="1" u="sng" dirty="0" smtClean="0"/>
              <a:t>Magnetic Properties</a:t>
            </a:r>
          </a:p>
          <a:p>
            <a:pPr algn="just" rtl="0">
              <a:lnSpc>
                <a:spcPct val="150000"/>
              </a:lnSpc>
            </a:pPr>
            <a:r>
              <a:rPr lang="en-US" sz="2000" dirty="0" smtClean="0">
                <a:cs typeface="+mj-cs"/>
              </a:rPr>
              <a:t>As </a:t>
            </a:r>
            <a:r>
              <a:rPr lang="en-US" sz="2000" dirty="0">
                <a:cs typeface="+mj-cs"/>
              </a:rPr>
              <a:t>other properties, the magnetic properties of </a:t>
            </a:r>
            <a:r>
              <a:rPr lang="en-US" sz="2000" dirty="0" err="1">
                <a:cs typeface="+mj-cs"/>
              </a:rPr>
              <a:t>nanomaterials</a:t>
            </a:r>
            <a:r>
              <a:rPr lang="en-US" sz="2000" dirty="0">
                <a:cs typeface="+mj-cs"/>
              </a:rPr>
              <a:t> differ from those of bulk material. Different local environment for the surface atoms in their magnetic coupling/ interaction with neighboring atoms occur because of large surface to volume ratio and this leading to the mixed volume and surface magnetic characteristic,  therefore ferromagnetism of bulk materials disappears and transfers to super Para magnetism in the nanometer scale due to the huge surface </a:t>
            </a:r>
            <a:r>
              <a:rPr lang="en-US" sz="2000" dirty="0" smtClean="0">
                <a:cs typeface="+mj-cs"/>
              </a:rPr>
              <a:t>energy .</a:t>
            </a:r>
            <a:endParaRPr lang="en-US" sz="2000" dirty="0">
              <a:cs typeface="+mj-cs"/>
            </a:endParaRPr>
          </a:p>
          <a:p>
            <a:pPr algn="just" rtl="0">
              <a:lnSpc>
                <a:spcPct val="150000"/>
              </a:lnSpc>
            </a:pPr>
            <a:r>
              <a:rPr lang="en-US" sz="2000" dirty="0">
                <a:cs typeface="+mj-cs"/>
              </a:rPr>
              <a:t>The smaller the granules of materials and the greater the presence of the outer </a:t>
            </a:r>
            <a:r>
              <a:rPr lang="ar-SA" sz="2000" dirty="0" smtClean="0">
                <a:cs typeface="+mj-cs"/>
              </a:rPr>
              <a:t> </a:t>
            </a:r>
            <a:r>
              <a:rPr lang="en-US" sz="2000" dirty="0" smtClean="0">
                <a:cs typeface="+mj-cs"/>
              </a:rPr>
              <a:t>surfaces</a:t>
            </a:r>
            <a:r>
              <a:rPr lang="en-US" sz="2000" dirty="0">
                <a:cs typeface="+mj-cs"/>
              </a:rPr>
              <a:t>, the greater the </a:t>
            </a:r>
            <a:r>
              <a:rPr lang="en-US" sz="2000" dirty="0" smtClean="0">
                <a:cs typeface="+mj-cs"/>
              </a:rPr>
              <a:t>pitch. The </a:t>
            </a:r>
            <a:r>
              <a:rPr lang="en-US" sz="2000" dirty="0">
                <a:cs typeface="+mj-cs"/>
              </a:rPr>
              <a:t>strength of the magnet depends quantitatively on the dimensions of the dimensions of the granules of the material made magnetism, and the smaller </a:t>
            </a:r>
            <a:r>
              <a:rPr lang="en-US" sz="2000" dirty="0" smtClean="0">
                <a:cs typeface="+mj-cs"/>
              </a:rPr>
              <a:t>. </a:t>
            </a:r>
            <a:r>
              <a:rPr lang="en-US" sz="2000" dirty="0">
                <a:cs typeface="+mj-cs"/>
              </a:rPr>
              <a:t>the granules and the increased the area of ​​external surfaces and the presence of atoms on the surface, as the strength and effectiveness of magnets to increased</a:t>
            </a:r>
            <a:r>
              <a:rPr lang="en-US" sz="2000" dirty="0" smtClean="0">
                <a:cs typeface="+mj-cs"/>
              </a:rPr>
              <a:t>.</a:t>
            </a:r>
            <a:endParaRPr lang="en-US" sz="2000" b="1" i="1" u="sng" dirty="0" smtClean="0">
              <a:cs typeface="+mj-cs"/>
            </a:endParaRPr>
          </a:p>
        </p:txBody>
      </p:sp>
    </p:spTree>
    <p:extLst>
      <p:ext uri="{BB962C8B-B14F-4D97-AF65-F5344CB8AC3E}">
        <p14:creationId xmlns:p14="http://schemas.microsoft.com/office/powerpoint/2010/main" val="3544481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0" y="8271"/>
            <a:ext cx="9036496" cy="6815712"/>
          </a:xfrm>
          <a:prstGeom prst="rect">
            <a:avLst/>
          </a:prstGeom>
        </p:spPr>
        <p:txBody>
          <a:bodyPr wrap="square">
            <a:spAutoFit/>
          </a:bodyPr>
          <a:lstStyle/>
          <a:p>
            <a:pPr algn="l" rtl="0"/>
            <a:r>
              <a:rPr lang="en-US" sz="2000" b="1" i="1" u="sng" dirty="0"/>
              <a:t>3. Optical Properties</a:t>
            </a:r>
            <a:endParaRPr lang="en-US" sz="2000" dirty="0"/>
          </a:p>
          <a:p>
            <a:pPr algn="just" rtl="0">
              <a:lnSpc>
                <a:spcPct val="150000"/>
              </a:lnSpc>
            </a:pPr>
            <a:r>
              <a:rPr lang="en-US" sz="2000" dirty="0">
                <a:cs typeface="+mj-cs"/>
              </a:rPr>
              <a:t>The electronic structure of any material plays an important role on optical response of this material. In </a:t>
            </a:r>
            <a:r>
              <a:rPr lang="en-US" sz="2000" dirty="0" err="1">
                <a:cs typeface="+mj-cs"/>
              </a:rPr>
              <a:t>nanomaterials</a:t>
            </a:r>
            <a:r>
              <a:rPr lang="en-US" sz="2000" dirty="0">
                <a:cs typeface="+mj-cs"/>
              </a:rPr>
              <a:t> the electronic structure </a:t>
            </a:r>
            <a:r>
              <a:rPr lang="en-US" sz="2000" dirty="0" smtClean="0">
                <a:cs typeface="+mj-cs"/>
              </a:rPr>
              <a:t>is closely </a:t>
            </a:r>
            <a:r>
              <a:rPr lang="en-US" sz="2000" dirty="0">
                <a:cs typeface="+mj-cs"/>
              </a:rPr>
              <a:t>related to </a:t>
            </a:r>
            <a:r>
              <a:rPr lang="en-US" sz="2000" b="1" dirty="0">
                <a:cs typeface="+mj-cs"/>
              </a:rPr>
              <a:t>its chemical composition, arrangement, and physical dimensions.</a:t>
            </a:r>
            <a:r>
              <a:rPr lang="en-US" sz="2000" dirty="0">
                <a:cs typeface="+mj-cs"/>
              </a:rPr>
              <a:t> The effect of reduced dimensionality on electronic structure has the most profound effect on the energies of valance band (the highest occupied molecular orbital) and the conduction band (the lowest unoccupied molecular orbital), therefore the transitions between these two states determine the optical emission and absorption of </a:t>
            </a:r>
            <a:r>
              <a:rPr lang="en-US" sz="2000" dirty="0" err="1">
                <a:cs typeface="+mj-cs"/>
              </a:rPr>
              <a:t>nanomaterials</a:t>
            </a:r>
            <a:r>
              <a:rPr lang="en-US" sz="2000" dirty="0">
                <a:cs typeface="+mj-cs"/>
              </a:rPr>
              <a:t> in particular, semiconductors and metals, show large changes in optical properties, such as color, as a function of particle size </a:t>
            </a:r>
            <a:r>
              <a:rPr lang="en-US" sz="2000" dirty="0" smtClean="0">
                <a:cs typeface="+mj-cs"/>
              </a:rPr>
              <a:t>.  </a:t>
            </a:r>
            <a:r>
              <a:rPr lang="en-US" sz="2000" dirty="0" smtClean="0">
                <a:solidFill>
                  <a:srgbClr val="FF0000"/>
                </a:solidFill>
                <a:cs typeface="+mj-cs"/>
              </a:rPr>
              <a:t>The </a:t>
            </a:r>
            <a:r>
              <a:rPr lang="en-US" sz="2000" dirty="0">
                <a:solidFill>
                  <a:srgbClr val="FF0000"/>
                </a:solidFill>
                <a:cs typeface="+mj-cs"/>
              </a:rPr>
              <a:t>‘</a:t>
            </a:r>
            <a:r>
              <a:rPr lang="en-US" sz="2000" dirty="0" err="1">
                <a:solidFill>
                  <a:srgbClr val="FF0000"/>
                </a:solidFill>
                <a:cs typeface="+mj-cs"/>
              </a:rPr>
              <a:t>colour</a:t>
            </a:r>
            <a:r>
              <a:rPr lang="en-US" sz="2000" dirty="0">
                <a:solidFill>
                  <a:srgbClr val="FF0000"/>
                </a:solidFill>
                <a:cs typeface="+mj-cs"/>
              </a:rPr>
              <a:t>’ of a material is a function of the interaction between the light and the object. If a material absorbs light of certain wavelengths, an observer will not see these </a:t>
            </a:r>
            <a:r>
              <a:rPr lang="en-US" sz="2000" dirty="0" err="1">
                <a:solidFill>
                  <a:srgbClr val="FF0000"/>
                </a:solidFill>
                <a:cs typeface="+mj-cs"/>
              </a:rPr>
              <a:t>colours</a:t>
            </a:r>
            <a:r>
              <a:rPr lang="en-US" sz="2000" dirty="0">
                <a:solidFill>
                  <a:srgbClr val="FF0000"/>
                </a:solidFill>
                <a:cs typeface="+mj-cs"/>
              </a:rPr>
              <a:t> in the reflected light. Only reflected wavelengths reach our eyes and this makes an object appear a certain </a:t>
            </a:r>
            <a:r>
              <a:rPr lang="en-US" sz="2000" dirty="0" err="1">
                <a:solidFill>
                  <a:srgbClr val="FF0000"/>
                </a:solidFill>
                <a:cs typeface="+mj-cs"/>
              </a:rPr>
              <a:t>colour</a:t>
            </a:r>
            <a:r>
              <a:rPr lang="en-US" sz="2000" dirty="0">
                <a:solidFill>
                  <a:srgbClr val="FF0000"/>
                </a:solidFill>
                <a:cs typeface="+mj-cs"/>
              </a:rPr>
              <a:t>. For example, leaves appear green because chlorophyll, which is a pigment, absorbs the blue and red </a:t>
            </a:r>
            <a:r>
              <a:rPr lang="en-US" sz="2000" dirty="0" err="1">
                <a:solidFill>
                  <a:srgbClr val="FF0000"/>
                </a:solidFill>
                <a:cs typeface="+mj-cs"/>
              </a:rPr>
              <a:t>colours</a:t>
            </a:r>
            <a:r>
              <a:rPr lang="en-US" sz="2000" dirty="0">
                <a:solidFill>
                  <a:srgbClr val="FF0000"/>
                </a:solidFill>
                <a:cs typeface="+mj-cs"/>
              </a:rPr>
              <a:t> of the spectrum and reflects the green. </a:t>
            </a:r>
          </a:p>
        </p:txBody>
      </p:sp>
    </p:spTree>
    <p:extLst>
      <p:ext uri="{BB962C8B-B14F-4D97-AF65-F5344CB8AC3E}">
        <p14:creationId xmlns:p14="http://schemas.microsoft.com/office/powerpoint/2010/main" val="163210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4664"/>
            <a:ext cx="8892480" cy="6093976"/>
          </a:xfrm>
          <a:prstGeom prst="rect">
            <a:avLst/>
          </a:prstGeom>
        </p:spPr>
        <p:txBody>
          <a:bodyPr wrap="square">
            <a:spAutoFit/>
          </a:bodyPr>
          <a:lstStyle/>
          <a:p>
            <a:pPr algn="l" rtl="0">
              <a:lnSpc>
                <a:spcPct val="150000"/>
              </a:lnSpc>
            </a:pPr>
            <a:r>
              <a:rPr lang="en-US" sz="2000" dirty="0" smtClean="0"/>
              <a:t>Some </a:t>
            </a:r>
            <a:r>
              <a:rPr lang="en-US" sz="2000" dirty="0" err="1"/>
              <a:t>nanomaterials</a:t>
            </a:r>
            <a:r>
              <a:rPr lang="en-US" sz="2000" dirty="0"/>
              <a:t> display very different optical properties, such as </a:t>
            </a:r>
            <a:r>
              <a:rPr lang="en-US" sz="2000" dirty="0" err="1"/>
              <a:t>colour</a:t>
            </a:r>
            <a:r>
              <a:rPr lang="en-US" sz="2000" dirty="0"/>
              <a:t> and transparency, com­pared to bulk materials. In fact the key contributory factor include quantum confinement of electrical carriers within nanoparticles, this </a:t>
            </a:r>
            <a:r>
              <a:rPr lang="en-US" sz="2000" dirty="0" err="1"/>
              <a:t>behaviour</a:t>
            </a:r>
            <a:r>
              <a:rPr lang="en-US" sz="2000" dirty="0"/>
              <a:t> can be cleared by </a:t>
            </a:r>
            <a:r>
              <a:rPr lang="en-US" sz="2000" dirty="0" err="1"/>
              <a:t>Plasmons</a:t>
            </a:r>
            <a:r>
              <a:rPr lang="en-US" sz="2000" dirty="0"/>
              <a:t> phenomena. </a:t>
            </a:r>
            <a:endParaRPr lang="en-US" sz="2000" dirty="0" smtClean="0"/>
          </a:p>
          <a:p>
            <a:pPr algn="l" rtl="0">
              <a:lnSpc>
                <a:spcPct val="150000"/>
              </a:lnSpc>
            </a:pPr>
            <a:r>
              <a:rPr lang="en-US" sz="2000" b="1" u="sng" dirty="0" err="1" smtClean="0"/>
              <a:t>Plasmons</a:t>
            </a:r>
            <a:r>
              <a:rPr lang="en-US" sz="2000" b="1" u="sng" dirty="0" smtClean="0"/>
              <a:t> </a:t>
            </a:r>
            <a:r>
              <a:rPr lang="en-US" sz="2000" b="1" u="sng" dirty="0"/>
              <a:t>of the surface? </a:t>
            </a:r>
          </a:p>
          <a:p>
            <a:pPr algn="l" rtl="0">
              <a:lnSpc>
                <a:spcPct val="150000"/>
              </a:lnSpc>
            </a:pPr>
            <a:r>
              <a:rPr lang="en-US" sz="2000" dirty="0"/>
              <a:t>When a metal particle is exposed to light, the oscillating electromagnetic field of the light induces a collective coherent oscillation of the free electrons (conduction band electrons) of the metal. This electron oscillation around the particle surface causes a charge separation with respect to the ionic lattice, forming a dipole oscillation along the direction of the electric field of the light. The amplitude of the oscillation reaches maximum at a specific frequency, called </a:t>
            </a:r>
            <a:r>
              <a:rPr lang="en-US" sz="2000" dirty="0">
                <a:solidFill>
                  <a:srgbClr val="FF0000"/>
                </a:solidFill>
              </a:rPr>
              <a:t>surface </a:t>
            </a:r>
            <a:r>
              <a:rPr lang="en-US" sz="2000" dirty="0" err="1">
                <a:solidFill>
                  <a:srgbClr val="FF0000"/>
                </a:solidFill>
              </a:rPr>
              <a:t>plasmon</a:t>
            </a:r>
            <a:r>
              <a:rPr lang="en-US" sz="2000" dirty="0">
                <a:solidFill>
                  <a:srgbClr val="FF0000"/>
                </a:solidFill>
              </a:rPr>
              <a:t> resonance (SPR). </a:t>
            </a:r>
            <a:r>
              <a:rPr lang="en-US" sz="2000" dirty="0"/>
              <a:t>The SPR induces a strong absorption of the incident light and thus can be measured using a UV–Vis absorption </a:t>
            </a:r>
            <a:r>
              <a:rPr lang="en-US" sz="2000" dirty="0" smtClean="0"/>
              <a:t>spectrometer.</a:t>
            </a:r>
          </a:p>
        </p:txBody>
      </p:sp>
    </p:spTree>
    <p:extLst>
      <p:ext uri="{BB962C8B-B14F-4D97-AF65-F5344CB8AC3E}">
        <p14:creationId xmlns:p14="http://schemas.microsoft.com/office/powerpoint/2010/main" val="387979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332656"/>
            <a:ext cx="8784976" cy="2402610"/>
          </a:xfrm>
        </p:spPr>
        <p:txBody>
          <a:bodyPr>
            <a:normAutofit fontScale="25000" lnSpcReduction="20000"/>
          </a:bodyPr>
          <a:lstStyle/>
          <a:p>
            <a:pPr algn="just" rtl="0">
              <a:lnSpc>
                <a:spcPct val="170000"/>
              </a:lnSpc>
            </a:pPr>
            <a:r>
              <a:rPr lang="en-US" sz="8000" dirty="0">
                <a:cs typeface="+mj-cs"/>
              </a:rPr>
              <a:t>The SPR band is much stronger for </a:t>
            </a:r>
            <a:r>
              <a:rPr lang="en-US" sz="8000" dirty="0" err="1">
                <a:cs typeface="+mj-cs"/>
              </a:rPr>
              <a:t>plasmonc</a:t>
            </a:r>
            <a:r>
              <a:rPr lang="en-US" sz="8000" dirty="0">
                <a:cs typeface="+mj-cs"/>
              </a:rPr>
              <a:t> nanoparticles (noble metal, especially Au and Ag) than other metals.</a:t>
            </a:r>
          </a:p>
          <a:p>
            <a:pPr algn="just" rtl="0">
              <a:lnSpc>
                <a:spcPct val="170000"/>
              </a:lnSpc>
            </a:pPr>
            <a:r>
              <a:rPr lang="en-US" sz="8000" dirty="0">
                <a:cs typeface="+mj-cs"/>
              </a:rPr>
              <a:t>The SPR band intensity and wavelength depends on the factors affecting the electron charge density on the particle surface such as :-</a:t>
            </a:r>
          </a:p>
          <a:p>
            <a:pPr algn="just" rtl="0">
              <a:lnSpc>
                <a:spcPct val="170000"/>
              </a:lnSpc>
            </a:pPr>
            <a:r>
              <a:rPr lang="en-US" sz="8000" b="1" dirty="0">
                <a:solidFill>
                  <a:srgbClr val="FF0000"/>
                </a:solidFill>
                <a:cs typeface="+mj-cs"/>
              </a:rPr>
              <a:t>the metal type,  particle size,  shape,  structure,  composition and  the dielectric constant of the surrounding medium.</a:t>
            </a:r>
            <a:endParaRPr lang="en-US" sz="8000" dirty="0">
              <a:solidFill>
                <a:srgbClr val="FF0000"/>
              </a:solidFill>
              <a:cs typeface="+mj-cs"/>
            </a:endParaRPr>
          </a:p>
          <a:p>
            <a:pPr algn="just" rtl="0">
              <a:lnSpc>
                <a:spcPct val="170000"/>
              </a:lnSpc>
            </a:pPr>
            <a:r>
              <a:rPr lang="en-US" sz="8000" dirty="0">
                <a:cs typeface="+mj-cs"/>
              </a:rPr>
              <a:t>From this reason, it can be easily understand the different in the </a:t>
            </a:r>
            <a:r>
              <a:rPr lang="en-US" sz="8000" dirty="0" err="1">
                <a:cs typeface="+mj-cs"/>
              </a:rPr>
              <a:t>colour</a:t>
            </a:r>
            <a:r>
              <a:rPr lang="en-US" sz="8000" dirty="0">
                <a:cs typeface="+mj-cs"/>
              </a:rPr>
              <a:t> of gold metal(for example) when the gold particles become in </a:t>
            </a:r>
            <a:r>
              <a:rPr lang="en-US" sz="8000" dirty="0" err="1">
                <a:cs typeface="+mj-cs"/>
              </a:rPr>
              <a:t>nanoscale</a:t>
            </a:r>
            <a:r>
              <a:rPr lang="en-US" sz="8000" dirty="0">
                <a:cs typeface="+mj-cs"/>
              </a:rPr>
              <a:t>.</a:t>
            </a:r>
          </a:p>
          <a:p>
            <a:pPr algn="just" rtl="0">
              <a:lnSpc>
                <a:spcPct val="170000"/>
              </a:lnSpc>
            </a:pPr>
            <a:r>
              <a:rPr lang="en-US" sz="8000" dirty="0">
                <a:cs typeface="+mj-cs"/>
              </a:rPr>
              <a:t>The applications based on optical properties of </a:t>
            </a:r>
            <a:r>
              <a:rPr lang="en-US" sz="8000" dirty="0" err="1">
                <a:cs typeface="+mj-cs"/>
              </a:rPr>
              <a:t>nanomaterials</a:t>
            </a:r>
            <a:r>
              <a:rPr lang="en-US" sz="8000" dirty="0">
                <a:cs typeface="+mj-cs"/>
              </a:rPr>
              <a:t> include optical detector, sensor, imaging, display, solar cell, </a:t>
            </a:r>
            <a:r>
              <a:rPr lang="en-US" sz="8000" dirty="0" err="1">
                <a:cs typeface="+mj-cs"/>
              </a:rPr>
              <a:t>photocatalysis</a:t>
            </a:r>
            <a:r>
              <a:rPr lang="en-US" sz="8000" dirty="0">
                <a:cs typeface="+mj-cs"/>
              </a:rPr>
              <a:t>, </a:t>
            </a:r>
            <a:r>
              <a:rPr lang="en-US" sz="8000" dirty="0" err="1">
                <a:cs typeface="+mj-cs"/>
              </a:rPr>
              <a:t>photoelectrochemistry</a:t>
            </a:r>
            <a:r>
              <a:rPr lang="en-US" sz="8000" dirty="0">
                <a:cs typeface="+mj-cs"/>
              </a:rPr>
              <a:t> and biomedicin</a:t>
            </a:r>
            <a:r>
              <a:rPr lang="en-US" sz="2000" dirty="0"/>
              <a:t>e.</a:t>
            </a:r>
          </a:p>
        </p:txBody>
      </p:sp>
    </p:spTree>
    <p:extLst>
      <p:ext uri="{BB962C8B-B14F-4D97-AF65-F5344CB8AC3E}">
        <p14:creationId xmlns:p14="http://schemas.microsoft.com/office/powerpoint/2010/main" val="54549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8889" y="260648"/>
            <a:ext cx="3392275" cy="523220"/>
          </a:xfrm>
          <a:prstGeom prst="rect">
            <a:avLst/>
          </a:prstGeom>
        </p:spPr>
        <p:txBody>
          <a:bodyPr wrap="none">
            <a:spAutoFit/>
          </a:bodyPr>
          <a:lstStyle/>
          <a:p>
            <a:pPr rtl="0"/>
            <a:r>
              <a:rPr lang="en-US" sz="2800" b="1" i="1" u="sng" dirty="0"/>
              <a:t>4. Thermal Properties</a:t>
            </a:r>
            <a:endParaRPr lang="en-US" sz="2800" dirty="0"/>
          </a:p>
        </p:txBody>
      </p:sp>
      <p:sp>
        <p:nvSpPr>
          <p:cNvPr id="4" name="Rectangle 3"/>
          <p:cNvSpPr/>
          <p:nvPr/>
        </p:nvSpPr>
        <p:spPr>
          <a:xfrm>
            <a:off x="139196" y="820604"/>
            <a:ext cx="5613457" cy="8402300"/>
          </a:xfrm>
          <a:prstGeom prst="rect">
            <a:avLst/>
          </a:prstGeom>
        </p:spPr>
        <p:txBody>
          <a:bodyPr wrap="square">
            <a:spAutoFit/>
          </a:bodyPr>
          <a:lstStyle/>
          <a:p>
            <a:pPr algn="just" rtl="0">
              <a:lnSpc>
                <a:spcPct val="150000"/>
              </a:lnSpc>
            </a:pPr>
            <a:r>
              <a:rPr lang="en-US" sz="2000" dirty="0" smtClean="0"/>
              <a:t>One of the most important thermal properties of </a:t>
            </a:r>
            <a:r>
              <a:rPr lang="en-US" sz="2000" dirty="0" err="1" smtClean="0"/>
              <a:t>nanomatarials</a:t>
            </a:r>
            <a:r>
              <a:rPr lang="en-US" sz="2000" dirty="0" smtClean="0"/>
              <a:t> is melting point,  the melting point of a </a:t>
            </a:r>
            <a:r>
              <a:rPr lang="en-US" sz="2000" dirty="0" err="1" smtClean="0"/>
              <a:t>nanomaterials</a:t>
            </a:r>
            <a:r>
              <a:rPr lang="en-US" sz="2000" dirty="0" smtClean="0"/>
              <a:t> decreases sharply as the particle size reaches critical diameter usually &lt; 5 nm. The changes in melting point occur because </a:t>
            </a:r>
            <a:r>
              <a:rPr lang="en-US" sz="2000" dirty="0" err="1" smtClean="0"/>
              <a:t>nanoscale</a:t>
            </a:r>
            <a:r>
              <a:rPr lang="en-US" sz="2000" dirty="0" smtClean="0"/>
              <a:t> materials have a much larger </a:t>
            </a:r>
            <a:r>
              <a:rPr lang="en-US" sz="2000" dirty="0" smtClean="0">
                <a:hlinkClick r:id="rId3" tooltip="Surface-to-volume ratio"/>
              </a:rPr>
              <a:t>surface-to-volume ratio</a:t>
            </a:r>
            <a:r>
              <a:rPr lang="en-US" sz="2000" dirty="0" smtClean="0"/>
              <a:t> than bulk materials ,therefore they tend to be able to move easier at the lower temperature. Thus the large increases in surface energy and the change in interatomic spacing have a clear effect on thermal properties. Figure 1 shows the melting point decreases dramatically as a function of particle size gets below 5 nm</a:t>
            </a:r>
            <a:r>
              <a:rPr lang="en-US" sz="2000" i="1" dirty="0" smtClean="0"/>
              <a:t> </a:t>
            </a:r>
            <a:r>
              <a:rPr lang="en-US" sz="2000" dirty="0" smtClean="0"/>
              <a:t>.</a:t>
            </a:r>
          </a:p>
          <a:p>
            <a:pPr algn="just" rtl="0">
              <a:lnSpc>
                <a:spcPct val="150000"/>
              </a:lnSpc>
            </a:pPr>
            <a:endParaRPr lang="en-US" sz="2000" dirty="0"/>
          </a:p>
          <a:p>
            <a:pPr algn="just" rtl="0">
              <a:lnSpc>
                <a:spcPct val="150000"/>
              </a:lnSpc>
            </a:pPr>
            <a:endParaRPr lang="en-US" sz="2000" dirty="0" smtClean="0"/>
          </a:p>
          <a:p>
            <a:pPr algn="just" rtl="0">
              <a:lnSpc>
                <a:spcPct val="150000"/>
              </a:lnSpc>
            </a:pPr>
            <a:endParaRPr lang="en-US" sz="2000" dirty="0"/>
          </a:p>
          <a:p>
            <a:pPr algn="just" rtl="0">
              <a:lnSpc>
                <a:spcPct val="150000"/>
              </a:lnSpc>
            </a:pPr>
            <a:endParaRPr lang="en-US" sz="2000" dirty="0" smtClean="0"/>
          </a:p>
          <a:p>
            <a:pPr algn="just" rtl="0">
              <a:lnSpc>
                <a:spcPct val="150000"/>
              </a:lnSpc>
            </a:pPr>
            <a:endParaRPr lang="ar-SA" sz="2000"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916832"/>
            <a:ext cx="2934821" cy="379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2656"/>
            <a:ext cx="8712968" cy="6093976"/>
          </a:xfrm>
          <a:prstGeom prst="rect">
            <a:avLst/>
          </a:prstGeom>
        </p:spPr>
        <p:txBody>
          <a:bodyPr wrap="square">
            <a:spAutoFit/>
          </a:bodyPr>
          <a:lstStyle/>
          <a:p>
            <a:pPr algn="just" rtl="0">
              <a:lnSpc>
                <a:spcPct val="150000"/>
              </a:lnSpc>
            </a:pPr>
            <a:r>
              <a:rPr lang="en-US" sz="2000" dirty="0">
                <a:solidFill>
                  <a:srgbClr val="FF0000"/>
                </a:solidFill>
                <a:cs typeface="+mj-cs"/>
              </a:rPr>
              <a:t>Melting-point depression </a:t>
            </a:r>
            <a:r>
              <a:rPr lang="en-US" sz="2000" dirty="0">
                <a:cs typeface="+mj-cs"/>
              </a:rPr>
              <a:t>is the phenomenon of reduction of the </a:t>
            </a:r>
            <a:r>
              <a:rPr lang="en-US" sz="2000" u="sng" dirty="0">
                <a:cs typeface="+mj-cs"/>
                <a:hlinkClick r:id="rId2"/>
              </a:rPr>
              <a:t>melting point</a:t>
            </a:r>
            <a:r>
              <a:rPr lang="en-US" sz="2000" dirty="0">
                <a:cs typeface="+mj-cs"/>
              </a:rPr>
              <a:t> of a material with reduction of its size. This phenomenon is very prominent in </a:t>
            </a:r>
            <a:r>
              <a:rPr lang="en-US" sz="2000" u="sng" dirty="0" err="1">
                <a:cs typeface="+mj-cs"/>
                <a:hlinkClick r:id="rId3"/>
              </a:rPr>
              <a:t>nanoscale</a:t>
            </a:r>
            <a:r>
              <a:rPr lang="en-US" sz="2000" u="sng" dirty="0">
                <a:cs typeface="+mj-cs"/>
                <a:hlinkClick r:id="rId3"/>
              </a:rPr>
              <a:t> materials</a:t>
            </a:r>
            <a:r>
              <a:rPr lang="en-US" sz="2000" dirty="0">
                <a:cs typeface="+mj-cs"/>
              </a:rPr>
              <a:t>, which melt at temperatures lower than bulk materials.</a:t>
            </a:r>
          </a:p>
          <a:p>
            <a:pPr algn="just" rtl="0">
              <a:lnSpc>
                <a:spcPct val="150000"/>
              </a:lnSpc>
            </a:pPr>
            <a:r>
              <a:rPr lang="en-US" sz="2000" dirty="0">
                <a:cs typeface="+mj-cs"/>
              </a:rPr>
              <a:t>The melting temperature of a </a:t>
            </a:r>
            <a:r>
              <a:rPr lang="en-US" sz="2000" u="sng" dirty="0">
                <a:cs typeface="+mj-cs"/>
                <a:hlinkClick r:id="rId4"/>
              </a:rPr>
              <a:t>bulk material</a:t>
            </a:r>
            <a:r>
              <a:rPr lang="en-US" sz="2000" dirty="0">
                <a:cs typeface="+mj-cs"/>
              </a:rPr>
              <a:t> is not dependent on its size. However as the dimensions of a material decrease towards the atomic scale, the melting temperature scales with the material dimensions. The decrease in melting temperature can be on the order of tens to hundreds of degrees for metals with </a:t>
            </a:r>
            <a:r>
              <a:rPr lang="en-US" sz="2000" u="sng" dirty="0">
                <a:cs typeface="+mj-cs"/>
                <a:hlinkClick r:id="rId5"/>
              </a:rPr>
              <a:t>nanometer</a:t>
            </a:r>
            <a:r>
              <a:rPr lang="en-US" sz="2000" dirty="0">
                <a:cs typeface="+mj-cs"/>
              </a:rPr>
              <a:t> dimensions</a:t>
            </a:r>
            <a:r>
              <a:rPr lang="en-US" sz="2000" dirty="0" smtClean="0">
                <a:cs typeface="+mj-cs"/>
              </a:rPr>
              <a:t>.</a:t>
            </a:r>
          </a:p>
          <a:p>
            <a:pPr algn="just" rtl="0">
              <a:lnSpc>
                <a:spcPct val="150000"/>
              </a:lnSpc>
            </a:pPr>
            <a:r>
              <a:rPr lang="en-US" sz="2000" dirty="0">
                <a:cs typeface="+mj-cs"/>
              </a:rPr>
              <a:t>Melting-point depression is most evident in </a:t>
            </a:r>
            <a:r>
              <a:rPr lang="en-US" sz="2000" u="sng" dirty="0">
                <a:cs typeface="+mj-cs"/>
                <a:hlinkClick r:id="rId6"/>
              </a:rPr>
              <a:t>nanowires</a:t>
            </a:r>
            <a:r>
              <a:rPr lang="en-US" sz="2000" dirty="0">
                <a:cs typeface="+mj-cs"/>
              </a:rPr>
              <a:t>, </a:t>
            </a:r>
            <a:r>
              <a:rPr lang="en-US" sz="2000" u="sng" dirty="0">
                <a:cs typeface="+mj-cs"/>
                <a:hlinkClick r:id="rId7"/>
              </a:rPr>
              <a:t>nanotubes</a:t>
            </a:r>
            <a:r>
              <a:rPr lang="en-US" sz="2000" dirty="0">
                <a:cs typeface="+mj-cs"/>
              </a:rPr>
              <a:t> and </a:t>
            </a:r>
            <a:r>
              <a:rPr lang="en-US" sz="2000" u="sng" dirty="0">
                <a:cs typeface="+mj-cs"/>
                <a:hlinkClick r:id="rId8"/>
              </a:rPr>
              <a:t>nanoparticles</a:t>
            </a:r>
            <a:r>
              <a:rPr lang="en-US" sz="2000" dirty="0">
                <a:cs typeface="+mj-cs"/>
              </a:rPr>
              <a:t>, which all melt at lower temperatures than bulk amounts of the same material. Changes in melting point occur because </a:t>
            </a:r>
            <a:r>
              <a:rPr lang="en-US" sz="2000" dirty="0" err="1">
                <a:cs typeface="+mj-cs"/>
              </a:rPr>
              <a:t>nanoscale</a:t>
            </a:r>
            <a:r>
              <a:rPr lang="en-US" sz="2000" dirty="0">
                <a:cs typeface="+mj-cs"/>
              </a:rPr>
              <a:t> materials have a much larger </a:t>
            </a:r>
            <a:r>
              <a:rPr lang="en-US" sz="2000" u="sng" dirty="0">
                <a:cs typeface="+mj-cs"/>
                <a:hlinkClick r:id="rId9"/>
              </a:rPr>
              <a:t>surface-to-volume ratio</a:t>
            </a:r>
            <a:r>
              <a:rPr lang="en-US" sz="2000" dirty="0">
                <a:cs typeface="+mj-cs"/>
              </a:rPr>
              <a:t> than bulk materials, drastically altering their </a:t>
            </a:r>
            <a:r>
              <a:rPr lang="en-US" sz="2000" u="sng" dirty="0">
                <a:cs typeface="+mj-cs"/>
                <a:hlinkClick r:id="rId10"/>
              </a:rPr>
              <a:t>thermodynamic</a:t>
            </a:r>
            <a:r>
              <a:rPr lang="en-US" sz="2000" dirty="0">
                <a:cs typeface="+mj-cs"/>
              </a:rPr>
              <a:t> and thermal properties</a:t>
            </a:r>
            <a:r>
              <a:rPr lang="en-US" sz="2000" dirty="0" smtClean="0">
                <a:cs typeface="+mj-cs"/>
              </a:rPr>
              <a:t>.</a:t>
            </a:r>
            <a:endParaRPr lang="en-US" sz="2000" dirty="0">
              <a:cs typeface="+mj-cs"/>
            </a:endParaRPr>
          </a:p>
        </p:txBody>
      </p:sp>
    </p:spTree>
    <p:extLst>
      <p:ext uri="{BB962C8B-B14F-4D97-AF65-F5344CB8AC3E}">
        <p14:creationId xmlns:p14="http://schemas.microsoft.com/office/powerpoint/2010/main" val="407002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8895726" cy="6555641"/>
          </a:xfrm>
          <a:prstGeom prst="rect">
            <a:avLst/>
          </a:prstGeom>
        </p:spPr>
        <p:txBody>
          <a:bodyPr wrap="square">
            <a:spAutoFit/>
          </a:bodyPr>
          <a:lstStyle/>
          <a:p>
            <a:pPr algn="l" rtl="0">
              <a:lnSpc>
                <a:spcPct val="150000"/>
              </a:lnSpc>
            </a:pPr>
            <a:r>
              <a:rPr lang="en-US" sz="2000" dirty="0">
                <a:cs typeface="+mj-cs"/>
              </a:rPr>
              <a:t>Melting point depression is a very important issue for applications involving nanoparticles. Nanoparticles are currently used or proposed for prominent roles in </a:t>
            </a:r>
            <a:r>
              <a:rPr lang="en-US" sz="2000" dirty="0">
                <a:cs typeface="+mj-cs"/>
                <a:hlinkClick r:id="rId2"/>
              </a:rPr>
              <a:t>catalyst</a:t>
            </a:r>
            <a:r>
              <a:rPr lang="en-US" sz="2000" dirty="0">
                <a:cs typeface="+mj-cs"/>
              </a:rPr>
              <a:t>, </a:t>
            </a:r>
            <a:r>
              <a:rPr lang="en-US" sz="2000" dirty="0">
                <a:cs typeface="+mj-cs"/>
                <a:hlinkClick r:id="rId3"/>
              </a:rPr>
              <a:t>sensor</a:t>
            </a:r>
            <a:r>
              <a:rPr lang="en-US" sz="2000" dirty="0">
                <a:cs typeface="+mj-cs"/>
              </a:rPr>
              <a:t>, medicinal, optical, magnetic, thermal, electronic, and alternative energy applications. Nanoparticles must be in the solid state to function at elevated temperatures in several of these applications.</a:t>
            </a:r>
          </a:p>
          <a:p>
            <a:pPr algn="l" rtl="0">
              <a:lnSpc>
                <a:spcPct val="150000"/>
              </a:lnSpc>
            </a:pPr>
            <a:r>
              <a:rPr lang="en-US" sz="2000" dirty="0">
                <a:cs typeface="+mj-cs"/>
              </a:rPr>
              <a:t>Two techniques allow measurement of the melting point of nanoparticle. </a:t>
            </a:r>
            <a:endParaRPr lang="en-US" sz="2000" dirty="0" smtClean="0">
              <a:cs typeface="+mj-cs"/>
            </a:endParaRPr>
          </a:p>
          <a:p>
            <a:pPr algn="l" rtl="0">
              <a:lnSpc>
                <a:spcPct val="150000"/>
              </a:lnSpc>
            </a:pPr>
            <a:r>
              <a:rPr lang="en-US" sz="2000" b="1" u="sng" dirty="0" smtClean="0">
                <a:cs typeface="+mj-cs"/>
              </a:rPr>
              <a:t>The </a:t>
            </a:r>
            <a:r>
              <a:rPr lang="en-US" sz="2000" b="1" u="sng" dirty="0">
                <a:cs typeface="+mj-cs"/>
              </a:rPr>
              <a:t>first one </a:t>
            </a:r>
            <a:r>
              <a:rPr lang="en-US" sz="2000" dirty="0">
                <a:cs typeface="+mj-cs"/>
              </a:rPr>
              <a:t>is by electron beam of the </a:t>
            </a:r>
            <a:r>
              <a:rPr lang="en-US" sz="2000" dirty="0">
                <a:cs typeface="+mj-cs"/>
                <a:hlinkClick r:id="rId4"/>
              </a:rPr>
              <a:t>transmission electron microscope</a:t>
            </a:r>
            <a:r>
              <a:rPr lang="en-US" sz="2000" dirty="0">
                <a:cs typeface="+mj-cs"/>
              </a:rPr>
              <a:t> (TEM) which can be used to melt nanoparticles.</a:t>
            </a:r>
            <a:r>
              <a:rPr lang="en-US" sz="2000" baseline="30000" dirty="0">
                <a:cs typeface="+mj-cs"/>
              </a:rPr>
              <a:t> </a:t>
            </a:r>
            <a:r>
              <a:rPr lang="en-US" sz="2000" dirty="0">
                <a:cs typeface="+mj-cs"/>
              </a:rPr>
              <a:t>The melting temperature is estimated from the beam intensity, while changes in the diffraction conditions to indicate phase transition from solid to liquid. This method allows direct viewing of nanoparticles as they melt, making it possible to test and characterize samples with a wider distribution of particle sizes</a:t>
            </a:r>
            <a:r>
              <a:rPr lang="en-US" sz="2000" dirty="0"/>
              <a:t>. </a:t>
            </a:r>
            <a:endParaRPr lang="en-US" sz="2000" dirty="0" smtClean="0"/>
          </a:p>
          <a:p>
            <a:pPr algn="l" rtl="0">
              <a:lnSpc>
                <a:spcPct val="150000"/>
              </a:lnSpc>
            </a:pPr>
            <a:r>
              <a:rPr lang="en-US" sz="2000" b="1" u="sng" dirty="0"/>
              <a:t>The second one is </a:t>
            </a:r>
            <a:r>
              <a:rPr lang="en-US" sz="2000" dirty="0"/>
              <a:t>by developed </a:t>
            </a:r>
            <a:r>
              <a:rPr lang="en-US" sz="2000" dirty="0" err="1"/>
              <a:t>nano</a:t>
            </a:r>
            <a:r>
              <a:rPr lang="en-US" sz="2000" dirty="0" err="1">
                <a:hlinkClick r:id="rId5"/>
              </a:rPr>
              <a:t>calorimeters</a:t>
            </a:r>
            <a:r>
              <a:rPr lang="en-US" sz="2000" dirty="0"/>
              <a:t> that directly measure the </a:t>
            </a:r>
            <a:r>
              <a:rPr lang="en-US" sz="2000" dirty="0">
                <a:hlinkClick r:id="rId6"/>
              </a:rPr>
              <a:t>enthalpy</a:t>
            </a:r>
            <a:r>
              <a:rPr lang="en-US" sz="2000" dirty="0"/>
              <a:t> and melting temperature of nanoparticles</a:t>
            </a:r>
          </a:p>
        </p:txBody>
      </p:sp>
    </p:spTree>
    <p:extLst>
      <p:ext uri="{BB962C8B-B14F-4D97-AF65-F5344CB8AC3E}">
        <p14:creationId xmlns:p14="http://schemas.microsoft.com/office/powerpoint/2010/main" val="200011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740307"/>
          </a:xfrm>
          <a:prstGeom prst="rect">
            <a:avLst/>
          </a:prstGeom>
        </p:spPr>
        <p:txBody>
          <a:bodyPr wrap="square">
            <a:spAutoFit/>
          </a:bodyPr>
          <a:lstStyle/>
          <a:p>
            <a:pPr algn="just" rtl="0">
              <a:lnSpc>
                <a:spcPct val="150000"/>
              </a:lnSpc>
            </a:pPr>
            <a:r>
              <a:rPr lang="en-US" sz="2000" dirty="0">
                <a:cs typeface="+mj-cs"/>
              </a:rPr>
              <a:t>another important property of thermal properties is </a:t>
            </a:r>
            <a:r>
              <a:rPr lang="en-US" sz="2000" b="1" dirty="0">
                <a:cs typeface="+mj-cs"/>
              </a:rPr>
              <a:t>Thermal Conductivity in </a:t>
            </a:r>
            <a:r>
              <a:rPr lang="en-US" sz="2000" b="1" dirty="0" err="1">
                <a:cs typeface="+mj-cs"/>
              </a:rPr>
              <a:t>Nanomaterials</a:t>
            </a:r>
            <a:r>
              <a:rPr lang="en-US" sz="2000" b="1" dirty="0">
                <a:cs typeface="+mj-cs"/>
              </a:rPr>
              <a:t>.</a:t>
            </a:r>
            <a:endParaRPr lang="en-US" sz="2000" dirty="0">
              <a:cs typeface="+mj-cs"/>
            </a:endParaRPr>
          </a:p>
          <a:p>
            <a:pPr algn="just" rtl="0">
              <a:lnSpc>
                <a:spcPct val="150000"/>
              </a:lnSpc>
            </a:pPr>
            <a:r>
              <a:rPr lang="en-US" sz="2000" dirty="0">
                <a:cs typeface="+mj-cs"/>
              </a:rPr>
              <a:t> In general, increasing the number of grain boundaries will enhance phonon scattering at the disordered boundaries, resulting in lower thermal conductivity. Thus, </a:t>
            </a:r>
            <a:r>
              <a:rPr lang="en-US" sz="2000" dirty="0" err="1">
                <a:cs typeface="+mj-cs"/>
              </a:rPr>
              <a:t>nanocrystalline</a:t>
            </a:r>
            <a:r>
              <a:rPr lang="en-US" sz="2000" dirty="0">
                <a:cs typeface="+mj-cs"/>
              </a:rPr>
              <a:t> materials would be expected to have lower thermal conductivity compared to conventional materials. However, as the grain sizes assume </a:t>
            </a:r>
            <a:r>
              <a:rPr lang="en-US" sz="2000" dirty="0" err="1">
                <a:cs typeface="+mj-cs"/>
              </a:rPr>
              <a:t>nanodimensions</a:t>
            </a:r>
            <a:r>
              <a:rPr lang="en-US" sz="2000" dirty="0">
                <a:cs typeface="+mj-cs"/>
              </a:rPr>
              <a:t>, their size becomes comparable to the mean free paths of phonons that transport thermal energy. Thus, </a:t>
            </a:r>
            <a:r>
              <a:rPr lang="en-US" sz="2000" dirty="0" err="1">
                <a:cs typeface="+mj-cs"/>
              </a:rPr>
              <a:t>nanomaterials</a:t>
            </a:r>
            <a:r>
              <a:rPr lang="en-US" sz="2000" dirty="0">
                <a:cs typeface="+mj-cs"/>
              </a:rPr>
              <a:t> can show widely different properties compared to coarse-grained materials, due to the photon confinement and quantization effects of photon transport</a:t>
            </a:r>
            <a:r>
              <a:rPr lang="en-US" sz="2800" dirty="0" smtClean="0"/>
              <a:t>. </a:t>
            </a:r>
            <a:r>
              <a:rPr lang="en-US" sz="2000" dirty="0" smtClean="0">
                <a:cs typeface="+mj-cs"/>
              </a:rPr>
              <a:t>It </a:t>
            </a:r>
            <a:r>
              <a:rPr lang="en-US" sz="2000" dirty="0">
                <a:cs typeface="+mj-cs"/>
              </a:rPr>
              <a:t>has been observed that in addition to the grain size, the shape also has an influence on the thermal properties of </a:t>
            </a:r>
            <a:r>
              <a:rPr lang="en-US" sz="2000" dirty="0" err="1">
                <a:cs typeface="+mj-cs"/>
              </a:rPr>
              <a:t>nanomaterials</a:t>
            </a:r>
            <a:r>
              <a:rPr lang="en-US" sz="2000" dirty="0">
                <a:cs typeface="+mj-cs"/>
              </a:rPr>
              <a:t>. For example, one-dimensional nanowires may offer ultralow thermal conductivities. In nanowires, quantum confinement of phonons in 1D can result in additional polarization modes compared to that observed in bulk </a:t>
            </a:r>
            <a:r>
              <a:rPr lang="en-US" sz="2000" dirty="0" smtClean="0">
                <a:cs typeface="+mj-cs"/>
              </a:rPr>
              <a:t>solids</a:t>
            </a:r>
            <a:endParaRPr lang="en-US" sz="2000" dirty="0">
              <a:cs typeface="+mj-cs"/>
            </a:endParaRPr>
          </a:p>
        </p:txBody>
      </p:sp>
    </p:spTree>
    <p:extLst>
      <p:ext uri="{BB962C8B-B14F-4D97-AF65-F5344CB8AC3E}">
        <p14:creationId xmlns:p14="http://schemas.microsoft.com/office/powerpoint/2010/main" val="9934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568952" cy="6507935"/>
          </a:xfrm>
          <a:prstGeom prst="rect">
            <a:avLst/>
          </a:prstGeom>
        </p:spPr>
        <p:txBody>
          <a:bodyPr wrap="square">
            <a:spAutoFit/>
          </a:bodyPr>
          <a:lstStyle/>
          <a:p>
            <a:pPr algn="just" rtl="0">
              <a:lnSpc>
                <a:spcPct val="150000"/>
              </a:lnSpc>
            </a:pPr>
            <a:r>
              <a:rPr lang="en-US" sz="2000" dirty="0"/>
              <a:t>The strong phonon–phonon interactions and enhanced scattering at grain boundaries result in a significant reduction in thermal conductivity of nanostructures. Silicon nanowires are known to exhibit thermal conductivity at least about two orders of magnitude smaller than that of bulk silicon.</a:t>
            </a:r>
          </a:p>
          <a:p>
            <a:pPr algn="just" rtl="0">
              <a:lnSpc>
                <a:spcPct val="150000"/>
              </a:lnSpc>
            </a:pPr>
            <a:r>
              <a:rPr lang="en-US" sz="2000" dirty="0"/>
              <a:t>In contrast, the tubular structures result in an extremely high thermal conductivity along the axial direction. However, high anisotropy in their </a:t>
            </a:r>
            <a:r>
              <a:rPr lang="en-US" sz="2000" dirty="0" smtClean="0"/>
              <a:t> </a:t>
            </a:r>
            <a:r>
              <a:rPr lang="en-US" sz="2000" dirty="0"/>
              <a:t>heat transport property is observed, making the thermal transport direction dependent.</a:t>
            </a:r>
          </a:p>
          <a:p>
            <a:pPr algn="just" rtl="0">
              <a:lnSpc>
                <a:spcPct val="150000"/>
              </a:lnSpc>
            </a:pPr>
            <a:r>
              <a:rPr lang="en-US" sz="2000" dirty="0"/>
              <a:t>In multilayered coatings, many collective modes of phonon transport may appear besides the phonon modes in each single layer; when the phonon coherence length becomes comparable to the thickness of each layer, the transport properties are significantly influenced. When the mean free path of phonons spans multiple interfaces, the phonon dispersion relation is modified, resulting in enhanced scattering due to decrease in phonon group velocity</a:t>
            </a:r>
            <a:r>
              <a:rPr lang="en-US" sz="2000" dirty="0" smtClean="0"/>
              <a:t>.</a:t>
            </a:r>
            <a:endParaRPr lang="en-US" sz="2000" dirty="0"/>
          </a:p>
        </p:txBody>
      </p:sp>
    </p:spTree>
    <p:extLst>
      <p:ext uri="{BB962C8B-B14F-4D97-AF65-F5344CB8AC3E}">
        <p14:creationId xmlns:p14="http://schemas.microsoft.com/office/powerpoint/2010/main" val="144812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053" y="188640"/>
            <a:ext cx="8856984" cy="6507935"/>
          </a:xfrm>
          <a:prstGeom prst="rect">
            <a:avLst/>
          </a:prstGeom>
        </p:spPr>
        <p:txBody>
          <a:bodyPr wrap="square">
            <a:spAutoFit/>
          </a:bodyPr>
          <a:lstStyle/>
          <a:p>
            <a:pPr algn="just" rtl="0">
              <a:lnSpc>
                <a:spcPct val="150000"/>
              </a:lnSpc>
            </a:pPr>
            <a:r>
              <a:rPr lang="en-US" sz="2000" dirty="0"/>
              <a:t>Further, if the multilayer is designed to have a </a:t>
            </a:r>
            <a:r>
              <a:rPr lang="en-US" sz="2000" dirty="0" err="1"/>
              <a:t>superlattice</a:t>
            </a:r>
            <a:r>
              <a:rPr lang="en-US" sz="2000" dirty="0"/>
              <a:t> structure, and alternate films have a large mismatch in the phonon dispersion relations, it is possible that phonons in a certain frequency range may not propagate to the </a:t>
            </a:r>
            <a:r>
              <a:rPr lang="en-US" sz="2000" dirty="0" err="1"/>
              <a:t>neighbouring</a:t>
            </a:r>
            <a:r>
              <a:rPr lang="en-US" sz="2000" dirty="0"/>
              <a:t> layers unless there are mode conversions at the interface. Also, the presence of interface dislocations and defects can contribute to enhanced boundary scattering. All these factors can contribute to the lower thermal conductivity of multilayered nanostructured films.</a:t>
            </a:r>
          </a:p>
          <a:p>
            <a:pPr algn="just" rtl="0">
              <a:lnSpc>
                <a:spcPct val="150000"/>
              </a:lnSpc>
            </a:pPr>
            <a:r>
              <a:rPr lang="en-US" sz="2000" dirty="0">
                <a:solidFill>
                  <a:srgbClr val="FF0000"/>
                </a:solidFill>
              </a:rPr>
              <a:t>The use of a </a:t>
            </a:r>
            <a:r>
              <a:rPr lang="en-US" sz="2000" dirty="0" err="1">
                <a:solidFill>
                  <a:srgbClr val="FF0000"/>
                </a:solidFill>
              </a:rPr>
              <a:t>nanofluid</a:t>
            </a:r>
            <a:r>
              <a:rPr lang="en-US" sz="2000" dirty="0">
                <a:solidFill>
                  <a:srgbClr val="FF0000"/>
                </a:solidFill>
              </a:rPr>
              <a:t> to enhance thermal transport is another promising application of the thermal properties of </a:t>
            </a:r>
            <a:r>
              <a:rPr lang="en-US" sz="2000" dirty="0" err="1">
                <a:solidFill>
                  <a:srgbClr val="FF0000"/>
                </a:solidFill>
              </a:rPr>
              <a:t>nanomaterials</a:t>
            </a:r>
            <a:r>
              <a:rPr lang="en-US" sz="2000" dirty="0">
                <a:solidFill>
                  <a:srgbClr val="FF0000"/>
                </a:solidFill>
              </a:rPr>
              <a:t>. </a:t>
            </a:r>
            <a:r>
              <a:rPr lang="en-US" sz="2000" dirty="0" err="1">
                <a:solidFill>
                  <a:srgbClr val="FF0000"/>
                </a:solidFill>
              </a:rPr>
              <a:t>Nanofluids</a:t>
            </a:r>
            <a:r>
              <a:rPr lang="en-US" sz="2000" dirty="0">
                <a:solidFill>
                  <a:srgbClr val="FF0000"/>
                </a:solidFill>
              </a:rPr>
              <a:t> represent the class of liquids that have a stable colloidal dispersion of nanoparticles distributed uniformly in the medium. It has been observed that dispersion of a wide variety of nanoparticles of oxides, nitrides, metals, metal carbides and </a:t>
            </a:r>
            <a:r>
              <a:rPr lang="en-US" sz="2000" dirty="0" err="1">
                <a:solidFill>
                  <a:srgbClr val="FF0000"/>
                </a:solidFill>
              </a:rPr>
              <a:t>nanofibres</a:t>
            </a:r>
            <a:r>
              <a:rPr lang="en-US" sz="2000" dirty="0">
                <a:solidFill>
                  <a:srgbClr val="FF0000"/>
                </a:solidFill>
              </a:rPr>
              <a:t>, such as single- and multi-walled carbon nanotubes, can significantly enhance the thermal conductivity of the fluid. </a:t>
            </a:r>
          </a:p>
        </p:txBody>
      </p:sp>
    </p:spTree>
    <p:extLst>
      <p:ext uri="{BB962C8B-B14F-4D97-AF65-F5344CB8AC3E}">
        <p14:creationId xmlns:p14="http://schemas.microsoft.com/office/powerpoint/2010/main" val="90612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88640"/>
            <a:ext cx="9144000" cy="1008112"/>
          </a:xfrm>
        </p:spPr>
        <p:txBody>
          <a:bodyPr>
            <a:normAutofit fontScale="90000"/>
          </a:bodyPr>
          <a:lstStyle/>
          <a:p>
            <a:pPr rtl="0"/>
            <a:r>
              <a:rPr lang="en-US" sz="3600" dirty="0" smtClean="0"/>
              <a:t/>
            </a:r>
            <a:br>
              <a:rPr lang="en-US" sz="3600" dirty="0" smtClean="0"/>
            </a:br>
            <a:r>
              <a:rPr lang="en-US" b="1" dirty="0">
                <a:solidFill>
                  <a:srgbClr val="C00000"/>
                </a:solidFill>
              </a:rPr>
              <a:t>Properties of </a:t>
            </a:r>
            <a:r>
              <a:rPr lang="en-US" b="1" dirty="0" err="1" smtClean="0">
                <a:solidFill>
                  <a:srgbClr val="C00000"/>
                </a:solidFill>
              </a:rPr>
              <a:t>Nanomaterl</a:t>
            </a:r>
            <a:r>
              <a:rPr lang="en-US" b="1" i="1" dirty="0" err="1" smtClean="0">
                <a:solidFill>
                  <a:srgbClr val="C00000"/>
                </a:solidFill>
              </a:rPr>
              <a:t>s</a:t>
            </a:r>
            <a:r>
              <a:rPr lang="en-US" dirty="0">
                <a:solidFill>
                  <a:srgbClr val="C00000"/>
                </a:solidFill>
              </a:rPr>
              <a:t/>
            </a:r>
            <a:br>
              <a:rPr lang="en-US" dirty="0">
                <a:solidFill>
                  <a:srgbClr val="C00000"/>
                </a:solidFill>
              </a:rPr>
            </a:br>
            <a:endParaRPr lang="en-US" dirty="0">
              <a:solidFill>
                <a:srgbClr val="C00000"/>
              </a:solidFill>
            </a:endParaRPr>
          </a:p>
        </p:txBody>
      </p:sp>
      <p:sp>
        <p:nvSpPr>
          <p:cNvPr id="2" name="Rectangle 1"/>
          <p:cNvSpPr/>
          <p:nvPr/>
        </p:nvSpPr>
        <p:spPr>
          <a:xfrm>
            <a:off x="467544" y="1196752"/>
            <a:ext cx="8371176" cy="1477328"/>
          </a:xfrm>
          <a:prstGeom prst="rect">
            <a:avLst/>
          </a:prstGeom>
        </p:spPr>
        <p:txBody>
          <a:bodyPr wrap="square">
            <a:spAutoFit/>
          </a:bodyPr>
          <a:lstStyle/>
          <a:p>
            <a:pPr algn="just" rtl="0">
              <a:lnSpc>
                <a:spcPct val="150000"/>
              </a:lnSpc>
            </a:pPr>
            <a:r>
              <a:rPr lang="en-US" sz="2000" dirty="0" err="1">
                <a:cs typeface="+mj-cs"/>
              </a:rPr>
              <a:t>Nanomaterials</a:t>
            </a:r>
            <a:r>
              <a:rPr lang="en-US" sz="2000" dirty="0">
                <a:cs typeface="+mj-cs"/>
              </a:rPr>
              <a:t> display optical, thermal, magnetic, catalytic, mechanical and magnetic properties that differ significantly not only from those of molecular units but also from those of macroscopic system.</a:t>
            </a:r>
          </a:p>
        </p:txBody>
      </p:sp>
      <p:sp>
        <p:nvSpPr>
          <p:cNvPr id="4" name="Rectangle 3"/>
          <p:cNvSpPr/>
          <p:nvPr/>
        </p:nvSpPr>
        <p:spPr>
          <a:xfrm>
            <a:off x="584680" y="2674080"/>
            <a:ext cx="8136904" cy="1200329"/>
          </a:xfrm>
          <a:prstGeom prst="rect">
            <a:avLst/>
          </a:prstGeom>
        </p:spPr>
        <p:txBody>
          <a:bodyPr wrap="square">
            <a:spAutoFit/>
          </a:bodyPr>
          <a:lstStyle/>
          <a:p>
            <a:pPr lvl="0" algn="l" rtl="0"/>
            <a:r>
              <a:rPr lang="en-US" b="1" u="sng" dirty="0" smtClean="0">
                <a:cs typeface="+mj-cs"/>
              </a:rPr>
              <a:t>1- Mechanical  </a:t>
            </a:r>
            <a:r>
              <a:rPr lang="en-US" b="1" u="sng" dirty="0">
                <a:cs typeface="+mj-cs"/>
              </a:rPr>
              <a:t>properties</a:t>
            </a:r>
            <a:endParaRPr lang="en-US" dirty="0">
              <a:cs typeface="+mj-cs"/>
            </a:endParaRPr>
          </a:p>
          <a:p>
            <a:pPr algn="l" rtl="0"/>
            <a:r>
              <a:rPr lang="en-US" dirty="0">
                <a:cs typeface="+mj-cs"/>
              </a:rPr>
              <a:t>The important factors that determine the mechanical properties of nanostructured materials are the </a:t>
            </a:r>
            <a:r>
              <a:rPr lang="en-US" b="1" dirty="0">
                <a:cs typeface="+mj-cs"/>
              </a:rPr>
              <a:t>grain boundary structure, boundary angle, boundary sliding and movement of dislocations.</a:t>
            </a:r>
            <a:endParaRPr lang="en-US" dirty="0">
              <a:cs typeface="+mj-cs"/>
            </a:endParaRPr>
          </a:p>
        </p:txBody>
      </p:sp>
      <p:sp>
        <p:nvSpPr>
          <p:cNvPr id="5" name="Rectangle 4"/>
          <p:cNvSpPr/>
          <p:nvPr/>
        </p:nvSpPr>
        <p:spPr>
          <a:xfrm>
            <a:off x="584680" y="3974594"/>
            <a:ext cx="8254040" cy="2554545"/>
          </a:xfrm>
          <a:prstGeom prst="rect">
            <a:avLst/>
          </a:prstGeom>
        </p:spPr>
        <p:txBody>
          <a:bodyPr wrap="square">
            <a:spAutoFit/>
          </a:bodyPr>
          <a:lstStyle/>
          <a:p>
            <a:pPr algn="l" rtl="0"/>
            <a:r>
              <a:rPr lang="en-US" sz="2000" dirty="0">
                <a:cs typeface="+mj-cs"/>
              </a:rPr>
              <a:t>The large amount of grain boundaries in bulk materials made of nanoparticles allows grain boundary sliding reaches to high plasticity. In plastic deformation, grain size reduction can yield improvements in strength, hardness and reduce ductility due to new grain boundaries, which act as effective barriers to dislocation motion. Mechanical properties of </a:t>
            </a:r>
            <a:r>
              <a:rPr lang="en-US" sz="2000" dirty="0" err="1">
                <a:cs typeface="+mj-cs"/>
              </a:rPr>
              <a:t>nanomaterials</a:t>
            </a:r>
            <a:r>
              <a:rPr lang="en-US" sz="2000" dirty="0">
                <a:cs typeface="+mj-cs"/>
              </a:rPr>
              <a:t> may reach the theoretical strength, which are one or two orders of magnitude higher than that of single crystals in the bulk form. The enhancement in mechanical strength is simply due to the reduced probability of defects</a:t>
            </a:r>
            <a:r>
              <a:rPr lang="en-US" sz="2000" b="1" dirty="0">
                <a:cs typeface="+mj-cs"/>
              </a:rPr>
              <a:t> .</a:t>
            </a:r>
            <a:endParaRPr lang="en-US" sz="2000" dirty="0">
              <a:cs typeface="+mj-cs"/>
            </a:endParaRPr>
          </a:p>
        </p:txBody>
      </p:sp>
    </p:spTree>
    <p:extLst>
      <p:ext uri="{BB962C8B-B14F-4D97-AF65-F5344CB8AC3E}">
        <p14:creationId xmlns:p14="http://schemas.microsoft.com/office/powerpoint/2010/main" val="38778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640960" cy="6264696"/>
          </a:xfrm>
        </p:spPr>
        <p:txBody>
          <a:bodyPr>
            <a:noAutofit/>
          </a:bodyPr>
          <a:lstStyle/>
          <a:p>
            <a:pPr algn="just" rtl="0">
              <a:lnSpc>
                <a:spcPct val="170000"/>
              </a:lnSpc>
            </a:pPr>
            <a:r>
              <a:rPr lang="en-US" sz="2000" dirty="0">
                <a:cs typeface="+mj-cs"/>
              </a:rPr>
              <a:t>To obtain stable colloidal suspensions, the particle size should normally be in the range of 1–100 nm and an anti-coagulant may also be added to enhance the stability of the </a:t>
            </a:r>
            <a:r>
              <a:rPr lang="en-US" sz="2000" dirty="0" err="1">
                <a:cs typeface="+mj-cs"/>
              </a:rPr>
              <a:t>nanofluid</a:t>
            </a:r>
            <a:r>
              <a:rPr lang="en-US" sz="2000" dirty="0">
                <a:cs typeface="+mj-cs"/>
              </a:rPr>
              <a:t>. The idea of enhancing the thermal conductivity of liquids using solid dispersions is not completely new. This is because we know that solids in general have much higher thermal conductivity than liquids and gases.</a:t>
            </a:r>
          </a:p>
          <a:p>
            <a:pPr algn="just" rtl="0">
              <a:lnSpc>
                <a:spcPct val="170000"/>
              </a:lnSpc>
            </a:pPr>
            <a:r>
              <a:rPr lang="en-US" sz="2000" dirty="0">
                <a:cs typeface="+mj-cs"/>
              </a:rPr>
              <a:t>Thus, it is obvious that thermal conductivity of a fluid can be enhanced by having particles of better heat transport properties dispersed in it. However, in the early years of development of particle dispersed fluids, microcrystalline </a:t>
            </a:r>
            <a:r>
              <a:rPr lang="en-US" sz="2000" dirty="0" err="1">
                <a:cs typeface="+mj-cs"/>
              </a:rPr>
              <a:t>dispersoid</a:t>
            </a:r>
            <a:r>
              <a:rPr lang="en-US" sz="2000" dirty="0">
                <a:cs typeface="+mj-cs"/>
              </a:rPr>
              <a:t> particles were used.</a:t>
            </a:r>
          </a:p>
          <a:p>
            <a:pPr algn="just">
              <a:lnSpc>
                <a:spcPct val="170000"/>
              </a:lnSpc>
            </a:pPr>
            <a:endParaRPr lang="ar-SA" sz="2000" dirty="0">
              <a:cs typeface="+mj-cs"/>
            </a:endParaRPr>
          </a:p>
        </p:txBody>
      </p:sp>
    </p:spTree>
    <p:extLst>
      <p:ext uri="{BB962C8B-B14F-4D97-AF65-F5344CB8AC3E}">
        <p14:creationId xmlns:p14="http://schemas.microsoft.com/office/powerpoint/2010/main" val="17385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074"/>
            <a:ext cx="8229600" cy="954360"/>
          </a:xfrm>
        </p:spPr>
        <p:txBody>
          <a:bodyPr>
            <a:normAutofit/>
          </a:bodyPr>
          <a:lstStyle/>
          <a:p>
            <a:pPr algn="l"/>
            <a:r>
              <a:rPr lang="en-US" b="1" i="1" u="sng" dirty="0"/>
              <a:t>5. Electrical properties</a:t>
            </a:r>
            <a:r>
              <a:rPr lang="en-US" b="1" i="1" u="sng" dirty="0" smtClean="0"/>
              <a:t>:</a:t>
            </a:r>
            <a:endParaRPr lang="ar-SA" dirty="0"/>
          </a:p>
        </p:txBody>
      </p:sp>
      <p:sp>
        <p:nvSpPr>
          <p:cNvPr id="3" name="Content Placeholder 2"/>
          <p:cNvSpPr>
            <a:spLocks noGrp="1"/>
          </p:cNvSpPr>
          <p:nvPr>
            <p:ph idx="1"/>
          </p:nvPr>
        </p:nvSpPr>
        <p:spPr>
          <a:xfrm>
            <a:off x="0" y="692696"/>
            <a:ext cx="9144000" cy="6165304"/>
          </a:xfrm>
        </p:spPr>
        <p:txBody>
          <a:bodyPr>
            <a:noAutofit/>
          </a:bodyPr>
          <a:lstStyle/>
          <a:p>
            <a:pPr algn="just" rtl="0">
              <a:lnSpc>
                <a:spcPct val="150000"/>
              </a:lnSpc>
            </a:pPr>
            <a:r>
              <a:rPr lang="en-US" sz="2000" dirty="0">
                <a:cs typeface="+mj-cs"/>
              </a:rPr>
              <a:t>The properties like conductivity or resistivity are come under category of electrical properties. </a:t>
            </a:r>
            <a:r>
              <a:rPr lang="en-US" sz="2000" dirty="0" smtClean="0">
                <a:cs typeface="+mj-cs"/>
              </a:rPr>
              <a:t>The </a:t>
            </a:r>
            <a:r>
              <a:rPr lang="en-US" sz="2000" dirty="0">
                <a:cs typeface="+mj-cs"/>
              </a:rPr>
              <a:t>examples of the change in electrical properties in </a:t>
            </a:r>
            <a:r>
              <a:rPr lang="en-US" sz="2000" dirty="0" err="1">
                <a:cs typeface="+mj-cs"/>
              </a:rPr>
              <a:t>nanomaterials</a:t>
            </a:r>
            <a:r>
              <a:rPr lang="en-US" sz="2000" dirty="0">
                <a:cs typeface="+mj-cs"/>
              </a:rPr>
              <a:t> are:</a:t>
            </a:r>
          </a:p>
          <a:p>
            <a:pPr marL="0" lvl="0" indent="0" algn="just" rtl="0">
              <a:lnSpc>
                <a:spcPct val="150000"/>
              </a:lnSpc>
              <a:buNone/>
            </a:pPr>
            <a:r>
              <a:rPr lang="en-US" sz="2000" dirty="0" smtClean="0">
                <a:cs typeface="+mj-cs"/>
              </a:rPr>
              <a:t>1) Conductivity </a:t>
            </a:r>
            <a:r>
              <a:rPr lang="en-US" sz="2000" dirty="0">
                <a:cs typeface="+mj-cs"/>
              </a:rPr>
              <a:t>of a bulk or large material does not depend upon dimensions like diameter or area of cross section and twist in the conducting wire etc. However it is found that in case of carbon nanotubes conductivity changes with change in area of cross section.</a:t>
            </a:r>
          </a:p>
          <a:p>
            <a:pPr marL="0" indent="0" algn="just" rtl="0">
              <a:lnSpc>
                <a:spcPct val="150000"/>
              </a:lnSpc>
              <a:buNone/>
            </a:pPr>
            <a:r>
              <a:rPr lang="en-US" sz="2000" dirty="0">
                <a:cs typeface="+mj-cs"/>
              </a:rPr>
              <a:t>2)  It is also observed that conductivity also changes when some shear force (in simple terms twist) is given to nanotube.</a:t>
            </a:r>
          </a:p>
          <a:p>
            <a:pPr marL="0" indent="0" algn="just" rtl="0">
              <a:lnSpc>
                <a:spcPct val="150000"/>
              </a:lnSpc>
              <a:buNone/>
            </a:pPr>
            <a:r>
              <a:rPr lang="en-US" sz="2000" dirty="0">
                <a:cs typeface="+mj-cs"/>
              </a:rPr>
              <a:t>3) Conductivity of a </a:t>
            </a:r>
            <a:r>
              <a:rPr lang="en-US" sz="2000" dirty="0" err="1">
                <a:cs typeface="+mj-cs"/>
              </a:rPr>
              <a:t>multiwalled</a:t>
            </a:r>
            <a:r>
              <a:rPr lang="en-US" sz="2000" dirty="0">
                <a:cs typeface="+mj-cs"/>
              </a:rPr>
              <a:t> carbon nanotube is different than that of single nanotube    of same dimensions.</a:t>
            </a:r>
          </a:p>
          <a:p>
            <a:pPr marL="0" indent="0" algn="just" rtl="0">
              <a:lnSpc>
                <a:spcPct val="150000"/>
              </a:lnSpc>
              <a:buNone/>
            </a:pPr>
            <a:r>
              <a:rPr lang="en-US" sz="2000" dirty="0">
                <a:cs typeface="+mj-cs"/>
              </a:rPr>
              <a:t>4) The carbon nanotubes can </a:t>
            </a:r>
            <a:r>
              <a:rPr lang="en-US" sz="2000" dirty="0">
                <a:solidFill>
                  <a:srgbClr val="FF0000"/>
                </a:solidFill>
                <a:cs typeface="+mj-cs"/>
              </a:rPr>
              <a:t>act as conductor or semiconductor </a:t>
            </a:r>
            <a:r>
              <a:rPr lang="en-US" sz="2000" dirty="0">
                <a:cs typeface="+mj-cs"/>
              </a:rPr>
              <a:t>in </a:t>
            </a:r>
            <a:r>
              <a:rPr lang="en-US" sz="2000" dirty="0" err="1">
                <a:cs typeface="+mj-cs"/>
              </a:rPr>
              <a:t>behaviour</a:t>
            </a:r>
            <a:r>
              <a:rPr lang="en-US" sz="2000" dirty="0">
                <a:cs typeface="+mj-cs"/>
              </a:rPr>
              <a:t> but we all know that large carbon (graphite) is good conductor of </a:t>
            </a:r>
            <a:r>
              <a:rPr lang="en-US" sz="2000" dirty="0" smtClean="0">
                <a:cs typeface="+mj-cs"/>
              </a:rPr>
              <a:t>electricity.</a:t>
            </a:r>
          </a:p>
        </p:txBody>
      </p:sp>
    </p:spTree>
    <p:extLst>
      <p:ext uri="{BB962C8B-B14F-4D97-AF65-F5344CB8AC3E}">
        <p14:creationId xmlns:p14="http://schemas.microsoft.com/office/powerpoint/2010/main" val="326976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229600" cy="4525963"/>
          </a:xfrm>
        </p:spPr>
        <p:txBody>
          <a:bodyPr>
            <a:normAutofit/>
          </a:bodyPr>
          <a:lstStyle/>
          <a:p>
            <a:pPr algn="just" rtl="0">
              <a:lnSpc>
                <a:spcPct val="150000"/>
              </a:lnSpc>
            </a:pPr>
            <a:r>
              <a:rPr lang="en-US" sz="2000" dirty="0">
                <a:cs typeface="+mj-cs"/>
              </a:rPr>
              <a:t>In electrically conducting carbon nanotubes, only one electron wave mode is observed which transport the electrical current. As the lengths and orientations of the carbon nanotubes are different, they touch the surface of the mercury at different times, which provides two sets of information:</a:t>
            </a:r>
          </a:p>
          <a:p>
            <a:pPr algn="just" rtl="0">
              <a:lnSpc>
                <a:spcPct val="150000"/>
              </a:lnSpc>
            </a:pPr>
            <a:r>
              <a:rPr lang="en-US" sz="2000" dirty="0">
                <a:cs typeface="+mj-cs"/>
              </a:rPr>
              <a:t>(i) The influence of carbon nanotube length on the resistance; and </a:t>
            </a:r>
          </a:p>
          <a:p>
            <a:pPr algn="just" rtl="0">
              <a:lnSpc>
                <a:spcPct val="150000"/>
              </a:lnSpc>
            </a:pPr>
            <a:r>
              <a:rPr lang="en-US" sz="2000" dirty="0">
                <a:cs typeface="+mj-cs"/>
              </a:rPr>
              <a:t>(ii) The resistances of the different nanotubes. </a:t>
            </a:r>
            <a:endParaRPr lang="en-US" sz="2000" dirty="0" smtClean="0">
              <a:cs typeface="+mj-cs"/>
            </a:endParaRPr>
          </a:p>
          <a:p>
            <a:pPr algn="just" rtl="0">
              <a:lnSpc>
                <a:spcPct val="150000"/>
              </a:lnSpc>
            </a:pPr>
            <a:r>
              <a:rPr lang="en-US" sz="2000" dirty="0"/>
              <a:t>There are three categories of materials based on their electrical properties: (a) conductors; (b) semiconductors; and (c) </a:t>
            </a:r>
            <a:r>
              <a:rPr lang="en-US" sz="2000" dirty="0" smtClean="0"/>
              <a:t>insulator</a:t>
            </a:r>
          </a:p>
          <a:p>
            <a:pPr algn="just" rtl="0">
              <a:lnSpc>
                <a:spcPct val="150000"/>
              </a:lnSpc>
            </a:pPr>
            <a:endParaRPr lang="en-US" sz="2000" dirty="0">
              <a:cs typeface="+mj-cs"/>
            </a:endParaRPr>
          </a:p>
          <a:p>
            <a:pPr algn="just" rtl="0">
              <a:lnSpc>
                <a:spcPct val="150000"/>
              </a:lnSpc>
            </a:pPr>
            <a:endParaRPr lang="en-US" sz="2000" dirty="0">
              <a:cs typeface="+mj-cs"/>
            </a:endParaRPr>
          </a:p>
          <a:p>
            <a:pPr algn="just">
              <a:lnSpc>
                <a:spcPct val="150000"/>
              </a:lnSpc>
            </a:pPr>
            <a:endParaRPr lang="ar-SA" sz="2000" dirty="0">
              <a:cs typeface="+mj-cs"/>
            </a:endParaRPr>
          </a:p>
        </p:txBody>
      </p:sp>
      <p:pic>
        <p:nvPicPr>
          <p:cNvPr id="4" name="Picture 3" descr="http://www4.nau.edu/meteorite/meteorite/Images/BandGap.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21089"/>
            <a:ext cx="7776864" cy="2376264"/>
          </a:xfrm>
          <a:prstGeom prst="rect">
            <a:avLst/>
          </a:prstGeom>
          <a:noFill/>
          <a:ln>
            <a:noFill/>
          </a:ln>
        </p:spPr>
      </p:pic>
    </p:spTree>
    <p:extLst>
      <p:ext uri="{BB962C8B-B14F-4D97-AF65-F5344CB8AC3E}">
        <p14:creationId xmlns:p14="http://schemas.microsoft.com/office/powerpoint/2010/main" val="3334027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8964488" cy="6555641"/>
          </a:xfrm>
          <a:prstGeom prst="rect">
            <a:avLst/>
          </a:prstGeom>
        </p:spPr>
        <p:txBody>
          <a:bodyPr wrap="square">
            <a:spAutoFit/>
          </a:bodyPr>
          <a:lstStyle/>
          <a:p>
            <a:pPr algn="just" rtl="0">
              <a:lnSpc>
                <a:spcPct val="150000"/>
              </a:lnSpc>
            </a:pPr>
            <a:r>
              <a:rPr lang="en-US" sz="2000" dirty="0"/>
              <a:t>Quantum confinement causes the energy of the band gap to increase as. Furthermore, at very small dimensions when the energy levels are quantified, the band overlap present in metals disappears and is actually transformed into a band gap. This explains why some metals become semiconductors as their size is </a:t>
            </a:r>
            <a:r>
              <a:rPr lang="en-US" sz="2000" dirty="0" smtClean="0"/>
              <a:t>decreased</a:t>
            </a:r>
          </a:p>
          <a:p>
            <a:pPr algn="just" rtl="0">
              <a:lnSpc>
                <a:spcPct val="150000"/>
              </a:lnSpc>
            </a:pPr>
            <a:r>
              <a:rPr lang="en-US" sz="2000" b="1" i="1" u="sng" dirty="0">
                <a:cs typeface="+mj-cs"/>
              </a:rPr>
              <a:t>7. Biological properties:</a:t>
            </a:r>
            <a:endParaRPr lang="en-US" sz="2000" dirty="0">
              <a:cs typeface="+mj-cs"/>
            </a:endParaRPr>
          </a:p>
          <a:p>
            <a:pPr algn="l" rtl="0">
              <a:lnSpc>
                <a:spcPct val="150000"/>
              </a:lnSpc>
            </a:pPr>
            <a:r>
              <a:rPr lang="en-US" sz="2000" dirty="0">
                <a:cs typeface="+mj-cs"/>
              </a:rPr>
              <a:t> Increase the ability of nanoparticles to take advantage of, and extract the seeds of the conflict and the biological barriers, and enhance the comparability . However, risks may be associated with environmental and health issues, safety issues and the negative effects of particles</a:t>
            </a:r>
            <a:br>
              <a:rPr lang="en-US" sz="2000" dirty="0">
                <a:cs typeface="+mj-cs"/>
              </a:rPr>
            </a:br>
            <a:r>
              <a:rPr lang="en-US" sz="2000" dirty="0">
                <a:cs typeface="+mj-cs"/>
              </a:rPr>
              <a:t>The extent to which they are currently regulated; and the transitional effects such as displacement from traditional industries and the dominance of technology products  Nano; military applications such as biological weapons, and neck through </a:t>
            </a:r>
            <a:r>
              <a:rPr lang="en-US" sz="2000" dirty="0" err="1">
                <a:cs typeface="+mj-cs"/>
              </a:rPr>
              <a:t>nanoscale</a:t>
            </a:r>
            <a:r>
              <a:rPr lang="en-US" sz="2000" dirty="0">
                <a:cs typeface="+mj-cs"/>
              </a:rPr>
              <a:t> sensors, which concern </a:t>
            </a:r>
            <a:r>
              <a:rPr lang="en-US" sz="2000" dirty="0" smtClean="0">
                <a:cs typeface="+mj-cs"/>
              </a:rPr>
              <a:t>defenders on </a:t>
            </a:r>
            <a:r>
              <a:rPr lang="en-US" sz="2000" dirty="0">
                <a:cs typeface="+mj-cs"/>
              </a:rPr>
              <a:t>privacy rights</a:t>
            </a:r>
            <a:r>
              <a:rPr lang="en-US" sz="2000" dirty="0" smtClean="0">
                <a:cs typeface="+mj-cs"/>
              </a:rPr>
              <a:t>.</a:t>
            </a:r>
            <a:endParaRPr lang="en-US" sz="2000" dirty="0">
              <a:cs typeface="+mj-cs"/>
            </a:endParaRPr>
          </a:p>
        </p:txBody>
      </p:sp>
    </p:spTree>
    <p:extLst>
      <p:ext uri="{BB962C8B-B14F-4D97-AF65-F5344CB8AC3E}">
        <p14:creationId xmlns:p14="http://schemas.microsoft.com/office/powerpoint/2010/main" val="268605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mtClean="0"/>
              <a:t>Mechanical Properties</a:t>
            </a:r>
          </a:p>
        </p:txBody>
      </p:sp>
      <p:sp>
        <p:nvSpPr>
          <p:cNvPr id="35843" name="Text Box 9"/>
          <p:cNvSpPr txBox="1">
            <a:spLocks noChangeArrowheads="1"/>
          </p:cNvSpPr>
          <p:nvPr/>
        </p:nvSpPr>
        <p:spPr bwMode="auto">
          <a:xfrm>
            <a:off x="3044825" y="90805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600"/>
              <a:t>Mechanical Properties Typically Improve!</a:t>
            </a:r>
          </a:p>
        </p:txBody>
      </p:sp>
      <p:sp>
        <p:nvSpPr>
          <p:cNvPr id="854026" name="Text Box 10"/>
          <p:cNvSpPr txBox="1">
            <a:spLocks noChangeArrowheads="1"/>
          </p:cNvSpPr>
          <p:nvPr/>
        </p:nvSpPr>
        <p:spPr bwMode="auto">
          <a:xfrm>
            <a:off x="1651000" y="1774825"/>
            <a:ext cx="6650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sz="1600" b="1" u="sng"/>
              <a:t>The calculated strength of perfect crystals exceeds that of real ones by two or three orders of magnitudes. </a:t>
            </a:r>
          </a:p>
        </p:txBody>
      </p:sp>
      <p:sp>
        <p:nvSpPr>
          <p:cNvPr id="854028" name="Rectangle 12"/>
          <p:cNvSpPr>
            <a:spLocks noChangeArrowheads="1"/>
          </p:cNvSpPr>
          <p:nvPr/>
        </p:nvSpPr>
        <p:spPr bwMode="auto">
          <a:xfrm>
            <a:off x="1652588" y="2489200"/>
            <a:ext cx="66484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400">
                <a:cs typeface="Times New Roman" pitchFamily="18" charset="0"/>
              </a:rPr>
              <a:t>A lot of work has been done on whiskers that</a:t>
            </a:r>
            <a:r>
              <a:rPr lang="en-US" sz="1400"/>
              <a:t> approach the theoretical limit first demonstrated by Herring and Galt in 1952 if diameter are less than 10 um.</a:t>
            </a:r>
            <a:r>
              <a:rPr lang="en-US" sz="2400"/>
              <a:t> </a:t>
            </a:r>
          </a:p>
        </p:txBody>
      </p:sp>
      <p:sp>
        <p:nvSpPr>
          <p:cNvPr id="854031" name="Rectangle 15"/>
          <p:cNvSpPr>
            <a:spLocks noChangeArrowheads="1"/>
          </p:cNvSpPr>
          <p:nvPr/>
        </p:nvSpPr>
        <p:spPr bwMode="auto">
          <a:xfrm>
            <a:off x="1719263" y="3308350"/>
            <a:ext cx="6648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400" dirty="0">
                <a:cs typeface="Times New Roman" pitchFamily="18" charset="0"/>
              </a:rPr>
              <a:t>Note: The enhancement starts in the micrometer scale which is different from other size dependent properties. </a:t>
            </a:r>
            <a:endParaRPr lang="en-US" sz="2400" dirty="0"/>
          </a:p>
        </p:txBody>
      </p:sp>
      <p:sp>
        <p:nvSpPr>
          <p:cNvPr id="854032" name="Text Box 16"/>
          <p:cNvSpPr txBox="1">
            <a:spLocks noChangeArrowheads="1"/>
          </p:cNvSpPr>
          <p:nvPr/>
        </p:nvSpPr>
        <p:spPr bwMode="auto">
          <a:xfrm>
            <a:off x="1776413" y="4103688"/>
            <a:ext cx="60721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sz="1400"/>
              <a:t>Two possible mechanisms have been proposed to explain the enhanced strength of nanowires or nanorods (in reality with diameters less than 10 microns). </a:t>
            </a:r>
          </a:p>
        </p:txBody>
      </p:sp>
      <p:sp>
        <p:nvSpPr>
          <p:cNvPr id="854033" name="Oval 17"/>
          <p:cNvSpPr>
            <a:spLocks noChangeArrowheads="1"/>
          </p:cNvSpPr>
          <p:nvPr/>
        </p:nvSpPr>
        <p:spPr bwMode="auto">
          <a:xfrm>
            <a:off x="2514600" y="4981575"/>
            <a:ext cx="2114550" cy="904875"/>
          </a:xfrm>
          <a:prstGeom prst="ellipse">
            <a:avLst/>
          </a:prstGeom>
          <a:solidFill>
            <a:schemeClr val="accent1"/>
          </a:solidFill>
          <a:ln w="9525">
            <a:solidFill>
              <a:schemeClr val="tx1"/>
            </a:solidFill>
            <a:round/>
            <a:headEnd/>
            <a:tailEnd/>
          </a:ln>
        </p:spPr>
        <p:txBody>
          <a:bodyPr wrap="none" anchor="ctr"/>
          <a:lstStyle/>
          <a:p>
            <a:r>
              <a:rPr lang="en-US" sz="1600"/>
              <a:t>Increased </a:t>
            </a:r>
            <a:br>
              <a:rPr lang="en-US" sz="1600"/>
            </a:br>
            <a:r>
              <a:rPr lang="en-US" sz="1600"/>
              <a:t>Internal Perfection </a:t>
            </a:r>
          </a:p>
        </p:txBody>
      </p:sp>
      <p:sp>
        <p:nvSpPr>
          <p:cNvPr id="854036" name="Oval 20"/>
          <p:cNvSpPr>
            <a:spLocks noChangeArrowheads="1"/>
          </p:cNvSpPr>
          <p:nvPr/>
        </p:nvSpPr>
        <p:spPr bwMode="auto">
          <a:xfrm>
            <a:off x="5114925" y="4962525"/>
            <a:ext cx="2114550" cy="904875"/>
          </a:xfrm>
          <a:prstGeom prst="ellipse">
            <a:avLst/>
          </a:prstGeom>
          <a:solidFill>
            <a:schemeClr val="accent1"/>
          </a:solidFill>
          <a:ln w="9525">
            <a:solidFill>
              <a:schemeClr val="tx1"/>
            </a:solidFill>
            <a:round/>
            <a:headEnd/>
            <a:tailEnd/>
          </a:ln>
        </p:spPr>
        <p:txBody>
          <a:bodyPr wrap="none" anchor="ctr"/>
          <a:lstStyle/>
          <a:p>
            <a:r>
              <a:rPr lang="en-US" sz="1600"/>
              <a:t>Increased </a:t>
            </a:r>
            <a:br>
              <a:rPr lang="en-US" sz="1600"/>
            </a:br>
            <a:r>
              <a:rPr lang="en-US" sz="1600"/>
              <a:t>Surface Perfection </a:t>
            </a:r>
          </a:p>
        </p:txBody>
      </p:sp>
    </p:spTree>
    <p:extLst>
      <p:ext uri="{BB962C8B-B14F-4D97-AF65-F5344CB8AC3E}">
        <p14:creationId xmlns:p14="http://schemas.microsoft.com/office/powerpoint/2010/main" val="69175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4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40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40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40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40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6" grpId="0"/>
      <p:bldP spid="854028" grpId="0"/>
      <p:bldP spid="854031" grpId="0"/>
      <p:bldP spid="854032" grpId="0"/>
      <p:bldP spid="854033" grpId="0" animBg="1"/>
      <p:bldP spid="8540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4"/>
          <p:cNvSpPr>
            <a:spLocks noChangeArrowheads="1"/>
          </p:cNvSpPr>
          <p:nvPr/>
        </p:nvSpPr>
        <p:spPr bwMode="auto">
          <a:xfrm>
            <a:off x="1200150" y="838200"/>
            <a:ext cx="2114550" cy="904875"/>
          </a:xfrm>
          <a:prstGeom prst="ellipse">
            <a:avLst/>
          </a:prstGeom>
          <a:solidFill>
            <a:schemeClr val="accent1"/>
          </a:solidFill>
          <a:ln w="9525">
            <a:solidFill>
              <a:schemeClr val="tx1"/>
            </a:solidFill>
            <a:round/>
            <a:headEnd/>
            <a:tailEnd/>
          </a:ln>
        </p:spPr>
        <p:txBody>
          <a:bodyPr wrap="none" anchor="ctr"/>
          <a:lstStyle/>
          <a:p>
            <a:r>
              <a:rPr lang="en-US" sz="1600"/>
              <a:t>Increased </a:t>
            </a:r>
            <a:br>
              <a:rPr lang="en-US" sz="1600"/>
            </a:br>
            <a:r>
              <a:rPr lang="en-US" sz="1600"/>
              <a:t>Internal Perfection </a:t>
            </a:r>
          </a:p>
        </p:txBody>
      </p:sp>
      <p:sp>
        <p:nvSpPr>
          <p:cNvPr id="36867" name="Rectangle 5"/>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mtClean="0"/>
              <a:t>Mechanical Properties</a:t>
            </a:r>
          </a:p>
        </p:txBody>
      </p:sp>
      <p:sp>
        <p:nvSpPr>
          <p:cNvPr id="906247" name="Rectangle 7"/>
          <p:cNvSpPr>
            <a:spLocks noChangeArrowheads="1"/>
          </p:cNvSpPr>
          <p:nvPr/>
        </p:nvSpPr>
        <p:spPr bwMode="auto">
          <a:xfrm>
            <a:off x="1392238" y="2619375"/>
            <a:ext cx="57991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600">
                <a:cs typeface="Times New Roman" pitchFamily="18" charset="0"/>
              </a:rPr>
              <a:t>The smaller the cross-section of a whisker or nanowires, the less is the probability of finding in it any imperfections such as dislocations, micro-twins, impurity precipitates, etc</a:t>
            </a:r>
            <a:r>
              <a:rPr lang="en-US" sz="1600"/>
              <a:t> </a:t>
            </a:r>
          </a:p>
          <a:p>
            <a:pPr algn="l"/>
            <a:endParaRPr lang="en-US" sz="1600"/>
          </a:p>
          <a:p>
            <a:pPr algn="l"/>
            <a:r>
              <a:rPr lang="en-US" sz="1400"/>
              <a:t>Thermodynamically, imperfections in crystals are highly energetic and can be eliminated -- small sizes makes such elimination of imperfections possible </a:t>
            </a:r>
          </a:p>
        </p:txBody>
      </p:sp>
      <p:grpSp>
        <p:nvGrpSpPr>
          <p:cNvPr id="2" name="Group 8"/>
          <p:cNvGrpSpPr>
            <a:grpSpLocks/>
          </p:cNvGrpSpPr>
          <p:nvPr/>
        </p:nvGrpSpPr>
        <p:grpSpPr bwMode="auto">
          <a:xfrm>
            <a:off x="6327775" y="682625"/>
            <a:ext cx="2606675" cy="1758950"/>
            <a:chOff x="2105" y="618"/>
            <a:chExt cx="3541" cy="2430"/>
          </a:xfrm>
        </p:grpSpPr>
        <p:sp>
          <p:nvSpPr>
            <p:cNvPr id="36976" name="Rectangle 9"/>
            <p:cNvSpPr>
              <a:spLocks noChangeArrowheads="1"/>
            </p:cNvSpPr>
            <p:nvPr/>
          </p:nvSpPr>
          <p:spPr bwMode="auto">
            <a:xfrm>
              <a:off x="2105" y="618"/>
              <a:ext cx="3541" cy="242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grpSp>
          <p:nvGrpSpPr>
            <p:cNvPr id="36977" name="Group 10"/>
            <p:cNvGrpSpPr>
              <a:grpSpLocks/>
            </p:cNvGrpSpPr>
            <p:nvPr/>
          </p:nvGrpSpPr>
          <p:grpSpPr bwMode="auto">
            <a:xfrm>
              <a:off x="2134" y="682"/>
              <a:ext cx="3512" cy="2366"/>
              <a:chOff x="1022" y="1152"/>
              <a:chExt cx="3836" cy="2728"/>
            </a:xfrm>
          </p:grpSpPr>
          <p:graphicFrame>
            <p:nvGraphicFramePr>
              <p:cNvPr id="36978" name="Object 11"/>
              <p:cNvGraphicFramePr>
                <a:graphicFrameLocks noChangeAspect="1"/>
              </p:cNvGraphicFramePr>
              <p:nvPr/>
            </p:nvGraphicFramePr>
            <p:xfrm>
              <a:off x="1022" y="2444"/>
              <a:ext cx="2756" cy="1429"/>
            </p:xfrm>
            <a:graphic>
              <a:graphicData uri="http://schemas.openxmlformats.org/presentationml/2006/ole">
                <mc:AlternateContent xmlns:mc="http://schemas.openxmlformats.org/markup-compatibility/2006">
                  <mc:Choice xmlns:v="urn:schemas-microsoft-com:vml" Requires="v">
                    <p:oleObj spid="_x0000_s1074" name="Image" r:id="rId4" imgW="6920635" imgH="3174603" progId="Photoshop.Image.7">
                      <p:embed/>
                    </p:oleObj>
                  </mc:Choice>
                  <mc:Fallback>
                    <p:oleObj name="Image" r:id="rId4" imgW="6920635" imgH="3174603"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 y="2444"/>
                            <a:ext cx="2756" cy="142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79" name="Object 12"/>
              <p:cNvGraphicFramePr>
                <a:graphicFrameLocks noChangeAspect="1"/>
              </p:cNvGraphicFramePr>
              <p:nvPr/>
            </p:nvGraphicFramePr>
            <p:xfrm>
              <a:off x="3809" y="1152"/>
              <a:ext cx="1049" cy="2728"/>
            </p:xfrm>
            <a:graphic>
              <a:graphicData uri="http://schemas.openxmlformats.org/presentationml/2006/ole">
                <mc:AlternateContent xmlns:mc="http://schemas.openxmlformats.org/markup-compatibility/2006">
                  <mc:Choice xmlns:v="urn:schemas-microsoft-com:vml" Requires="v">
                    <p:oleObj spid="_x0000_s1075" name="Image" r:id="rId6" imgW="1892063" imgH="4457143" progId="Photoshop.Image.7">
                      <p:embed/>
                    </p:oleObj>
                  </mc:Choice>
                  <mc:Fallback>
                    <p:oleObj name="Image" r:id="rId6" imgW="1892063" imgH="4457143"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 y="1152"/>
                            <a:ext cx="1049" cy="27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6980" name="Group 13"/>
              <p:cNvGrpSpPr>
                <a:grpSpLocks/>
              </p:cNvGrpSpPr>
              <p:nvPr/>
            </p:nvGrpSpPr>
            <p:grpSpPr bwMode="auto">
              <a:xfrm>
                <a:off x="2457" y="1152"/>
                <a:ext cx="1328" cy="1266"/>
                <a:chOff x="2496" y="1056"/>
                <a:chExt cx="1328" cy="1266"/>
              </a:xfrm>
            </p:grpSpPr>
            <p:graphicFrame>
              <p:nvGraphicFramePr>
                <p:cNvPr id="36984" name="Object 14"/>
                <p:cNvGraphicFramePr>
                  <a:graphicFrameLocks noChangeAspect="1"/>
                </p:cNvGraphicFramePr>
                <p:nvPr/>
              </p:nvGraphicFramePr>
              <p:xfrm>
                <a:off x="2496" y="1056"/>
                <a:ext cx="1328" cy="1266"/>
              </p:xfrm>
              <a:graphic>
                <a:graphicData uri="http://schemas.openxmlformats.org/presentationml/2006/ole">
                  <mc:AlternateContent xmlns:mc="http://schemas.openxmlformats.org/markup-compatibility/2006">
                    <mc:Choice xmlns:v="urn:schemas-microsoft-com:vml" Requires="v">
                      <p:oleObj spid="_x0000_s1076" name="Image" r:id="rId8" imgW="2793651" imgH="2717460" progId="Photoshop.Image.7">
                        <p:embed/>
                      </p:oleObj>
                    </mc:Choice>
                    <mc:Fallback>
                      <p:oleObj name="Image" r:id="rId8" imgW="2793651" imgH="2717460"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6" y="1056"/>
                              <a:ext cx="1328" cy="126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5" name="Line 15"/>
                <p:cNvSpPr>
                  <a:spLocks noChangeAspect="1" noChangeShapeType="1"/>
                </p:cNvSpPr>
                <p:nvPr/>
              </p:nvSpPr>
              <p:spPr bwMode="auto">
                <a:xfrm flipH="1">
                  <a:off x="2797" y="1392"/>
                  <a:ext cx="179" cy="23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86" name="Line 16"/>
                <p:cNvSpPr>
                  <a:spLocks noChangeAspect="1" noChangeShapeType="1"/>
                </p:cNvSpPr>
                <p:nvPr/>
              </p:nvSpPr>
              <p:spPr bwMode="auto">
                <a:xfrm flipH="1">
                  <a:off x="2891" y="1498"/>
                  <a:ext cx="179" cy="23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87" name="Text Box 17"/>
                <p:cNvSpPr txBox="1">
                  <a:spLocks noChangeAspect="1" noChangeArrowheads="1"/>
                </p:cNvSpPr>
                <p:nvPr/>
              </p:nvSpPr>
              <p:spPr bwMode="auto">
                <a:xfrm>
                  <a:off x="2507" y="1761"/>
                  <a:ext cx="61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altLang="zh-CN" sz="1400" b="1">
                      <a:solidFill>
                        <a:srgbClr val="FFFFFF"/>
                      </a:solidFill>
                      <a:latin typeface="Times New Roman" pitchFamily="18" charset="0"/>
                      <a:ea typeface="SimSun" pitchFamily="2" charset="-122"/>
                    </a:rPr>
                    <a:t>    </a:t>
                  </a:r>
                  <a:r>
                    <a:rPr lang="en-US" altLang="zh-CN" sz="1000" b="1">
                      <a:solidFill>
                        <a:srgbClr val="FFFFFF"/>
                      </a:solidFill>
                      <a:latin typeface="Times New Roman" pitchFamily="18" charset="0"/>
                      <a:ea typeface="SimSun" pitchFamily="2" charset="-122"/>
                    </a:rPr>
                    <a:t>150 nm</a:t>
                  </a:r>
                  <a:endParaRPr lang="en-US" sz="1000"/>
                </a:p>
              </p:txBody>
            </p:sp>
          </p:grpSp>
          <p:grpSp>
            <p:nvGrpSpPr>
              <p:cNvPr id="36981" name="Group 18"/>
              <p:cNvGrpSpPr>
                <a:grpSpLocks/>
              </p:cNvGrpSpPr>
              <p:nvPr/>
            </p:nvGrpSpPr>
            <p:grpSpPr bwMode="auto">
              <a:xfrm>
                <a:off x="1032" y="1152"/>
                <a:ext cx="1406" cy="1261"/>
                <a:chOff x="1032" y="1152"/>
                <a:chExt cx="1406" cy="1261"/>
              </a:xfrm>
            </p:grpSpPr>
            <p:graphicFrame>
              <p:nvGraphicFramePr>
                <p:cNvPr id="36982" name="Object 19"/>
                <p:cNvGraphicFramePr>
                  <a:graphicFrameLocks noChangeAspect="1"/>
                </p:cNvGraphicFramePr>
                <p:nvPr/>
              </p:nvGraphicFramePr>
              <p:xfrm>
                <a:off x="1032" y="1152"/>
                <a:ext cx="1406" cy="1261"/>
              </p:xfrm>
              <a:graphic>
                <a:graphicData uri="http://schemas.openxmlformats.org/presentationml/2006/ole">
                  <mc:AlternateContent xmlns:mc="http://schemas.openxmlformats.org/markup-compatibility/2006">
                    <mc:Choice xmlns:v="urn:schemas-microsoft-com:vml" Requires="v">
                      <p:oleObj spid="_x0000_s1077" name="Image" r:id="rId10" imgW="1231746" imgH="1104372" progId="Photoshop.Image.7">
                        <p:embed/>
                      </p:oleObj>
                    </mc:Choice>
                    <mc:Fallback>
                      <p:oleObj name="Image" r:id="rId10" imgW="1231746" imgH="1104372" progId="Photoshop.Image.7">
                        <p:embed/>
                        <p:pic>
                          <p:nvPicPr>
                            <p:cNvPr id="0" name=""/>
                            <p:cNvPicPr>
                              <a:picLocks noChangeAspect="1" noChangeArrowheads="1"/>
                            </p:cNvPicPr>
                            <p:nvPr/>
                          </p:nvPicPr>
                          <p:blipFill>
                            <a:blip r:embed="rId11">
                              <a:lum bright="18000" contrast="40000"/>
                              <a:extLst>
                                <a:ext uri="{28A0092B-C50C-407E-A947-70E740481C1C}">
                                  <a14:useLocalDpi xmlns:a14="http://schemas.microsoft.com/office/drawing/2010/main" val="0"/>
                                </a:ext>
                              </a:extLst>
                            </a:blip>
                            <a:srcRect/>
                            <a:stretch>
                              <a:fillRect/>
                            </a:stretch>
                          </p:blipFill>
                          <p:spPr bwMode="auto">
                            <a:xfrm>
                              <a:off x="1032" y="1152"/>
                              <a:ext cx="1406" cy="126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3" name="Text Box 20"/>
                <p:cNvSpPr txBox="1">
                  <a:spLocks noChangeAspect="1" noChangeArrowheads="1"/>
                </p:cNvSpPr>
                <p:nvPr/>
              </p:nvSpPr>
              <p:spPr bwMode="auto">
                <a:xfrm>
                  <a:off x="1068" y="2121"/>
                  <a:ext cx="129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altLang="zh-CN" sz="1200" b="1">
                      <a:solidFill>
                        <a:srgbClr val="FFFFFF"/>
                      </a:solidFill>
                      <a:latin typeface="Times New Roman" pitchFamily="18" charset="0"/>
                      <a:ea typeface="SimSun" pitchFamily="2" charset="-122"/>
                    </a:rPr>
                    <a:t>Photoluminescence</a:t>
                  </a:r>
                  <a:endParaRPr lang="en-US" sz="1200"/>
                </a:p>
              </p:txBody>
            </p:sp>
          </p:grpSp>
        </p:grpSp>
      </p:grpSp>
      <p:sp>
        <p:nvSpPr>
          <p:cNvPr id="906261" name="Rectangle 21"/>
          <p:cNvSpPr>
            <a:spLocks noChangeArrowheads="1"/>
          </p:cNvSpPr>
          <p:nvPr/>
        </p:nvSpPr>
        <p:spPr bwMode="auto">
          <a:xfrm>
            <a:off x="1374775" y="4751388"/>
            <a:ext cx="6469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400"/>
              <a:t>Imperfections in bulk materials, such as dislocations are often created to accommodate stresses generated in the synthesis and processing of bulk materials due to temperature gradient and other inhomogeneities. </a:t>
            </a:r>
          </a:p>
        </p:txBody>
      </p:sp>
      <p:sp>
        <p:nvSpPr>
          <p:cNvPr id="906262" name="Rectangle 22"/>
          <p:cNvSpPr>
            <a:spLocks noChangeArrowheads="1"/>
          </p:cNvSpPr>
          <p:nvPr/>
        </p:nvSpPr>
        <p:spPr bwMode="auto">
          <a:xfrm>
            <a:off x="1370013" y="5713413"/>
            <a:ext cx="5965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600"/>
              <a:t>Such stresses can not be excluded but are generally not as likely to exist in small structures, particularly in nanomaterials </a:t>
            </a:r>
          </a:p>
        </p:txBody>
      </p:sp>
      <p:grpSp>
        <p:nvGrpSpPr>
          <p:cNvPr id="36872" name="Group 23"/>
          <p:cNvGrpSpPr>
            <a:grpSpLocks/>
          </p:cNvGrpSpPr>
          <p:nvPr/>
        </p:nvGrpSpPr>
        <p:grpSpPr bwMode="auto">
          <a:xfrm>
            <a:off x="1119188" y="1898650"/>
            <a:ext cx="2092325" cy="585788"/>
            <a:chOff x="3837" y="1244"/>
            <a:chExt cx="1318" cy="369"/>
          </a:xfrm>
        </p:grpSpPr>
        <p:sp>
          <p:nvSpPr>
            <p:cNvPr id="36873" name="Oval 24"/>
            <p:cNvSpPr>
              <a:spLocks noChangeArrowheads="1"/>
            </p:cNvSpPr>
            <p:nvPr/>
          </p:nvSpPr>
          <p:spPr bwMode="auto">
            <a:xfrm rot="5400000">
              <a:off x="5094"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74" name="Oval 25"/>
            <p:cNvSpPr>
              <a:spLocks noChangeArrowheads="1"/>
            </p:cNvSpPr>
            <p:nvPr/>
          </p:nvSpPr>
          <p:spPr bwMode="auto">
            <a:xfrm rot="5400000">
              <a:off x="5094" y="130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75" name="Oval 26"/>
            <p:cNvSpPr>
              <a:spLocks noChangeArrowheads="1"/>
            </p:cNvSpPr>
            <p:nvPr/>
          </p:nvSpPr>
          <p:spPr bwMode="auto">
            <a:xfrm rot="5400000">
              <a:off x="5094" y="1367"/>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76" name="Oval 27"/>
            <p:cNvSpPr>
              <a:spLocks noChangeArrowheads="1"/>
            </p:cNvSpPr>
            <p:nvPr/>
          </p:nvSpPr>
          <p:spPr bwMode="auto">
            <a:xfrm rot="5400000">
              <a:off x="5094"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77" name="Oval 28"/>
            <p:cNvSpPr>
              <a:spLocks noChangeArrowheads="1"/>
            </p:cNvSpPr>
            <p:nvPr/>
          </p:nvSpPr>
          <p:spPr bwMode="auto">
            <a:xfrm rot="5400000">
              <a:off x="4950"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78" name="Oval 29"/>
            <p:cNvSpPr>
              <a:spLocks noChangeArrowheads="1"/>
            </p:cNvSpPr>
            <p:nvPr/>
          </p:nvSpPr>
          <p:spPr bwMode="auto">
            <a:xfrm rot="5400000">
              <a:off x="5024" y="1241"/>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79" name="Oval 30"/>
            <p:cNvSpPr>
              <a:spLocks noChangeArrowheads="1"/>
            </p:cNvSpPr>
            <p:nvPr/>
          </p:nvSpPr>
          <p:spPr bwMode="auto">
            <a:xfrm rot="5400000">
              <a:off x="5019" y="130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80" name="Oval 31"/>
            <p:cNvSpPr>
              <a:spLocks noChangeArrowheads="1"/>
            </p:cNvSpPr>
            <p:nvPr/>
          </p:nvSpPr>
          <p:spPr bwMode="auto">
            <a:xfrm rot="5400000">
              <a:off x="4945" y="1301"/>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81" name="Oval 32"/>
            <p:cNvSpPr>
              <a:spLocks noChangeArrowheads="1"/>
            </p:cNvSpPr>
            <p:nvPr/>
          </p:nvSpPr>
          <p:spPr bwMode="auto">
            <a:xfrm rot="5400000">
              <a:off x="4945" y="136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82" name="Oval 33"/>
            <p:cNvSpPr>
              <a:spLocks noChangeArrowheads="1"/>
            </p:cNvSpPr>
            <p:nvPr/>
          </p:nvSpPr>
          <p:spPr bwMode="auto">
            <a:xfrm rot="5400000">
              <a:off x="5019" y="136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83" name="Oval 34"/>
            <p:cNvSpPr>
              <a:spLocks noChangeArrowheads="1"/>
            </p:cNvSpPr>
            <p:nvPr/>
          </p:nvSpPr>
          <p:spPr bwMode="auto">
            <a:xfrm rot="5400000">
              <a:off x="5024" y="142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84" name="Oval 35"/>
            <p:cNvSpPr>
              <a:spLocks noChangeArrowheads="1"/>
            </p:cNvSpPr>
            <p:nvPr/>
          </p:nvSpPr>
          <p:spPr bwMode="auto">
            <a:xfrm rot="5400000">
              <a:off x="4950"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85" name="Oval 36"/>
            <p:cNvSpPr>
              <a:spLocks noChangeArrowheads="1"/>
            </p:cNvSpPr>
            <p:nvPr/>
          </p:nvSpPr>
          <p:spPr bwMode="auto">
            <a:xfrm rot="5400000">
              <a:off x="4876"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86" name="Oval 37"/>
            <p:cNvSpPr>
              <a:spLocks noChangeArrowheads="1"/>
            </p:cNvSpPr>
            <p:nvPr/>
          </p:nvSpPr>
          <p:spPr bwMode="auto">
            <a:xfrm rot="5400000">
              <a:off x="4876"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87" name="Oval 38"/>
            <p:cNvSpPr>
              <a:spLocks noChangeArrowheads="1"/>
            </p:cNvSpPr>
            <p:nvPr/>
          </p:nvSpPr>
          <p:spPr bwMode="auto">
            <a:xfrm rot="5400000">
              <a:off x="4876"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88" name="Oval 39"/>
            <p:cNvSpPr>
              <a:spLocks noChangeArrowheads="1"/>
            </p:cNvSpPr>
            <p:nvPr/>
          </p:nvSpPr>
          <p:spPr bwMode="auto">
            <a:xfrm rot="5400000">
              <a:off x="4880" y="1429"/>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89" name="Oval 40"/>
            <p:cNvSpPr>
              <a:spLocks noChangeArrowheads="1"/>
            </p:cNvSpPr>
            <p:nvPr/>
          </p:nvSpPr>
          <p:spPr bwMode="auto">
            <a:xfrm rot="5400000">
              <a:off x="5099"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90" name="Oval 41"/>
            <p:cNvSpPr>
              <a:spLocks noChangeArrowheads="1"/>
            </p:cNvSpPr>
            <p:nvPr/>
          </p:nvSpPr>
          <p:spPr bwMode="auto">
            <a:xfrm rot="5400000">
              <a:off x="5099" y="155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91" name="Oval 42"/>
            <p:cNvSpPr>
              <a:spLocks noChangeArrowheads="1"/>
            </p:cNvSpPr>
            <p:nvPr/>
          </p:nvSpPr>
          <p:spPr bwMode="auto">
            <a:xfrm rot="5400000">
              <a:off x="4955"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92" name="Oval 43"/>
            <p:cNvSpPr>
              <a:spLocks noChangeArrowheads="1"/>
            </p:cNvSpPr>
            <p:nvPr/>
          </p:nvSpPr>
          <p:spPr bwMode="auto">
            <a:xfrm rot="5400000">
              <a:off x="5029" y="1494"/>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93" name="Oval 44"/>
            <p:cNvSpPr>
              <a:spLocks noChangeArrowheads="1"/>
            </p:cNvSpPr>
            <p:nvPr/>
          </p:nvSpPr>
          <p:spPr bwMode="auto">
            <a:xfrm rot="5400000">
              <a:off x="5024" y="1553"/>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94" name="Oval 45"/>
            <p:cNvSpPr>
              <a:spLocks noChangeArrowheads="1"/>
            </p:cNvSpPr>
            <p:nvPr/>
          </p:nvSpPr>
          <p:spPr bwMode="auto">
            <a:xfrm rot="5400000">
              <a:off x="4950" y="1554"/>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95" name="Oval 46"/>
            <p:cNvSpPr>
              <a:spLocks noChangeArrowheads="1"/>
            </p:cNvSpPr>
            <p:nvPr/>
          </p:nvSpPr>
          <p:spPr bwMode="auto">
            <a:xfrm rot="5400000">
              <a:off x="4881"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96" name="Oval 47"/>
            <p:cNvSpPr>
              <a:spLocks noChangeArrowheads="1"/>
            </p:cNvSpPr>
            <p:nvPr/>
          </p:nvSpPr>
          <p:spPr bwMode="auto">
            <a:xfrm rot="5400000">
              <a:off x="4881"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97" name="Oval 48"/>
            <p:cNvSpPr>
              <a:spLocks noChangeArrowheads="1"/>
            </p:cNvSpPr>
            <p:nvPr/>
          </p:nvSpPr>
          <p:spPr bwMode="auto">
            <a:xfrm rot="5400000">
              <a:off x="4801" y="1241"/>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898" name="Oval 49"/>
            <p:cNvSpPr>
              <a:spLocks noChangeArrowheads="1"/>
            </p:cNvSpPr>
            <p:nvPr/>
          </p:nvSpPr>
          <p:spPr bwMode="auto">
            <a:xfrm rot="5400000">
              <a:off x="4801" y="1304"/>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899" name="Oval 50"/>
            <p:cNvSpPr>
              <a:spLocks noChangeArrowheads="1"/>
            </p:cNvSpPr>
            <p:nvPr/>
          </p:nvSpPr>
          <p:spPr bwMode="auto">
            <a:xfrm rot="5400000">
              <a:off x="4801" y="1366"/>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00" name="Oval 51"/>
            <p:cNvSpPr>
              <a:spLocks noChangeArrowheads="1"/>
            </p:cNvSpPr>
            <p:nvPr/>
          </p:nvSpPr>
          <p:spPr bwMode="auto">
            <a:xfrm rot="5400000">
              <a:off x="4801" y="142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01" name="Oval 52"/>
            <p:cNvSpPr>
              <a:spLocks noChangeArrowheads="1"/>
            </p:cNvSpPr>
            <p:nvPr/>
          </p:nvSpPr>
          <p:spPr bwMode="auto">
            <a:xfrm rot="5400000">
              <a:off x="4732"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02" name="Oval 53"/>
            <p:cNvSpPr>
              <a:spLocks noChangeArrowheads="1"/>
            </p:cNvSpPr>
            <p:nvPr/>
          </p:nvSpPr>
          <p:spPr bwMode="auto">
            <a:xfrm rot="5400000">
              <a:off x="4727"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03" name="Oval 54"/>
            <p:cNvSpPr>
              <a:spLocks noChangeArrowheads="1"/>
            </p:cNvSpPr>
            <p:nvPr/>
          </p:nvSpPr>
          <p:spPr bwMode="auto">
            <a:xfrm rot="5400000">
              <a:off x="4727"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04" name="Oval 55"/>
            <p:cNvSpPr>
              <a:spLocks noChangeArrowheads="1"/>
            </p:cNvSpPr>
            <p:nvPr/>
          </p:nvSpPr>
          <p:spPr bwMode="auto">
            <a:xfrm rot="5400000">
              <a:off x="4732" y="142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05" name="Oval 56"/>
            <p:cNvSpPr>
              <a:spLocks noChangeArrowheads="1"/>
            </p:cNvSpPr>
            <p:nvPr/>
          </p:nvSpPr>
          <p:spPr bwMode="auto">
            <a:xfrm rot="5400000">
              <a:off x="4806" y="1494"/>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06" name="Oval 57"/>
            <p:cNvSpPr>
              <a:spLocks noChangeArrowheads="1"/>
            </p:cNvSpPr>
            <p:nvPr/>
          </p:nvSpPr>
          <p:spPr bwMode="auto">
            <a:xfrm rot="5400000">
              <a:off x="4806" y="1557"/>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07" name="Oval 58"/>
            <p:cNvSpPr>
              <a:spLocks noChangeArrowheads="1"/>
            </p:cNvSpPr>
            <p:nvPr/>
          </p:nvSpPr>
          <p:spPr bwMode="auto">
            <a:xfrm rot="5400000">
              <a:off x="4737"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08" name="Oval 59"/>
            <p:cNvSpPr>
              <a:spLocks noChangeArrowheads="1"/>
            </p:cNvSpPr>
            <p:nvPr/>
          </p:nvSpPr>
          <p:spPr bwMode="auto">
            <a:xfrm rot="5400000">
              <a:off x="4732"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09" name="Oval 60"/>
            <p:cNvSpPr>
              <a:spLocks noChangeArrowheads="1"/>
            </p:cNvSpPr>
            <p:nvPr/>
          </p:nvSpPr>
          <p:spPr bwMode="auto">
            <a:xfrm rot="5400000">
              <a:off x="4656"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10" name="Oval 61"/>
            <p:cNvSpPr>
              <a:spLocks noChangeArrowheads="1"/>
            </p:cNvSpPr>
            <p:nvPr/>
          </p:nvSpPr>
          <p:spPr bwMode="auto">
            <a:xfrm rot="5400000">
              <a:off x="4656"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11" name="Oval 62"/>
            <p:cNvSpPr>
              <a:spLocks noChangeArrowheads="1"/>
            </p:cNvSpPr>
            <p:nvPr/>
          </p:nvSpPr>
          <p:spPr bwMode="auto">
            <a:xfrm rot="5400000">
              <a:off x="4656"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12" name="Oval 63"/>
            <p:cNvSpPr>
              <a:spLocks noChangeArrowheads="1"/>
            </p:cNvSpPr>
            <p:nvPr/>
          </p:nvSpPr>
          <p:spPr bwMode="auto">
            <a:xfrm rot="5400000">
              <a:off x="4656"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13" name="Oval 64"/>
            <p:cNvSpPr>
              <a:spLocks noChangeArrowheads="1"/>
            </p:cNvSpPr>
            <p:nvPr/>
          </p:nvSpPr>
          <p:spPr bwMode="auto">
            <a:xfrm rot="5400000">
              <a:off x="45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14" name="Oval 65"/>
            <p:cNvSpPr>
              <a:spLocks noChangeArrowheads="1"/>
            </p:cNvSpPr>
            <p:nvPr/>
          </p:nvSpPr>
          <p:spPr bwMode="auto">
            <a:xfrm rot="5400000">
              <a:off x="4586"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15" name="Oval 66"/>
            <p:cNvSpPr>
              <a:spLocks noChangeArrowheads="1"/>
            </p:cNvSpPr>
            <p:nvPr/>
          </p:nvSpPr>
          <p:spPr bwMode="auto">
            <a:xfrm rot="5400000">
              <a:off x="4581"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16" name="Oval 67"/>
            <p:cNvSpPr>
              <a:spLocks noChangeArrowheads="1"/>
            </p:cNvSpPr>
            <p:nvPr/>
          </p:nvSpPr>
          <p:spPr bwMode="auto">
            <a:xfrm rot="5400000">
              <a:off x="4507"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17" name="Oval 68"/>
            <p:cNvSpPr>
              <a:spLocks noChangeArrowheads="1"/>
            </p:cNvSpPr>
            <p:nvPr/>
          </p:nvSpPr>
          <p:spPr bwMode="auto">
            <a:xfrm rot="5400000">
              <a:off x="4586"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18" name="Oval 69"/>
            <p:cNvSpPr>
              <a:spLocks noChangeArrowheads="1"/>
            </p:cNvSpPr>
            <p:nvPr/>
          </p:nvSpPr>
          <p:spPr bwMode="auto">
            <a:xfrm rot="5400000">
              <a:off x="4438"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19" name="Oval 70"/>
            <p:cNvSpPr>
              <a:spLocks noChangeArrowheads="1"/>
            </p:cNvSpPr>
            <p:nvPr/>
          </p:nvSpPr>
          <p:spPr bwMode="auto">
            <a:xfrm rot="5400000">
              <a:off x="4438"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0" name="Oval 71"/>
            <p:cNvSpPr>
              <a:spLocks noChangeArrowheads="1"/>
            </p:cNvSpPr>
            <p:nvPr/>
          </p:nvSpPr>
          <p:spPr bwMode="auto">
            <a:xfrm rot="5400000">
              <a:off x="4661"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1" name="Oval 72"/>
            <p:cNvSpPr>
              <a:spLocks noChangeArrowheads="1"/>
            </p:cNvSpPr>
            <p:nvPr/>
          </p:nvSpPr>
          <p:spPr bwMode="auto">
            <a:xfrm rot="5400000">
              <a:off x="4661"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22" name="Oval 73"/>
            <p:cNvSpPr>
              <a:spLocks noChangeArrowheads="1"/>
            </p:cNvSpPr>
            <p:nvPr/>
          </p:nvSpPr>
          <p:spPr bwMode="auto">
            <a:xfrm rot="5400000">
              <a:off x="45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3" name="Oval 74"/>
            <p:cNvSpPr>
              <a:spLocks noChangeArrowheads="1"/>
            </p:cNvSpPr>
            <p:nvPr/>
          </p:nvSpPr>
          <p:spPr bwMode="auto">
            <a:xfrm rot="5400000">
              <a:off x="4591"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24" name="Oval 75"/>
            <p:cNvSpPr>
              <a:spLocks noChangeArrowheads="1"/>
            </p:cNvSpPr>
            <p:nvPr/>
          </p:nvSpPr>
          <p:spPr bwMode="auto">
            <a:xfrm rot="5400000">
              <a:off x="4586"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5" name="Oval 76"/>
            <p:cNvSpPr>
              <a:spLocks noChangeArrowheads="1"/>
            </p:cNvSpPr>
            <p:nvPr/>
          </p:nvSpPr>
          <p:spPr bwMode="auto">
            <a:xfrm rot="5400000">
              <a:off x="4512"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26" name="Oval 77"/>
            <p:cNvSpPr>
              <a:spLocks noChangeArrowheads="1"/>
            </p:cNvSpPr>
            <p:nvPr/>
          </p:nvSpPr>
          <p:spPr bwMode="auto">
            <a:xfrm rot="5400000">
              <a:off x="4443"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27" name="Oval 78"/>
            <p:cNvSpPr>
              <a:spLocks noChangeArrowheads="1"/>
            </p:cNvSpPr>
            <p:nvPr/>
          </p:nvSpPr>
          <p:spPr bwMode="auto">
            <a:xfrm rot="5400000">
              <a:off x="4443"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8" name="Oval 79"/>
            <p:cNvSpPr>
              <a:spLocks noChangeArrowheads="1"/>
            </p:cNvSpPr>
            <p:nvPr/>
          </p:nvSpPr>
          <p:spPr bwMode="auto">
            <a:xfrm rot="5400000">
              <a:off x="4363"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29" name="Oval 80"/>
            <p:cNvSpPr>
              <a:spLocks noChangeArrowheads="1"/>
            </p:cNvSpPr>
            <p:nvPr/>
          </p:nvSpPr>
          <p:spPr bwMode="auto">
            <a:xfrm rot="5400000">
              <a:off x="4363"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0" name="Oval 81"/>
            <p:cNvSpPr>
              <a:spLocks noChangeArrowheads="1"/>
            </p:cNvSpPr>
            <p:nvPr/>
          </p:nvSpPr>
          <p:spPr bwMode="auto">
            <a:xfrm rot="5400000">
              <a:off x="4363"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31" name="Oval 82"/>
            <p:cNvSpPr>
              <a:spLocks noChangeArrowheads="1"/>
            </p:cNvSpPr>
            <p:nvPr/>
          </p:nvSpPr>
          <p:spPr bwMode="auto">
            <a:xfrm rot="5400000">
              <a:off x="4363"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2" name="Oval 83"/>
            <p:cNvSpPr>
              <a:spLocks noChangeArrowheads="1"/>
            </p:cNvSpPr>
            <p:nvPr/>
          </p:nvSpPr>
          <p:spPr bwMode="auto">
            <a:xfrm rot="5400000">
              <a:off x="42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3" name="Oval 84"/>
            <p:cNvSpPr>
              <a:spLocks noChangeArrowheads="1"/>
            </p:cNvSpPr>
            <p:nvPr/>
          </p:nvSpPr>
          <p:spPr bwMode="auto">
            <a:xfrm rot="5400000">
              <a:off x="4289"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34" name="Oval 85"/>
            <p:cNvSpPr>
              <a:spLocks noChangeArrowheads="1"/>
            </p:cNvSpPr>
            <p:nvPr/>
          </p:nvSpPr>
          <p:spPr bwMode="auto">
            <a:xfrm rot="5400000">
              <a:off x="4289"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5" name="Oval 86"/>
            <p:cNvSpPr>
              <a:spLocks noChangeArrowheads="1"/>
            </p:cNvSpPr>
            <p:nvPr/>
          </p:nvSpPr>
          <p:spPr bwMode="auto">
            <a:xfrm rot="5400000">
              <a:off x="4294"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36" name="Oval 87"/>
            <p:cNvSpPr>
              <a:spLocks noChangeArrowheads="1"/>
            </p:cNvSpPr>
            <p:nvPr/>
          </p:nvSpPr>
          <p:spPr bwMode="auto">
            <a:xfrm rot="5400000">
              <a:off x="4368"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37" name="Oval 88"/>
            <p:cNvSpPr>
              <a:spLocks noChangeArrowheads="1"/>
            </p:cNvSpPr>
            <p:nvPr/>
          </p:nvSpPr>
          <p:spPr bwMode="auto">
            <a:xfrm rot="5400000">
              <a:off x="4368"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8" name="Oval 89"/>
            <p:cNvSpPr>
              <a:spLocks noChangeArrowheads="1"/>
            </p:cNvSpPr>
            <p:nvPr/>
          </p:nvSpPr>
          <p:spPr bwMode="auto">
            <a:xfrm rot="5400000">
              <a:off x="42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39" name="Oval 90"/>
            <p:cNvSpPr>
              <a:spLocks noChangeArrowheads="1"/>
            </p:cNvSpPr>
            <p:nvPr/>
          </p:nvSpPr>
          <p:spPr bwMode="auto">
            <a:xfrm rot="5400000">
              <a:off x="4294"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0" name="Oval 91"/>
            <p:cNvSpPr>
              <a:spLocks noChangeArrowheads="1"/>
            </p:cNvSpPr>
            <p:nvPr/>
          </p:nvSpPr>
          <p:spPr bwMode="auto">
            <a:xfrm rot="5400000">
              <a:off x="42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1" name="Oval 92"/>
            <p:cNvSpPr>
              <a:spLocks noChangeArrowheads="1"/>
            </p:cNvSpPr>
            <p:nvPr/>
          </p:nvSpPr>
          <p:spPr bwMode="auto">
            <a:xfrm rot="5400000">
              <a:off x="4212"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42" name="Oval 93"/>
            <p:cNvSpPr>
              <a:spLocks noChangeArrowheads="1"/>
            </p:cNvSpPr>
            <p:nvPr/>
          </p:nvSpPr>
          <p:spPr bwMode="auto">
            <a:xfrm rot="5400000">
              <a:off x="4212"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3" name="Oval 94"/>
            <p:cNvSpPr>
              <a:spLocks noChangeArrowheads="1"/>
            </p:cNvSpPr>
            <p:nvPr/>
          </p:nvSpPr>
          <p:spPr bwMode="auto">
            <a:xfrm rot="5400000">
              <a:off x="4212"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44" name="Oval 95"/>
            <p:cNvSpPr>
              <a:spLocks noChangeArrowheads="1"/>
            </p:cNvSpPr>
            <p:nvPr/>
          </p:nvSpPr>
          <p:spPr bwMode="auto">
            <a:xfrm rot="5400000">
              <a:off x="4068"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5" name="Oval 96"/>
            <p:cNvSpPr>
              <a:spLocks noChangeArrowheads="1"/>
            </p:cNvSpPr>
            <p:nvPr/>
          </p:nvSpPr>
          <p:spPr bwMode="auto">
            <a:xfrm rot="5400000">
              <a:off x="4142"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46" name="Oval 97"/>
            <p:cNvSpPr>
              <a:spLocks noChangeArrowheads="1"/>
            </p:cNvSpPr>
            <p:nvPr/>
          </p:nvSpPr>
          <p:spPr bwMode="auto">
            <a:xfrm rot="5400000">
              <a:off x="4137"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7" name="Oval 98"/>
            <p:cNvSpPr>
              <a:spLocks noChangeArrowheads="1"/>
            </p:cNvSpPr>
            <p:nvPr/>
          </p:nvSpPr>
          <p:spPr bwMode="auto">
            <a:xfrm rot="5400000">
              <a:off x="4063"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48" name="Oval 99"/>
            <p:cNvSpPr>
              <a:spLocks noChangeArrowheads="1"/>
            </p:cNvSpPr>
            <p:nvPr/>
          </p:nvSpPr>
          <p:spPr bwMode="auto">
            <a:xfrm rot="5400000">
              <a:off x="4063" y="13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49" name="Oval 100"/>
            <p:cNvSpPr>
              <a:spLocks noChangeArrowheads="1"/>
            </p:cNvSpPr>
            <p:nvPr/>
          </p:nvSpPr>
          <p:spPr bwMode="auto">
            <a:xfrm rot="5400000">
              <a:off x="4137" y="13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50" name="Oval 101"/>
            <p:cNvSpPr>
              <a:spLocks noChangeArrowheads="1"/>
            </p:cNvSpPr>
            <p:nvPr/>
          </p:nvSpPr>
          <p:spPr bwMode="auto">
            <a:xfrm rot="5400000">
              <a:off x="4142"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51" name="Oval 102"/>
            <p:cNvSpPr>
              <a:spLocks noChangeArrowheads="1"/>
            </p:cNvSpPr>
            <p:nvPr/>
          </p:nvSpPr>
          <p:spPr bwMode="auto">
            <a:xfrm rot="5400000">
              <a:off x="4068"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52" name="Oval 103"/>
            <p:cNvSpPr>
              <a:spLocks noChangeArrowheads="1"/>
            </p:cNvSpPr>
            <p:nvPr/>
          </p:nvSpPr>
          <p:spPr bwMode="auto">
            <a:xfrm rot="5400000">
              <a:off x="39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53" name="Oval 104"/>
            <p:cNvSpPr>
              <a:spLocks noChangeArrowheads="1"/>
            </p:cNvSpPr>
            <p:nvPr/>
          </p:nvSpPr>
          <p:spPr bwMode="auto">
            <a:xfrm rot="5400000">
              <a:off x="3994"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54" name="Oval 105"/>
            <p:cNvSpPr>
              <a:spLocks noChangeArrowheads="1"/>
            </p:cNvSpPr>
            <p:nvPr/>
          </p:nvSpPr>
          <p:spPr bwMode="auto">
            <a:xfrm rot="5400000">
              <a:off x="3994"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55" name="Oval 106"/>
            <p:cNvSpPr>
              <a:spLocks noChangeArrowheads="1"/>
            </p:cNvSpPr>
            <p:nvPr/>
          </p:nvSpPr>
          <p:spPr bwMode="auto">
            <a:xfrm rot="5400000">
              <a:off x="3998" y="14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56" name="Oval 107"/>
            <p:cNvSpPr>
              <a:spLocks noChangeArrowheads="1"/>
            </p:cNvSpPr>
            <p:nvPr/>
          </p:nvSpPr>
          <p:spPr bwMode="auto">
            <a:xfrm rot="5400000">
              <a:off x="42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57" name="Oval 108"/>
            <p:cNvSpPr>
              <a:spLocks noChangeArrowheads="1"/>
            </p:cNvSpPr>
            <p:nvPr/>
          </p:nvSpPr>
          <p:spPr bwMode="auto">
            <a:xfrm rot="5400000">
              <a:off x="4217"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58" name="Oval 109"/>
            <p:cNvSpPr>
              <a:spLocks noChangeArrowheads="1"/>
            </p:cNvSpPr>
            <p:nvPr/>
          </p:nvSpPr>
          <p:spPr bwMode="auto">
            <a:xfrm rot="5400000">
              <a:off x="4073"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59" name="Oval 110"/>
            <p:cNvSpPr>
              <a:spLocks noChangeArrowheads="1"/>
            </p:cNvSpPr>
            <p:nvPr/>
          </p:nvSpPr>
          <p:spPr bwMode="auto">
            <a:xfrm rot="5400000">
              <a:off x="4147"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0" name="Oval 111"/>
            <p:cNvSpPr>
              <a:spLocks noChangeArrowheads="1"/>
            </p:cNvSpPr>
            <p:nvPr/>
          </p:nvSpPr>
          <p:spPr bwMode="auto">
            <a:xfrm rot="5400000">
              <a:off x="4142"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61" name="Oval 112"/>
            <p:cNvSpPr>
              <a:spLocks noChangeArrowheads="1"/>
            </p:cNvSpPr>
            <p:nvPr/>
          </p:nvSpPr>
          <p:spPr bwMode="auto">
            <a:xfrm rot="5400000">
              <a:off x="4068"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2" name="Oval 113"/>
            <p:cNvSpPr>
              <a:spLocks noChangeArrowheads="1"/>
            </p:cNvSpPr>
            <p:nvPr/>
          </p:nvSpPr>
          <p:spPr bwMode="auto">
            <a:xfrm rot="5400000">
              <a:off x="39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3" name="Oval 114"/>
            <p:cNvSpPr>
              <a:spLocks noChangeArrowheads="1"/>
            </p:cNvSpPr>
            <p:nvPr/>
          </p:nvSpPr>
          <p:spPr bwMode="auto">
            <a:xfrm rot="5400000">
              <a:off x="3999"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64" name="Oval 115"/>
            <p:cNvSpPr>
              <a:spLocks noChangeArrowheads="1"/>
            </p:cNvSpPr>
            <p:nvPr/>
          </p:nvSpPr>
          <p:spPr bwMode="auto">
            <a:xfrm rot="5400000">
              <a:off x="3919"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65" name="Oval 116"/>
            <p:cNvSpPr>
              <a:spLocks noChangeArrowheads="1"/>
            </p:cNvSpPr>
            <p:nvPr/>
          </p:nvSpPr>
          <p:spPr bwMode="auto">
            <a:xfrm rot="5400000">
              <a:off x="3919"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6" name="Oval 117"/>
            <p:cNvSpPr>
              <a:spLocks noChangeArrowheads="1"/>
            </p:cNvSpPr>
            <p:nvPr/>
          </p:nvSpPr>
          <p:spPr bwMode="auto">
            <a:xfrm rot="5400000">
              <a:off x="3919"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67" name="Oval 118"/>
            <p:cNvSpPr>
              <a:spLocks noChangeArrowheads="1"/>
            </p:cNvSpPr>
            <p:nvPr/>
          </p:nvSpPr>
          <p:spPr bwMode="auto">
            <a:xfrm rot="5400000">
              <a:off x="3919"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8" name="Oval 119"/>
            <p:cNvSpPr>
              <a:spLocks noChangeArrowheads="1"/>
            </p:cNvSpPr>
            <p:nvPr/>
          </p:nvSpPr>
          <p:spPr bwMode="auto">
            <a:xfrm rot="5400000">
              <a:off x="3850"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69" name="Oval 120"/>
            <p:cNvSpPr>
              <a:spLocks noChangeArrowheads="1"/>
            </p:cNvSpPr>
            <p:nvPr/>
          </p:nvSpPr>
          <p:spPr bwMode="auto">
            <a:xfrm rot="5400000">
              <a:off x="3845"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70" name="Oval 121"/>
            <p:cNvSpPr>
              <a:spLocks noChangeArrowheads="1"/>
            </p:cNvSpPr>
            <p:nvPr/>
          </p:nvSpPr>
          <p:spPr bwMode="auto">
            <a:xfrm rot="5400000">
              <a:off x="3845"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71" name="Oval 122"/>
            <p:cNvSpPr>
              <a:spLocks noChangeArrowheads="1"/>
            </p:cNvSpPr>
            <p:nvPr/>
          </p:nvSpPr>
          <p:spPr bwMode="auto">
            <a:xfrm rot="5400000">
              <a:off x="3850"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72" name="Oval 123"/>
            <p:cNvSpPr>
              <a:spLocks noChangeArrowheads="1"/>
            </p:cNvSpPr>
            <p:nvPr/>
          </p:nvSpPr>
          <p:spPr bwMode="auto">
            <a:xfrm rot="5400000">
              <a:off x="3924"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6973" name="Oval 124"/>
            <p:cNvSpPr>
              <a:spLocks noChangeArrowheads="1"/>
            </p:cNvSpPr>
            <p:nvPr/>
          </p:nvSpPr>
          <p:spPr bwMode="auto">
            <a:xfrm rot="5400000">
              <a:off x="3924"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74" name="Oval 125"/>
            <p:cNvSpPr>
              <a:spLocks noChangeArrowheads="1"/>
            </p:cNvSpPr>
            <p:nvPr/>
          </p:nvSpPr>
          <p:spPr bwMode="auto">
            <a:xfrm rot="5400000">
              <a:off x="3855"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6975" name="Oval 126"/>
            <p:cNvSpPr>
              <a:spLocks noChangeArrowheads="1"/>
            </p:cNvSpPr>
            <p:nvPr/>
          </p:nvSpPr>
          <p:spPr bwMode="auto">
            <a:xfrm rot="5400000">
              <a:off x="3850" y="15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spTree>
    <p:extLst>
      <p:ext uri="{BB962C8B-B14F-4D97-AF65-F5344CB8AC3E}">
        <p14:creationId xmlns:p14="http://schemas.microsoft.com/office/powerpoint/2010/main" val="425334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62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61" grpId="0"/>
      <p:bldP spid="9062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mtClean="0"/>
              <a:t>Mechanical Properties</a:t>
            </a:r>
          </a:p>
        </p:txBody>
      </p:sp>
      <p:sp>
        <p:nvSpPr>
          <p:cNvPr id="908292" name="Rectangle 4"/>
          <p:cNvSpPr>
            <a:spLocks noChangeArrowheads="1"/>
          </p:cNvSpPr>
          <p:nvPr/>
        </p:nvSpPr>
        <p:spPr bwMode="auto">
          <a:xfrm>
            <a:off x="230188" y="1927225"/>
            <a:ext cx="5284787"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200" dirty="0"/>
              <a:t>In general, smaller structures have less surface defects. It is particularly true when the materials are made through a bottom-up approach. </a:t>
            </a:r>
          </a:p>
          <a:p>
            <a:pPr algn="l"/>
            <a:endParaRPr lang="en-US" sz="1200" dirty="0"/>
          </a:p>
          <a:p>
            <a:pPr algn="l"/>
            <a:r>
              <a:rPr lang="en-US" sz="1200" dirty="0"/>
              <a:t>Vapor grown whiskers with diameters of 10 microns or less had no detectable steps on their surfaces by electron microscopy, whereas irregular growth steps were revealed on whiskers with diameters above 10 microns.</a:t>
            </a:r>
          </a:p>
          <a:p>
            <a:pPr algn="l"/>
            <a:endParaRPr lang="en-US" sz="1200" dirty="0"/>
          </a:p>
          <a:p>
            <a:pPr algn="l"/>
            <a:r>
              <a:rPr lang="en-US" sz="1200" dirty="0"/>
              <a:t>Both mechanisms are closely related. </a:t>
            </a:r>
            <a:br>
              <a:rPr lang="en-US" sz="1200" dirty="0"/>
            </a:br>
            <a:endParaRPr lang="en-US" sz="1200" dirty="0"/>
          </a:p>
          <a:p>
            <a:pPr algn="l"/>
            <a:r>
              <a:rPr lang="en-US" sz="1200" dirty="0"/>
              <a:t>When a whisker is grown at a low </a:t>
            </a:r>
            <a:r>
              <a:rPr lang="en-US" sz="1200" dirty="0" err="1"/>
              <a:t>supersaturation</a:t>
            </a:r>
            <a:r>
              <a:rPr lang="en-US" sz="1200" dirty="0"/>
              <a:t>, there is less growth fluctuation in the growth rate and both the internal and surface structures of the whiskers are more perfect.</a:t>
            </a:r>
          </a:p>
          <a:p>
            <a:pPr algn="l"/>
            <a:endParaRPr lang="en-US" sz="1200" dirty="0"/>
          </a:p>
          <a:p>
            <a:pPr algn="l"/>
            <a:r>
              <a:rPr lang="en-US" sz="1200" dirty="0"/>
              <a:t>Figure 8.18 shows a typical dependence of strength on the diameter of a sodium chloride whisker and similar dependences are found in metals, semiconductors, and insulators.</a:t>
            </a:r>
          </a:p>
          <a:p>
            <a:pPr algn="l"/>
            <a:endParaRPr lang="en-US" sz="1200" dirty="0"/>
          </a:p>
          <a:p>
            <a:pPr algn="l"/>
            <a:r>
              <a:rPr lang="en-US" sz="1200" dirty="0"/>
              <a:t>In the </a:t>
            </a:r>
            <a:r>
              <a:rPr lang="en-US" sz="1200" dirty="0">
                <a:solidFill>
                  <a:srgbClr val="FF0000"/>
                </a:solidFill>
              </a:rPr>
              <a:t>last few years, AFM and TEM have been applied for measuring </a:t>
            </a:r>
            <a:r>
              <a:rPr lang="en-US" sz="1200" dirty="0"/>
              <a:t>the mechanical property of nanowires or </a:t>
            </a:r>
            <a:r>
              <a:rPr lang="en-US" sz="1200" dirty="0" err="1"/>
              <a:t>nanorods</a:t>
            </a:r>
            <a:r>
              <a:rPr lang="en-US" sz="1200" dirty="0"/>
              <a:t>.</a:t>
            </a:r>
          </a:p>
          <a:p>
            <a:pPr algn="l"/>
            <a:endParaRPr lang="en-US" sz="1200" dirty="0"/>
          </a:p>
          <a:p>
            <a:pPr algn="l"/>
            <a:r>
              <a:rPr lang="en-US" sz="1200" dirty="0"/>
              <a:t>Both AFM and TEM promise some direct evidence for the mechanical behavior of nanostructures and </a:t>
            </a:r>
            <a:r>
              <a:rPr lang="en-US" sz="1200" dirty="0" err="1"/>
              <a:t>nanomaterials</a:t>
            </a:r>
            <a:r>
              <a:rPr lang="en-US" sz="1200" dirty="0"/>
              <a:t>. </a:t>
            </a:r>
            <a:endParaRPr lang="en-US" sz="2400" dirty="0"/>
          </a:p>
          <a:p>
            <a:pPr algn="l"/>
            <a:endParaRPr lang="en-US" sz="2000" dirty="0"/>
          </a:p>
          <a:p>
            <a:pPr algn="l"/>
            <a:endParaRPr lang="en-US" sz="2000" dirty="0"/>
          </a:p>
          <a:p>
            <a:pPr algn="l"/>
            <a:r>
              <a:rPr lang="en-US" sz="1400" dirty="0"/>
              <a:t> </a:t>
            </a:r>
          </a:p>
        </p:txBody>
      </p:sp>
      <p:grpSp>
        <p:nvGrpSpPr>
          <p:cNvPr id="2" name="Group 5"/>
          <p:cNvGrpSpPr>
            <a:grpSpLocks/>
          </p:cNvGrpSpPr>
          <p:nvPr/>
        </p:nvGrpSpPr>
        <p:grpSpPr bwMode="auto">
          <a:xfrm>
            <a:off x="6327775" y="682625"/>
            <a:ext cx="2606675" cy="1758950"/>
            <a:chOff x="2105" y="618"/>
            <a:chExt cx="3541" cy="2430"/>
          </a:xfrm>
        </p:grpSpPr>
        <p:sp>
          <p:nvSpPr>
            <p:cNvPr id="38002" name="Rectangle 6"/>
            <p:cNvSpPr>
              <a:spLocks noChangeArrowheads="1"/>
            </p:cNvSpPr>
            <p:nvPr/>
          </p:nvSpPr>
          <p:spPr bwMode="auto">
            <a:xfrm>
              <a:off x="2105" y="618"/>
              <a:ext cx="3541" cy="242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grpSp>
          <p:nvGrpSpPr>
            <p:cNvPr id="38003" name="Group 7"/>
            <p:cNvGrpSpPr>
              <a:grpSpLocks/>
            </p:cNvGrpSpPr>
            <p:nvPr/>
          </p:nvGrpSpPr>
          <p:grpSpPr bwMode="auto">
            <a:xfrm>
              <a:off x="2134" y="682"/>
              <a:ext cx="3512" cy="2366"/>
              <a:chOff x="1022" y="1152"/>
              <a:chExt cx="3836" cy="2728"/>
            </a:xfrm>
          </p:grpSpPr>
          <p:graphicFrame>
            <p:nvGraphicFramePr>
              <p:cNvPr id="38004" name="Object 8"/>
              <p:cNvGraphicFramePr>
                <a:graphicFrameLocks noChangeAspect="1"/>
              </p:cNvGraphicFramePr>
              <p:nvPr/>
            </p:nvGraphicFramePr>
            <p:xfrm>
              <a:off x="1022" y="2444"/>
              <a:ext cx="2756" cy="1429"/>
            </p:xfrm>
            <a:graphic>
              <a:graphicData uri="http://schemas.openxmlformats.org/presentationml/2006/ole">
                <mc:AlternateContent xmlns:mc="http://schemas.openxmlformats.org/markup-compatibility/2006">
                  <mc:Choice xmlns:v="urn:schemas-microsoft-com:vml" Requires="v">
                    <p:oleObj spid="_x0000_s2102" name="Image" r:id="rId4" imgW="6920635" imgH="3174603" progId="Photoshop.Image.7">
                      <p:embed/>
                    </p:oleObj>
                  </mc:Choice>
                  <mc:Fallback>
                    <p:oleObj name="Image" r:id="rId4" imgW="6920635" imgH="3174603"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 y="2444"/>
                            <a:ext cx="2756" cy="142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005" name="Object 9"/>
              <p:cNvGraphicFramePr>
                <a:graphicFrameLocks noChangeAspect="1"/>
              </p:cNvGraphicFramePr>
              <p:nvPr/>
            </p:nvGraphicFramePr>
            <p:xfrm>
              <a:off x="3809" y="1152"/>
              <a:ext cx="1049" cy="2728"/>
            </p:xfrm>
            <a:graphic>
              <a:graphicData uri="http://schemas.openxmlformats.org/presentationml/2006/ole">
                <mc:AlternateContent xmlns:mc="http://schemas.openxmlformats.org/markup-compatibility/2006">
                  <mc:Choice xmlns:v="urn:schemas-microsoft-com:vml" Requires="v">
                    <p:oleObj spid="_x0000_s2103" name="Image" r:id="rId6" imgW="1892063" imgH="4457143" progId="Photoshop.Image.7">
                      <p:embed/>
                    </p:oleObj>
                  </mc:Choice>
                  <mc:Fallback>
                    <p:oleObj name="Image" r:id="rId6" imgW="1892063" imgH="4457143"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 y="1152"/>
                            <a:ext cx="1049" cy="27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006" name="Group 10"/>
              <p:cNvGrpSpPr>
                <a:grpSpLocks/>
              </p:cNvGrpSpPr>
              <p:nvPr/>
            </p:nvGrpSpPr>
            <p:grpSpPr bwMode="auto">
              <a:xfrm>
                <a:off x="2457" y="1152"/>
                <a:ext cx="1328" cy="1266"/>
                <a:chOff x="2496" y="1056"/>
                <a:chExt cx="1328" cy="1266"/>
              </a:xfrm>
            </p:grpSpPr>
            <p:graphicFrame>
              <p:nvGraphicFramePr>
                <p:cNvPr id="38010" name="Object 11"/>
                <p:cNvGraphicFramePr>
                  <a:graphicFrameLocks noChangeAspect="1"/>
                </p:cNvGraphicFramePr>
                <p:nvPr/>
              </p:nvGraphicFramePr>
              <p:xfrm>
                <a:off x="2496" y="1056"/>
                <a:ext cx="1328" cy="1266"/>
              </p:xfrm>
              <a:graphic>
                <a:graphicData uri="http://schemas.openxmlformats.org/presentationml/2006/ole">
                  <mc:AlternateContent xmlns:mc="http://schemas.openxmlformats.org/markup-compatibility/2006">
                    <mc:Choice xmlns:v="urn:schemas-microsoft-com:vml" Requires="v">
                      <p:oleObj spid="_x0000_s2104" name="Image" r:id="rId8" imgW="2793651" imgH="2717460" progId="Photoshop.Image.7">
                        <p:embed/>
                      </p:oleObj>
                    </mc:Choice>
                    <mc:Fallback>
                      <p:oleObj name="Image" r:id="rId8" imgW="2793651" imgH="2717460"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6" y="1056"/>
                              <a:ext cx="1328" cy="126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011" name="Line 12"/>
                <p:cNvSpPr>
                  <a:spLocks noChangeAspect="1" noChangeShapeType="1"/>
                </p:cNvSpPr>
                <p:nvPr/>
              </p:nvSpPr>
              <p:spPr bwMode="auto">
                <a:xfrm flipH="1">
                  <a:off x="2797" y="1392"/>
                  <a:ext cx="179" cy="23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8012" name="Line 13"/>
                <p:cNvSpPr>
                  <a:spLocks noChangeAspect="1" noChangeShapeType="1"/>
                </p:cNvSpPr>
                <p:nvPr/>
              </p:nvSpPr>
              <p:spPr bwMode="auto">
                <a:xfrm flipH="1">
                  <a:off x="2891" y="1498"/>
                  <a:ext cx="179" cy="23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8013" name="Text Box 14"/>
                <p:cNvSpPr txBox="1">
                  <a:spLocks noChangeAspect="1" noChangeArrowheads="1"/>
                </p:cNvSpPr>
                <p:nvPr/>
              </p:nvSpPr>
              <p:spPr bwMode="auto">
                <a:xfrm>
                  <a:off x="2507" y="1761"/>
                  <a:ext cx="61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altLang="zh-CN" sz="1400" b="1">
                      <a:solidFill>
                        <a:srgbClr val="FFFFFF"/>
                      </a:solidFill>
                      <a:latin typeface="Times New Roman" pitchFamily="18" charset="0"/>
                      <a:ea typeface="SimSun" pitchFamily="2" charset="-122"/>
                    </a:rPr>
                    <a:t>    </a:t>
                  </a:r>
                  <a:r>
                    <a:rPr lang="en-US" altLang="zh-CN" sz="1000" b="1">
                      <a:solidFill>
                        <a:srgbClr val="FFFFFF"/>
                      </a:solidFill>
                      <a:latin typeface="Times New Roman" pitchFamily="18" charset="0"/>
                      <a:ea typeface="SimSun" pitchFamily="2" charset="-122"/>
                    </a:rPr>
                    <a:t>150 nm</a:t>
                  </a:r>
                  <a:endParaRPr lang="en-US" sz="1000"/>
                </a:p>
              </p:txBody>
            </p:sp>
          </p:grpSp>
          <p:grpSp>
            <p:nvGrpSpPr>
              <p:cNvPr id="38007" name="Group 15"/>
              <p:cNvGrpSpPr>
                <a:grpSpLocks/>
              </p:cNvGrpSpPr>
              <p:nvPr/>
            </p:nvGrpSpPr>
            <p:grpSpPr bwMode="auto">
              <a:xfrm>
                <a:off x="1032" y="1152"/>
                <a:ext cx="1406" cy="1261"/>
                <a:chOff x="1032" y="1152"/>
                <a:chExt cx="1406" cy="1261"/>
              </a:xfrm>
            </p:grpSpPr>
            <p:graphicFrame>
              <p:nvGraphicFramePr>
                <p:cNvPr id="38008" name="Object 16"/>
                <p:cNvGraphicFramePr>
                  <a:graphicFrameLocks noChangeAspect="1"/>
                </p:cNvGraphicFramePr>
                <p:nvPr/>
              </p:nvGraphicFramePr>
              <p:xfrm>
                <a:off x="1032" y="1152"/>
                <a:ext cx="1406" cy="1261"/>
              </p:xfrm>
              <a:graphic>
                <a:graphicData uri="http://schemas.openxmlformats.org/presentationml/2006/ole">
                  <mc:AlternateContent xmlns:mc="http://schemas.openxmlformats.org/markup-compatibility/2006">
                    <mc:Choice xmlns:v="urn:schemas-microsoft-com:vml" Requires="v">
                      <p:oleObj spid="_x0000_s2105" name="Image" r:id="rId10" imgW="1231746" imgH="1104372" progId="Photoshop.Image.7">
                        <p:embed/>
                      </p:oleObj>
                    </mc:Choice>
                    <mc:Fallback>
                      <p:oleObj name="Image" r:id="rId10" imgW="1231746" imgH="1104372" progId="Photoshop.Image.7">
                        <p:embed/>
                        <p:pic>
                          <p:nvPicPr>
                            <p:cNvPr id="0" name=""/>
                            <p:cNvPicPr>
                              <a:picLocks noChangeAspect="1" noChangeArrowheads="1"/>
                            </p:cNvPicPr>
                            <p:nvPr/>
                          </p:nvPicPr>
                          <p:blipFill>
                            <a:blip r:embed="rId11">
                              <a:lum bright="18000" contrast="40000"/>
                              <a:extLst>
                                <a:ext uri="{28A0092B-C50C-407E-A947-70E740481C1C}">
                                  <a14:useLocalDpi xmlns:a14="http://schemas.microsoft.com/office/drawing/2010/main" val="0"/>
                                </a:ext>
                              </a:extLst>
                            </a:blip>
                            <a:srcRect/>
                            <a:stretch>
                              <a:fillRect/>
                            </a:stretch>
                          </p:blipFill>
                          <p:spPr bwMode="auto">
                            <a:xfrm>
                              <a:off x="1032" y="1152"/>
                              <a:ext cx="1406" cy="126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009" name="Text Box 17"/>
                <p:cNvSpPr txBox="1">
                  <a:spLocks noChangeAspect="1" noChangeArrowheads="1"/>
                </p:cNvSpPr>
                <p:nvPr/>
              </p:nvSpPr>
              <p:spPr bwMode="auto">
                <a:xfrm>
                  <a:off x="1068" y="2121"/>
                  <a:ext cx="129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altLang="zh-CN" sz="1200" b="1">
                      <a:solidFill>
                        <a:srgbClr val="FFFFFF"/>
                      </a:solidFill>
                      <a:latin typeface="Times New Roman" pitchFamily="18" charset="0"/>
                      <a:ea typeface="SimSun" pitchFamily="2" charset="-122"/>
                    </a:rPr>
                    <a:t>Photoluminescence</a:t>
                  </a:r>
                  <a:endParaRPr lang="en-US" sz="1200"/>
                </a:p>
              </p:txBody>
            </p:sp>
          </p:grpSp>
        </p:grpSp>
      </p:grpSp>
      <p:sp>
        <p:nvSpPr>
          <p:cNvPr id="37893" name="Oval 20"/>
          <p:cNvSpPr>
            <a:spLocks noChangeArrowheads="1"/>
          </p:cNvSpPr>
          <p:nvPr/>
        </p:nvSpPr>
        <p:spPr bwMode="auto">
          <a:xfrm>
            <a:off x="266700" y="866775"/>
            <a:ext cx="2114550" cy="904875"/>
          </a:xfrm>
          <a:prstGeom prst="ellipse">
            <a:avLst/>
          </a:prstGeom>
          <a:solidFill>
            <a:schemeClr val="accent1"/>
          </a:solidFill>
          <a:ln w="9525">
            <a:solidFill>
              <a:schemeClr val="tx1"/>
            </a:solidFill>
            <a:round/>
            <a:headEnd/>
            <a:tailEnd/>
          </a:ln>
        </p:spPr>
        <p:txBody>
          <a:bodyPr wrap="none" anchor="ctr"/>
          <a:lstStyle/>
          <a:p>
            <a:r>
              <a:rPr lang="en-US" sz="1600"/>
              <a:t>Increased </a:t>
            </a:r>
            <a:br>
              <a:rPr lang="en-US" sz="1600"/>
            </a:br>
            <a:r>
              <a:rPr lang="en-US" sz="1600"/>
              <a:t>Surface Perfection </a:t>
            </a:r>
          </a:p>
        </p:txBody>
      </p:sp>
      <p:pic>
        <p:nvPicPr>
          <p:cNvPr id="37894" name="Picture 21" descr="E0C9345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4447" y="3429000"/>
            <a:ext cx="3500003" cy="307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val 22"/>
          <p:cNvSpPr>
            <a:spLocks noChangeArrowheads="1"/>
          </p:cNvSpPr>
          <p:nvPr/>
        </p:nvSpPr>
        <p:spPr bwMode="auto">
          <a:xfrm rot="5400000">
            <a:off x="4999038" y="10842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896" name="Oval 23"/>
          <p:cNvSpPr>
            <a:spLocks noChangeArrowheads="1"/>
          </p:cNvSpPr>
          <p:nvPr/>
        </p:nvSpPr>
        <p:spPr bwMode="auto">
          <a:xfrm rot="5400000">
            <a:off x="5001419" y="118506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897" name="Oval 24"/>
          <p:cNvSpPr>
            <a:spLocks noChangeArrowheads="1"/>
          </p:cNvSpPr>
          <p:nvPr/>
        </p:nvSpPr>
        <p:spPr bwMode="auto">
          <a:xfrm rot="5400000">
            <a:off x="5001419" y="12834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898" name="Oval 25"/>
          <p:cNvSpPr>
            <a:spLocks noChangeArrowheads="1"/>
          </p:cNvSpPr>
          <p:nvPr/>
        </p:nvSpPr>
        <p:spPr bwMode="auto">
          <a:xfrm rot="5400000">
            <a:off x="4999038" y="138112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899" name="Oval 26"/>
          <p:cNvSpPr>
            <a:spLocks noChangeArrowheads="1"/>
          </p:cNvSpPr>
          <p:nvPr/>
        </p:nvSpPr>
        <p:spPr bwMode="auto">
          <a:xfrm rot="5400000">
            <a:off x="4772025" y="10858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00" name="Oval 27"/>
          <p:cNvSpPr>
            <a:spLocks noChangeArrowheads="1"/>
          </p:cNvSpPr>
          <p:nvPr/>
        </p:nvSpPr>
        <p:spPr bwMode="auto">
          <a:xfrm rot="5400000">
            <a:off x="4889501" y="1084262"/>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01" name="Oval 28"/>
          <p:cNvSpPr>
            <a:spLocks noChangeArrowheads="1"/>
          </p:cNvSpPr>
          <p:nvPr/>
        </p:nvSpPr>
        <p:spPr bwMode="auto">
          <a:xfrm rot="5400000">
            <a:off x="4882357" y="11771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02" name="Oval 29"/>
          <p:cNvSpPr>
            <a:spLocks noChangeArrowheads="1"/>
          </p:cNvSpPr>
          <p:nvPr/>
        </p:nvSpPr>
        <p:spPr bwMode="auto">
          <a:xfrm rot="5400000">
            <a:off x="4764882" y="117871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03" name="Oval 30"/>
          <p:cNvSpPr>
            <a:spLocks noChangeArrowheads="1"/>
          </p:cNvSpPr>
          <p:nvPr/>
        </p:nvSpPr>
        <p:spPr bwMode="auto">
          <a:xfrm rot="5400000">
            <a:off x="4764088" y="12779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04" name="Oval 31"/>
          <p:cNvSpPr>
            <a:spLocks noChangeArrowheads="1"/>
          </p:cNvSpPr>
          <p:nvPr/>
        </p:nvSpPr>
        <p:spPr bwMode="auto">
          <a:xfrm rot="5400000">
            <a:off x="4881563" y="12763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05" name="Oval 32"/>
          <p:cNvSpPr>
            <a:spLocks noChangeArrowheads="1"/>
          </p:cNvSpPr>
          <p:nvPr/>
        </p:nvSpPr>
        <p:spPr bwMode="auto">
          <a:xfrm rot="5400000">
            <a:off x="4889501" y="13811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06" name="Oval 33"/>
          <p:cNvSpPr>
            <a:spLocks noChangeArrowheads="1"/>
          </p:cNvSpPr>
          <p:nvPr/>
        </p:nvSpPr>
        <p:spPr bwMode="auto">
          <a:xfrm rot="5400000">
            <a:off x="4772025" y="13827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07" name="Oval 34"/>
          <p:cNvSpPr>
            <a:spLocks noChangeArrowheads="1"/>
          </p:cNvSpPr>
          <p:nvPr/>
        </p:nvSpPr>
        <p:spPr bwMode="auto">
          <a:xfrm rot="5400000">
            <a:off x="4654550" y="10858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08" name="Oval 35"/>
          <p:cNvSpPr>
            <a:spLocks noChangeArrowheads="1"/>
          </p:cNvSpPr>
          <p:nvPr/>
        </p:nvSpPr>
        <p:spPr bwMode="auto">
          <a:xfrm rot="5400000">
            <a:off x="4655344" y="11787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09" name="Oval 36"/>
          <p:cNvSpPr>
            <a:spLocks noChangeArrowheads="1"/>
          </p:cNvSpPr>
          <p:nvPr/>
        </p:nvSpPr>
        <p:spPr bwMode="auto">
          <a:xfrm rot="5400000">
            <a:off x="4654550" y="12779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10" name="Oval 37"/>
          <p:cNvSpPr>
            <a:spLocks noChangeArrowheads="1"/>
          </p:cNvSpPr>
          <p:nvPr/>
        </p:nvSpPr>
        <p:spPr bwMode="auto">
          <a:xfrm rot="5400000">
            <a:off x="4660107" y="1383506"/>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11" name="Oval 38"/>
          <p:cNvSpPr>
            <a:spLocks noChangeArrowheads="1"/>
          </p:cNvSpPr>
          <p:nvPr/>
        </p:nvSpPr>
        <p:spPr bwMode="auto">
          <a:xfrm rot="5400000">
            <a:off x="5006975" y="148590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12" name="Oval 39"/>
          <p:cNvSpPr>
            <a:spLocks noChangeArrowheads="1"/>
          </p:cNvSpPr>
          <p:nvPr/>
        </p:nvSpPr>
        <p:spPr bwMode="auto">
          <a:xfrm rot="5400000">
            <a:off x="5009356" y="158670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13" name="Oval 40"/>
          <p:cNvSpPr>
            <a:spLocks noChangeArrowheads="1"/>
          </p:cNvSpPr>
          <p:nvPr/>
        </p:nvSpPr>
        <p:spPr bwMode="auto">
          <a:xfrm rot="5400000">
            <a:off x="4779963" y="14874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14" name="Oval 41"/>
          <p:cNvSpPr>
            <a:spLocks noChangeArrowheads="1"/>
          </p:cNvSpPr>
          <p:nvPr/>
        </p:nvSpPr>
        <p:spPr bwMode="auto">
          <a:xfrm rot="5400000">
            <a:off x="4897438" y="14859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15" name="Oval 42"/>
          <p:cNvSpPr>
            <a:spLocks noChangeArrowheads="1"/>
          </p:cNvSpPr>
          <p:nvPr/>
        </p:nvSpPr>
        <p:spPr bwMode="auto">
          <a:xfrm rot="5400000">
            <a:off x="4890294" y="1578769"/>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16" name="Oval 43"/>
          <p:cNvSpPr>
            <a:spLocks noChangeArrowheads="1"/>
          </p:cNvSpPr>
          <p:nvPr/>
        </p:nvSpPr>
        <p:spPr bwMode="auto">
          <a:xfrm rot="5400000">
            <a:off x="4772818" y="158035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17" name="Oval 44"/>
          <p:cNvSpPr>
            <a:spLocks noChangeArrowheads="1"/>
          </p:cNvSpPr>
          <p:nvPr/>
        </p:nvSpPr>
        <p:spPr bwMode="auto">
          <a:xfrm rot="5400000">
            <a:off x="4662488" y="14874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18" name="Oval 45"/>
          <p:cNvSpPr>
            <a:spLocks noChangeArrowheads="1"/>
          </p:cNvSpPr>
          <p:nvPr/>
        </p:nvSpPr>
        <p:spPr bwMode="auto">
          <a:xfrm rot="5400000">
            <a:off x="4663281" y="15803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19" name="Oval 46"/>
          <p:cNvSpPr>
            <a:spLocks noChangeArrowheads="1"/>
          </p:cNvSpPr>
          <p:nvPr/>
        </p:nvSpPr>
        <p:spPr bwMode="auto">
          <a:xfrm rot="5400000">
            <a:off x="4535488" y="1084262"/>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20" name="Oval 47"/>
          <p:cNvSpPr>
            <a:spLocks noChangeArrowheads="1"/>
          </p:cNvSpPr>
          <p:nvPr/>
        </p:nvSpPr>
        <p:spPr bwMode="auto">
          <a:xfrm rot="5400000">
            <a:off x="4536282" y="1183481"/>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21" name="Oval 48"/>
          <p:cNvSpPr>
            <a:spLocks noChangeArrowheads="1"/>
          </p:cNvSpPr>
          <p:nvPr/>
        </p:nvSpPr>
        <p:spPr bwMode="auto">
          <a:xfrm rot="5400000">
            <a:off x="4536282" y="12819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22" name="Oval 49"/>
          <p:cNvSpPr>
            <a:spLocks noChangeArrowheads="1"/>
          </p:cNvSpPr>
          <p:nvPr/>
        </p:nvSpPr>
        <p:spPr bwMode="auto">
          <a:xfrm rot="5400000">
            <a:off x="4535488" y="13811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23" name="Oval 50"/>
          <p:cNvSpPr>
            <a:spLocks noChangeArrowheads="1"/>
          </p:cNvSpPr>
          <p:nvPr/>
        </p:nvSpPr>
        <p:spPr bwMode="auto">
          <a:xfrm rot="5400000">
            <a:off x="4425950" y="10858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24" name="Oval 51"/>
          <p:cNvSpPr>
            <a:spLocks noChangeArrowheads="1"/>
          </p:cNvSpPr>
          <p:nvPr/>
        </p:nvSpPr>
        <p:spPr bwMode="auto">
          <a:xfrm rot="5400000">
            <a:off x="4418807" y="11787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25" name="Oval 52"/>
          <p:cNvSpPr>
            <a:spLocks noChangeArrowheads="1"/>
          </p:cNvSpPr>
          <p:nvPr/>
        </p:nvSpPr>
        <p:spPr bwMode="auto">
          <a:xfrm rot="5400000">
            <a:off x="4418013" y="12779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26" name="Oval 53"/>
          <p:cNvSpPr>
            <a:spLocks noChangeArrowheads="1"/>
          </p:cNvSpPr>
          <p:nvPr/>
        </p:nvSpPr>
        <p:spPr bwMode="auto">
          <a:xfrm rot="5400000">
            <a:off x="4425950" y="13827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27" name="Oval 54"/>
          <p:cNvSpPr>
            <a:spLocks noChangeArrowheads="1"/>
          </p:cNvSpPr>
          <p:nvPr/>
        </p:nvSpPr>
        <p:spPr bwMode="auto">
          <a:xfrm rot="5400000">
            <a:off x="4543426" y="14859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28" name="Oval 55"/>
          <p:cNvSpPr>
            <a:spLocks noChangeArrowheads="1"/>
          </p:cNvSpPr>
          <p:nvPr/>
        </p:nvSpPr>
        <p:spPr bwMode="auto">
          <a:xfrm rot="5400000">
            <a:off x="4544219" y="1585119"/>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29" name="Oval 56"/>
          <p:cNvSpPr>
            <a:spLocks noChangeArrowheads="1"/>
          </p:cNvSpPr>
          <p:nvPr/>
        </p:nvSpPr>
        <p:spPr bwMode="auto">
          <a:xfrm rot="5400000">
            <a:off x="4433888" y="14874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30" name="Oval 57"/>
          <p:cNvSpPr>
            <a:spLocks noChangeArrowheads="1"/>
          </p:cNvSpPr>
          <p:nvPr/>
        </p:nvSpPr>
        <p:spPr bwMode="auto">
          <a:xfrm rot="5400000">
            <a:off x="4426743" y="15803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31" name="Oval 58"/>
          <p:cNvSpPr>
            <a:spLocks noChangeArrowheads="1"/>
          </p:cNvSpPr>
          <p:nvPr/>
        </p:nvSpPr>
        <p:spPr bwMode="auto">
          <a:xfrm rot="5400000">
            <a:off x="4305300" y="10763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32" name="Oval 59"/>
          <p:cNvSpPr>
            <a:spLocks noChangeArrowheads="1"/>
          </p:cNvSpPr>
          <p:nvPr/>
        </p:nvSpPr>
        <p:spPr bwMode="auto">
          <a:xfrm rot="5400000">
            <a:off x="4306094" y="117554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33" name="Oval 60"/>
          <p:cNvSpPr>
            <a:spLocks noChangeArrowheads="1"/>
          </p:cNvSpPr>
          <p:nvPr/>
        </p:nvSpPr>
        <p:spPr bwMode="auto">
          <a:xfrm rot="5400000">
            <a:off x="4306094" y="127396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34" name="Oval 61"/>
          <p:cNvSpPr>
            <a:spLocks noChangeArrowheads="1"/>
          </p:cNvSpPr>
          <p:nvPr/>
        </p:nvSpPr>
        <p:spPr bwMode="auto">
          <a:xfrm rot="5400000">
            <a:off x="4305300" y="13731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35" name="Oval 62"/>
          <p:cNvSpPr>
            <a:spLocks noChangeArrowheads="1"/>
          </p:cNvSpPr>
          <p:nvPr/>
        </p:nvSpPr>
        <p:spPr bwMode="auto">
          <a:xfrm rot="5400000">
            <a:off x="4076700" y="10763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36" name="Oval 63"/>
          <p:cNvSpPr>
            <a:spLocks noChangeArrowheads="1"/>
          </p:cNvSpPr>
          <p:nvPr/>
        </p:nvSpPr>
        <p:spPr bwMode="auto">
          <a:xfrm rot="5400000">
            <a:off x="4194176" y="1074737"/>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37" name="Oval 64"/>
          <p:cNvSpPr>
            <a:spLocks noChangeArrowheads="1"/>
          </p:cNvSpPr>
          <p:nvPr/>
        </p:nvSpPr>
        <p:spPr bwMode="auto">
          <a:xfrm rot="5400000">
            <a:off x="4187032" y="11676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38" name="Oval 65"/>
          <p:cNvSpPr>
            <a:spLocks noChangeArrowheads="1"/>
          </p:cNvSpPr>
          <p:nvPr/>
        </p:nvSpPr>
        <p:spPr bwMode="auto">
          <a:xfrm rot="5400000">
            <a:off x="4069557" y="116919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39" name="Oval 66"/>
          <p:cNvSpPr>
            <a:spLocks noChangeArrowheads="1"/>
          </p:cNvSpPr>
          <p:nvPr/>
        </p:nvSpPr>
        <p:spPr bwMode="auto">
          <a:xfrm rot="5400000">
            <a:off x="4068763" y="12684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0" name="Oval 67"/>
          <p:cNvSpPr>
            <a:spLocks noChangeArrowheads="1"/>
          </p:cNvSpPr>
          <p:nvPr/>
        </p:nvSpPr>
        <p:spPr bwMode="auto">
          <a:xfrm rot="5400000">
            <a:off x="4186238" y="12668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41" name="Oval 68"/>
          <p:cNvSpPr>
            <a:spLocks noChangeArrowheads="1"/>
          </p:cNvSpPr>
          <p:nvPr/>
        </p:nvSpPr>
        <p:spPr bwMode="auto">
          <a:xfrm rot="5400000">
            <a:off x="4194176" y="13716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2" name="Oval 69"/>
          <p:cNvSpPr>
            <a:spLocks noChangeArrowheads="1"/>
          </p:cNvSpPr>
          <p:nvPr/>
        </p:nvSpPr>
        <p:spPr bwMode="auto">
          <a:xfrm rot="5400000">
            <a:off x="4076700" y="13731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43" name="Oval 70"/>
          <p:cNvSpPr>
            <a:spLocks noChangeArrowheads="1"/>
          </p:cNvSpPr>
          <p:nvPr/>
        </p:nvSpPr>
        <p:spPr bwMode="auto">
          <a:xfrm rot="5400000">
            <a:off x="3960019" y="11691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4" name="Oval 71"/>
          <p:cNvSpPr>
            <a:spLocks noChangeArrowheads="1"/>
          </p:cNvSpPr>
          <p:nvPr/>
        </p:nvSpPr>
        <p:spPr bwMode="auto">
          <a:xfrm rot="5400000">
            <a:off x="3959225" y="12684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45" name="Oval 72"/>
          <p:cNvSpPr>
            <a:spLocks noChangeArrowheads="1"/>
          </p:cNvSpPr>
          <p:nvPr/>
        </p:nvSpPr>
        <p:spPr bwMode="auto">
          <a:xfrm rot="5400000">
            <a:off x="3964782" y="1373981"/>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6" name="Oval 73"/>
          <p:cNvSpPr>
            <a:spLocks noChangeArrowheads="1"/>
          </p:cNvSpPr>
          <p:nvPr/>
        </p:nvSpPr>
        <p:spPr bwMode="auto">
          <a:xfrm rot="5400000">
            <a:off x="4313238" y="14779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7" name="Oval 74"/>
          <p:cNvSpPr>
            <a:spLocks noChangeArrowheads="1"/>
          </p:cNvSpPr>
          <p:nvPr/>
        </p:nvSpPr>
        <p:spPr bwMode="auto">
          <a:xfrm rot="5400000">
            <a:off x="4314031" y="157718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48" name="Oval 75"/>
          <p:cNvSpPr>
            <a:spLocks noChangeArrowheads="1"/>
          </p:cNvSpPr>
          <p:nvPr/>
        </p:nvSpPr>
        <p:spPr bwMode="auto">
          <a:xfrm rot="5400000">
            <a:off x="4084638" y="14779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49" name="Oval 76"/>
          <p:cNvSpPr>
            <a:spLocks noChangeArrowheads="1"/>
          </p:cNvSpPr>
          <p:nvPr/>
        </p:nvSpPr>
        <p:spPr bwMode="auto">
          <a:xfrm rot="5400000">
            <a:off x="4202113" y="147637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0" name="Oval 77"/>
          <p:cNvSpPr>
            <a:spLocks noChangeArrowheads="1"/>
          </p:cNvSpPr>
          <p:nvPr/>
        </p:nvSpPr>
        <p:spPr bwMode="auto">
          <a:xfrm rot="5400000">
            <a:off x="4194969" y="1569244"/>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51" name="Oval 78"/>
          <p:cNvSpPr>
            <a:spLocks noChangeArrowheads="1"/>
          </p:cNvSpPr>
          <p:nvPr/>
        </p:nvSpPr>
        <p:spPr bwMode="auto">
          <a:xfrm rot="5400000">
            <a:off x="4077493" y="157083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2" name="Oval 79"/>
          <p:cNvSpPr>
            <a:spLocks noChangeArrowheads="1"/>
          </p:cNvSpPr>
          <p:nvPr/>
        </p:nvSpPr>
        <p:spPr bwMode="auto">
          <a:xfrm rot="5400000">
            <a:off x="3967163" y="14779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3" name="Oval 80"/>
          <p:cNvSpPr>
            <a:spLocks noChangeArrowheads="1"/>
          </p:cNvSpPr>
          <p:nvPr/>
        </p:nvSpPr>
        <p:spPr bwMode="auto">
          <a:xfrm rot="5400000">
            <a:off x="3967956" y="157083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54" name="Oval 81"/>
          <p:cNvSpPr>
            <a:spLocks noChangeArrowheads="1"/>
          </p:cNvSpPr>
          <p:nvPr/>
        </p:nvSpPr>
        <p:spPr bwMode="auto">
          <a:xfrm rot="5400000">
            <a:off x="3840163" y="1074737"/>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55" name="Oval 82"/>
          <p:cNvSpPr>
            <a:spLocks noChangeArrowheads="1"/>
          </p:cNvSpPr>
          <p:nvPr/>
        </p:nvSpPr>
        <p:spPr bwMode="auto">
          <a:xfrm rot="5400000">
            <a:off x="3840957" y="1173956"/>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6" name="Oval 83"/>
          <p:cNvSpPr>
            <a:spLocks noChangeArrowheads="1"/>
          </p:cNvSpPr>
          <p:nvPr/>
        </p:nvSpPr>
        <p:spPr bwMode="auto">
          <a:xfrm rot="5400000">
            <a:off x="3840957" y="127238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57" name="Oval 84"/>
          <p:cNvSpPr>
            <a:spLocks noChangeArrowheads="1"/>
          </p:cNvSpPr>
          <p:nvPr/>
        </p:nvSpPr>
        <p:spPr bwMode="auto">
          <a:xfrm rot="5400000">
            <a:off x="3840163" y="13716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8" name="Oval 85"/>
          <p:cNvSpPr>
            <a:spLocks noChangeArrowheads="1"/>
          </p:cNvSpPr>
          <p:nvPr/>
        </p:nvSpPr>
        <p:spPr bwMode="auto">
          <a:xfrm rot="5400000">
            <a:off x="3730625" y="107632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59" name="Oval 86"/>
          <p:cNvSpPr>
            <a:spLocks noChangeArrowheads="1"/>
          </p:cNvSpPr>
          <p:nvPr/>
        </p:nvSpPr>
        <p:spPr bwMode="auto">
          <a:xfrm rot="5400000">
            <a:off x="3723482" y="11691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0" name="Oval 87"/>
          <p:cNvSpPr>
            <a:spLocks noChangeArrowheads="1"/>
          </p:cNvSpPr>
          <p:nvPr/>
        </p:nvSpPr>
        <p:spPr bwMode="auto">
          <a:xfrm rot="5400000">
            <a:off x="3722688" y="12684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61" name="Oval 88"/>
          <p:cNvSpPr>
            <a:spLocks noChangeArrowheads="1"/>
          </p:cNvSpPr>
          <p:nvPr/>
        </p:nvSpPr>
        <p:spPr bwMode="auto">
          <a:xfrm rot="5400000">
            <a:off x="3730625" y="13731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2" name="Oval 89"/>
          <p:cNvSpPr>
            <a:spLocks noChangeArrowheads="1"/>
          </p:cNvSpPr>
          <p:nvPr/>
        </p:nvSpPr>
        <p:spPr bwMode="auto">
          <a:xfrm rot="5400000">
            <a:off x="3848101" y="147637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3" name="Oval 90"/>
          <p:cNvSpPr>
            <a:spLocks noChangeArrowheads="1"/>
          </p:cNvSpPr>
          <p:nvPr/>
        </p:nvSpPr>
        <p:spPr bwMode="auto">
          <a:xfrm rot="5400000">
            <a:off x="3848894" y="1575594"/>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64" name="Oval 91"/>
          <p:cNvSpPr>
            <a:spLocks noChangeArrowheads="1"/>
          </p:cNvSpPr>
          <p:nvPr/>
        </p:nvSpPr>
        <p:spPr bwMode="auto">
          <a:xfrm rot="5400000">
            <a:off x="3738563" y="14779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65" name="Oval 92"/>
          <p:cNvSpPr>
            <a:spLocks noChangeArrowheads="1"/>
          </p:cNvSpPr>
          <p:nvPr/>
        </p:nvSpPr>
        <p:spPr bwMode="auto">
          <a:xfrm rot="5400000">
            <a:off x="3731418" y="157083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6" name="Oval 93"/>
          <p:cNvSpPr>
            <a:spLocks noChangeArrowheads="1"/>
          </p:cNvSpPr>
          <p:nvPr/>
        </p:nvSpPr>
        <p:spPr bwMode="auto">
          <a:xfrm rot="5400000">
            <a:off x="3600450" y="10763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7" name="Oval 94"/>
          <p:cNvSpPr>
            <a:spLocks noChangeArrowheads="1"/>
          </p:cNvSpPr>
          <p:nvPr/>
        </p:nvSpPr>
        <p:spPr bwMode="auto">
          <a:xfrm rot="5400000">
            <a:off x="3601244" y="117554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68" name="Oval 95"/>
          <p:cNvSpPr>
            <a:spLocks noChangeArrowheads="1"/>
          </p:cNvSpPr>
          <p:nvPr/>
        </p:nvSpPr>
        <p:spPr bwMode="auto">
          <a:xfrm rot="5400000">
            <a:off x="3601244" y="127396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69" name="Oval 96"/>
          <p:cNvSpPr>
            <a:spLocks noChangeArrowheads="1"/>
          </p:cNvSpPr>
          <p:nvPr/>
        </p:nvSpPr>
        <p:spPr bwMode="auto">
          <a:xfrm rot="5400000">
            <a:off x="3600450" y="13731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0" name="Oval 97"/>
          <p:cNvSpPr>
            <a:spLocks noChangeArrowheads="1"/>
          </p:cNvSpPr>
          <p:nvPr/>
        </p:nvSpPr>
        <p:spPr bwMode="auto">
          <a:xfrm rot="5400000">
            <a:off x="3371850" y="10763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71" name="Oval 98"/>
          <p:cNvSpPr>
            <a:spLocks noChangeArrowheads="1"/>
          </p:cNvSpPr>
          <p:nvPr/>
        </p:nvSpPr>
        <p:spPr bwMode="auto">
          <a:xfrm rot="5400000">
            <a:off x="3489326" y="1074737"/>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2" name="Oval 99"/>
          <p:cNvSpPr>
            <a:spLocks noChangeArrowheads="1"/>
          </p:cNvSpPr>
          <p:nvPr/>
        </p:nvSpPr>
        <p:spPr bwMode="auto">
          <a:xfrm rot="5400000">
            <a:off x="3482182" y="11676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73" name="Oval 100"/>
          <p:cNvSpPr>
            <a:spLocks noChangeArrowheads="1"/>
          </p:cNvSpPr>
          <p:nvPr/>
        </p:nvSpPr>
        <p:spPr bwMode="auto">
          <a:xfrm rot="5400000">
            <a:off x="3364707" y="116919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4" name="Oval 101"/>
          <p:cNvSpPr>
            <a:spLocks noChangeArrowheads="1"/>
          </p:cNvSpPr>
          <p:nvPr/>
        </p:nvSpPr>
        <p:spPr bwMode="auto">
          <a:xfrm rot="5400000">
            <a:off x="3363913" y="12684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75" name="Oval 102"/>
          <p:cNvSpPr>
            <a:spLocks noChangeArrowheads="1"/>
          </p:cNvSpPr>
          <p:nvPr/>
        </p:nvSpPr>
        <p:spPr bwMode="auto">
          <a:xfrm rot="5400000">
            <a:off x="3481388" y="12668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6" name="Oval 103"/>
          <p:cNvSpPr>
            <a:spLocks noChangeArrowheads="1"/>
          </p:cNvSpPr>
          <p:nvPr/>
        </p:nvSpPr>
        <p:spPr bwMode="auto">
          <a:xfrm rot="5400000">
            <a:off x="3489326" y="13716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77" name="Oval 104"/>
          <p:cNvSpPr>
            <a:spLocks noChangeArrowheads="1"/>
          </p:cNvSpPr>
          <p:nvPr/>
        </p:nvSpPr>
        <p:spPr bwMode="auto">
          <a:xfrm rot="5400000">
            <a:off x="3371850" y="13731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8" name="Oval 105"/>
          <p:cNvSpPr>
            <a:spLocks noChangeArrowheads="1"/>
          </p:cNvSpPr>
          <p:nvPr/>
        </p:nvSpPr>
        <p:spPr bwMode="auto">
          <a:xfrm rot="5400000">
            <a:off x="3254375" y="107632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79" name="Oval 106"/>
          <p:cNvSpPr>
            <a:spLocks noChangeArrowheads="1"/>
          </p:cNvSpPr>
          <p:nvPr/>
        </p:nvSpPr>
        <p:spPr bwMode="auto">
          <a:xfrm rot="5400000">
            <a:off x="3255169" y="11691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80" name="Oval 107"/>
          <p:cNvSpPr>
            <a:spLocks noChangeArrowheads="1"/>
          </p:cNvSpPr>
          <p:nvPr/>
        </p:nvSpPr>
        <p:spPr bwMode="auto">
          <a:xfrm rot="5400000">
            <a:off x="3254375" y="12684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81" name="Oval 108"/>
          <p:cNvSpPr>
            <a:spLocks noChangeArrowheads="1"/>
          </p:cNvSpPr>
          <p:nvPr/>
        </p:nvSpPr>
        <p:spPr bwMode="auto">
          <a:xfrm rot="5400000">
            <a:off x="3259932" y="1373981"/>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82" name="Oval 109"/>
          <p:cNvSpPr>
            <a:spLocks noChangeArrowheads="1"/>
          </p:cNvSpPr>
          <p:nvPr/>
        </p:nvSpPr>
        <p:spPr bwMode="auto">
          <a:xfrm rot="5400000">
            <a:off x="3608388" y="14779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83" name="Oval 110"/>
          <p:cNvSpPr>
            <a:spLocks noChangeArrowheads="1"/>
          </p:cNvSpPr>
          <p:nvPr/>
        </p:nvSpPr>
        <p:spPr bwMode="auto">
          <a:xfrm rot="5400000">
            <a:off x="3609181" y="157718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84" name="Oval 111"/>
          <p:cNvSpPr>
            <a:spLocks noChangeArrowheads="1"/>
          </p:cNvSpPr>
          <p:nvPr/>
        </p:nvSpPr>
        <p:spPr bwMode="auto">
          <a:xfrm rot="5400000">
            <a:off x="3379788" y="14779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85" name="Oval 112"/>
          <p:cNvSpPr>
            <a:spLocks noChangeArrowheads="1"/>
          </p:cNvSpPr>
          <p:nvPr/>
        </p:nvSpPr>
        <p:spPr bwMode="auto">
          <a:xfrm rot="5400000">
            <a:off x="3497263" y="147637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86" name="Oval 113"/>
          <p:cNvSpPr>
            <a:spLocks noChangeArrowheads="1"/>
          </p:cNvSpPr>
          <p:nvPr/>
        </p:nvSpPr>
        <p:spPr bwMode="auto">
          <a:xfrm rot="5400000">
            <a:off x="3490119" y="1569244"/>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87" name="Oval 114"/>
          <p:cNvSpPr>
            <a:spLocks noChangeArrowheads="1"/>
          </p:cNvSpPr>
          <p:nvPr/>
        </p:nvSpPr>
        <p:spPr bwMode="auto">
          <a:xfrm rot="5400000">
            <a:off x="3372643" y="157083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88" name="Oval 115"/>
          <p:cNvSpPr>
            <a:spLocks noChangeArrowheads="1"/>
          </p:cNvSpPr>
          <p:nvPr/>
        </p:nvSpPr>
        <p:spPr bwMode="auto">
          <a:xfrm rot="5400000">
            <a:off x="3262313" y="14779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89" name="Oval 116"/>
          <p:cNvSpPr>
            <a:spLocks noChangeArrowheads="1"/>
          </p:cNvSpPr>
          <p:nvPr/>
        </p:nvSpPr>
        <p:spPr bwMode="auto">
          <a:xfrm rot="5400000">
            <a:off x="3263106" y="157083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0" name="Oval 117"/>
          <p:cNvSpPr>
            <a:spLocks noChangeArrowheads="1"/>
          </p:cNvSpPr>
          <p:nvPr/>
        </p:nvSpPr>
        <p:spPr bwMode="auto">
          <a:xfrm rot="5400000">
            <a:off x="3135313" y="1074737"/>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1" name="Oval 118"/>
          <p:cNvSpPr>
            <a:spLocks noChangeArrowheads="1"/>
          </p:cNvSpPr>
          <p:nvPr/>
        </p:nvSpPr>
        <p:spPr bwMode="auto">
          <a:xfrm rot="5400000">
            <a:off x="3136107" y="1173956"/>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92" name="Oval 119"/>
          <p:cNvSpPr>
            <a:spLocks noChangeArrowheads="1"/>
          </p:cNvSpPr>
          <p:nvPr/>
        </p:nvSpPr>
        <p:spPr bwMode="auto">
          <a:xfrm rot="5400000">
            <a:off x="3136107" y="127238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3" name="Oval 120"/>
          <p:cNvSpPr>
            <a:spLocks noChangeArrowheads="1"/>
          </p:cNvSpPr>
          <p:nvPr/>
        </p:nvSpPr>
        <p:spPr bwMode="auto">
          <a:xfrm rot="5400000">
            <a:off x="3135313" y="13716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94" name="Oval 121"/>
          <p:cNvSpPr>
            <a:spLocks noChangeArrowheads="1"/>
          </p:cNvSpPr>
          <p:nvPr/>
        </p:nvSpPr>
        <p:spPr bwMode="auto">
          <a:xfrm rot="5400000">
            <a:off x="3025775" y="107632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95" name="Oval 122"/>
          <p:cNvSpPr>
            <a:spLocks noChangeArrowheads="1"/>
          </p:cNvSpPr>
          <p:nvPr/>
        </p:nvSpPr>
        <p:spPr bwMode="auto">
          <a:xfrm rot="5400000">
            <a:off x="3018632" y="11691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6" name="Oval 123"/>
          <p:cNvSpPr>
            <a:spLocks noChangeArrowheads="1"/>
          </p:cNvSpPr>
          <p:nvPr/>
        </p:nvSpPr>
        <p:spPr bwMode="auto">
          <a:xfrm rot="5400000">
            <a:off x="3017838" y="12684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7997" name="Oval 124"/>
          <p:cNvSpPr>
            <a:spLocks noChangeArrowheads="1"/>
          </p:cNvSpPr>
          <p:nvPr/>
        </p:nvSpPr>
        <p:spPr bwMode="auto">
          <a:xfrm rot="5400000">
            <a:off x="3025775" y="13731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8" name="Oval 125"/>
          <p:cNvSpPr>
            <a:spLocks noChangeArrowheads="1"/>
          </p:cNvSpPr>
          <p:nvPr/>
        </p:nvSpPr>
        <p:spPr bwMode="auto">
          <a:xfrm rot="5400000">
            <a:off x="3143251" y="147637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7999" name="Oval 126"/>
          <p:cNvSpPr>
            <a:spLocks noChangeArrowheads="1"/>
          </p:cNvSpPr>
          <p:nvPr/>
        </p:nvSpPr>
        <p:spPr bwMode="auto">
          <a:xfrm rot="5400000">
            <a:off x="3144044" y="1575594"/>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000" name="Oval 127"/>
          <p:cNvSpPr>
            <a:spLocks noChangeArrowheads="1"/>
          </p:cNvSpPr>
          <p:nvPr/>
        </p:nvSpPr>
        <p:spPr bwMode="auto">
          <a:xfrm rot="5400000">
            <a:off x="3033713" y="14779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001" name="Oval 128"/>
          <p:cNvSpPr>
            <a:spLocks noChangeArrowheads="1"/>
          </p:cNvSpPr>
          <p:nvPr/>
        </p:nvSpPr>
        <p:spPr bwMode="auto">
          <a:xfrm rot="5400000">
            <a:off x="3026568" y="157083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Tree>
    <p:extLst>
      <p:ext uri="{BB962C8B-B14F-4D97-AF65-F5344CB8AC3E}">
        <p14:creationId xmlns:p14="http://schemas.microsoft.com/office/powerpoint/2010/main" val="265073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8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82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829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0829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0829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08292">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082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626"/>
          <p:cNvSpPr>
            <a:spLocks/>
          </p:cNvSpPr>
          <p:nvPr/>
        </p:nvSpPr>
        <p:spPr bwMode="auto">
          <a:xfrm>
            <a:off x="314325" y="2876550"/>
            <a:ext cx="8839200" cy="3952875"/>
          </a:xfrm>
          <a:custGeom>
            <a:avLst/>
            <a:gdLst>
              <a:gd name="T0" fmla="*/ 2147483647 w 5568"/>
              <a:gd name="T1" fmla="*/ 2147483647 h 2490"/>
              <a:gd name="T2" fmla="*/ 2147483647 w 5568"/>
              <a:gd name="T3" fmla="*/ 2147483647 h 2490"/>
              <a:gd name="T4" fmla="*/ 2147483647 w 5568"/>
              <a:gd name="T5" fmla="*/ 2147483647 h 2490"/>
              <a:gd name="T6" fmla="*/ 2147483647 w 5568"/>
              <a:gd name="T7" fmla="*/ 2147483647 h 2490"/>
              <a:gd name="T8" fmla="*/ 2147483647 w 5568"/>
              <a:gd name="T9" fmla="*/ 2147483647 h 2490"/>
              <a:gd name="T10" fmla="*/ 2147483647 w 5568"/>
              <a:gd name="T11" fmla="*/ 0 h 2490"/>
              <a:gd name="T12" fmla="*/ 2147483647 w 5568"/>
              <a:gd name="T13" fmla="*/ 2147483647 h 2490"/>
              <a:gd name="T14" fmla="*/ 0 w 5568"/>
              <a:gd name="T15" fmla="*/ 2147483647 h 2490"/>
              <a:gd name="T16" fmla="*/ 2147483647 w 5568"/>
              <a:gd name="T17" fmla="*/ 2147483647 h 2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8"/>
              <a:gd name="T28" fmla="*/ 0 h 2490"/>
              <a:gd name="T29" fmla="*/ 5568 w 5568"/>
              <a:gd name="T30" fmla="*/ 2490 h 2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8" h="2490">
                <a:moveTo>
                  <a:pt x="12" y="528"/>
                </a:moveTo>
                <a:lnTo>
                  <a:pt x="3192" y="528"/>
                </a:lnTo>
                <a:lnTo>
                  <a:pt x="3336" y="102"/>
                </a:lnTo>
                <a:lnTo>
                  <a:pt x="3390" y="18"/>
                </a:lnTo>
                <a:lnTo>
                  <a:pt x="5250" y="18"/>
                </a:lnTo>
                <a:lnTo>
                  <a:pt x="5568" y="0"/>
                </a:lnTo>
                <a:lnTo>
                  <a:pt x="5352" y="2490"/>
                </a:lnTo>
                <a:lnTo>
                  <a:pt x="0" y="2490"/>
                </a:lnTo>
                <a:lnTo>
                  <a:pt x="12" y="528"/>
                </a:lnTo>
                <a:close/>
              </a:path>
            </a:pathLst>
          </a:custGeom>
          <a:solidFill>
            <a:schemeClr val="accent1"/>
          </a:solidFill>
          <a:ln w="9525">
            <a:solidFill>
              <a:schemeClr val="tx1"/>
            </a:solidFill>
            <a:round/>
            <a:headEnd/>
            <a:tailEnd/>
          </a:ln>
        </p:spPr>
        <p:txBody>
          <a:bodyPr/>
          <a:lstStyle/>
          <a:p>
            <a:endParaRPr lang="ar-SA"/>
          </a:p>
        </p:txBody>
      </p:sp>
      <p:sp>
        <p:nvSpPr>
          <p:cNvPr id="38915" name="Text Box 622"/>
          <p:cNvSpPr txBox="1">
            <a:spLocks noChangeArrowheads="1"/>
          </p:cNvSpPr>
          <p:nvPr/>
        </p:nvSpPr>
        <p:spPr bwMode="auto">
          <a:xfrm>
            <a:off x="8175625" y="4697413"/>
            <a:ext cx="968375" cy="70167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000"/>
              <a:t>d = micrometer scale grain size</a:t>
            </a:r>
          </a:p>
        </p:txBody>
      </p:sp>
      <p:pic>
        <p:nvPicPr>
          <p:cNvPr id="38916" name="Picture 5" descr="E0C9345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463" y="1271588"/>
            <a:ext cx="360838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6"/>
          <p:cNvSpPr txBox="1">
            <a:spLocks noChangeArrowheads="1"/>
          </p:cNvSpPr>
          <p:nvPr/>
        </p:nvSpPr>
        <p:spPr bwMode="auto">
          <a:xfrm>
            <a:off x="993775" y="541338"/>
            <a:ext cx="369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2000"/>
              <a:t>Applied Force per area before plastic deformation occurs </a:t>
            </a:r>
          </a:p>
        </p:txBody>
      </p:sp>
      <p:grpSp>
        <p:nvGrpSpPr>
          <p:cNvPr id="38918" name="Group 618"/>
          <p:cNvGrpSpPr>
            <a:grpSpLocks/>
          </p:cNvGrpSpPr>
          <p:nvPr/>
        </p:nvGrpSpPr>
        <p:grpSpPr bwMode="auto">
          <a:xfrm>
            <a:off x="6091238" y="1974850"/>
            <a:ext cx="2092325" cy="585788"/>
            <a:chOff x="3837" y="1244"/>
            <a:chExt cx="1318" cy="369"/>
          </a:xfrm>
        </p:grpSpPr>
        <p:sp>
          <p:nvSpPr>
            <p:cNvPr id="39285" name="Oval 7"/>
            <p:cNvSpPr>
              <a:spLocks noChangeArrowheads="1"/>
            </p:cNvSpPr>
            <p:nvPr/>
          </p:nvSpPr>
          <p:spPr bwMode="auto">
            <a:xfrm rot="5400000">
              <a:off x="5094"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86" name="Oval 8"/>
            <p:cNvSpPr>
              <a:spLocks noChangeArrowheads="1"/>
            </p:cNvSpPr>
            <p:nvPr/>
          </p:nvSpPr>
          <p:spPr bwMode="auto">
            <a:xfrm rot="5400000">
              <a:off x="5094" y="130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87" name="Oval 9"/>
            <p:cNvSpPr>
              <a:spLocks noChangeArrowheads="1"/>
            </p:cNvSpPr>
            <p:nvPr/>
          </p:nvSpPr>
          <p:spPr bwMode="auto">
            <a:xfrm rot="5400000">
              <a:off x="5094" y="1367"/>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88" name="Oval 10"/>
            <p:cNvSpPr>
              <a:spLocks noChangeArrowheads="1"/>
            </p:cNvSpPr>
            <p:nvPr/>
          </p:nvSpPr>
          <p:spPr bwMode="auto">
            <a:xfrm rot="5400000">
              <a:off x="5094"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89" name="Oval 11"/>
            <p:cNvSpPr>
              <a:spLocks noChangeArrowheads="1"/>
            </p:cNvSpPr>
            <p:nvPr/>
          </p:nvSpPr>
          <p:spPr bwMode="auto">
            <a:xfrm rot="5400000">
              <a:off x="4950"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90" name="Oval 12"/>
            <p:cNvSpPr>
              <a:spLocks noChangeArrowheads="1"/>
            </p:cNvSpPr>
            <p:nvPr/>
          </p:nvSpPr>
          <p:spPr bwMode="auto">
            <a:xfrm rot="5400000">
              <a:off x="5024" y="1241"/>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91" name="Oval 13"/>
            <p:cNvSpPr>
              <a:spLocks noChangeArrowheads="1"/>
            </p:cNvSpPr>
            <p:nvPr/>
          </p:nvSpPr>
          <p:spPr bwMode="auto">
            <a:xfrm rot="5400000">
              <a:off x="5019" y="130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92" name="Oval 14"/>
            <p:cNvSpPr>
              <a:spLocks noChangeArrowheads="1"/>
            </p:cNvSpPr>
            <p:nvPr/>
          </p:nvSpPr>
          <p:spPr bwMode="auto">
            <a:xfrm rot="5400000">
              <a:off x="4945" y="1301"/>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93" name="Oval 15"/>
            <p:cNvSpPr>
              <a:spLocks noChangeArrowheads="1"/>
            </p:cNvSpPr>
            <p:nvPr/>
          </p:nvSpPr>
          <p:spPr bwMode="auto">
            <a:xfrm rot="5400000">
              <a:off x="4945" y="136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94" name="Oval 16"/>
            <p:cNvSpPr>
              <a:spLocks noChangeArrowheads="1"/>
            </p:cNvSpPr>
            <p:nvPr/>
          </p:nvSpPr>
          <p:spPr bwMode="auto">
            <a:xfrm rot="5400000">
              <a:off x="5019" y="136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95" name="Oval 17"/>
            <p:cNvSpPr>
              <a:spLocks noChangeArrowheads="1"/>
            </p:cNvSpPr>
            <p:nvPr/>
          </p:nvSpPr>
          <p:spPr bwMode="auto">
            <a:xfrm rot="5400000">
              <a:off x="5024" y="142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96" name="Oval 18"/>
            <p:cNvSpPr>
              <a:spLocks noChangeArrowheads="1"/>
            </p:cNvSpPr>
            <p:nvPr/>
          </p:nvSpPr>
          <p:spPr bwMode="auto">
            <a:xfrm rot="5400000">
              <a:off x="4950"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97" name="Oval 19"/>
            <p:cNvSpPr>
              <a:spLocks noChangeArrowheads="1"/>
            </p:cNvSpPr>
            <p:nvPr/>
          </p:nvSpPr>
          <p:spPr bwMode="auto">
            <a:xfrm rot="5400000">
              <a:off x="4876"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98" name="Oval 20"/>
            <p:cNvSpPr>
              <a:spLocks noChangeArrowheads="1"/>
            </p:cNvSpPr>
            <p:nvPr/>
          </p:nvSpPr>
          <p:spPr bwMode="auto">
            <a:xfrm rot="5400000">
              <a:off x="4876"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99" name="Oval 21"/>
            <p:cNvSpPr>
              <a:spLocks noChangeArrowheads="1"/>
            </p:cNvSpPr>
            <p:nvPr/>
          </p:nvSpPr>
          <p:spPr bwMode="auto">
            <a:xfrm rot="5400000">
              <a:off x="4876"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00" name="Oval 22"/>
            <p:cNvSpPr>
              <a:spLocks noChangeArrowheads="1"/>
            </p:cNvSpPr>
            <p:nvPr/>
          </p:nvSpPr>
          <p:spPr bwMode="auto">
            <a:xfrm rot="5400000">
              <a:off x="4880" y="1429"/>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01" name="Oval 23"/>
            <p:cNvSpPr>
              <a:spLocks noChangeArrowheads="1"/>
            </p:cNvSpPr>
            <p:nvPr/>
          </p:nvSpPr>
          <p:spPr bwMode="auto">
            <a:xfrm rot="5400000">
              <a:off x="5099"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02" name="Oval 24"/>
            <p:cNvSpPr>
              <a:spLocks noChangeArrowheads="1"/>
            </p:cNvSpPr>
            <p:nvPr/>
          </p:nvSpPr>
          <p:spPr bwMode="auto">
            <a:xfrm rot="5400000">
              <a:off x="5099" y="155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03" name="Oval 25"/>
            <p:cNvSpPr>
              <a:spLocks noChangeArrowheads="1"/>
            </p:cNvSpPr>
            <p:nvPr/>
          </p:nvSpPr>
          <p:spPr bwMode="auto">
            <a:xfrm rot="5400000">
              <a:off x="4955"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04" name="Oval 26"/>
            <p:cNvSpPr>
              <a:spLocks noChangeArrowheads="1"/>
            </p:cNvSpPr>
            <p:nvPr/>
          </p:nvSpPr>
          <p:spPr bwMode="auto">
            <a:xfrm rot="5400000">
              <a:off x="5029" y="1494"/>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05" name="Oval 27"/>
            <p:cNvSpPr>
              <a:spLocks noChangeArrowheads="1"/>
            </p:cNvSpPr>
            <p:nvPr/>
          </p:nvSpPr>
          <p:spPr bwMode="auto">
            <a:xfrm rot="5400000">
              <a:off x="5024" y="1553"/>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06" name="Oval 28"/>
            <p:cNvSpPr>
              <a:spLocks noChangeArrowheads="1"/>
            </p:cNvSpPr>
            <p:nvPr/>
          </p:nvSpPr>
          <p:spPr bwMode="auto">
            <a:xfrm rot="5400000">
              <a:off x="4950" y="1554"/>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07" name="Oval 29"/>
            <p:cNvSpPr>
              <a:spLocks noChangeArrowheads="1"/>
            </p:cNvSpPr>
            <p:nvPr/>
          </p:nvSpPr>
          <p:spPr bwMode="auto">
            <a:xfrm rot="5400000">
              <a:off x="4881"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08" name="Oval 30"/>
            <p:cNvSpPr>
              <a:spLocks noChangeArrowheads="1"/>
            </p:cNvSpPr>
            <p:nvPr/>
          </p:nvSpPr>
          <p:spPr bwMode="auto">
            <a:xfrm rot="5400000">
              <a:off x="4881"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09" name="Oval 31"/>
            <p:cNvSpPr>
              <a:spLocks noChangeArrowheads="1"/>
            </p:cNvSpPr>
            <p:nvPr/>
          </p:nvSpPr>
          <p:spPr bwMode="auto">
            <a:xfrm rot="5400000">
              <a:off x="4801" y="1241"/>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10" name="Oval 32"/>
            <p:cNvSpPr>
              <a:spLocks noChangeArrowheads="1"/>
            </p:cNvSpPr>
            <p:nvPr/>
          </p:nvSpPr>
          <p:spPr bwMode="auto">
            <a:xfrm rot="5400000">
              <a:off x="4801" y="1304"/>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11" name="Oval 33"/>
            <p:cNvSpPr>
              <a:spLocks noChangeArrowheads="1"/>
            </p:cNvSpPr>
            <p:nvPr/>
          </p:nvSpPr>
          <p:spPr bwMode="auto">
            <a:xfrm rot="5400000">
              <a:off x="4801" y="1366"/>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12" name="Oval 34"/>
            <p:cNvSpPr>
              <a:spLocks noChangeArrowheads="1"/>
            </p:cNvSpPr>
            <p:nvPr/>
          </p:nvSpPr>
          <p:spPr bwMode="auto">
            <a:xfrm rot="5400000">
              <a:off x="4801" y="142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13" name="Oval 35"/>
            <p:cNvSpPr>
              <a:spLocks noChangeArrowheads="1"/>
            </p:cNvSpPr>
            <p:nvPr/>
          </p:nvSpPr>
          <p:spPr bwMode="auto">
            <a:xfrm rot="5400000">
              <a:off x="4732"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14" name="Oval 36"/>
            <p:cNvSpPr>
              <a:spLocks noChangeArrowheads="1"/>
            </p:cNvSpPr>
            <p:nvPr/>
          </p:nvSpPr>
          <p:spPr bwMode="auto">
            <a:xfrm rot="5400000">
              <a:off x="4727"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15" name="Oval 37"/>
            <p:cNvSpPr>
              <a:spLocks noChangeArrowheads="1"/>
            </p:cNvSpPr>
            <p:nvPr/>
          </p:nvSpPr>
          <p:spPr bwMode="auto">
            <a:xfrm rot="5400000">
              <a:off x="4727"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16" name="Oval 38"/>
            <p:cNvSpPr>
              <a:spLocks noChangeArrowheads="1"/>
            </p:cNvSpPr>
            <p:nvPr/>
          </p:nvSpPr>
          <p:spPr bwMode="auto">
            <a:xfrm rot="5400000">
              <a:off x="4732" y="142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17" name="Oval 39"/>
            <p:cNvSpPr>
              <a:spLocks noChangeArrowheads="1"/>
            </p:cNvSpPr>
            <p:nvPr/>
          </p:nvSpPr>
          <p:spPr bwMode="auto">
            <a:xfrm rot="5400000">
              <a:off x="4806" y="1494"/>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18" name="Oval 40"/>
            <p:cNvSpPr>
              <a:spLocks noChangeArrowheads="1"/>
            </p:cNvSpPr>
            <p:nvPr/>
          </p:nvSpPr>
          <p:spPr bwMode="auto">
            <a:xfrm rot="5400000">
              <a:off x="4806" y="1557"/>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19" name="Oval 41"/>
            <p:cNvSpPr>
              <a:spLocks noChangeArrowheads="1"/>
            </p:cNvSpPr>
            <p:nvPr/>
          </p:nvSpPr>
          <p:spPr bwMode="auto">
            <a:xfrm rot="5400000">
              <a:off x="4737"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20" name="Oval 42"/>
            <p:cNvSpPr>
              <a:spLocks noChangeArrowheads="1"/>
            </p:cNvSpPr>
            <p:nvPr/>
          </p:nvSpPr>
          <p:spPr bwMode="auto">
            <a:xfrm rot="5400000">
              <a:off x="4732"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21" name="Oval 43"/>
            <p:cNvSpPr>
              <a:spLocks noChangeArrowheads="1"/>
            </p:cNvSpPr>
            <p:nvPr/>
          </p:nvSpPr>
          <p:spPr bwMode="auto">
            <a:xfrm rot="5400000">
              <a:off x="4656"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22" name="Oval 44"/>
            <p:cNvSpPr>
              <a:spLocks noChangeArrowheads="1"/>
            </p:cNvSpPr>
            <p:nvPr/>
          </p:nvSpPr>
          <p:spPr bwMode="auto">
            <a:xfrm rot="5400000">
              <a:off x="4656"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23" name="Oval 45"/>
            <p:cNvSpPr>
              <a:spLocks noChangeArrowheads="1"/>
            </p:cNvSpPr>
            <p:nvPr/>
          </p:nvSpPr>
          <p:spPr bwMode="auto">
            <a:xfrm rot="5400000">
              <a:off x="4656"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24" name="Oval 46"/>
            <p:cNvSpPr>
              <a:spLocks noChangeArrowheads="1"/>
            </p:cNvSpPr>
            <p:nvPr/>
          </p:nvSpPr>
          <p:spPr bwMode="auto">
            <a:xfrm rot="5400000">
              <a:off x="4656"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25" name="Oval 47"/>
            <p:cNvSpPr>
              <a:spLocks noChangeArrowheads="1"/>
            </p:cNvSpPr>
            <p:nvPr/>
          </p:nvSpPr>
          <p:spPr bwMode="auto">
            <a:xfrm rot="5400000">
              <a:off x="45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26" name="Oval 48"/>
            <p:cNvSpPr>
              <a:spLocks noChangeArrowheads="1"/>
            </p:cNvSpPr>
            <p:nvPr/>
          </p:nvSpPr>
          <p:spPr bwMode="auto">
            <a:xfrm rot="5400000">
              <a:off x="4586"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27" name="Oval 49"/>
            <p:cNvSpPr>
              <a:spLocks noChangeArrowheads="1"/>
            </p:cNvSpPr>
            <p:nvPr/>
          </p:nvSpPr>
          <p:spPr bwMode="auto">
            <a:xfrm rot="5400000">
              <a:off x="4581"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28" name="Oval 50"/>
            <p:cNvSpPr>
              <a:spLocks noChangeArrowheads="1"/>
            </p:cNvSpPr>
            <p:nvPr/>
          </p:nvSpPr>
          <p:spPr bwMode="auto">
            <a:xfrm rot="5400000">
              <a:off x="4507"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29" name="Oval 53"/>
            <p:cNvSpPr>
              <a:spLocks noChangeArrowheads="1"/>
            </p:cNvSpPr>
            <p:nvPr/>
          </p:nvSpPr>
          <p:spPr bwMode="auto">
            <a:xfrm rot="5400000">
              <a:off x="4586"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30" name="Oval 55"/>
            <p:cNvSpPr>
              <a:spLocks noChangeArrowheads="1"/>
            </p:cNvSpPr>
            <p:nvPr/>
          </p:nvSpPr>
          <p:spPr bwMode="auto">
            <a:xfrm rot="5400000">
              <a:off x="4438"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31" name="Oval 56"/>
            <p:cNvSpPr>
              <a:spLocks noChangeArrowheads="1"/>
            </p:cNvSpPr>
            <p:nvPr/>
          </p:nvSpPr>
          <p:spPr bwMode="auto">
            <a:xfrm rot="5400000">
              <a:off x="4438"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32" name="Oval 59"/>
            <p:cNvSpPr>
              <a:spLocks noChangeArrowheads="1"/>
            </p:cNvSpPr>
            <p:nvPr/>
          </p:nvSpPr>
          <p:spPr bwMode="auto">
            <a:xfrm rot="5400000">
              <a:off x="4661"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33" name="Oval 60"/>
            <p:cNvSpPr>
              <a:spLocks noChangeArrowheads="1"/>
            </p:cNvSpPr>
            <p:nvPr/>
          </p:nvSpPr>
          <p:spPr bwMode="auto">
            <a:xfrm rot="5400000">
              <a:off x="4661"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34" name="Oval 61"/>
            <p:cNvSpPr>
              <a:spLocks noChangeArrowheads="1"/>
            </p:cNvSpPr>
            <p:nvPr/>
          </p:nvSpPr>
          <p:spPr bwMode="auto">
            <a:xfrm rot="5400000">
              <a:off x="45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35" name="Oval 62"/>
            <p:cNvSpPr>
              <a:spLocks noChangeArrowheads="1"/>
            </p:cNvSpPr>
            <p:nvPr/>
          </p:nvSpPr>
          <p:spPr bwMode="auto">
            <a:xfrm rot="5400000">
              <a:off x="4591"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36" name="Oval 63"/>
            <p:cNvSpPr>
              <a:spLocks noChangeArrowheads="1"/>
            </p:cNvSpPr>
            <p:nvPr/>
          </p:nvSpPr>
          <p:spPr bwMode="auto">
            <a:xfrm rot="5400000">
              <a:off x="4586"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37" name="Oval 64"/>
            <p:cNvSpPr>
              <a:spLocks noChangeArrowheads="1"/>
            </p:cNvSpPr>
            <p:nvPr/>
          </p:nvSpPr>
          <p:spPr bwMode="auto">
            <a:xfrm rot="5400000">
              <a:off x="4512"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38" name="Oval 65"/>
            <p:cNvSpPr>
              <a:spLocks noChangeArrowheads="1"/>
            </p:cNvSpPr>
            <p:nvPr/>
          </p:nvSpPr>
          <p:spPr bwMode="auto">
            <a:xfrm rot="5400000">
              <a:off x="4443"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39" name="Oval 66"/>
            <p:cNvSpPr>
              <a:spLocks noChangeArrowheads="1"/>
            </p:cNvSpPr>
            <p:nvPr/>
          </p:nvSpPr>
          <p:spPr bwMode="auto">
            <a:xfrm rot="5400000">
              <a:off x="4443"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0" name="Oval 67"/>
            <p:cNvSpPr>
              <a:spLocks noChangeArrowheads="1"/>
            </p:cNvSpPr>
            <p:nvPr/>
          </p:nvSpPr>
          <p:spPr bwMode="auto">
            <a:xfrm rot="5400000">
              <a:off x="4363"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1" name="Oval 68"/>
            <p:cNvSpPr>
              <a:spLocks noChangeArrowheads="1"/>
            </p:cNvSpPr>
            <p:nvPr/>
          </p:nvSpPr>
          <p:spPr bwMode="auto">
            <a:xfrm rot="5400000">
              <a:off x="4363"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42" name="Oval 69"/>
            <p:cNvSpPr>
              <a:spLocks noChangeArrowheads="1"/>
            </p:cNvSpPr>
            <p:nvPr/>
          </p:nvSpPr>
          <p:spPr bwMode="auto">
            <a:xfrm rot="5400000">
              <a:off x="4363"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3" name="Oval 70"/>
            <p:cNvSpPr>
              <a:spLocks noChangeArrowheads="1"/>
            </p:cNvSpPr>
            <p:nvPr/>
          </p:nvSpPr>
          <p:spPr bwMode="auto">
            <a:xfrm rot="5400000">
              <a:off x="4363"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44" name="Oval 71"/>
            <p:cNvSpPr>
              <a:spLocks noChangeArrowheads="1"/>
            </p:cNvSpPr>
            <p:nvPr/>
          </p:nvSpPr>
          <p:spPr bwMode="auto">
            <a:xfrm rot="5400000">
              <a:off x="42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45" name="Oval 72"/>
            <p:cNvSpPr>
              <a:spLocks noChangeArrowheads="1"/>
            </p:cNvSpPr>
            <p:nvPr/>
          </p:nvSpPr>
          <p:spPr bwMode="auto">
            <a:xfrm rot="5400000">
              <a:off x="4289"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6" name="Oval 73"/>
            <p:cNvSpPr>
              <a:spLocks noChangeArrowheads="1"/>
            </p:cNvSpPr>
            <p:nvPr/>
          </p:nvSpPr>
          <p:spPr bwMode="auto">
            <a:xfrm rot="5400000">
              <a:off x="4289"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47" name="Oval 74"/>
            <p:cNvSpPr>
              <a:spLocks noChangeArrowheads="1"/>
            </p:cNvSpPr>
            <p:nvPr/>
          </p:nvSpPr>
          <p:spPr bwMode="auto">
            <a:xfrm rot="5400000">
              <a:off x="4294"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8" name="Oval 75"/>
            <p:cNvSpPr>
              <a:spLocks noChangeArrowheads="1"/>
            </p:cNvSpPr>
            <p:nvPr/>
          </p:nvSpPr>
          <p:spPr bwMode="auto">
            <a:xfrm rot="5400000">
              <a:off x="4368"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49" name="Oval 76"/>
            <p:cNvSpPr>
              <a:spLocks noChangeArrowheads="1"/>
            </p:cNvSpPr>
            <p:nvPr/>
          </p:nvSpPr>
          <p:spPr bwMode="auto">
            <a:xfrm rot="5400000">
              <a:off x="4368"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50" name="Oval 77"/>
            <p:cNvSpPr>
              <a:spLocks noChangeArrowheads="1"/>
            </p:cNvSpPr>
            <p:nvPr/>
          </p:nvSpPr>
          <p:spPr bwMode="auto">
            <a:xfrm rot="5400000">
              <a:off x="42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51" name="Oval 78"/>
            <p:cNvSpPr>
              <a:spLocks noChangeArrowheads="1"/>
            </p:cNvSpPr>
            <p:nvPr/>
          </p:nvSpPr>
          <p:spPr bwMode="auto">
            <a:xfrm rot="5400000">
              <a:off x="4294"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52" name="Oval 79"/>
            <p:cNvSpPr>
              <a:spLocks noChangeArrowheads="1"/>
            </p:cNvSpPr>
            <p:nvPr/>
          </p:nvSpPr>
          <p:spPr bwMode="auto">
            <a:xfrm rot="5400000">
              <a:off x="42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53" name="Oval 80"/>
            <p:cNvSpPr>
              <a:spLocks noChangeArrowheads="1"/>
            </p:cNvSpPr>
            <p:nvPr/>
          </p:nvSpPr>
          <p:spPr bwMode="auto">
            <a:xfrm rot="5400000">
              <a:off x="4212"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54" name="Oval 81"/>
            <p:cNvSpPr>
              <a:spLocks noChangeArrowheads="1"/>
            </p:cNvSpPr>
            <p:nvPr/>
          </p:nvSpPr>
          <p:spPr bwMode="auto">
            <a:xfrm rot="5400000">
              <a:off x="4212"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55" name="Oval 82"/>
            <p:cNvSpPr>
              <a:spLocks noChangeArrowheads="1"/>
            </p:cNvSpPr>
            <p:nvPr/>
          </p:nvSpPr>
          <p:spPr bwMode="auto">
            <a:xfrm rot="5400000">
              <a:off x="4212"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56" name="Oval 83"/>
            <p:cNvSpPr>
              <a:spLocks noChangeArrowheads="1"/>
            </p:cNvSpPr>
            <p:nvPr/>
          </p:nvSpPr>
          <p:spPr bwMode="auto">
            <a:xfrm rot="5400000">
              <a:off x="4068"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57" name="Oval 84"/>
            <p:cNvSpPr>
              <a:spLocks noChangeArrowheads="1"/>
            </p:cNvSpPr>
            <p:nvPr/>
          </p:nvSpPr>
          <p:spPr bwMode="auto">
            <a:xfrm rot="5400000">
              <a:off x="4142"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58" name="Oval 85"/>
            <p:cNvSpPr>
              <a:spLocks noChangeArrowheads="1"/>
            </p:cNvSpPr>
            <p:nvPr/>
          </p:nvSpPr>
          <p:spPr bwMode="auto">
            <a:xfrm rot="5400000">
              <a:off x="4137"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59" name="Oval 86"/>
            <p:cNvSpPr>
              <a:spLocks noChangeArrowheads="1"/>
            </p:cNvSpPr>
            <p:nvPr/>
          </p:nvSpPr>
          <p:spPr bwMode="auto">
            <a:xfrm rot="5400000">
              <a:off x="4063"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60" name="Oval 87"/>
            <p:cNvSpPr>
              <a:spLocks noChangeArrowheads="1"/>
            </p:cNvSpPr>
            <p:nvPr/>
          </p:nvSpPr>
          <p:spPr bwMode="auto">
            <a:xfrm rot="5400000">
              <a:off x="4063" y="13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61" name="Oval 88"/>
            <p:cNvSpPr>
              <a:spLocks noChangeArrowheads="1"/>
            </p:cNvSpPr>
            <p:nvPr/>
          </p:nvSpPr>
          <p:spPr bwMode="auto">
            <a:xfrm rot="5400000">
              <a:off x="4137" y="13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62" name="Oval 89"/>
            <p:cNvSpPr>
              <a:spLocks noChangeArrowheads="1"/>
            </p:cNvSpPr>
            <p:nvPr/>
          </p:nvSpPr>
          <p:spPr bwMode="auto">
            <a:xfrm rot="5400000">
              <a:off x="4142"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63" name="Oval 90"/>
            <p:cNvSpPr>
              <a:spLocks noChangeArrowheads="1"/>
            </p:cNvSpPr>
            <p:nvPr/>
          </p:nvSpPr>
          <p:spPr bwMode="auto">
            <a:xfrm rot="5400000">
              <a:off x="4068"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64" name="Oval 91"/>
            <p:cNvSpPr>
              <a:spLocks noChangeArrowheads="1"/>
            </p:cNvSpPr>
            <p:nvPr/>
          </p:nvSpPr>
          <p:spPr bwMode="auto">
            <a:xfrm rot="5400000">
              <a:off x="39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65" name="Oval 92"/>
            <p:cNvSpPr>
              <a:spLocks noChangeArrowheads="1"/>
            </p:cNvSpPr>
            <p:nvPr/>
          </p:nvSpPr>
          <p:spPr bwMode="auto">
            <a:xfrm rot="5400000">
              <a:off x="3994"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66" name="Oval 93"/>
            <p:cNvSpPr>
              <a:spLocks noChangeArrowheads="1"/>
            </p:cNvSpPr>
            <p:nvPr/>
          </p:nvSpPr>
          <p:spPr bwMode="auto">
            <a:xfrm rot="5400000">
              <a:off x="3994"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67" name="Oval 94"/>
            <p:cNvSpPr>
              <a:spLocks noChangeArrowheads="1"/>
            </p:cNvSpPr>
            <p:nvPr/>
          </p:nvSpPr>
          <p:spPr bwMode="auto">
            <a:xfrm rot="5400000">
              <a:off x="3998" y="14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68" name="Oval 95"/>
            <p:cNvSpPr>
              <a:spLocks noChangeArrowheads="1"/>
            </p:cNvSpPr>
            <p:nvPr/>
          </p:nvSpPr>
          <p:spPr bwMode="auto">
            <a:xfrm rot="5400000">
              <a:off x="42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69" name="Oval 96"/>
            <p:cNvSpPr>
              <a:spLocks noChangeArrowheads="1"/>
            </p:cNvSpPr>
            <p:nvPr/>
          </p:nvSpPr>
          <p:spPr bwMode="auto">
            <a:xfrm rot="5400000">
              <a:off x="4217"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70" name="Oval 97"/>
            <p:cNvSpPr>
              <a:spLocks noChangeArrowheads="1"/>
            </p:cNvSpPr>
            <p:nvPr/>
          </p:nvSpPr>
          <p:spPr bwMode="auto">
            <a:xfrm rot="5400000">
              <a:off x="4073"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71" name="Oval 98"/>
            <p:cNvSpPr>
              <a:spLocks noChangeArrowheads="1"/>
            </p:cNvSpPr>
            <p:nvPr/>
          </p:nvSpPr>
          <p:spPr bwMode="auto">
            <a:xfrm rot="5400000">
              <a:off x="4147"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72" name="Oval 99"/>
            <p:cNvSpPr>
              <a:spLocks noChangeArrowheads="1"/>
            </p:cNvSpPr>
            <p:nvPr/>
          </p:nvSpPr>
          <p:spPr bwMode="auto">
            <a:xfrm rot="5400000">
              <a:off x="4142"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73" name="Oval 100"/>
            <p:cNvSpPr>
              <a:spLocks noChangeArrowheads="1"/>
            </p:cNvSpPr>
            <p:nvPr/>
          </p:nvSpPr>
          <p:spPr bwMode="auto">
            <a:xfrm rot="5400000">
              <a:off x="4068"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74" name="Oval 101"/>
            <p:cNvSpPr>
              <a:spLocks noChangeArrowheads="1"/>
            </p:cNvSpPr>
            <p:nvPr/>
          </p:nvSpPr>
          <p:spPr bwMode="auto">
            <a:xfrm rot="5400000">
              <a:off x="39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75" name="Oval 102"/>
            <p:cNvSpPr>
              <a:spLocks noChangeArrowheads="1"/>
            </p:cNvSpPr>
            <p:nvPr/>
          </p:nvSpPr>
          <p:spPr bwMode="auto">
            <a:xfrm rot="5400000">
              <a:off x="3999"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76" name="Oval 103"/>
            <p:cNvSpPr>
              <a:spLocks noChangeArrowheads="1"/>
            </p:cNvSpPr>
            <p:nvPr/>
          </p:nvSpPr>
          <p:spPr bwMode="auto">
            <a:xfrm rot="5400000">
              <a:off x="3919"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77" name="Oval 104"/>
            <p:cNvSpPr>
              <a:spLocks noChangeArrowheads="1"/>
            </p:cNvSpPr>
            <p:nvPr/>
          </p:nvSpPr>
          <p:spPr bwMode="auto">
            <a:xfrm rot="5400000">
              <a:off x="3919"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78" name="Oval 105"/>
            <p:cNvSpPr>
              <a:spLocks noChangeArrowheads="1"/>
            </p:cNvSpPr>
            <p:nvPr/>
          </p:nvSpPr>
          <p:spPr bwMode="auto">
            <a:xfrm rot="5400000">
              <a:off x="3919"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79" name="Oval 106"/>
            <p:cNvSpPr>
              <a:spLocks noChangeArrowheads="1"/>
            </p:cNvSpPr>
            <p:nvPr/>
          </p:nvSpPr>
          <p:spPr bwMode="auto">
            <a:xfrm rot="5400000">
              <a:off x="3919"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80" name="Oval 107"/>
            <p:cNvSpPr>
              <a:spLocks noChangeArrowheads="1"/>
            </p:cNvSpPr>
            <p:nvPr/>
          </p:nvSpPr>
          <p:spPr bwMode="auto">
            <a:xfrm rot="5400000">
              <a:off x="3850"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81" name="Oval 108"/>
            <p:cNvSpPr>
              <a:spLocks noChangeArrowheads="1"/>
            </p:cNvSpPr>
            <p:nvPr/>
          </p:nvSpPr>
          <p:spPr bwMode="auto">
            <a:xfrm rot="5400000">
              <a:off x="3845"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82" name="Oval 109"/>
            <p:cNvSpPr>
              <a:spLocks noChangeArrowheads="1"/>
            </p:cNvSpPr>
            <p:nvPr/>
          </p:nvSpPr>
          <p:spPr bwMode="auto">
            <a:xfrm rot="5400000">
              <a:off x="3845"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83" name="Oval 110"/>
            <p:cNvSpPr>
              <a:spLocks noChangeArrowheads="1"/>
            </p:cNvSpPr>
            <p:nvPr/>
          </p:nvSpPr>
          <p:spPr bwMode="auto">
            <a:xfrm rot="5400000">
              <a:off x="3850"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84" name="Oval 111"/>
            <p:cNvSpPr>
              <a:spLocks noChangeArrowheads="1"/>
            </p:cNvSpPr>
            <p:nvPr/>
          </p:nvSpPr>
          <p:spPr bwMode="auto">
            <a:xfrm rot="5400000">
              <a:off x="3924"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385" name="Oval 112"/>
            <p:cNvSpPr>
              <a:spLocks noChangeArrowheads="1"/>
            </p:cNvSpPr>
            <p:nvPr/>
          </p:nvSpPr>
          <p:spPr bwMode="auto">
            <a:xfrm rot="5400000">
              <a:off x="3924"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86" name="Oval 113"/>
            <p:cNvSpPr>
              <a:spLocks noChangeArrowheads="1"/>
            </p:cNvSpPr>
            <p:nvPr/>
          </p:nvSpPr>
          <p:spPr bwMode="auto">
            <a:xfrm rot="5400000">
              <a:off x="3855"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387" name="Oval 114"/>
            <p:cNvSpPr>
              <a:spLocks noChangeArrowheads="1"/>
            </p:cNvSpPr>
            <p:nvPr/>
          </p:nvSpPr>
          <p:spPr bwMode="auto">
            <a:xfrm rot="5400000">
              <a:off x="3850" y="15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sp>
        <p:nvSpPr>
          <p:cNvPr id="38919" name="Oval 153"/>
          <p:cNvSpPr>
            <a:spLocks noChangeArrowheads="1"/>
          </p:cNvSpPr>
          <p:nvPr/>
        </p:nvSpPr>
        <p:spPr bwMode="auto">
          <a:xfrm rot="5400000">
            <a:off x="8075613" y="9413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20" name="Oval 154"/>
          <p:cNvSpPr>
            <a:spLocks noChangeArrowheads="1"/>
          </p:cNvSpPr>
          <p:nvPr/>
        </p:nvSpPr>
        <p:spPr bwMode="auto">
          <a:xfrm rot="5400000">
            <a:off x="8077994" y="104219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21" name="Oval 155"/>
          <p:cNvSpPr>
            <a:spLocks noChangeArrowheads="1"/>
          </p:cNvSpPr>
          <p:nvPr/>
        </p:nvSpPr>
        <p:spPr bwMode="auto">
          <a:xfrm rot="5400000">
            <a:off x="8077994" y="11406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22" name="Oval 156"/>
          <p:cNvSpPr>
            <a:spLocks noChangeArrowheads="1"/>
          </p:cNvSpPr>
          <p:nvPr/>
        </p:nvSpPr>
        <p:spPr bwMode="auto">
          <a:xfrm rot="5400000">
            <a:off x="8075613" y="12382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23" name="Oval 157"/>
          <p:cNvSpPr>
            <a:spLocks noChangeArrowheads="1"/>
          </p:cNvSpPr>
          <p:nvPr/>
        </p:nvSpPr>
        <p:spPr bwMode="auto">
          <a:xfrm rot="5400000">
            <a:off x="7848600" y="94297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24" name="Oval 158"/>
          <p:cNvSpPr>
            <a:spLocks noChangeArrowheads="1"/>
          </p:cNvSpPr>
          <p:nvPr/>
        </p:nvSpPr>
        <p:spPr bwMode="auto">
          <a:xfrm rot="5400000">
            <a:off x="7966076" y="941387"/>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25" name="Oval 159"/>
          <p:cNvSpPr>
            <a:spLocks noChangeArrowheads="1"/>
          </p:cNvSpPr>
          <p:nvPr/>
        </p:nvSpPr>
        <p:spPr bwMode="auto">
          <a:xfrm rot="5400000">
            <a:off x="7958932" y="103425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26" name="Oval 160"/>
          <p:cNvSpPr>
            <a:spLocks noChangeArrowheads="1"/>
          </p:cNvSpPr>
          <p:nvPr/>
        </p:nvSpPr>
        <p:spPr bwMode="auto">
          <a:xfrm rot="5400000">
            <a:off x="7841457" y="103584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27" name="Oval 161"/>
          <p:cNvSpPr>
            <a:spLocks noChangeArrowheads="1"/>
          </p:cNvSpPr>
          <p:nvPr/>
        </p:nvSpPr>
        <p:spPr bwMode="auto">
          <a:xfrm rot="5400000">
            <a:off x="7840663" y="11350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28" name="Oval 162"/>
          <p:cNvSpPr>
            <a:spLocks noChangeArrowheads="1"/>
          </p:cNvSpPr>
          <p:nvPr/>
        </p:nvSpPr>
        <p:spPr bwMode="auto">
          <a:xfrm rot="5400000">
            <a:off x="7958138" y="113347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29" name="Oval 163"/>
          <p:cNvSpPr>
            <a:spLocks noChangeArrowheads="1"/>
          </p:cNvSpPr>
          <p:nvPr/>
        </p:nvSpPr>
        <p:spPr bwMode="auto">
          <a:xfrm rot="5400000">
            <a:off x="7966076" y="123825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30" name="Oval 164"/>
          <p:cNvSpPr>
            <a:spLocks noChangeArrowheads="1"/>
          </p:cNvSpPr>
          <p:nvPr/>
        </p:nvSpPr>
        <p:spPr bwMode="auto">
          <a:xfrm rot="5400000">
            <a:off x="7848600" y="12398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31" name="Oval 165"/>
          <p:cNvSpPr>
            <a:spLocks noChangeArrowheads="1"/>
          </p:cNvSpPr>
          <p:nvPr/>
        </p:nvSpPr>
        <p:spPr bwMode="auto">
          <a:xfrm rot="5400000">
            <a:off x="7731125" y="94297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32" name="Oval 166"/>
          <p:cNvSpPr>
            <a:spLocks noChangeArrowheads="1"/>
          </p:cNvSpPr>
          <p:nvPr/>
        </p:nvSpPr>
        <p:spPr bwMode="auto">
          <a:xfrm rot="5400000">
            <a:off x="7731919" y="103584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33" name="Oval 167"/>
          <p:cNvSpPr>
            <a:spLocks noChangeArrowheads="1"/>
          </p:cNvSpPr>
          <p:nvPr/>
        </p:nvSpPr>
        <p:spPr bwMode="auto">
          <a:xfrm rot="5400000">
            <a:off x="7731125" y="11350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34" name="Oval 168"/>
          <p:cNvSpPr>
            <a:spLocks noChangeArrowheads="1"/>
          </p:cNvSpPr>
          <p:nvPr/>
        </p:nvSpPr>
        <p:spPr bwMode="auto">
          <a:xfrm rot="5400000">
            <a:off x="7736682" y="1240631"/>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35" name="Oval 169"/>
          <p:cNvSpPr>
            <a:spLocks noChangeArrowheads="1"/>
          </p:cNvSpPr>
          <p:nvPr/>
        </p:nvSpPr>
        <p:spPr bwMode="auto">
          <a:xfrm rot="5400000">
            <a:off x="8083550" y="13430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36" name="Oval 170"/>
          <p:cNvSpPr>
            <a:spLocks noChangeArrowheads="1"/>
          </p:cNvSpPr>
          <p:nvPr/>
        </p:nvSpPr>
        <p:spPr bwMode="auto">
          <a:xfrm rot="5400000">
            <a:off x="8085931" y="144383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37" name="Oval 171"/>
          <p:cNvSpPr>
            <a:spLocks noChangeArrowheads="1"/>
          </p:cNvSpPr>
          <p:nvPr/>
        </p:nvSpPr>
        <p:spPr bwMode="auto">
          <a:xfrm rot="5400000">
            <a:off x="7856538" y="13446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38" name="Oval 172"/>
          <p:cNvSpPr>
            <a:spLocks noChangeArrowheads="1"/>
          </p:cNvSpPr>
          <p:nvPr/>
        </p:nvSpPr>
        <p:spPr bwMode="auto">
          <a:xfrm rot="5400000">
            <a:off x="7974013" y="13430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39" name="Oval 173"/>
          <p:cNvSpPr>
            <a:spLocks noChangeArrowheads="1"/>
          </p:cNvSpPr>
          <p:nvPr/>
        </p:nvSpPr>
        <p:spPr bwMode="auto">
          <a:xfrm rot="5400000">
            <a:off x="7966869" y="1435894"/>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40" name="Oval 174"/>
          <p:cNvSpPr>
            <a:spLocks noChangeArrowheads="1"/>
          </p:cNvSpPr>
          <p:nvPr/>
        </p:nvSpPr>
        <p:spPr bwMode="auto">
          <a:xfrm rot="5400000">
            <a:off x="7849393" y="143748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41" name="Oval 175"/>
          <p:cNvSpPr>
            <a:spLocks noChangeArrowheads="1"/>
          </p:cNvSpPr>
          <p:nvPr/>
        </p:nvSpPr>
        <p:spPr bwMode="auto">
          <a:xfrm rot="5400000">
            <a:off x="7739063" y="13446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42" name="Oval 176"/>
          <p:cNvSpPr>
            <a:spLocks noChangeArrowheads="1"/>
          </p:cNvSpPr>
          <p:nvPr/>
        </p:nvSpPr>
        <p:spPr bwMode="auto">
          <a:xfrm rot="5400000">
            <a:off x="7739856" y="143748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43" name="Oval 177"/>
          <p:cNvSpPr>
            <a:spLocks noChangeArrowheads="1"/>
          </p:cNvSpPr>
          <p:nvPr/>
        </p:nvSpPr>
        <p:spPr bwMode="auto">
          <a:xfrm rot="5400000">
            <a:off x="7612063" y="941387"/>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44" name="Oval 178"/>
          <p:cNvSpPr>
            <a:spLocks noChangeArrowheads="1"/>
          </p:cNvSpPr>
          <p:nvPr/>
        </p:nvSpPr>
        <p:spPr bwMode="auto">
          <a:xfrm rot="5400000">
            <a:off x="7612857" y="1040606"/>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45" name="Oval 179"/>
          <p:cNvSpPr>
            <a:spLocks noChangeArrowheads="1"/>
          </p:cNvSpPr>
          <p:nvPr/>
        </p:nvSpPr>
        <p:spPr bwMode="auto">
          <a:xfrm rot="5400000">
            <a:off x="7612857" y="11390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46" name="Oval 180"/>
          <p:cNvSpPr>
            <a:spLocks noChangeArrowheads="1"/>
          </p:cNvSpPr>
          <p:nvPr/>
        </p:nvSpPr>
        <p:spPr bwMode="auto">
          <a:xfrm rot="5400000">
            <a:off x="7612063" y="12382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47" name="Oval 181"/>
          <p:cNvSpPr>
            <a:spLocks noChangeArrowheads="1"/>
          </p:cNvSpPr>
          <p:nvPr/>
        </p:nvSpPr>
        <p:spPr bwMode="auto">
          <a:xfrm rot="5400000">
            <a:off x="7502525" y="94297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48" name="Oval 182"/>
          <p:cNvSpPr>
            <a:spLocks noChangeArrowheads="1"/>
          </p:cNvSpPr>
          <p:nvPr/>
        </p:nvSpPr>
        <p:spPr bwMode="auto">
          <a:xfrm rot="5400000">
            <a:off x="7495382" y="103584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49" name="Oval 183"/>
          <p:cNvSpPr>
            <a:spLocks noChangeArrowheads="1"/>
          </p:cNvSpPr>
          <p:nvPr/>
        </p:nvSpPr>
        <p:spPr bwMode="auto">
          <a:xfrm rot="5400000">
            <a:off x="7494588" y="11350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50" name="Oval 184"/>
          <p:cNvSpPr>
            <a:spLocks noChangeArrowheads="1"/>
          </p:cNvSpPr>
          <p:nvPr/>
        </p:nvSpPr>
        <p:spPr bwMode="auto">
          <a:xfrm rot="5400000">
            <a:off x="7502525" y="12398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51" name="Oval 185"/>
          <p:cNvSpPr>
            <a:spLocks noChangeArrowheads="1"/>
          </p:cNvSpPr>
          <p:nvPr/>
        </p:nvSpPr>
        <p:spPr bwMode="auto">
          <a:xfrm rot="5400000">
            <a:off x="7620001" y="13430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52" name="Oval 186"/>
          <p:cNvSpPr>
            <a:spLocks noChangeArrowheads="1"/>
          </p:cNvSpPr>
          <p:nvPr/>
        </p:nvSpPr>
        <p:spPr bwMode="auto">
          <a:xfrm rot="5400000">
            <a:off x="7620794" y="1442244"/>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53" name="Oval 187"/>
          <p:cNvSpPr>
            <a:spLocks noChangeArrowheads="1"/>
          </p:cNvSpPr>
          <p:nvPr/>
        </p:nvSpPr>
        <p:spPr bwMode="auto">
          <a:xfrm rot="5400000">
            <a:off x="7510463" y="13446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54" name="Oval 188"/>
          <p:cNvSpPr>
            <a:spLocks noChangeArrowheads="1"/>
          </p:cNvSpPr>
          <p:nvPr/>
        </p:nvSpPr>
        <p:spPr bwMode="auto">
          <a:xfrm rot="5400000">
            <a:off x="7503318" y="143748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55" name="Oval 189"/>
          <p:cNvSpPr>
            <a:spLocks noChangeArrowheads="1"/>
          </p:cNvSpPr>
          <p:nvPr/>
        </p:nvSpPr>
        <p:spPr bwMode="auto">
          <a:xfrm rot="5400000">
            <a:off x="738187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56" name="Oval 190"/>
          <p:cNvSpPr>
            <a:spLocks noChangeArrowheads="1"/>
          </p:cNvSpPr>
          <p:nvPr/>
        </p:nvSpPr>
        <p:spPr bwMode="auto">
          <a:xfrm rot="5400000">
            <a:off x="7382669" y="103266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57" name="Oval 191"/>
          <p:cNvSpPr>
            <a:spLocks noChangeArrowheads="1"/>
          </p:cNvSpPr>
          <p:nvPr/>
        </p:nvSpPr>
        <p:spPr bwMode="auto">
          <a:xfrm rot="5400000">
            <a:off x="7382669" y="11310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58" name="Oval 192"/>
          <p:cNvSpPr>
            <a:spLocks noChangeArrowheads="1"/>
          </p:cNvSpPr>
          <p:nvPr/>
        </p:nvSpPr>
        <p:spPr bwMode="auto">
          <a:xfrm rot="5400000">
            <a:off x="738187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59" name="Oval 193"/>
          <p:cNvSpPr>
            <a:spLocks noChangeArrowheads="1"/>
          </p:cNvSpPr>
          <p:nvPr/>
        </p:nvSpPr>
        <p:spPr bwMode="auto">
          <a:xfrm rot="5400000">
            <a:off x="715327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60" name="Oval 194"/>
          <p:cNvSpPr>
            <a:spLocks noChangeArrowheads="1"/>
          </p:cNvSpPr>
          <p:nvPr/>
        </p:nvSpPr>
        <p:spPr bwMode="auto">
          <a:xfrm rot="5400000">
            <a:off x="7270751" y="931862"/>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61" name="Oval 195"/>
          <p:cNvSpPr>
            <a:spLocks noChangeArrowheads="1"/>
          </p:cNvSpPr>
          <p:nvPr/>
        </p:nvSpPr>
        <p:spPr bwMode="auto">
          <a:xfrm rot="5400000">
            <a:off x="7263607" y="10247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62" name="Oval 196"/>
          <p:cNvSpPr>
            <a:spLocks noChangeArrowheads="1"/>
          </p:cNvSpPr>
          <p:nvPr/>
        </p:nvSpPr>
        <p:spPr bwMode="auto">
          <a:xfrm rot="5400000">
            <a:off x="7146132" y="102631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63" name="Oval 197"/>
          <p:cNvSpPr>
            <a:spLocks noChangeArrowheads="1"/>
          </p:cNvSpPr>
          <p:nvPr/>
        </p:nvSpPr>
        <p:spPr bwMode="auto">
          <a:xfrm rot="5400000">
            <a:off x="7145338" y="11255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64" name="Oval 198"/>
          <p:cNvSpPr>
            <a:spLocks noChangeArrowheads="1"/>
          </p:cNvSpPr>
          <p:nvPr/>
        </p:nvSpPr>
        <p:spPr bwMode="auto">
          <a:xfrm rot="5400000">
            <a:off x="7262813" y="11239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65" name="Oval 199"/>
          <p:cNvSpPr>
            <a:spLocks noChangeArrowheads="1"/>
          </p:cNvSpPr>
          <p:nvPr/>
        </p:nvSpPr>
        <p:spPr bwMode="auto">
          <a:xfrm rot="5400000">
            <a:off x="7270751" y="12287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66" name="Oval 200"/>
          <p:cNvSpPr>
            <a:spLocks noChangeArrowheads="1"/>
          </p:cNvSpPr>
          <p:nvPr/>
        </p:nvSpPr>
        <p:spPr bwMode="auto">
          <a:xfrm rot="5400000">
            <a:off x="715327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67" name="Oval 202"/>
          <p:cNvSpPr>
            <a:spLocks noChangeArrowheads="1"/>
          </p:cNvSpPr>
          <p:nvPr/>
        </p:nvSpPr>
        <p:spPr bwMode="auto">
          <a:xfrm rot="5400000">
            <a:off x="7036594"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68" name="Oval 203"/>
          <p:cNvSpPr>
            <a:spLocks noChangeArrowheads="1"/>
          </p:cNvSpPr>
          <p:nvPr/>
        </p:nvSpPr>
        <p:spPr bwMode="auto">
          <a:xfrm rot="5400000">
            <a:off x="7035800"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69" name="Oval 204"/>
          <p:cNvSpPr>
            <a:spLocks noChangeArrowheads="1"/>
          </p:cNvSpPr>
          <p:nvPr/>
        </p:nvSpPr>
        <p:spPr bwMode="auto">
          <a:xfrm rot="5400000">
            <a:off x="7041357" y="1231106"/>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0" name="Oval 205"/>
          <p:cNvSpPr>
            <a:spLocks noChangeArrowheads="1"/>
          </p:cNvSpPr>
          <p:nvPr/>
        </p:nvSpPr>
        <p:spPr bwMode="auto">
          <a:xfrm rot="5400000">
            <a:off x="738981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1" name="Oval 206"/>
          <p:cNvSpPr>
            <a:spLocks noChangeArrowheads="1"/>
          </p:cNvSpPr>
          <p:nvPr/>
        </p:nvSpPr>
        <p:spPr bwMode="auto">
          <a:xfrm rot="5400000">
            <a:off x="7390606" y="143430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72" name="Oval 207"/>
          <p:cNvSpPr>
            <a:spLocks noChangeArrowheads="1"/>
          </p:cNvSpPr>
          <p:nvPr/>
        </p:nvSpPr>
        <p:spPr bwMode="auto">
          <a:xfrm rot="5400000">
            <a:off x="716121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3" name="Oval 208"/>
          <p:cNvSpPr>
            <a:spLocks noChangeArrowheads="1"/>
          </p:cNvSpPr>
          <p:nvPr/>
        </p:nvSpPr>
        <p:spPr bwMode="auto">
          <a:xfrm rot="5400000">
            <a:off x="7278688" y="13335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74" name="Oval 209"/>
          <p:cNvSpPr>
            <a:spLocks noChangeArrowheads="1"/>
          </p:cNvSpPr>
          <p:nvPr/>
        </p:nvSpPr>
        <p:spPr bwMode="auto">
          <a:xfrm rot="5400000">
            <a:off x="7271544" y="1426369"/>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5" name="Oval 210"/>
          <p:cNvSpPr>
            <a:spLocks noChangeArrowheads="1"/>
          </p:cNvSpPr>
          <p:nvPr/>
        </p:nvSpPr>
        <p:spPr bwMode="auto">
          <a:xfrm rot="5400000">
            <a:off x="7154068" y="142795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76" name="Oval 211"/>
          <p:cNvSpPr>
            <a:spLocks noChangeArrowheads="1"/>
          </p:cNvSpPr>
          <p:nvPr/>
        </p:nvSpPr>
        <p:spPr bwMode="auto">
          <a:xfrm rot="5400000">
            <a:off x="704373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77" name="Oval 212"/>
          <p:cNvSpPr>
            <a:spLocks noChangeArrowheads="1"/>
          </p:cNvSpPr>
          <p:nvPr/>
        </p:nvSpPr>
        <p:spPr bwMode="auto">
          <a:xfrm rot="5400000">
            <a:off x="7044531"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8" name="Oval 213"/>
          <p:cNvSpPr>
            <a:spLocks noChangeArrowheads="1"/>
          </p:cNvSpPr>
          <p:nvPr/>
        </p:nvSpPr>
        <p:spPr bwMode="auto">
          <a:xfrm rot="5400000">
            <a:off x="6916738" y="931862"/>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79" name="Oval 214"/>
          <p:cNvSpPr>
            <a:spLocks noChangeArrowheads="1"/>
          </p:cNvSpPr>
          <p:nvPr/>
        </p:nvSpPr>
        <p:spPr bwMode="auto">
          <a:xfrm rot="5400000">
            <a:off x="6917532" y="1031081"/>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0" name="Oval 215"/>
          <p:cNvSpPr>
            <a:spLocks noChangeArrowheads="1"/>
          </p:cNvSpPr>
          <p:nvPr/>
        </p:nvSpPr>
        <p:spPr bwMode="auto">
          <a:xfrm rot="5400000">
            <a:off x="6917532" y="11295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81" name="Oval 216"/>
          <p:cNvSpPr>
            <a:spLocks noChangeArrowheads="1"/>
          </p:cNvSpPr>
          <p:nvPr/>
        </p:nvSpPr>
        <p:spPr bwMode="auto">
          <a:xfrm rot="5400000">
            <a:off x="6916738" y="12287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2" name="Oval 217"/>
          <p:cNvSpPr>
            <a:spLocks noChangeArrowheads="1"/>
          </p:cNvSpPr>
          <p:nvPr/>
        </p:nvSpPr>
        <p:spPr bwMode="auto">
          <a:xfrm rot="5400000">
            <a:off x="680720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3" name="Oval 218"/>
          <p:cNvSpPr>
            <a:spLocks noChangeArrowheads="1"/>
          </p:cNvSpPr>
          <p:nvPr/>
        </p:nvSpPr>
        <p:spPr bwMode="auto">
          <a:xfrm rot="5400000">
            <a:off x="6800057"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84" name="Oval 219"/>
          <p:cNvSpPr>
            <a:spLocks noChangeArrowheads="1"/>
          </p:cNvSpPr>
          <p:nvPr/>
        </p:nvSpPr>
        <p:spPr bwMode="auto">
          <a:xfrm rot="5400000">
            <a:off x="6799263"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5" name="Oval 220"/>
          <p:cNvSpPr>
            <a:spLocks noChangeArrowheads="1"/>
          </p:cNvSpPr>
          <p:nvPr/>
        </p:nvSpPr>
        <p:spPr bwMode="auto">
          <a:xfrm rot="5400000">
            <a:off x="6807200" y="12303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86" name="Oval 221"/>
          <p:cNvSpPr>
            <a:spLocks noChangeArrowheads="1"/>
          </p:cNvSpPr>
          <p:nvPr/>
        </p:nvSpPr>
        <p:spPr bwMode="auto">
          <a:xfrm rot="5400000">
            <a:off x="6924676" y="13335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87" name="Oval 222"/>
          <p:cNvSpPr>
            <a:spLocks noChangeArrowheads="1"/>
          </p:cNvSpPr>
          <p:nvPr/>
        </p:nvSpPr>
        <p:spPr bwMode="auto">
          <a:xfrm rot="5400000">
            <a:off x="6925469" y="1432719"/>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8" name="Oval 223"/>
          <p:cNvSpPr>
            <a:spLocks noChangeArrowheads="1"/>
          </p:cNvSpPr>
          <p:nvPr/>
        </p:nvSpPr>
        <p:spPr bwMode="auto">
          <a:xfrm rot="5400000">
            <a:off x="681513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89" name="Oval 224"/>
          <p:cNvSpPr>
            <a:spLocks noChangeArrowheads="1"/>
          </p:cNvSpPr>
          <p:nvPr/>
        </p:nvSpPr>
        <p:spPr bwMode="auto">
          <a:xfrm rot="5400000">
            <a:off x="6807993"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0" name="Oval 225"/>
          <p:cNvSpPr>
            <a:spLocks noChangeArrowheads="1"/>
          </p:cNvSpPr>
          <p:nvPr/>
        </p:nvSpPr>
        <p:spPr bwMode="auto">
          <a:xfrm rot="5400000">
            <a:off x="667702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1" name="Oval 226"/>
          <p:cNvSpPr>
            <a:spLocks noChangeArrowheads="1"/>
          </p:cNvSpPr>
          <p:nvPr/>
        </p:nvSpPr>
        <p:spPr bwMode="auto">
          <a:xfrm rot="5400000">
            <a:off x="6677819" y="103266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92" name="Oval 227"/>
          <p:cNvSpPr>
            <a:spLocks noChangeArrowheads="1"/>
          </p:cNvSpPr>
          <p:nvPr/>
        </p:nvSpPr>
        <p:spPr bwMode="auto">
          <a:xfrm rot="5400000">
            <a:off x="6677819" y="11310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3" name="Oval 228"/>
          <p:cNvSpPr>
            <a:spLocks noChangeArrowheads="1"/>
          </p:cNvSpPr>
          <p:nvPr/>
        </p:nvSpPr>
        <p:spPr bwMode="auto">
          <a:xfrm rot="5400000">
            <a:off x="667702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94" name="Oval 229"/>
          <p:cNvSpPr>
            <a:spLocks noChangeArrowheads="1"/>
          </p:cNvSpPr>
          <p:nvPr/>
        </p:nvSpPr>
        <p:spPr bwMode="auto">
          <a:xfrm rot="5400000">
            <a:off x="644842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5" name="Oval 230"/>
          <p:cNvSpPr>
            <a:spLocks noChangeArrowheads="1"/>
          </p:cNvSpPr>
          <p:nvPr/>
        </p:nvSpPr>
        <p:spPr bwMode="auto">
          <a:xfrm rot="5400000">
            <a:off x="6565901" y="931862"/>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96" name="Oval 231"/>
          <p:cNvSpPr>
            <a:spLocks noChangeArrowheads="1"/>
          </p:cNvSpPr>
          <p:nvPr/>
        </p:nvSpPr>
        <p:spPr bwMode="auto">
          <a:xfrm rot="5400000">
            <a:off x="6558757" y="10247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7" name="Oval 232"/>
          <p:cNvSpPr>
            <a:spLocks noChangeArrowheads="1"/>
          </p:cNvSpPr>
          <p:nvPr/>
        </p:nvSpPr>
        <p:spPr bwMode="auto">
          <a:xfrm rot="5400000">
            <a:off x="6441282" y="102631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8998" name="Oval 233"/>
          <p:cNvSpPr>
            <a:spLocks noChangeArrowheads="1"/>
          </p:cNvSpPr>
          <p:nvPr/>
        </p:nvSpPr>
        <p:spPr bwMode="auto">
          <a:xfrm rot="5400000">
            <a:off x="6440488" y="11255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8999" name="Oval 234"/>
          <p:cNvSpPr>
            <a:spLocks noChangeArrowheads="1"/>
          </p:cNvSpPr>
          <p:nvPr/>
        </p:nvSpPr>
        <p:spPr bwMode="auto">
          <a:xfrm rot="5400000">
            <a:off x="6557963" y="11239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00" name="Oval 235"/>
          <p:cNvSpPr>
            <a:spLocks noChangeArrowheads="1"/>
          </p:cNvSpPr>
          <p:nvPr/>
        </p:nvSpPr>
        <p:spPr bwMode="auto">
          <a:xfrm rot="5400000">
            <a:off x="6565901" y="12287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01" name="Oval 236"/>
          <p:cNvSpPr>
            <a:spLocks noChangeArrowheads="1"/>
          </p:cNvSpPr>
          <p:nvPr/>
        </p:nvSpPr>
        <p:spPr bwMode="auto">
          <a:xfrm rot="5400000">
            <a:off x="644842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02" name="Oval 237"/>
          <p:cNvSpPr>
            <a:spLocks noChangeArrowheads="1"/>
          </p:cNvSpPr>
          <p:nvPr/>
        </p:nvSpPr>
        <p:spPr bwMode="auto">
          <a:xfrm rot="5400000">
            <a:off x="633095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03" name="Oval 238"/>
          <p:cNvSpPr>
            <a:spLocks noChangeArrowheads="1"/>
          </p:cNvSpPr>
          <p:nvPr/>
        </p:nvSpPr>
        <p:spPr bwMode="auto">
          <a:xfrm rot="5400000">
            <a:off x="6331744"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04" name="Oval 239"/>
          <p:cNvSpPr>
            <a:spLocks noChangeArrowheads="1"/>
          </p:cNvSpPr>
          <p:nvPr/>
        </p:nvSpPr>
        <p:spPr bwMode="auto">
          <a:xfrm rot="5400000">
            <a:off x="6330950"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05" name="Oval 240"/>
          <p:cNvSpPr>
            <a:spLocks noChangeArrowheads="1"/>
          </p:cNvSpPr>
          <p:nvPr/>
        </p:nvSpPr>
        <p:spPr bwMode="auto">
          <a:xfrm rot="5400000">
            <a:off x="6336507" y="1231106"/>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06" name="Oval 241"/>
          <p:cNvSpPr>
            <a:spLocks noChangeArrowheads="1"/>
          </p:cNvSpPr>
          <p:nvPr/>
        </p:nvSpPr>
        <p:spPr bwMode="auto">
          <a:xfrm rot="5400000">
            <a:off x="668496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07" name="Oval 242"/>
          <p:cNvSpPr>
            <a:spLocks noChangeArrowheads="1"/>
          </p:cNvSpPr>
          <p:nvPr/>
        </p:nvSpPr>
        <p:spPr bwMode="auto">
          <a:xfrm rot="5400000">
            <a:off x="6685756" y="143430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08" name="Oval 243"/>
          <p:cNvSpPr>
            <a:spLocks noChangeArrowheads="1"/>
          </p:cNvSpPr>
          <p:nvPr/>
        </p:nvSpPr>
        <p:spPr bwMode="auto">
          <a:xfrm rot="5400000">
            <a:off x="645636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09" name="Oval 244"/>
          <p:cNvSpPr>
            <a:spLocks noChangeArrowheads="1"/>
          </p:cNvSpPr>
          <p:nvPr/>
        </p:nvSpPr>
        <p:spPr bwMode="auto">
          <a:xfrm rot="5400000">
            <a:off x="6573838" y="13335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0" name="Oval 245"/>
          <p:cNvSpPr>
            <a:spLocks noChangeArrowheads="1"/>
          </p:cNvSpPr>
          <p:nvPr/>
        </p:nvSpPr>
        <p:spPr bwMode="auto">
          <a:xfrm rot="5400000">
            <a:off x="6566694" y="1426369"/>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11" name="Oval 246"/>
          <p:cNvSpPr>
            <a:spLocks noChangeArrowheads="1"/>
          </p:cNvSpPr>
          <p:nvPr/>
        </p:nvSpPr>
        <p:spPr bwMode="auto">
          <a:xfrm rot="5400000">
            <a:off x="6449218" y="142795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2" name="Oval 247"/>
          <p:cNvSpPr>
            <a:spLocks noChangeArrowheads="1"/>
          </p:cNvSpPr>
          <p:nvPr/>
        </p:nvSpPr>
        <p:spPr bwMode="auto">
          <a:xfrm rot="5400000">
            <a:off x="633888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3" name="Oval 248"/>
          <p:cNvSpPr>
            <a:spLocks noChangeArrowheads="1"/>
          </p:cNvSpPr>
          <p:nvPr/>
        </p:nvSpPr>
        <p:spPr bwMode="auto">
          <a:xfrm rot="5400000">
            <a:off x="6339681"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14" name="Oval 249"/>
          <p:cNvSpPr>
            <a:spLocks noChangeArrowheads="1"/>
          </p:cNvSpPr>
          <p:nvPr/>
        </p:nvSpPr>
        <p:spPr bwMode="auto">
          <a:xfrm rot="5400000">
            <a:off x="6211888" y="931862"/>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15" name="Oval 250"/>
          <p:cNvSpPr>
            <a:spLocks noChangeArrowheads="1"/>
          </p:cNvSpPr>
          <p:nvPr/>
        </p:nvSpPr>
        <p:spPr bwMode="auto">
          <a:xfrm rot="5400000">
            <a:off x="6212682" y="1031081"/>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6" name="Oval 251"/>
          <p:cNvSpPr>
            <a:spLocks noChangeArrowheads="1"/>
          </p:cNvSpPr>
          <p:nvPr/>
        </p:nvSpPr>
        <p:spPr bwMode="auto">
          <a:xfrm rot="5400000">
            <a:off x="6212682" y="11295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17" name="Oval 252"/>
          <p:cNvSpPr>
            <a:spLocks noChangeArrowheads="1"/>
          </p:cNvSpPr>
          <p:nvPr/>
        </p:nvSpPr>
        <p:spPr bwMode="auto">
          <a:xfrm rot="5400000">
            <a:off x="6211888" y="12287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8" name="Oval 253"/>
          <p:cNvSpPr>
            <a:spLocks noChangeArrowheads="1"/>
          </p:cNvSpPr>
          <p:nvPr/>
        </p:nvSpPr>
        <p:spPr bwMode="auto">
          <a:xfrm rot="5400000">
            <a:off x="610235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19" name="Oval 254"/>
          <p:cNvSpPr>
            <a:spLocks noChangeArrowheads="1"/>
          </p:cNvSpPr>
          <p:nvPr/>
        </p:nvSpPr>
        <p:spPr bwMode="auto">
          <a:xfrm rot="5400000">
            <a:off x="6095207"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20" name="Oval 255"/>
          <p:cNvSpPr>
            <a:spLocks noChangeArrowheads="1"/>
          </p:cNvSpPr>
          <p:nvPr/>
        </p:nvSpPr>
        <p:spPr bwMode="auto">
          <a:xfrm rot="5400000">
            <a:off x="6094413"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21" name="Oval 256"/>
          <p:cNvSpPr>
            <a:spLocks noChangeArrowheads="1"/>
          </p:cNvSpPr>
          <p:nvPr/>
        </p:nvSpPr>
        <p:spPr bwMode="auto">
          <a:xfrm rot="5400000">
            <a:off x="6102350" y="12303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22" name="Oval 257"/>
          <p:cNvSpPr>
            <a:spLocks noChangeArrowheads="1"/>
          </p:cNvSpPr>
          <p:nvPr/>
        </p:nvSpPr>
        <p:spPr bwMode="auto">
          <a:xfrm rot="5400000">
            <a:off x="6219826" y="13335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23" name="Oval 258"/>
          <p:cNvSpPr>
            <a:spLocks noChangeArrowheads="1"/>
          </p:cNvSpPr>
          <p:nvPr/>
        </p:nvSpPr>
        <p:spPr bwMode="auto">
          <a:xfrm rot="5400000">
            <a:off x="6220619" y="1432719"/>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24" name="Oval 259"/>
          <p:cNvSpPr>
            <a:spLocks noChangeArrowheads="1"/>
          </p:cNvSpPr>
          <p:nvPr/>
        </p:nvSpPr>
        <p:spPr bwMode="auto">
          <a:xfrm rot="5400000">
            <a:off x="611028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25" name="Oval 260"/>
          <p:cNvSpPr>
            <a:spLocks noChangeArrowheads="1"/>
          </p:cNvSpPr>
          <p:nvPr/>
        </p:nvSpPr>
        <p:spPr bwMode="auto">
          <a:xfrm rot="5400000">
            <a:off x="6103143"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26" name="Text Box 261"/>
          <p:cNvSpPr txBox="1">
            <a:spLocks noChangeArrowheads="1"/>
          </p:cNvSpPr>
          <p:nvPr/>
        </p:nvSpPr>
        <p:spPr bwMode="auto">
          <a:xfrm>
            <a:off x="6191250" y="49371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800"/>
              <a:t>Nanomaterials </a:t>
            </a:r>
          </a:p>
        </p:txBody>
      </p:sp>
      <p:grpSp>
        <p:nvGrpSpPr>
          <p:cNvPr id="39027" name="Group 365"/>
          <p:cNvGrpSpPr>
            <a:grpSpLocks/>
          </p:cNvGrpSpPr>
          <p:nvPr/>
        </p:nvGrpSpPr>
        <p:grpSpPr bwMode="auto">
          <a:xfrm>
            <a:off x="6215063" y="3422650"/>
            <a:ext cx="582612" cy="576263"/>
            <a:chOff x="4119" y="2144"/>
            <a:chExt cx="367" cy="363"/>
          </a:xfrm>
        </p:grpSpPr>
        <p:sp>
          <p:nvSpPr>
            <p:cNvPr id="39255" name="Oval 333"/>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56" name="Oval 334"/>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57" name="Oval 335"/>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58" name="Oval 336"/>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59" name="Oval 337"/>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60" name="Oval 338"/>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61" name="Oval 339"/>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62" name="Oval 340"/>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63" name="Oval 341"/>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64" name="Oval 342"/>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65" name="Oval 343"/>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66" name="Oval 344"/>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67" name="Oval 347"/>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68" name="Oval 348"/>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69" name="Oval 349"/>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70" name="Oval 350"/>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71" name="Oval 351"/>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72" name="Oval 352"/>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73" name="Oval 353"/>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74" name="Oval 354"/>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75" name="Oval 355"/>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76" name="Oval 356"/>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77" name="Oval 357"/>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78" name="Oval 358"/>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79" name="Oval 359"/>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80" name="Oval 360"/>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81" name="Oval 361"/>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82" name="Oval 362"/>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83" name="Oval 363"/>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84" name="Oval 364"/>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28" name="Group 366"/>
          <p:cNvGrpSpPr>
            <a:grpSpLocks/>
          </p:cNvGrpSpPr>
          <p:nvPr/>
        </p:nvGrpSpPr>
        <p:grpSpPr bwMode="auto">
          <a:xfrm rot="-1075272">
            <a:off x="6862763" y="3460750"/>
            <a:ext cx="582612" cy="576263"/>
            <a:chOff x="4119" y="2144"/>
            <a:chExt cx="367" cy="363"/>
          </a:xfrm>
        </p:grpSpPr>
        <p:sp>
          <p:nvSpPr>
            <p:cNvPr id="39225" name="Oval 367"/>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26" name="Oval 368"/>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27" name="Oval 369"/>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28" name="Oval 370"/>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29" name="Oval 371"/>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30" name="Oval 372"/>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31" name="Oval 373"/>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32" name="Oval 374"/>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33" name="Oval 375"/>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34" name="Oval 376"/>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35" name="Oval 377"/>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36" name="Oval 378"/>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37" name="Oval 379"/>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38" name="Oval 380"/>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39" name="Oval 381"/>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40" name="Oval 382"/>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41" name="Oval 383"/>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42" name="Oval 384"/>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43" name="Oval 385"/>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44" name="Oval 386"/>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45" name="Oval 387"/>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46" name="Oval 388"/>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47" name="Oval 389"/>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48" name="Oval 390"/>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49" name="Oval 391"/>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50" name="Oval 392"/>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51" name="Oval 393"/>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52" name="Oval 394"/>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53" name="Oval 395"/>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54" name="Oval 396"/>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29" name="Group 428"/>
          <p:cNvGrpSpPr>
            <a:grpSpLocks/>
          </p:cNvGrpSpPr>
          <p:nvPr/>
        </p:nvGrpSpPr>
        <p:grpSpPr bwMode="auto">
          <a:xfrm rot="-1432208">
            <a:off x="6386513" y="4022725"/>
            <a:ext cx="582612" cy="576263"/>
            <a:chOff x="4119" y="2144"/>
            <a:chExt cx="367" cy="363"/>
          </a:xfrm>
        </p:grpSpPr>
        <p:sp>
          <p:nvSpPr>
            <p:cNvPr id="39195" name="Oval 429"/>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96" name="Oval 430"/>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97" name="Oval 431"/>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98" name="Oval 432"/>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99" name="Oval 433"/>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00" name="Oval 434"/>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01" name="Oval 435"/>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02" name="Oval 436"/>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03" name="Oval 437"/>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04" name="Oval 438"/>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05" name="Oval 439"/>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06" name="Oval 440"/>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07" name="Oval 441"/>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08" name="Oval 442"/>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09" name="Oval 443"/>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10" name="Oval 444"/>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11" name="Oval 445"/>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12" name="Oval 446"/>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13" name="Oval 447"/>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14" name="Oval 448"/>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15" name="Oval 449"/>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16" name="Oval 450"/>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17" name="Oval 451"/>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18" name="Oval 452"/>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19" name="Oval 453"/>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20" name="Oval 454"/>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21" name="Oval 455"/>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222" name="Oval 456"/>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23" name="Oval 457"/>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224" name="Oval 458"/>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30" name="Group 459"/>
          <p:cNvGrpSpPr>
            <a:grpSpLocks/>
          </p:cNvGrpSpPr>
          <p:nvPr/>
        </p:nvGrpSpPr>
        <p:grpSpPr bwMode="auto">
          <a:xfrm>
            <a:off x="6996113" y="4089400"/>
            <a:ext cx="582612" cy="576263"/>
            <a:chOff x="4119" y="2144"/>
            <a:chExt cx="367" cy="363"/>
          </a:xfrm>
        </p:grpSpPr>
        <p:sp>
          <p:nvSpPr>
            <p:cNvPr id="39165" name="Oval 460"/>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66" name="Oval 461"/>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67" name="Oval 462"/>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68" name="Oval 463"/>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69" name="Oval 464"/>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70" name="Oval 465"/>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71" name="Oval 466"/>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72" name="Oval 467"/>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73" name="Oval 468"/>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74" name="Oval 469"/>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75" name="Oval 470"/>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76" name="Oval 471"/>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77" name="Oval 472"/>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78" name="Oval 473"/>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79" name="Oval 474"/>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80" name="Oval 475"/>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81" name="Oval 476"/>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82" name="Oval 477"/>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83" name="Oval 478"/>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84" name="Oval 479"/>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85" name="Oval 480"/>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86" name="Oval 481"/>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87" name="Oval 482"/>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88" name="Oval 483"/>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89" name="Oval 484"/>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90" name="Oval 485"/>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91" name="Oval 486"/>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92" name="Oval 487"/>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93" name="Oval 488"/>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94" name="Oval 489"/>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31" name="Group 490"/>
          <p:cNvGrpSpPr>
            <a:grpSpLocks/>
          </p:cNvGrpSpPr>
          <p:nvPr/>
        </p:nvGrpSpPr>
        <p:grpSpPr bwMode="auto">
          <a:xfrm>
            <a:off x="7548563" y="3756025"/>
            <a:ext cx="582612" cy="576263"/>
            <a:chOff x="4119" y="2144"/>
            <a:chExt cx="367" cy="363"/>
          </a:xfrm>
        </p:grpSpPr>
        <p:sp>
          <p:nvSpPr>
            <p:cNvPr id="39135" name="Oval 491"/>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36" name="Oval 492"/>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37" name="Oval 493"/>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38" name="Oval 494"/>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39" name="Oval 495"/>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40" name="Oval 496"/>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41" name="Oval 497"/>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42" name="Oval 498"/>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43" name="Oval 499"/>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44" name="Oval 500"/>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45" name="Oval 501"/>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46" name="Oval 502"/>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47" name="Oval 503"/>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48" name="Oval 504"/>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49" name="Oval 505"/>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50" name="Oval 506"/>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51" name="Oval 507"/>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52" name="Oval 508"/>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53" name="Oval 509"/>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54" name="Oval 510"/>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55" name="Oval 511"/>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56" name="Oval 512"/>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57" name="Oval 513"/>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58" name="Oval 514"/>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59" name="Oval 515"/>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60" name="Oval 516"/>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61" name="Oval 517"/>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62" name="Oval 518"/>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63" name="Oval 519"/>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64" name="Oval 520"/>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32" name="Group 521"/>
          <p:cNvGrpSpPr>
            <a:grpSpLocks/>
          </p:cNvGrpSpPr>
          <p:nvPr/>
        </p:nvGrpSpPr>
        <p:grpSpPr bwMode="auto">
          <a:xfrm rot="1843334">
            <a:off x="7643813" y="4489450"/>
            <a:ext cx="582612" cy="576263"/>
            <a:chOff x="4119" y="2144"/>
            <a:chExt cx="367" cy="363"/>
          </a:xfrm>
        </p:grpSpPr>
        <p:sp>
          <p:nvSpPr>
            <p:cNvPr id="39105" name="Oval 522"/>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06" name="Oval 523"/>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07" name="Oval 524"/>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08" name="Oval 525"/>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09" name="Oval 526"/>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10" name="Oval 527"/>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11" name="Oval 528"/>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12" name="Oval 529"/>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13" name="Oval 530"/>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14" name="Oval 531"/>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15" name="Oval 532"/>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16" name="Oval 533"/>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17" name="Oval 534"/>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18" name="Oval 535"/>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19" name="Oval 536"/>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20" name="Oval 537"/>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21" name="Oval 538"/>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22" name="Oval 539"/>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23" name="Oval 540"/>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24" name="Oval 541"/>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25" name="Oval 542"/>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26" name="Oval 543"/>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27" name="Oval 544"/>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28" name="Oval 545"/>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29" name="Oval 546"/>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30" name="Oval 547"/>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31" name="Oval 548"/>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32" name="Oval 549"/>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33" name="Oval 550"/>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34" name="Oval 551"/>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33" name="Group 552"/>
          <p:cNvGrpSpPr>
            <a:grpSpLocks/>
          </p:cNvGrpSpPr>
          <p:nvPr/>
        </p:nvGrpSpPr>
        <p:grpSpPr bwMode="auto">
          <a:xfrm rot="-2610779">
            <a:off x="6958013" y="4622800"/>
            <a:ext cx="582612" cy="576263"/>
            <a:chOff x="4119" y="2144"/>
            <a:chExt cx="367" cy="363"/>
          </a:xfrm>
        </p:grpSpPr>
        <p:sp>
          <p:nvSpPr>
            <p:cNvPr id="39075" name="Oval 553"/>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76" name="Oval 554"/>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77" name="Oval 555"/>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78" name="Oval 556"/>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79" name="Oval 557"/>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80" name="Oval 558"/>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81" name="Oval 559"/>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82" name="Oval 560"/>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83" name="Oval 561"/>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84" name="Oval 562"/>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85" name="Oval 563"/>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86" name="Oval 564"/>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87" name="Oval 565"/>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88" name="Oval 566"/>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89" name="Oval 567"/>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90" name="Oval 568"/>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91" name="Oval 569"/>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92" name="Oval 570"/>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93" name="Oval 571"/>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94" name="Oval 572"/>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95" name="Oval 573"/>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96" name="Oval 574"/>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97" name="Oval 575"/>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98" name="Oval 576"/>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99" name="Oval 577"/>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00" name="Oval 578"/>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01" name="Oval 579"/>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102" name="Oval 580"/>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03" name="Oval 581"/>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104" name="Oval 582"/>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39034" name="Group 583"/>
          <p:cNvGrpSpPr>
            <a:grpSpLocks/>
          </p:cNvGrpSpPr>
          <p:nvPr/>
        </p:nvGrpSpPr>
        <p:grpSpPr bwMode="auto">
          <a:xfrm rot="-720518">
            <a:off x="6138863" y="4613275"/>
            <a:ext cx="582612" cy="576263"/>
            <a:chOff x="4119" y="2144"/>
            <a:chExt cx="367" cy="363"/>
          </a:xfrm>
        </p:grpSpPr>
        <p:sp>
          <p:nvSpPr>
            <p:cNvPr id="39045" name="Oval 584"/>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46" name="Oval 585"/>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47" name="Oval 586"/>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48" name="Oval 587"/>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49" name="Oval 588"/>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50" name="Oval 589"/>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51" name="Oval 590"/>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52" name="Oval 591"/>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53" name="Oval 592"/>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54" name="Oval 593"/>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55" name="Oval 594"/>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56" name="Oval 595"/>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57" name="Oval 596"/>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58" name="Oval 597"/>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59" name="Oval 598"/>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60" name="Oval 599"/>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61" name="Oval 600"/>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62" name="Oval 601"/>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63" name="Oval 602"/>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64" name="Oval 603"/>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65" name="Oval 604"/>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66" name="Oval 605"/>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67" name="Oval 606"/>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68" name="Oval 607"/>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69" name="Oval 608"/>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70" name="Oval 609"/>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71" name="Oval 610"/>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39072" name="Oval 611"/>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73" name="Oval 612"/>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074" name="Oval 613"/>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sp>
        <p:nvSpPr>
          <p:cNvPr id="39035" name="Text Box 614"/>
          <p:cNvSpPr txBox="1">
            <a:spLocks noChangeArrowheads="1"/>
          </p:cNvSpPr>
          <p:nvPr/>
        </p:nvSpPr>
        <p:spPr bwMode="auto">
          <a:xfrm>
            <a:off x="5864225" y="2849563"/>
            <a:ext cx="2824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Bulk: More Room for Deformation</a:t>
            </a:r>
          </a:p>
          <a:p>
            <a:pPr eaLnBrk="1" hangingPunct="1"/>
            <a:r>
              <a:rPr lang="en-US" sz="1400"/>
              <a:t>in bulk polycrystalline materials</a:t>
            </a:r>
          </a:p>
        </p:txBody>
      </p:sp>
      <p:pic>
        <p:nvPicPr>
          <p:cNvPr id="39036" name="Picture 615" descr="6BDE06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43538"/>
            <a:ext cx="16478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37" name="Text Box 616"/>
          <p:cNvSpPr txBox="1">
            <a:spLocks noChangeArrowheads="1"/>
          </p:cNvSpPr>
          <p:nvPr/>
        </p:nvSpPr>
        <p:spPr bwMode="auto">
          <a:xfrm>
            <a:off x="342900" y="3816350"/>
            <a:ext cx="50276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sz="1400" b="1" u="sng"/>
              <a:t>Hall Petch Model (no longer valid)</a:t>
            </a:r>
          </a:p>
          <a:p>
            <a:pPr algn="l" eaLnBrk="1" hangingPunct="1"/>
            <a:endParaRPr lang="en-US" sz="1400" b="1" u="sng"/>
          </a:p>
          <a:p>
            <a:pPr algn="l" eaLnBrk="1" hangingPunct="1"/>
            <a:r>
              <a:rPr lang="en-US" sz="1400" b="1"/>
              <a:t>The Hall-Petch model treats grain boundaries as barriers to dislocation motion, and thus dislocations pile up against the boundary. Upon reaching a critical stress, the dislocations will cross over to the next grain and induce yielding. </a:t>
            </a:r>
          </a:p>
          <a:p>
            <a:pPr algn="l" eaLnBrk="1" hangingPunct="1"/>
            <a:endParaRPr lang="en-US" sz="1400" b="1"/>
          </a:p>
          <a:p>
            <a:pPr algn="l" eaLnBrk="1" hangingPunct="1"/>
            <a:r>
              <a:rPr lang="en-US" sz="1400" b="1"/>
              <a:t>Hall Petch Model says the smaller the grain size the stronger the material. </a:t>
            </a:r>
          </a:p>
          <a:p>
            <a:pPr algn="l" eaLnBrk="1" hangingPunct="1"/>
            <a:endParaRPr lang="en-US" sz="1400" b="1"/>
          </a:p>
          <a:p>
            <a:pPr algn="l" eaLnBrk="1" hangingPunct="1"/>
            <a:r>
              <a:rPr lang="en-US" sz="1400" b="1"/>
              <a:t>The model is no longer valid as you go to single crystal materials.  </a:t>
            </a:r>
          </a:p>
        </p:txBody>
      </p:sp>
      <p:sp>
        <p:nvSpPr>
          <p:cNvPr id="39038" name="Line 617"/>
          <p:cNvSpPr>
            <a:spLocks noChangeShapeType="1"/>
          </p:cNvSpPr>
          <p:nvPr/>
        </p:nvSpPr>
        <p:spPr bwMode="auto">
          <a:xfrm>
            <a:off x="6753225" y="5705475"/>
            <a:ext cx="304800" cy="1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9039" name="Text Box 619"/>
          <p:cNvSpPr txBox="1">
            <a:spLocks noChangeArrowheads="1"/>
          </p:cNvSpPr>
          <p:nvPr/>
        </p:nvSpPr>
        <p:spPr bwMode="auto">
          <a:xfrm>
            <a:off x="5327650" y="5573713"/>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yield strength</a:t>
            </a:r>
          </a:p>
        </p:txBody>
      </p:sp>
      <p:sp>
        <p:nvSpPr>
          <p:cNvPr id="39040" name="Text Box 620"/>
          <p:cNvSpPr txBox="1">
            <a:spLocks noChangeArrowheads="1"/>
          </p:cNvSpPr>
          <p:nvPr/>
        </p:nvSpPr>
        <p:spPr bwMode="auto">
          <a:xfrm>
            <a:off x="5538788" y="6221413"/>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hardness</a:t>
            </a:r>
          </a:p>
        </p:txBody>
      </p:sp>
      <p:sp>
        <p:nvSpPr>
          <p:cNvPr id="39041" name="Line 621"/>
          <p:cNvSpPr>
            <a:spLocks noChangeShapeType="1"/>
          </p:cNvSpPr>
          <p:nvPr/>
        </p:nvSpPr>
        <p:spPr bwMode="auto">
          <a:xfrm flipH="1">
            <a:off x="8124825" y="4733925"/>
            <a:ext cx="257175" cy="4476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9042" name="Line 624"/>
          <p:cNvSpPr>
            <a:spLocks noChangeShapeType="1"/>
          </p:cNvSpPr>
          <p:nvPr/>
        </p:nvSpPr>
        <p:spPr bwMode="auto">
          <a:xfrm flipV="1">
            <a:off x="2305050" y="1752600"/>
            <a:ext cx="523875" cy="1809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39043" name="Text Box 625"/>
          <p:cNvSpPr txBox="1">
            <a:spLocks noChangeArrowheads="1"/>
          </p:cNvSpPr>
          <p:nvPr/>
        </p:nvSpPr>
        <p:spPr bwMode="auto">
          <a:xfrm>
            <a:off x="2900363" y="1370013"/>
            <a:ext cx="1449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a:t>Stronger hardness than what has been predicted by the Hall Petch Model</a:t>
            </a:r>
          </a:p>
        </p:txBody>
      </p:sp>
      <p:sp>
        <p:nvSpPr>
          <p:cNvPr id="39044" name="Rectangle 627"/>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mtClean="0"/>
              <a:t>Mechanical Properties</a:t>
            </a:r>
          </a:p>
        </p:txBody>
      </p:sp>
    </p:spTree>
    <p:extLst>
      <p:ext uri="{BB962C8B-B14F-4D97-AF65-F5344CB8AC3E}">
        <p14:creationId xmlns:p14="http://schemas.microsoft.com/office/powerpoint/2010/main" val="30323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626"/>
          <p:cNvSpPr>
            <a:spLocks/>
          </p:cNvSpPr>
          <p:nvPr/>
        </p:nvSpPr>
        <p:spPr bwMode="auto">
          <a:xfrm>
            <a:off x="314325" y="2876550"/>
            <a:ext cx="8839200" cy="3952875"/>
          </a:xfrm>
          <a:custGeom>
            <a:avLst/>
            <a:gdLst>
              <a:gd name="T0" fmla="*/ 2147483647 w 5568"/>
              <a:gd name="T1" fmla="*/ 2147483647 h 2490"/>
              <a:gd name="T2" fmla="*/ 2147483647 w 5568"/>
              <a:gd name="T3" fmla="*/ 2147483647 h 2490"/>
              <a:gd name="T4" fmla="*/ 2147483647 w 5568"/>
              <a:gd name="T5" fmla="*/ 2147483647 h 2490"/>
              <a:gd name="T6" fmla="*/ 2147483647 w 5568"/>
              <a:gd name="T7" fmla="*/ 2147483647 h 2490"/>
              <a:gd name="T8" fmla="*/ 2147483647 w 5568"/>
              <a:gd name="T9" fmla="*/ 2147483647 h 2490"/>
              <a:gd name="T10" fmla="*/ 2147483647 w 5568"/>
              <a:gd name="T11" fmla="*/ 0 h 2490"/>
              <a:gd name="T12" fmla="*/ 2147483647 w 5568"/>
              <a:gd name="T13" fmla="*/ 2147483647 h 2490"/>
              <a:gd name="T14" fmla="*/ 0 w 5568"/>
              <a:gd name="T15" fmla="*/ 2147483647 h 2490"/>
              <a:gd name="T16" fmla="*/ 2147483647 w 5568"/>
              <a:gd name="T17" fmla="*/ 2147483647 h 2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8"/>
              <a:gd name="T28" fmla="*/ 0 h 2490"/>
              <a:gd name="T29" fmla="*/ 5568 w 5568"/>
              <a:gd name="T30" fmla="*/ 2490 h 2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8" h="2490">
                <a:moveTo>
                  <a:pt x="12" y="528"/>
                </a:moveTo>
                <a:lnTo>
                  <a:pt x="3192" y="528"/>
                </a:lnTo>
                <a:lnTo>
                  <a:pt x="3336" y="102"/>
                </a:lnTo>
                <a:lnTo>
                  <a:pt x="3390" y="18"/>
                </a:lnTo>
                <a:lnTo>
                  <a:pt x="5250" y="18"/>
                </a:lnTo>
                <a:lnTo>
                  <a:pt x="5568" y="0"/>
                </a:lnTo>
                <a:lnTo>
                  <a:pt x="5352" y="2490"/>
                </a:lnTo>
                <a:lnTo>
                  <a:pt x="0" y="2490"/>
                </a:lnTo>
                <a:lnTo>
                  <a:pt x="12" y="528"/>
                </a:lnTo>
                <a:close/>
              </a:path>
            </a:pathLst>
          </a:custGeom>
          <a:solidFill>
            <a:schemeClr val="accent1"/>
          </a:solidFill>
          <a:ln w="9525">
            <a:solidFill>
              <a:schemeClr val="tx1"/>
            </a:solidFill>
            <a:round/>
            <a:headEnd/>
            <a:tailEnd/>
          </a:ln>
        </p:spPr>
        <p:txBody>
          <a:bodyPr/>
          <a:lstStyle/>
          <a:p>
            <a:endParaRPr lang="ar-SA"/>
          </a:p>
        </p:txBody>
      </p:sp>
      <p:sp>
        <p:nvSpPr>
          <p:cNvPr id="39939" name="Text Box 622"/>
          <p:cNvSpPr txBox="1">
            <a:spLocks noChangeArrowheads="1"/>
          </p:cNvSpPr>
          <p:nvPr/>
        </p:nvSpPr>
        <p:spPr bwMode="auto">
          <a:xfrm>
            <a:off x="8175625" y="4697413"/>
            <a:ext cx="968375" cy="70167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000"/>
              <a:t>d = micrometer scale grain size</a:t>
            </a:r>
          </a:p>
        </p:txBody>
      </p:sp>
      <p:pic>
        <p:nvPicPr>
          <p:cNvPr id="39940" name="Picture 5" descr="E0C9345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463" y="1271588"/>
            <a:ext cx="360838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993775" y="541338"/>
            <a:ext cx="369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2000"/>
              <a:t>Applied Force per area before plastic deformation occurs </a:t>
            </a:r>
          </a:p>
        </p:txBody>
      </p:sp>
      <p:grpSp>
        <p:nvGrpSpPr>
          <p:cNvPr id="39942" name="Group 618"/>
          <p:cNvGrpSpPr>
            <a:grpSpLocks/>
          </p:cNvGrpSpPr>
          <p:nvPr/>
        </p:nvGrpSpPr>
        <p:grpSpPr bwMode="auto">
          <a:xfrm>
            <a:off x="6091238" y="1974850"/>
            <a:ext cx="2092325" cy="585788"/>
            <a:chOff x="3837" y="1244"/>
            <a:chExt cx="1318" cy="369"/>
          </a:xfrm>
        </p:grpSpPr>
        <p:sp>
          <p:nvSpPr>
            <p:cNvPr id="40317" name="Oval 7"/>
            <p:cNvSpPr>
              <a:spLocks noChangeArrowheads="1"/>
            </p:cNvSpPr>
            <p:nvPr/>
          </p:nvSpPr>
          <p:spPr bwMode="auto">
            <a:xfrm rot="5400000">
              <a:off x="5094"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18" name="Oval 8"/>
            <p:cNvSpPr>
              <a:spLocks noChangeArrowheads="1"/>
            </p:cNvSpPr>
            <p:nvPr/>
          </p:nvSpPr>
          <p:spPr bwMode="auto">
            <a:xfrm rot="5400000">
              <a:off x="5094" y="130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19" name="Oval 9"/>
            <p:cNvSpPr>
              <a:spLocks noChangeArrowheads="1"/>
            </p:cNvSpPr>
            <p:nvPr/>
          </p:nvSpPr>
          <p:spPr bwMode="auto">
            <a:xfrm rot="5400000">
              <a:off x="5094" y="1367"/>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20" name="Oval 10"/>
            <p:cNvSpPr>
              <a:spLocks noChangeArrowheads="1"/>
            </p:cNvSpPr>
            <p:nvPr/>
          </p:nvSpPr>
          <p:spPr bwMode="auto">
            <a:xfrm rot="5400000">
              <a:off x="5094"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21" name="Oval 11"/>
            <p:cNvSpPr>
              <a:spLocks noChangeArrowheads="1"/>
            </p:cNvSpPr>
            <p:nvPr/>
          </p:nvSpPr>
          <p:spPr bwMode="auto">
            <a:xfrm rot="5400000">
              <a:off x="4950" y="1242"/>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22" name="Oval 12"/>
            <p:cNvSpPr>
              <a:spLocks noChangeArrowheads="1"/>
            </p:cNvSpPr>
            <p:nvPr/>
          </p:nvSpPr>
          <p:spPr bwMode="auto">
            <a:xfrm rot="5400000">
              <a:off x="5024" y="1241"/>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23" name="Oval 13"/>
            <p:cNvSpPr>
              <a:spLocks noChangeArrowheads="1"/>
            </p:cNvSpPr>
            <p:nvPr/>
          </p:nvSpPr>
          <p:spPr bwMode="auto">
            <a:xfrm rot="5400000">
              <a:off x="5019" y="130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24" name="Oval 14"/>
            <p:cNvSpPr>
              <a:spLocks noChangeArrowheads="1"/>
            </p:cNvSpPr>
            <p:nvPr/>
          </p:nvSpPr>
          <p:spPr bwMode="auto">
            <a:xfrm rot="5400000">
              <a:off x="4945" y="1301"/>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25" name="Oval 15"/>
            <p:cNvSpPr>
              <a:spLocks noChangeArrowheads="1"/>
            </p:cNvSpPr>
            <p:nvPr/>
          </p:nvSpPr>
          <p:spPr bwMode="auto">
            <a:xfrm rot="5400000">
              <a:off x="4945" y="136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26" name="Oval 16"/>
            <p:cNvSpPr>
              <a:spLocks noChangeArrowheads="1"/>
            </p:cNvSpPr>
            <p:nvPr/>
          </p:nvSpPr>
          <p:spPr bwMode="auto">
            <a:xfrm rot="5400000">
              <a:off x="5019" y="136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27" name="Oval 17"/>
            <p:cNvSpPr>
              <a:spLocks noChangeArrowheads="1"/>
            </p:cNvSpPr>
            <p:nvPr/>
          </p:nvSpPr>
          <p:spPr bwMode="auto">
            <a:xfrm rot="5400000">
              <a:off x="5024" y="142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28" name="Oval 18"/>
            <p:cNvSpPr>
              <a:spLocks noChangeArrowheads="1"/>
            </p:cNvSpPr>
            <p:nvPr/>
          </p:nvSpPr>
          <p:spPr bwMode="auto">
            <a:xfrm rot="5400000">
              <a:off x="4950" y="142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29" name="Oval 19"/>
            <p:cNvSpPr>
              <a:spLocks noChangeArrowheads="1"/>
            </p:cNvSpPr>
            <p:nvPr/>
          </p:nvSpPr>
          <p:spPr bwMode="auto">
            <a:xfrm rot="5400000">
              <a:off x="4876"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30" name="Oval 20"/>
            <p:cNvSpPr>
              <a:spLocks noChangeArrowheads="1"/>
            </p:cNvSpPr>
            <p:nvPr/>
          </p:nvSpPr>
          <p:spPr bwMode="auto">
            <a:xfrm rot="5400000">
              <a:off x="4876"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31" name="Oval 21"/>
            <p:cNvSpPr>
              <a:spLocks noChangeArrowheads="1"/>
            </p:cNvSpPr>
            <p:nvPr/>
          </p:nvSpPr>
          <p:spPr bwMode="auto">
            <a:xfrm rot="5400000">
              <a:off x="4876"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32" name="Oval 22"/>
            <p:cNvSpPr>
              <a:spLocks noChangeArrowheads="1"/>
            </p:cNvSpPr>
            <p:nvPr/>
          </p:nvSpPr>
          <p:spPr bwMode="auto">
            <a:xfrm rot="5400000">
              <a:off x="4880" y="1429"/>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33" name="Oval 23"/>
            <p:cNvSpPr>
              <a:spLocks noChangeArrowheads="1"/>
            </p:cNvSpPr>
            <p:nvPr/>
          </p:nvSpPr>
          <p:spPr bwMode="auto">
            <a:xfrm rot="5400000">
              <a:off x="5099"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34" name="Oval 24"/>
            <p:cNvSpPr>
              <a:spLocks noChangeArrowheads="1"/>
            </p:cNvSpPr>
            <p:nvPr/>
          </p:nvSpPr>
          <p:spPr bwMode="auto">
            <a:xfrm rot="5400000">
              <a:off x="5099" y="155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35" name="Oval 25"/>
            <p:cNvSpPr>
              <a:spLocks noChangeArrowheads="1"/>
            </p:cNvSpPr>
            <p:nvPr/>
          </p:nvSpPr>
          <p:spPr bwMode="auto">
            <a:xfrm rot="5400000">
              <a:off x="4955" y="1495"/>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36" name="Oval 26"/>
            <p:cNvSpPr>
              <a:spLocks noChangeArrowheads="1"/>
            </p:cNvSpPr>
            <p:nvPr/>
          </p:nvSpPr>
          <p:spPr bwMode="auto">
            <a:xfrm rot="5400000">
              <a:off x="5029" y="1494"/>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37" name="Oval 27"/>
            <p:cNvSpPr>
              <a:spLocks noChangeArrowheads="1"/>
            </p:cNvSpPr>
            <p:nvPr/>
          </p:nvSpPr>
          <p:spPr bwMode="auto">
            <a:xfrm rot="5400000">
              <a:off x="5024" y="1553"/>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38" name="Oval 28"/>
            <p:cNvSpPr>
              <a:spLocks noChangeArrowheads="1"/>
            </p:cNvSpPr>
            <p:nvPr/>
          </p:nvSpPr>
          <p:spPr bwMode="auto">
            <a:xfrm rot="5400000">
              <a:off x="4950" y="1554"/>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39" name="Oval 29"/>
            <p:cNvSpPr>
              <a:spLocks noChangeArrowheads="1"/>
            </p:cNvSpPr>
            <p:nvPr/>
          </p:nvSpPr>
          <p:spPr bwMode="auto">
            <a:xfrm rot="5400000">
              <a:off x="4881"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40" name="Oval 30"/>
            <p:cNvSpPr>
              <a:spLocks noChangeArrowheads="1"/>
            </p:cNvSpPr>
            <p:nvPr/>
          </p:nvSpPr>
          <p:spPr bwMode="auto">
            <a:xfrm rot="5400000">
              <a:off x="4881"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41" name="Oval 31"/>
            <p:cNvSpPr>
              <a:spLocks noChangeArrowheads="1"/>
            </p:cNvSpPr>
            <p:nvPr/>
          </p:nvSpPr>
          <p:spPr bwMode="auto">
            <a:xfrm rot="5400000">
              <a:off x="4801" y="1241"/>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42" name="Oval 32"/>
            <p:cNvSpPr>
              <a:spLocks noChangeArrowheads="1"/>
            </p:cNvSpPr>
            <p:nvPr/>
          </p:nvSpPr>
          <p:spPr bwMode="auto">
            <a:xfrm rot="5400000">
              <a:off x="4801" y="1304"/>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43" name="Oval 33"/>
            <p:cNvSpPr>
              <a:spLocks noChangeArrowheads="1"/>
            </p:cNvSpPr>
            <p:nvPr/>
          </p:nvSpPr>
          <p:spPr bwMode="auto">
            <a:xfrm rot="5400000">
              <a:off x="4801" y="1366"/>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44" name="Oval 34"/>
            <p:cNvSpPr>
              <a:spLocks noChangeArrowheads="1"/>
            </p:cNvSpPr>
            <p:nvPr/>
          </p:nvSpPr>
          <p:spPr bwMode="auto">
            <a:xfrm rot="5400000">
              <a:off x="4801" y="142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45" name="Oval 35"/>
            <p:cNvSpPr>
              <a:spLocks noChangeArrowheads="1"/>
            </p:cNvSpPr>
            <p:nvPr/>
          </p:nvSpPr>
          <p:spPr bwMode="auto">
            <a:xfrm rot="5400000">
              <a:off x="4732" y="1242"/>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46" name="Oval 36"/>
            <p:cNvSpPr>
              <a:spLocks noChangeArrowheads="1"/>
            </p:cNvSpPr>
            <p:nvPr/>
          </p:nvSpPr>
          <p:spPr bwMode="auto">
            <a:xfrm rot="5400000">
              <a:off x="4727" y="130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47" name="Oval 37"/>
            <p:cNvSpPr>
              <a:spLocks noChangeArrowheads="1"/>
            </p:cNvSpPr>
            <p:nvPr/>
          </p:nvSpPr>
          <p:spPr bwMode="auto">
            <a:xfrm rot="5400000">
              <a:off x="4727" y="136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48" name="Oval 38"/>
            <p:cNvSpPr>
              <a:spLocks noChangeArrowheads="1"/>
            </p:cNvSpPr>
            <p:nvPr/>
          </p:nvSpPr>
          <p:spPr bwMode="auto">
            <a:xfrm rot="5400000">
              <a:off x="4732" y="142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49" name="Oval 39"/>
            <p:cNvSpPr>
              <a:spLocks noChangeArrowheads="1"/>
            </p:cNvSpPr>
            <p:nvPr/>
          </p:nvSpPr>
          <p:spPr bwMode="auto">
            <a:xfrm rot="5400000">
              <a:off x="4806" y="1494"/>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50" name="Oval 40"/>
            <p:cNvSpPr>
              <a:spLocks noChangeArrowheads="1"/>
            </p:cNvSpPr>
            <p:nvPr/>
          </p:nvSpPr>
          <p:spPr bwMode="auto">
            <a:xfrm rot="5400000">
              <a:off x="4806" y="1557"/>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51" name="Oval 41"/>
            <p:cNvSpPr>
              <a:spLocks noChangeArrowheads="1"/>
            </p:cNvSpPr>
            <p:nvPr/>
          </p:nvSpPr>
          <p:spPr bwMode="auto">
            <a:xfrm rot="5400000">
              <a:off x="4737" y="1495"/>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52" name="Oval 42"/>
            <p:cNvSpPr>
              <a:spLocks noChangeArrowheads="1"/>
            </p:cNvSpPr>
            <p:nvPr/>
          </p:nvSpPr>
          <p:spPr bwMode="auto">
            <a:xfrm rot="5400000">
              <a:off x="4732" y="1554"/>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53" name="Oval 43"/>
            <p:cNvSpPr>
              <a:spLocks noChangeArrowheads="1"/>
            </p:cNvSpPr>
            <p:nvPr/>
          </p:nvSpPr>
          <p:spPr bwMode="auto">
            <a:xfrm rot="5400000">
              <a:off x="4656"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54" name="Oval 44"/>
            <p:cNvSpPr>
              <a:spLocks noChangeArrowheads="1"/>
            </p:cNvSpPr>
            <p:nvPr/>
          </p:nvSpPr>
          <p:spPr bwMode="auto">
            <a:xfrm rot="5400000">
              <a:off x="4656"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55" name="Oval 45"/>
            <p:cNvSpPr>
              <a:spLocks noChangeArrowheads="1"/>
            </p:cNvSpPr>
            <p:nvPr/>
          </p:nvSpPr>
          <p:spPr bwMode="auto">
            <a:xfrm rot="5400000">
              <a:off x="4656"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56" name="Oval 46"/>
            <p:cNvSpPr>
              <a:spLocks noChangeArrowheads="1"/>
            </p:cNvSpPr>
            <p:nvPr/>
          </p:nvSpPr>
          <p:spPr bwMode="auto">
            <a:xfrm rot="5400000">
              <a:off x="4656"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57" name="Oval 47"/>
            <p:cNvSpPr>
              <a:spLocks noChangeArrowheads="1"/>
            </p:cNvSpPr>
            <p:nvPr/>
          </p:nvSpPr>
          <p:spPr bwMode="auto">
            <a:xfrm rot="5400000">
              <a:off x="45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58" name="Oval 48"/>
            <p:cNvSpPr>
              <a:spLocks noChangeArrowheads="1"/>
            </p:cNvSpPr>
            <p:nvPr/>
          </p:nvSpPr>
          <p:spPr bwMode="auto">
            <a:xfrm rot="5400000">
              <a:off x="4586"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59" name="Oval 49"/>
            <p:cNvSpPr>
              <a:spLocks noChangeArrowheads="1"/>
            </p:cNvSpPr>
            <p:nvPr/>
          </p:nvSpPr>
          <p:spPr bwMode="auto">
            <a:xfrm rot="5400000">
              <a:off x="4581"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0" name="Oval 50"/>
            <p:cNvSpPr>
              <a:spLocks noChangeArrowheads="1"/>
            </p:cNvSpPr>
            <p:nvPr/>
          </p:nvSpPr>
          <p:spPr bwMode="auto">
            <a:xfrm rot="5400000">
              <a:off x="4507"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61" name="Oval 53"/>
            <p:cNvSpPr>
              <a:spLocks noChangeArrowheads="1"/>
            </p:cNvSpPr>
            <p:nvPr/>
          </p:nvSpPr>
          <p:spPr bwMode="auto">
            <a:xfrm rot="5400000">
              <a:off x="4586"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2" name="Oval 55"/>
            <p:cNvSpPr>
              <a:spLocks noChangeArrowheads="1"/>
            </p:cNvSpPr>
            <p:nvPr/>
          </p:nvSpPr>
          <p:spPr bwMode="auto">
            <a:xfrm rot="5400000">
              <a:off x="4438"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63" name="Oval 56"/>
            <p:cNvSpPr>
              <a:spLocks noChangeArrowheads="1"/>
            </p:cNvSpPr>
            <p:nvPr/>
          </p:nvSpPr>
          <p:spPr bwMode="auto">
            <a:xfrm rot="5400000">
              <a:off x="4438"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4" name="Oval 59"/>
            <p:cNvSpPr>
              <a:spLocks noChangeArrowheads="1"/>
            </p:cNvSpPr>
            <p:nvPr/>
          </p:nvSpPr>
          <p:spPr bwMode="auto">
            <a:xfrm rot="5400000">
              <a:off x="4661"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5" name="Oval 60"/>
            <p:cNvSpPr>
              <a:spLocks noChangeArrowheads="1"/>
            </p:cNvSpPr>
            <p:nvPr/>
          </p:nvSpPr>
          <p:spPr bwMode="auto">
            <a:xfrm rot="5400000">
              <a:off x="4661"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66" name="Oval 61"/>
            <p:cNvSpPr>
              <a:spLocks noChangeArrowheads="1"/>
            </p:cNvSpPr>
            <p:nvPr/>
          </p:nvSpPr>
          <p:spPr bwMode="auto">
            <a:xfrm rot="5400000">
              <a:off x="45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7" name="Oval 62"/>
            <p:cNvSpPr>
              <a:spLocks noChangeArrowheads="1"/>
            </p:cNvSpPr>
            <p:nvPr/>
          </p:nvSpPr>
          <p:spPr bwMode="auto">
            <a:xfrm rot="5400000">
              <a:off x="4591"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68" name="Oval 63"/>
            <p:cNvSpPr>
              <a:spLocks noChangeArrowheads="1"/>
            </p:cNvSpPr>
            <p:nvPr/>
          </p:nvSpPr>
          <p:spPr bwMode="auto">
            <a:xfrm rot="5400000">
              <a:off x="4586"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69" name="Oval 64"/>
            <p:cNvSpPr>
              <a:spLocks noChangeArrowheads="1"/>
            </p:cNvSpPr>
            <p:nvPr/>
          </p:nvSpPr>
          <p:spPr bwMode="auto">
            <a:xfrm rot="5400000">
              <a:off x="4512"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0" name="Oval 65"/>
            <p:cNvSpPr>
              <a:spLocks noChangeArrowheads="1"/>
            </p:cNvSpPr>
            <p:nvPr/>
          </p:nvSpPr>
          <p:spPr bwMode="auto">
            <a:xfrm rot="5400000">
              <a:off x="4443"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1" name="Oval 66"/>
            <p:cNvSpPr>
              <a:spLocks noChangeArrowheads="1"/>
            </p:cNvSpPr>
            <p:nvPr/>
          </p:nvSpPr>
          <p:spPr bwMode="auto">
            <a:xfrm rot="5400000">
              <a:off x="4443"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72" name="Oval 67"/>
            <p:cNvSpPr>
              <a:spLocks noChangeArrowheads="1"/>
            </p:cNvSpPr>
            <p:nvPr/>
          </p:nvSpPr>
          <p:spPr bwMode="auto">
            <a:xfrm rot="5400000">
              <a:off x="4363"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73" name="Oval 68"/>
            <p:cNvSpPr>
              <a:spLocks noChangeArrowheads="1"/>
            </p:cNvSpPr>
            <p:nvPr/>
          </p:nvSpPr>
          <p:spPr bwMode="auto">
            <a:xfrm rot="5400000">
              <a:off x="4363"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4" name="Oval 69"/>
            <p:cNvSpPr>
              <a:spLocks noChangeArrowheads="1"/>
            </p:cNvSpPr>
            <p:nvPr/>
          </p:nvSpPr>
          <p:spPr bwMode="auto">
            <a:xfrm rot="5400000">
              <a:off x="4363"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75" name="Oval 70"/>
            <p:cNvSpPr>
              <a:spLocks noChangeArrowheads="1"/>
            </p:cNvSpPr>
            <p:nvPr/>
          </p:nvSpPr>
          <p:spPr bwMode="auto">
            <a:xfrm rot="5400000">
              <a:off x="4363"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6" name="Oval 71"/>
            <p:cNvSpPr>
              <a:spLocks noChangeArrowheads="1"/>
            </p:cNvSpPr>
            <p:nvPr/>
          </p:nvSpPr>
          <p:spPr bwMode="auto">
            <a:xfrm rot="5400000">
              <a:off x="42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7" name="Oval 72"/>
            <p:cNvSpPr>
              <a:spLocks noChangeArrowheads="1"/>
            </p:cNvSpPr>
            <p:nvPr/>
          </p:nvSpPr>
          <p:spPr bwMode="auto">
            <a:xfrm rot="5400000">
              <a:off x="4289"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78" name="Oval 73"/>
            <p:cNvSpPr>
              <a:spLocks noChangeArrowheads="1"/>
            </p:cNvSpPr>
            <p:nvPr/>
          </p:nvSpPr>
          <p:spPr bwMode="auto">
            <a:xfrm rot="5400000">
              <a:off x="4289"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79" name="Oval 74"/>
            <p:cNvSpPr>
              <a:spLocks noChangeArrowheads="1"/>
            </p:cNvSpPr>
            <p:nvPr/>
          </p:nvSpPr>
          <p:spPr bwMode="auto">
            <a:xfrm rot="5400000">
              <a:off x="4294"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0" name="Oval 75"/>
            <p:cNvSpPr>
              <a:spLocks noChangeArrowheads="1"/>
            </p:cNvSpPr>
            <p:nvPr/>
          </p:nvSpPr>
          <p:spPr bwMode="auto">
            <a:xfrm rot="5400000">
              <a:off x="4368"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1" name="Oval 76"/>
            <p:cNvSpPr>
              <a:spLocks noChangeArrowheads="1"/>
            </p:cNvSpPr>
            <p:nvPr/>
          </p:nvSpPr>
          <p:spPr bwMode="auto">
            <a:xfrm rot="5400000">
              <a:off x="4368"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82" name="Oval 77"/>
            <p:cNvSpPr>
              <a:spLocks noChangeArrowheads="1"/>
            </p:cNvSpPr>
            <p:nvPr/>
          </p:nvSpPr>
          <p:spPr bwMode="auto">
            <a:xfrm rot="5400000">
              <a:off x="42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83" name="Oval 78"/>
            <p:cNvSpPr>
              <a:spLocks noChangeArrowheads="1"/>
            </p:cNvSpPr>
            <p:nvPr/>
          </p:nvSpPr>
          <p:spPr bwMode="auto">
            <a:xfrm rot="5400000">
              <a:off x="4294"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4" name="Oval 79"/>
            <p:cNvSpPr>
              <a:spLocks noChangeArrowheads="1"/>
            </p:cNvSpPr>
            <p:nvPr/>
          </p:nvSpPr>
          <p:spPr bwMode="auto">
            <a:xfrm rot="5400000">
              <a:off x="4212"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5" name="Oval 80"/>
            <p:cNvSpPr>
              <a:spLocks noChangeArrowheads="1"/>
            </p:cNvSpPr>
            <p:nvPr/>
          </p:nvSpPr>
          <p:spPr bwMode="auto">
            <a:xfrm rot="5400000">
              <a:off x="4212" y="1299"/>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86" name="Oval 81"/>
            <p:cNvSpPr>
              <a:spLocks noChangeArrowheads="1"/>
            </p:cNvSpPr>
            <p:nvPr/>
          </p:nvSpPr>
          <p:spPr bwMode="auto">
            <a:xfrm rot="5400000">
              <a:off x="4212" y="1361"/>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7" name="Oval 82"/>
            <p:cNvSpPr>
              <a:spLocks noChangeArrowheads="1"/>
            </p:cNvSpPr>
            <p:nvPr/>
          </p:nvSpPr>
          <p:spPr bwMode="auto">
            <a:xfrm rot="5400000">
              <a:off x="4212"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88" name="Oval 83"/>
            <p:cNvSpPr>
              <a:spLocks noChangeArrowheads="1"/>
            </p:cNvSpPr>
            <p:nvPr/>
          </p:nvSpPr>
          <p:spPr bwMode="auto">
            <a:xfrm rot="5400000">
              <a:off x="4068" y="12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89" name="Oval 84"/>
            <p:cNvSpPr>
              <a:spLocks noChangeArrowheads="1"/>
            </p:cNvSpPr>
            <p:nvPr/>
          </p:nvSpPr>
          <p:spPr bwMode="auto">
            <a:xfrm rot="5400000">
              <a:off x="4142" y="12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0" name="Oval 85"/>
            <p:cNvSpPr>
              <a:spLocks noChangeArrowheads="1"/>
            </p:cNvSpPr>
            <p:nvPr/>
          </p:nvSpPr>
          <p:spPr bwMode="auto">
            <a:xfrm rot="5400000">
              <a:off x="4137" y="12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91" name="Oval 86"/>
            <p:cNvSpPr>
              <a:spLocks noChangeArrowheads="1"/>
            </p:cNvSpPr>
            <p:nvPr/>
          </p:nvSpPr>
          <p:spPr bwMode="auto">
            <a:xfrm rot="5400000">
              <a:off x="4063" y="12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2" name="Oval 87"/>
            <p:cNvSpPr>
              <a:spLocks noChangeArrowheads="1"/>
            </p:cNvSpPr>
            <p:nvPr/>
          </p:nvSpPr>
          <p:spPr bwMode="auto">
            <a:xfrm rot="5400000">
              <a:off x="4063" y="13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93" name="Oval 88"/>
            <p:cNvSpPr>
              <a:spLocks noChangeArrowheads="1"/>
            </p:cNvSpPr>
            <p:nvPr/>
          </p:nvSpPr>
          <p:spPr bwMode="auto">
            <a:xfrm rot="5400000">
              <a:off x="4137" y="13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4" name="Oval 89"/>
            <p:cNvSpPr>
              <a:spLocks noChangeArrowheads="1"/>
            </p:cNvSpPr>
            <p:nvPr/>
          </p:nvSpPr>
          <p:spPr bwMode="auto">
            <a:xfrm rot="5400000">
              <a:off x="4142" y="14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95" name="Oval 90"/>
            <p:cNvSpPr>
              <a:spLocks noChangeArrowheads="1"/>
            </p:cNvSpPr>
            <p:nvPr/>
          </p:nvSpPr>
          <p:spPr bwMode="auto">
            <a:xfrm rot="5400000">
              <a:off x="4068" y="14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6" name="Oval 91"/>
            <p:cNvSpPr>
              <a:spLocks noChangeArrowheads="1"/>
            </p:cNvSpPr>
            <p:nvPr/>
          </p:nvSpPr>
          <p:spPr bwMode="auto">
            <a:xfrm rot="5400000">
              <a:off x="3994"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7" name="Oval 92"/>
            <p:cNvSpPr>
              <a:spLocks noChangeArrowheads="1"/>
            </p:cNvSpPr>
            <p:nvPr/>
          </p:nvSpPr>
          <p:spPr bwMode="auto">
            <a:xfrm rot="5400000">
              <a:off x="3994"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98" name="Oval 93"/>
            <p:cNvSpPr>
              <a:spLocks noChangeArrowheads="1"/>
            </p:cNvSpPr>
            <p:nvPr/>
          </p:nvSpPr>
          <p:spPr bwMode="auto">
            <a:xfrm rot="5400000">
              <a:off x="3994"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99" name="Oval 94"/>
            <p:cNvSpPr>
              <a:spLocks noChangeArrowheads="1"/>
            </p:cNvSpPr>
            <p:nvPr/>
          </p:nvSpPr>
          <p:spPr bwMode="auto">
            <a:xfrm rot="5400000">
              <a:off x="3998" y="14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0" name="Oval 95"/>
            <p:cNvSpPr>
              <a:spLocks noChangeArrowheads="1"/>
            </p:cNvSpPr>
            <p:nvPr/>
          </p:nvSpPr>
          <p:spPr bwMode="auto">
            <a:xfrm rot="5400000">
              <a:off x="4217"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1" name="Oval 96"/>
            <p:cNvSpPr>
              <a:spLocks noChangeArrowheads="1"/>
            </p:cNvSpPr>
            <p:nvPr/>
          </p:nvSpPr>
          <p:spPr bwMode="auto">
            <a:xfrm rot="5400000">
              <a:off x="4217" y="1552"/>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02" name="Oval 97"/>
            <p:cNvSpPr>
              <a:spLocks noChangeArrowheads="1"/>
            </p:cNvSpPr>
            <p:nvPr/>
          </p:nvSpPr>
          <p:spPr bwMode="auto">
            <a:xfrm rot="5400000">
              <a:off x="4073" y="14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3" name="Oval 98"/>
            <p:cNvSpPr>
              <a:spLocks noChangeArrowheads="1"/>
            </p:cNvSpPr>
            <p:nvPr/>
          </p:nvSpPr>
          <p:spPr bwMode="auto">
            <a:xfrm rot="5400000">
              <a:off x="4147" y="14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04" name="Oval 99"/>
            <p:cNvSpPr>
              <a:spLocks noChangeArrowheads="1"/>
            </p:cNvSpPr>
            <p:nvPr/>
          </p:nvSpPr>
          <p:spPr bwMode="auto">
            <a:xfrm rot="5400000">
              <a:off x="4142" y="15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5" name="Oval 100"/>
            <p:cNvSpPr>
              <a:spLocks noChangeArrowheads="1"/>
            </p:cNvSpPr>
            <p:nvPr/>
          </p:nvSpPr>
          <p:spPr bwMode="auto">
            <a:xfrm rot="5400000">
              <a:off x="4068" y="15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06" name="Oval 101"/>
            <p:cNvSpPr>
              <a:spLocks noChangeArrowheads="1"/>
            </p:cNvSpPr>
            <p:nvPr/>
          </p:nvSpPr>
          <p:spPr bwMode="auto">
            <a:xfrm rot="5400000">
              <a:off x="3999"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07" name="Oval 102"/>
            <p:cNvSpPr>
              <a:spLocks noChangeArrowheads="1"/>
            </p:cNvSpPr>
            <p:nvPr/>
          </p:nvSpPr>
          <p:spPr bwMode="auto">
            <a:xfrm rot="5400000">
              <a:off x="3999" y="15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8" name="Oval 103"/>
            <p:cNvSpPr>
              <a:spLocks noChangeArrowheads="1"/>
            </p:cNvSpPr>
            <p:nvPr/>
          </p:nvSpPr>
          <p:spPr bwMode="auto">
            <a:xfrm rot="5400000">
              <a:off x="3919" y="12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09" name="Oval 104"/>
            <p:cNvSpPr>
              <a:spLocks noChangeArrowheads="1"/>
            </p:cNvSpPr>
            <p:nvPr/>
          </p:nvSpPr>
          <p:spPr bwMode="auto">
            <a:xfrm rot="5400000">
              <a:off x="3919" y="12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0" name="Oval 105"/>
            <p:cNvSpPr>
              <a:spLocks noChangeArrowheads="1"/>
            </p:cNvSpPr>
            <p:nvPr/>
          </p:nvSpPr>
          <p:spPr bwMode="auto">
            <a:xfrm rot="5400000">
              <a:off x="3919" y="13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11" name="Oval 106"/>
            <p:cNvSpPr>
              <a:spLocks noChangeArrowheads="1"/>
            </p:cNvSpPr>
            <p:nvPr/>
          </p:nvSpPr>
          <p:spPr bwMode="auto">
            <a:xfrm rot="5400000">
              <a:off x="3919" y="14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2" name="Oval 107"/>
            <p:cNvSpPr>
              <a:spLocks noChangeArrowheads="1"/>
            </p:cNvSpPr>
            <p:nvPr/>
          </p:nvSpPr>
          <p:spPr bwMode="auto">
            <a:xfrm rot="5400000">
              <a:off x="3850" y="12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3" name="Oval 108"/>
            <p:cNvSpPr>
              <a:spLocks noChangeArrowheads="1"/>
            </p:cNvSpPr>
            <p:nvPr/>
          </p:nvSpPr>
          <p:spPr bwMode="auto">
            <a:xfrm rot="5400000">
              <a:off x="3845" y="12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14" name="Oval 109"/>
            <p:cNvSpPr>
              <a:spLocks noChangeArrowheads="1"/>
            </p:cNvSpPr>
            <p:nvPr/>
          </p:nvSpPr>
          <p:spPr bwMode="auto">
            <a:xfrm rot="5400000">
              <a:off x="3845" y="13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5" name="Oval 110"/>
            <p:cNvSpPr>
              <a:spLocks noChangeArrowheads="1"/>
            </p:cNvSpPr>
            <p:nvPr/>
          </p:nvSpPr>
          <p:spPr bwMode="auto">
            <a:xfrm rot="5400000">
              <a:off x="3850" y="14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16" name="Oval 111"/>
            <p:cNvSpPr>
              <a:spLocks noChangeArrowheads="1"/>
            </p:cNvSpPr>
            <p:nvPr/>
          </p:nvSpPr>
          <p:spPr bwMode="auto">
            <a:xfrm rot="5400000">
              <a:off x="3924" y="14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417" name="Oval 112"/>
            <p:cNvSpPr>
              <a:spLocks noChangeArrowheads="1"/>
            </p:cNvSpPr>
            <p:nvPr/>
          </p:nvSpPr>
          <p:spPr bwMode="auto">
            <a:xfrm rot="5400000">
              <a:off x="3924" y="15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8" name="Oval 113"/>
            <p:cNvSpPr>
              <a:spLocks noChangeArrowheads="1"/>
            </p:cNvSpPr>
            <p:nvPr/>
          </p:nvSpPr>
          <p:spPr bwMode="auto">
            <a:xfrm rot="5400000">
              <a:off x="3855" y="14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419" name="Oval 114"/>
            <p:cNvSpPr>
              <a:spLocks noChangeArrowheads="1"/>
            </p:cNvSpPr>
            <p:nvPr/>
          </p:nvSpPr>
          <p:spPr bwMode="auto">
            <a:xfrm rot="5400000">
              <a:off x="3850" y="15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sp>
        <p:nvSpPr>
          <p:cNvPr id="39943" name="Oval 153"/>
          <p:cNvSpPr>
            <a:spLocks noChangeArrowheads="1"/>
          </p:cNvSpPr>
          <p:nvPr/>
        </p:nvSpPr>
        <p:spPr bwMode="auto">
          <a:xfrm rot="5400000">
            <a:off x="8075613" y="9413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44" name="Oval 154"/>
          <p:cNvSpPr>
            <a:spLocks noChangeArrowheads="1"/>
          </p:cNvSpPr>
          <p:nvPr/>
        </p:nvSpPr>
        <p:spPr bwMode="auto">
          <a:xfrm rot="5400000">
            <a:off x="8077994" y="104219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45" name="Oval 155"/>
          <p:cNvSpPr>
            <a:spLocks noChangeArrowheads="1"/>
          </p:cNvSpPr>
          <p:nvPr/>
        </p:nvSpPr>
        <p:spPr bwMode="auto">
          <a:xfrm rot="5400000">
            <a:off x="8077994" y="11406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46" name="Oval 156"/>
          <p:cNvSpPr>
            <a:spLocks noChangeArrowheads="1"/>
          </p:cNvSpPr>
          <p:nvPr/>
        </p:nvSpPr>
        <p:spPr bwMode="auto">
          <a:xfrm rot="5400000">
            <a:off x="8075613" y="12382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47" name="Oval 157"/>
          <p:cNvSpPr>
            <a:spLocks noChangeArrowheads="1"/>
          </p:cNvSpPr>
          <p:nvPr/>
        </p:nvSpPr>
        <p:spPr bwMode="auto">
          <a:xfrm rot="5400000">
            <a:off x="7848600" y="94297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48" name="Oval 158"/>
          <p:cNvSpPr>
            <a:spLocks noChangeArrowheads="1"/>
          </p:cNvSpPr>
          <p:nvPr/>
        </p:nvSpPr>
        <p:spPr bwMode="auto">
          <a:xfrm rot="5400000">
            <a:off x="7966076" y="941387"/>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49" name="Oval 159"/>
          <p:cNvSpPr>
            <a:spLocks noChangeArrowheads="1"/>
          </p:cNvSpPr>
          <p:nvPr/>
        </p:nvSpPr>
        <p:spPr bwMode="auto">
          <a:xfrm rot="5400000">
            <a:off x="7958932" y="103425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50" name="Oval 160"/>
          <p:cNvSpPr>
            <a:spLocks noChangeArrowheads="1"/>
          </p:cNvSpPr>
          <p:nvPr/>
        </p:nvSpPr>
        <p:spPr bwMode="auto">
          <a:xfrm rot="5400000">
            <a:off x="7841457" y="1035844"/>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51" name="Oval 161"/>
          <p:cNvSpPr>
            <a:spLocks noChangeArrowheads="1"/>
          </p:cNvSpPr>
          <p:nvPr/>
        </p:nvSpPr>
        <p:spPr bwMode="auto">
          <a:xfrm rot="5400000">
            <a:off x="7840663" y="113506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52" name="Oval 162"/>
          <p:cNvSpPr>
            <a:spLocks noChangeArrowheads="1"/>
          </p:cNvSpPr>
          <p:nvPr/>
        </p:nvSpPr>
        <p:spPr bwMode="auto">
          <a:xfrm rot="5400000">
            <a:off x="7958138" y="113347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53" name="Oval 163"/>
          <p:cNvSpPr>
            <a:spLocks noChangeArrowheads="1"/>
          </p:cNvSpPr>
          <p:nvPr/>
        </p:nvSpPr>
        <p:spPr bwMode="auto">
          <a:xfrm rot="5400000">
            <a:off x="7966076" y="123825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54" name="Oval 164"/>
          <p:cNvSpPr>
            <a:spLocks noChangeArrowheads="1"/>
          </p:cNvSpPr>
          <p:nvPr/>
        </p:nvSpPr>
        <p:spPr bwMode="auto">
          <a:xfrm rot="5400000">
            <a:off x="7848600" y="12398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55" name="Oval 165"/>
          <p:cNvSpPr>
            <a:spLocks noChangeArrowheads="1"/>
          </p:cNvSpPr>
          <p:nvPr/>
        </p:nvSpPr>
        <p:spPr bwMode="auto">
          <a:xfrm rot="5400000">
            <a:off x="7731125" y="94297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56" name="Oval 166"/>
          <p:cNvSpPr>
            <a:spLocks noChangeArrowheads="1"/>
          </p:cNvSpPr>
          <p:nvPr/>
        </p:nvSpPr>
        <p:spPr bwMode="auto">
          <a:xfrm rot="5400000">
            <a:off x="7731919" y="103584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57" name="Oval 167"/>
          <p:cNvSpPr>
            <a:spLocks noChangeArrowheads="1"/>
          </p:cNvSpPr>
          <p:nvPr/>
        </p:nvSpPr>
        <p:spPr bwMode="auto">
          <a:xfrm rot="5400000">
            <a:off x="7731125" y="11350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58" name="Oval 168"/>
          <p:cNvSpPr>
            <a:spLocks noChangeArrowheads="1"/>
          </p:cNvSpPr>
          <p:nvPr/>
        </p:nvSpPr>
        <p:spPr bwMode="auto">
          <a:xfrm rot="5400000">
            <a:off x="7736682" y="1240631"/>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59" name="Oval 169"/>
          <p:cNvSpPr>
            <a:spLocks noChangeArrowheads="1"/>
          </p:cNvSpPr>
          <p:nvPr/>
        </p:nvSpPr>
        <p:spPr bwMode="auto">
          <a:xfrm rot="5400000">
            <a:off x="8083550" y="1343025"/>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60" name="Oval 170"/>
          <p:cNvSpPr>
            <a:spLocks noChangeArrowheads="1"/>
          </p:cNvSpPr>
          <p:nvPr/>
        </p:nvSpPr>
        <p:spPr bwMode="auto">
          <a:xfrm rot="5400000">
            <a:off x="8085931" y="144383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61" name="Oval 171"/>
          <p:cNvSpPr>
            <a:spLocks noChangeArrowheads="1"/>
          </p:cNvSpPr>
          <p:nvPr/>
        </p:nvSpPr>
        <p:spPr bwMode="auto">
          <a:xfrm rot="5400000">
            <a:off x="7856538" y="13446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62" name="Oval 172"/>
          <p:cNvSpPr>
            <a:spLocks noChangeArrowheads="1"/>
          </p:cNvSpPr>
          <p:nvPr/>
        </p:nvSpPr>
        <p:spPr bwMode="auto">
          <a:xfrm rot="5400000">
            <a:off x="7974013" y="13430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63" name="Oval 173"/>
          <p:cNvSpPr>
            <a:spLocks noChangeArrowheads="1"/>
          </p:cNvSpPr>
          <p:nvPr/>
        </p:nvSpPr>
        <p:spPr bwMode="auto">
          <a:xfrm rot="5400000">
            <a:off x="7966869" y="1435894"/>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64" name="Oval 174"/>
          <p:cNvSpPr>
            <a:spLocks noChangeArrowheads="1"/>
          </p:cNvSpPr>
          <p:nvPr/>
        </p:nvSpPr>
        <p:spPr bwMode="auto">
          <a:xfrm rot="5400000">
            <a:off x="7849393" y="1437482"/>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65" name="Oval 175"/>
          <p:cNvSpPr>
            <a:spLocks noChangeArrowheads="1"/>
          </p:cNvSpPr>
          <p:nvPr/>
        </p:nvSpPr>
        <p:spPr bwMode="auto">
          <a:xfrm rot="5400000">
            <a:off x="7739063" y="13446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66" name="Oval 176"/>
          <p:cNvSpPr>
            <a:spLocks noChangeArrowheads="1"/>
          </p:cNvSpPr>
          <p:nvPr/>
        </p:nvSpPr>
        <p:spPr bwMode="auto">
          <a:xfrm rot="5400000">
            <a:off x="7739856" y="143748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67" name="Oval 177"/>
          <p:cNvSpPr>
            <a:spLocks noChangeArrowheads="1"/>
          </p:cNvSpPr>
          <p:nvPr/>
        </p:nvSpPr>
        <p:spPr bwMode="auto">
          <a:xfrm rot="5400000">
            <a:off x="7612063" y="941387"/>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68" name="Oval 178"/>
          <p:cNvSpPr>
            <a:spLocks noChangeArrowheads="1"/>
          </p:cNvSpPr>
          <p:nvPr/>
        </p:nvSpPr>
        <p:spPr bwMode="auto">
          <a:xfrm rot="5400000">
            <a:off x="7612857" y="1040606"/>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69" name="Oval 179"/>
          <p:cNvSpPr>
            <a:spLocks noChangeArrowheads="1"/>
          </p:cNvSpPr>
          <p:nvPr/>
        </p:nvSpPr>
        <p:spPr bwMode="auto">
          <a:xfrm rot="5400000">
            <a:off x="7612857" y="11390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70" name="Oval 180"/>
          <p:cNvSpPr>
            <a:spLocks noChangeArrowheads="1"/>
          </p:cNvSpPr>
          <p:nvPr/>
        </p:nvSpPr>
        <p:spPr bwMode="auto">
          <a:xfrm rot="5400000">
            <a:off x="7612063" y="12382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71" name="Oval 181"/>
          <p:cNvSpPr>
            <a:spLocks noChangeArrowheads="1"/>
          </p:cNvSpPr>
          <p:nvPr/>
        </p:nvSpPr>
        <p:spPr bwMode="auto">
          <a:xfrm rot="5400000">
            <a:off x="7502525" y="942975"/>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72" name="Oval 182"/>
          <p:cNvSpPr>
            <a:spLocks noChangeArrowheads="1"/>
          </p:cNvSpPr>
          <p:nvPr/>
        </p:nvSpPr>
        <p:spPr bwMode="auto">
          <a:xfrm rot="5400000">
            <a:off x="7495382" y="103584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73" name="Oval 183"/>
          <p:cNvSpPr>
            <a:spLocks noChangeArrowheads="1"/>
          </p:cNvSpPr>
          <p:nvPr/>
        </p:nvSpPr>
        <p:spPr bwMode="auto">
          <a:xfrm rot="5400000">
            <a:off x="7494588" y="113506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74" name="Oval 184"/>
          <p:cNvSpPr>
            <a:spLocks noChangeArrowheads="1"/>
          </p:cNvSpPr>
          <p:nvPr/>
        </p:nvSpPr>
        <p:spPr bwMode="auto">
          <a:xfrm rot="5400000">
            <a:off x="7502525" y="12398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75" name="Oval 185"/>
          <p:cNvSpPr>
            <a:spLocks noChangeArrowheads="1"/>
          </p:cNvSpPr>
          <p:nvPr/>
        </p:nvSpPr>
        <p:spPr bwMode="auto">
          <a:xfrm rot="5400000">
            <a:off x="7620001" y="13430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76" name="Oval 186"/>
          <p:cNvSpPr>
            <a:spLocks noChangeArrowheads="1"/>
          </p:cNvSpPr>
          <p:nvPr/>
        </p:nvSpPr>
        <p:spPr bwMode="auto">
          <a:xfrm rot="5400000">
            <a:off x="7620794" y="1442244"/>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77" name="Oval 187"/>
          <p:cNvSpPr>
            <a:spLocks noChangeArrowheads="1"/>
          </p:cNvSpPr>
          <p:nvPr/>
        </p:nvSpPr>
        <p:spPr bwMode="auto">
          <a:xfrm rot="5400000">
            <a:off x="7510463" y="13446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78" name="Oval 188"/>
          <p:cNvSpPr>
            <a:spLocks noChangeArrowheads="1"/>
          </p:cNvSpPr>
          <p:nvPr/>
        </p:nvSpPr>
        <p:spPr bwMode="auto">
          <a:xfrm rot="5400000">
            <a:off x="7503318" y="1437482"/>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79" name="Oval 189"/>
          <p:cNvSpPr>
            <a:spLocks noChangeArrowheads="1"/>
          </p:cNvSpPr>
          <p:nvPr/>
        </p:nvSpPr>
        <p:spPr bwMode="auto">
          <a:xfrm rot="5400000">
            <a:off x="738187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80" name="Oval 190"/>
          <p:cNvSpPr>
            <a:spLocks noChangeArrowheads="1"/>
          </p:cNvSpPr>
          <p:nvPr/>
        </p:nvSpPr>
        <p:spPr bwMode="auto">
          <a:xfrm rot="5400000">
            <a:off x="7382669" y="103266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81" name="Oval 191"/>
          <p:cNvSpPr>
            <a:spLocks noChangeArrowheads="1"/>
          </p:cNvSpPr>
          <p:nvPr/>
        </p:nvSpPr>
        <p:spPr bwMode="auto">
          <a:xfrm rot="5400000">
            <a:off x="7382669" y="11310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82" name="Oval 192"/>
          <p:cNvSpPr>
            <a:spLocks noChangeArrowheads="1"/>
          </p:cNvSpPr>
          <p:nvPr/>
        </p:nvSpPr>
        <p:spPr bwMode="auto">
          <a:xfrm rot="5400000">
            <a:off x="738187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83" name="Oval 193"/>
          <p:cNvSpPr>
            <a:spLocks noChangeArrowheads="1"/>
          </p:cNvSpPr>
          <p:nvPr/>
        </p:nvSpPr>
        <p:spPr bwMode="auto">
          <a:xfrm rot="5400000">
            <a:off x="715327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84" name="Oval 194"/>
          <p:cNvSpPr>
            <a:spLocks noChangeArrowheads="1"/>
          </p:cNvSpPr>
          <p:nvPr/>
        </p:nvSpPr>
        <p:spPr bwMode="auto">
          <a:xfrm rot="5400000">
            <a:off x="7270751" y="931862"/>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85" name="Oval 195"/>
          <p:cNvSpPr>
            <a:spLocks noChangeArrowheads="1"/>
          </p:cNvSpPr>
          <p:nvPr/>
        </p:nvSpPr>
        <p:spPr bwMode="auto">
          <a:xfrm rot="5400000">
            <a:off x="7263607" y="10247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86" name="Oval 196"/>
          <p:cNvSpPr>
            <a:spLocks noChangeArrowheads="1"/>
          </p:cNvSpPr>
          <p:nvPr/>
        </p:nvSpPr>
        <p:spPr bwMode="auto">
          <a:xfrm rot="5400000">
            <a:off x="7146132" y="102631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87" name="Oval 197"/>
          <p:cNvSpPr>
            <a:spLocks noChangeArrowheads="1"/>
          </p:cNvSpPr>
          <p:nvPr/>
        </p:nvSpPr>
        <p:spPr bwMode="auto">
          <a:xfrm rot="5400000">
            <a:off x="7145338" y="11255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88" name="Oval 198"/>
          <p:cNvSpPr>
            <a:spLocks noChangeArrowheads="1"/>
          </p:cNvSpPr>
          <p:nvPr/>
        </p:nvSpPr>
        <p:spPr bwMode="auto">
          <a:xfrm rot="5400000">
            <a:off x="7262813" y="11239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89" name="Oval 199"/>
          <p:cNvSpPr>
            <a:spLocks noChangeArrowheads="1"/>
          </p:cNvSpPr>
          <p:nvPr/>
        </p:nvSpPr>
        <p:spPr bwMode="auto">
          <a:xfrm rot="5400000">
            <a:off x="7270751" y="12287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0" name="Oval 200"/>
          <p:cNvSpPr>
            <a:spLocks noChangeArrowheads="1"/>
          </p:cNvSpPr>
          <p:nvPr/>
        </p:nvSpPr>
        <p:spPr bwMode="auto">
          <a:xfrm rot="5400000">
            <a:off x="715327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91" name="Oval 202"/>
          <p:cNvSpPr>
            <a:spLocks noChangeArrowheads="1"/>
          </p:cNvSpPr>
          <p:nvPr/>
        </p:nvSpPr>
        <p:spPr bwMode="auto">
          <a:xfrm rot="5400000">
            <a:off x="7036594"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2" name="Oval 203"/>
          <p:cNvSpPr>
            <a:spLocks noChangeArrowheads="1"/>
          </p:cNvSpPr>
          <p:nvPr/>
        </p:nvSpPr>
        <p:spPr bwMode="auto">
          <a:xfrm rot="5400000">
            <a:off x="7035800"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93" name="Oval 204"/>
          <p:cNvSpPr>
            <a:spLocks noChangeArrowheads="1"/>
          </p:cNvSpPr>
          <p:nvPr/>
        </p:nvSpPr>
        <p:spPr bwMode="auto">
          <a:xfrm rot="5400000">
            <a:off x="7041357" y="1231106"/>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4" name="Oval 205"/>
          <p:cNvSpPr>
            <a:spLocks noChangeArrowheads="1"/>
          </p:cNvSpPr>
          <p:nvPr/>
        </p:nvSpPr>
        <p:spPr bwMode="auto">
          <a:xfrm rot="5400000">
            <a:off x="738981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5" name="Oval 206"/>
          <p:cNvSpPr>
            <a:spLocks noChangeArrowheads="1"/>
          </p:cNvSpPr>
          <p:nvPr/>
        </p:nvSpPr>
        <p:spPr bwMode="auto">
          <a:xfrm rot="5400000">
            <a:off x="7390606" y="143430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96" name="Oval 207"/>
          <p:cNvSpPr>
            <a:spLocks noChangeArrowheads="1"/>
          </p:cNvSpPr>
          <p:nvPr/>
        </p:nvSpPr>
        <p:spPr bwMode="auto">
          <a:xfrm rot="5400000">
            <a:off x="716121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7" name="Oval 208"/>
          <p:cNvSpPr>
            <a:spLocks noChangeArrowheads="1"/>
          </p:cNvSpPr>
          <p:nvPr/>
        </p:nvSpPr>
        <p:spPr bwMode="auto">
          <a:xfrm rot="5400000">
            <a:off x="7278688" y="13335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39998" name="Oval 209"/>
          <p:cNvSpPr>
            <a:spLocks noChangeArrowheads="1"/>
          </p:cNvSpPr>
          <p:nvPr/>
        </p:nvSpPr>
        <p:spPr bwMode="auto">
          <a:xfrm rot="5400000">
            <a:off x="7271544" y="1426369"/>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39999" name="Oval 210"/>
          <p:cNvSpPr>
            <a:spLocks noChangeArrowheads="1"/>
          </p:cNvSpPr>
          <p:nvPr/>
        </p:nvSpPr>
        <p:spPr bwMode="auto">
          <a:xfrm rot="5400000">
            <a:off x="7154068" y="142795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0" name="Oval 211"/>
          <p:cNvSpPr>
            <a:spLocks noChangeArrowheads="1"/>
          </p:cNvSpPr>
          <p:nvPr/>
        </p:nvSpPr>
        <p:spPr bwMode="auto">
          <a:xfrm rot="5400000">
            <a:off x="704373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1" name="Oval 212"/>
          <p:cNvSpPr>
            <a:spLocks noChangeArrowheads="1"/>
          </p:cNvSpPr>
          <p:nvPr/>
        </p:nvSpPr>
        <p:spPr bwMode="auto">
          <a:xfrm rot="5400000">
            <a:off x="7044531"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02" name="Oval 213"/>
          <p:cNvSpPr>
            <a:spLocks noChangeArrowheads="1"/>
          </p:cNvSpPr>
          <p:nvPr/>
        </p:nvSpPr>
        <p:spPr bwMode="auto">
          <a:xfrm rot="5400000">
            <a:off x="6916738" y="931862"/>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03" name="Oval 214"/>
          <p:cNvSpPr>
            <a:spLocks noChangeArrowheads="1"/>
          </p:cNvSpPr>
          <p:nvPr/>
        </p:nvSpPr>
        <p:spPr bwMode="auto">
          <a:xfrm rot="5400000">
            <a:off x="6917532" y="1031081"/>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4" name="Oval 215"/>
          <p:cNvSpPr>
            <a:spLocks noChangeArrowheads="1"/>
          </p:cNvSpPr>
          <p:nvPr/>
        </p:nvSpPr>
        <p:spPr bwMode="auto">
          <a:xfrm rot="5400000">
            <a:off x="6917532" y="11295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05" name="Oval 216"/>
          <p:cNvSpPr>
            <a:spLocks noChangeArrowheads="1"/>
          </p:cNvSpPr>
          <p:nvPr/>
        </p:nvSpPr>
        <p:spPr bwMode="auto">
          <a:xfrm rot="5400000">
            <a:off x="6916738" y="12287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6" name="Oval 217"/>
          <p:cNvSpPr>
            <a:spLocks noChangeArrowheads="1"/>
          </p:cNvSpPr>
          <p:nvPr/>
        </p:nvSpPr>
        <p:spPr bwMode="auto">
          <a:xfrm rot="5400000">
            <a:off x="680720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7" name="Oval 218"/>
          <p:cNvSpPr>
            <a:spLocks noChangeArrowheads="1"/>
          </p:cNvSpPr>
          <p:nvPr/>
        </p:nvSpPr>
        <p:spPr bwMode="auto">
          <a:xfrm rot="5400000">
            <a:off x="6800057"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08" name="Oval 219"/>
          <p:cNvSpPr>
            <a:spLocks noChangeArrowheads="1"/>
          </p:cNvSpPr>
          <p:nvPr/>
        </p:nvSpPr>
        <p:spPr bwMode="auto">
          <a:xfrm rot="5400000">
            <a:off x="6799263"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09" name="Oval 220"/>
          <p:cNvSpPr>
            <a:spLocks noChangeArrowheads="1"/>
          </p:cNvSpPr>
          <p:nvPr/>
        </p:nvSpPr>
        <p:spPr bwMode="auto">
          <a:xfrm rot="5400000">
            <a:off x="6807200" y="12303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0" name="Oval 221"/>
          <p:cNvSpPr>
            <a:spLocks noChangeArrowheads="1"/>
          </p:cNvSpPr>
          <p:nvPr/>
        </p:nvSpPr>
        <p:spPr bwMode="auto">
          <a:xfrm rot="5400000">
            <a:off x="6924676" y="13335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1" name="Oval 222"/>
          <p:cNvSpPr>
            <a:spLocks noChangeArrowheads="1"/>
          </p:cNvSpPr>
          <p:nvPr/>
        </p:nvSpPr>
        <p:spPr bwMode="auto">
          <a:xfrm rot="5400000">
            <a:off x="6925469" y="1432719"/>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12" name="Oval 223"/>
          <p:cNvSpPr>
            <a:spLocks noChangeArrowheads="1"/>
          </p:cNvSpPr>
          <p:nvPr/>
        </p:nvSpPr>
        <p:spPr bwMode="auto">
          <a:xfrm rot="5400000">
            <a:off x="681513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13" name="Oval 224"/>
          <p:cNvSpPr>
            <a:spLocks noChangeArrowheads="1"/>
          </p:cNvSpPr>
          <p:nvPr/>
        </p:nvSpPr>
        <p:spPr bwMode="auto">
          <a:xfrm rot="5400000">
            <a:off x="6807993"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4" name="Oval 225"/>
          <p:cNvSpPr>
            <a:spLocks noChangeArrowheads="1"/>
          </p:cNvSpPr>
          <p:nvPr/>
        </p:nvSpPr>
        <p:spPr bwMode="auto">
          <a:xfrm rot="5400000">
            <a:off x="667702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5" name="Oval 226"/>
          <p:cNvSpPr>
            <a:spLocks noChangeArrowheads="1"/>
          </p:cNvSpPr>
          <p:nvPr/>
        </p:nvSpPr>
        <p:spPr bwMode="auto">
          <a:xfrm rot="5400000">
            <a:off x="6677819" y="103266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16" name="Oval 227"/>
          <p:cNvSpPr>
            <a:spLocks noChangeArrowheads="1"/>
          </p:cNvSpPr>
          <p:nvPr/>
        </p:nvSpPr>
        <p:spPr bwMode="auto">
          <a:xfrm rot="5400000">
            <a:off x="6677819" y="1131094"/>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7" name="Oval 228"/>
          <p:cNvSpPr>
            <a:spLocks noChangeArrowheads="1"/>
          </p:cNvSpPr>
          <p:nvPr/>
        </p:nvSpPr>
        <p:spPr bwMode="auto">
          <a:xfrm rot="5400000">
            <a:off x="667702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18" name="Oval 229"/>
          <p:cNvSpPr>
            <a:spLocks noChangeArrowheads="1"/>
          </p:cNvSpPr>
          <p:nvPr/>
        </p:nvSpPr>
        <p:spPr bwMode="auto">
          <a:xfrm rot="5400000">
            <a:off x="6448425" y="933450"/>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19" name="Oval 230"/>
          <p:cNvSpPr>
            <a:spLocks noChangeArrowheads="1"/>
          </p:cNvSpPr>
          <p:nvPr/>
        </p:nvSpPr>
        <p:spPr bwMode="auto">
          <a:xfrm rot="5400000">
            <a:off x="6565901" y="931862"/>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0" name="Oval 231"/>
          <p:cNvSpPr>
            <a:spLocks noChangeArrowheads="1"/>
          </p:cNvSpPr>
          <p:nvPr/>
        </p:nvSpPr>
        <p:spPr bwMode="auto">
          <a:xfrm rot="5400000">
            <a:off x="6558757" y="1024731"/>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21" name="Oval 232"/>
          <p:cNvSpPr>
            <a:spLocks noChangeArrowheads="1"/>
          </p:cNvSpPr>
          <p:nvPr/>
        </p:nvSpPr>
        <p:spPr bwMode="auto">
          <a:xfrm rot="5400000">
            <a:off x="6441282" y="1026319"/>
            <a:ext cx="74612"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2" name="Oval 233"/>
          <p:cNvSpPr>
            <a:spLocks noChangeArrowheads="1"/>
          </p:cNvSpPr>
          <p:nvPr/>
        </p:nvSpPr>
        <p:spPr bwMode="auto">
          <a:xfrm rot="5400000">
            <a:off x="6440488" y="112553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23" name="Oval 234"/>
          <p:cNvSpPr>
            <a:spLocks noChangeArrowheads="1"/>
          </p:cNvSpPr>
          <p:nvPr/>
        </p:nvSpPr>
        <p:spPr bwMode="auto">
          <a:xfrm rot="5400000">
            <a:off x="6557963" y="112395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4" name="Oval 235"/>
          <p:cNvSpPr>
            <a:spLocks noChangeArrowheads="1"/>
          </p:cNvSpPr>
          <p:nvPr/>
        </p:nvSpPr>
        <p:spPr bwMode="auto">
          <a:xfrm rot="5400000">
            <a:off x="6565901" y="1228725"/>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25" name="Oval 236"/>
          <p:cNvSpPr>
            <a:spLocks noChangeArrowheads="1"/>
          </p:cNvSpPr>
          <p:nvPr/>
        </p:nvSpPr>
        <p:spPr bwMode="auto">
          <a:xfrm rot="5400000">
            <a:off x="6448425" y="1230313"/>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6" name="Oval 237"/>
          <p:cNvSpPr>
            <a:spLocks noChangeArrowheads="1"/>
          </p:cNvSpPr>
          <p:nvPr/>
        </p:nvSpPr>
        <p:spPr bwMode="auto">
          <a:xfrm rot="5400000">
            <a:off x="633095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7" name="Oval 238"/>
          <p:cNvSpPr>
            <a:spLocks noChangeArrowheads="1"/>
          </p:cNvSpPr>
          <p:nvPr/>
        </p:nvSpPr>
        <p:spPr bwMode="auto">
          <a:xfrm rot="5400000">
            <a:off x="6331744"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28" name="Oval 239"/>
          <p:cNvSpPr>
            <a:spLocks noChangeArrowheads="1"/>
          </p:cNvSpPr>
          <p:nvPr/>
        </p:nvSpPr>
        <p:spPr bwMode="auto">
          <a:xfrm rot="5400000">
            <a:off x="6330950"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29" name="Oval 240"/>
          <p:cNvSpPr>
            <a:spLocks noChangeArrowheads="1"/>
          </p:cNvSpPr>
          <p:nvPr/>
        </p:nvSpPr>
        <p:spPr bwMode="auto">
          <a:xfrm rot="5400000">
            <a:off x="6336507" y="1231106"/>
            <a:ext cx="76200" cy="10001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0" name="Oval 241"/>
          <p:cNvSpPr>
            <a:spLocks noChangeArrowheads="1"/>
          </p:cNvSpPr>
          <p:nvPr/>
        </p:nvSpPr>
        <p:spPr bwMode="auto">
          <a:xfrm rot="5400000">
            <a:off x="668496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1" name="Oval 242"/>
          <p:cNvSpPr>
            <a:spLocks noChangeArrowheads="1"/>
          </p:cNvSpPr>
          <p:nvPr/>
        </p:nvSpPr>
        <p:spPr bwMode="auto">
          <a:xfrm rot="5400000">
            <a:off x="6685756" y="143430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32" name="Oval 243"/>
          <p:cNvSpPr>
            <a:spLocks noChangeArrowheads="1"/>
          </p:cNvSpPr>
          <p:nvPr/>
        </p:nvSpPr>
        <p:spPr bwMode="auto">
          <a:xfrm rot="5400000">
            <a:off x="6456363" y="1335088"/>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3" name="Oval 244"/>
          <p:cNvSpPr>
            <a:spLocks noChangeArrowheads="1"/>
          </p:cNvSpPr>
          <p:nvPr/>
        </p:nvSpPr>
        <p:spPr bwMode="auto">
          <a:xfrm rot="5400000">
            <a:off x="6573838" y="1333500"/>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34" name="Oval 245"/>
          <p:cNvSpPr>
            <a:spLocks noChangeArrowheads="1"/>
          </p:cNvSpPr>
          <p:nvPr/>
        </p:nvSpPr>
        <p:spPr bwMode="auto">
          <a:xfrm rot="5400000">
            <a:off x="6566694" y="1426369"/>
            <a:ext cx="74613"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5" name="Oval 246"/>
          <p:cNvSpPr>
            <a:spLocks noChangeArrowheads="1"/>
          </p:cNvSpPr>
          <p:nvPr/>
        </p:nvSpPr>
        <p:spPr bwMode="auto">
          <a:xfrm rot="5400000">
            <a:off x="6449218" y="1427957"/>
            <a:ext cx="74613"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36" name="Oval 247"/>
          <p:cNvSpPr>
            <a:spLocks noChangeArrowheads="1"/>
          </p:cNvSpPr>
          <p:nvPr/>
        </p:nvSpPr>
        <p:spPr bwMode="auto">
          <a:xfrm rot="5400000">
            <a:off x="633888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37" name="Oval 248"/>
          <p:cNvSpPr>
            <a:spLocks noChangeArrowheads="1"/>
          </p:cNvSpPr>
          <p:nvPr/>
        </p:nvSpPr>
        <p:spPr bwMode="auto">
          <a:xfrm rot="5400000">
            <a:off x="6339681"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8" name="Oval 249"/>
          <p:cNvSpPr>
            <a:spLocks noChangeArrowheads="1"/>
          </p:cNvSpPr>
          <p:nvPr/>
        </p:nvSpPr>
        <p:spPr bwMode="auto">
          <a:xfrm rot="5400000">
            <a:off x="6211888" y="931862"/>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39" name="Oval 250"/>
          <p:cNvSpPr>
            <a:spLocks noChangeArrowheads="1"/>
          </p:cNvSpPr>
          <p:nvPr/>
        </p:nvSpPr>
        <p:spPr bwMode="auto">
          <a:xfrm rot="5400000">
            <a:off x="6212682" y="1031081"/>
            <a:ext cx="74612"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0" name="Oval 251"/>
          <p:cNvSpPr>
            <a:spLocks noChangeArrowheads="1"/>
          </p:cNvSpPr>
          <p:nvPr/>
        </p:nvSpPr>
        <p:spPr bwMode="auto">
          <a:xfrm rot="5400000">
            <a:off x="6212682" y="1129506"/>
            <a:ext cx="74612"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41" name="Oval 252"/>
          <p:cNvSpPr>
            <a:spLocks noChangeArrowheads="1"/>
          </p:cNvSpPr>
          <p:nvPr/>
        </p:nvSpPr>
        <p:spPr bwMode="auto">
          <a:xfrm rot="5400000">
            <a:off x="6211888" y="1228725"/>
            <a:ext cx="76200"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2" name="Oval 253"/>
          <p:cNvSpPr>
            <a:spLocks noChangeArrowheads="1"/>
          </p:cNvSpPr>
          <p:nvPr/>
        </p:nvSpPr>
        <p:spPr bwMode="auto">
          <a:xfrm rot="5400000">
            <a:off x="6102350" y="933450"/>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3" name="Oval 254"/>
          <p:cNvSpPr>
            <a:spLocks noChangeArrowheads="1"/>
          </p:cNvSpPr>
          <p:nvPr/>
        </p:nvSpPr>
        <p:spPr bwMode="auto">
          <a:xfrm rot="5400000">
            <a:off x="6095207" y="1026319"/>
            <a:ext cx="74612"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44" name="Oval 255"/>
          <p:cNvSpPr>
            <a:spLocks noChangeArrowheads="1"/>
          </p:cNvSpPr>
          <p:nvPr/>
        </p:nvSpPr>
        <p:spPr bwMode="auto">
          <a:xfrm rot="5400000">
            <a:off x="6094413" y="112553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5" name="Oval 256"/>
          <p:cNvSpPr>
            <a:spLocks noChangeArrowheads="1"/>
          </p:cNvSpPr>
          <p:nvPr/>
        </p:nvSpPr>
        <p:spPr bwMode="auto">
          <a:xfrm rot="5400000">
            <a:off x="6102350" y="1230313"/>
            <a:ext cx="76200"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46" name="Oval 257"/>
          <p:cNvSpPr>
            <a:spLocks noChangeArrowheads="1"/>
          </p:cNvSpPr>
          <p:nvPr/>
        </p:nvSpPr>
        <p:spPr bwMode="auto">
          <a:xfrm rot="5400000">
            <a:off x="6219826" y="1333500"/>
            <a:ext cx="76200" cy="104775"/>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47" name="Oval 258"/>
          <p:cNvSpPr>
            <a:spLocks noChangeArrowheads="1"/>
          </p:cNvSpPr>
          <p:nvPr/>
        </p:nvSpPr>
        <p:spPr bwMode="auto">
          <a:xfrm rot="5400000">
            <a:off x="6220619" y="1432719"/>
            <a:ext cx="74613" cy="104775"/>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8" name="Oval 259"/>
          <p:cNvSpPr>
            <a:spLocks noChangeArrowheads="1"/>
          </p:cNvSpPr>
          <p:nvPr/>
        </p:nvSpPr>
        <p:spPr bwMode="auto">
          <a:xfrm rot="5400000">
            <a:off x="6110288" y="1335088"/>
            <a:ext cx="76200" cy="101600"/>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49" name="Oval 260"/>
          <p:cNvSpPr>
            <a:spLocks noChangeArrowheads="1"/>
          </p:cNvSpPr>
          <p:nvPr/>
        </p:nvSpPr>
        <p:spPr bwMode="auto">
          <a:xfrm rot="5400000">
            <a:off x="6103143" y="1427957"/>
            <a:ext cx="74613" cy="101600"/>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50" name="Text Box 261"/>
          <p:cNvSpPr txBox="1">
            <a:spLocks noChangeArrowheads="1"/>
          </p:cNvSpPr>
          <p:nvPr/>
        </p:nvSpPr>
        <p:spPr bwMode="auto">
          <a:xfrm>
            <a:off x="6191250" y="49371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800"/>
              <a:t>Nanomaterials </a:t>
            </a:r>
          </a:p>
        </p:txBody>
      </p:sp>
      <p:grpSp>
        <p:nvGrpSpPr>
          <p:cNvPr id="40051" name="Group 365"/>
          <p:cNvGrpSpPr>
            <a:grpSpLocks/>
          </p:cNvGrpSpPr>
          <p:nvPr/>
        </p:nvGrpSpPr>
        <p:grpSpPr bwMode="auto">
          <a:xfrm>
            <a:off x="6215063" y="3422650"/>
            <a:ext cx="582612" cy="576263"/>
            <a:chOff x="4119" y="2144"/>
            <a:chExt cx="367" cy="363"/>
          </a:xfrm>
        </p:grpSpPr>
        <p:sp>
          <p:nvSpPr>
            <p:cNvPr id="40287" name="Oval 333"/>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88" name="Oval 334"/>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89" name="Oval 335"/>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90" name="Oval 336"/>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91" name="Oval 337"/>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92" name="Oval 338"/>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93" name="Oval 339"/>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94" name="Oval 340"/>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95" name="Oval 341"/>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96" name="Oval 342"/>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97" name="Oval 343"/>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98" name="Oval 344"/>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99" name="Oval 347"/>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00" name="Oval 348"/>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01" name="Oval 349"/>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02" name="Oval 350"/>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03" name="Oval 351"/>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04" name="Oval 352"/>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05" name="Oval 353"/>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06" name="Oval 354"/>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07" name="Oval 355"/>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08" name="Oval 356"/>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09" name="Oval 357"/>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10" name="Oval 358"/>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11" name="Oval 359"/>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12" name="Oval 360"/>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13" name="Oval 361"/>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314" name="Oval 362"/>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15" name="Oval 363"/>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316" name="Oval 364"/>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2" name="Group 366"/>
          <p:cNvGrpSpPr>
            <a:grpSpLocks/>
          </p:cNvGrpSpPr>
          <p:nvPr/>
        </p:nvGrpSpPr>
        <p:grpSpPr bwMode="auto">
          <a:xfrm rot="-1075272">
            <a:off x="6862763" y="3460750"/>
            <a:ext cx="582612" cy="576263"/>
            <a:chOff x="4119" y="2144"/>
            <a:chExt cx="367" cy="363"/>
          </a:xfrm>
        </p:grpSpPr>
        <p:sp>
          <p:nvSpPr>
            <p:cNvPr id="40257" name="Oval 367"/>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58" name="Oval 368"/>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59" name="Oval 369"/>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60" name="Oval 370"/>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61" name="Oval 371"/>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62" name="Oval 372"/>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63" name="Oval 373"/>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64" name="Oval 374"/>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65" name="Oval 375"/>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66" name="Oval 376"/>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67" name="Oval 377"/>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68" name="Oval 378"/>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69" name="Oval 379"/>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70" name="Oval 380"/>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71" name="Oval 381"/>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72" name="Oval 382"/>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73" name="Oval 383"/>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74" name="Oval 384"/>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75" name="Oval 385"/>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76" name="Oval 386"/>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77" name="Oval 387"/>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78" name="Oval 388"/>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79" name="Oval 389"/>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80" name="Oval 390"/>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81" name="Oval 391"/>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82" name="Oval 392"/>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83" name="Oval 393"/>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84" name="Oval 394"/>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85" name="Oval 395"/>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86" name="Oval 396"/>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3" name="Group 428"/>
          <p:cNvGrpSpPr>
            <a:grpSpLocks/>
          </p:cNvGrpSpPr>
          <p:nvPr/>
        </p:nvGrpSpPr>
        <p:grpSpPr bwMode="auto">
          <a:xfrm rot="-1432208">
            <a:off x="6386513" y="4022725"/>
            <a:ext cx="582612" cy="576263"/>
            <a:chOff x="4119" y="2144"/>
            <a:chExt cx="367" cy="363"/>
          </a:xfrm>
        </p:grpSpPr>
        <p:sp>
          <p:nvSpPr>
            <p:cNvPr id="40227" name="Oval 429"/>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28" name="Oval 430"/>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29" name="Oval 431"/>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30" name="Oval 432"/>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31" name="Oval 433"/>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32" name="Oval 434"/>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33" name="Oval 435"/>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34" name="Oval 436"/>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35" name="Oval 437"/>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36" name="Oval 438"/>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37" name="Oval 439"/>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38" name="Oval 440"/>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39" name="Oval 441"/>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40" name="Oval 442"/>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41" name="Oval 443"/>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42" name="Oval 444"/>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43" name="Oval 445"/>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44" name="Oval 446"/>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45" name="Oval 447"/>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46" name="Oval 448"/>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47" name="Oval 449"/>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48" name="Oval 450"/>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49" name="Oval 451"/>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50" name="Oval 452"/>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51" name="Oval 453"/>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52" name="Oval 454"/>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53" name="Oval 455"/>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54" name="Oval 456"/>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55" name="Oval 457"/>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56" name="Oval 458"/>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4" name="Group 459"/>
          <p:cNvGrpSpPr>
            <a:grpSpLocks/>
          </p:cNvGrpSpPr>
          <p:nvPr/>
        </p:nvGrpSpPr>
        <p:grpSpPr bwMode="auto">
          <a:xfrm>
            <a:off x="6996113" y="4089400"/>
            <a:ext cx="582612" cy="576263"/>
            <a:chOff x="4119" y="2144"/>
            <a:chExt cx="367" cy="363"/>
          </a:xfrm>
        </p:grpSpPr>
        <p:sp>
          <p:nvSpPr>
            <p:cNvPr id="40197" name="Oval 460"/>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98" name="Oval 461"/>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99" name="Oval 462"/>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00" name="Oval 463"/>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01" name="Oval 464"/>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02" name="Oval 465"/>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03" name="Oval 466"/>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04" name="Oval 467"/>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05" name="Oval 468"/>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06" name="Oval 469"/>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07" name="Oval 470"/>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08" name="Oval 471"/>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09" name="Oval 472"/>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10" name="Oval 473"/>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11" name="Oval 474"/>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12" name="Oval 475"/>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13" name="Oval 476"/>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14" name="Oval 477"/>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15" name="Oval 478"/>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16" name="Oval 479"/>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17" name="Oval 480"/>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18" name="Oval 481"/>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19" name="Oval 482"/>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20" name="Oval 483"/>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21" name="Oval 484"/>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22" name="Oval 485"/>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23" name="Oval 486"/>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224" name="Oval 487"/>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25" name="Oval 488"/>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226" name="Oval 489"/>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5" name="Group 490"/>
          <p:cNvGrpSpPr>
            <a:grpSpLocks/>
          </p:cNvGrpSpPr>
          <p:nvPr/>
        </p:nvGrpSpPr>
        <p:grpSpPr bwMode="auto">
          <a:xfrm>
            <a:off x="7548563" y="3756025"/>
            <a:ext cx="582612" cy="576263"/>
            <a:chOff x="4119" y="2144"/>
            <a:chExt cx="367" cy="363"/>
          </a:xfrm>
        </p:grpSpPr>
        <p:sp>
          <p:nvSpPr>
            <p:cNvPr id="40167" name="Oval 491"/>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68" name="Oval 492"/>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69" name="Oval 493"/>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70" name="Oval 494"/>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71" name="Oval 495"/>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72" name="Oval 496"/>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73" name="Oval 497"/>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74" name="Oval 498"/>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75" name="Oval 499"/>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76" name="Oval 500"/>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77" name="Oval 501"/>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78" name="Oval 502"/>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79" name="Oval 503"/>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80" name="Oval 504"/>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81" name="Oval 505"/>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82" name="Oval 506"/>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83" name="Oval 507"/>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84" name="Oval 508"/>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85" name="Oval 509"/>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86" name="Oval 510"/>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87" name="Oval 511"/>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88" name="Oval 512"/>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89" name="Oval 513"/>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90" name="Oval 514"/>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91" name="Oval 515"/>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92" name="Oval 516"/>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93" name="Oval 517"/>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94" name="Oval 518"/>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95" name="Oval 519"/>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96" name="Oval 520"/>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6" name="Group 521"/>
          <p:cNvGrpSpPr>
            <a:grpSpLocks/>
          </p:cNvGrpSpPr>
          <p:nvPr/>
        </p:nvGrpSpPr>
        <p:grpSpPr bwMode="auto">
          <a:xfrm rot="1843334">
            <a:off x="7643813" y="4489450"/>
            <a:ext cx="582612" cy="576263"/>
            <a:chOff x="4119" y="2144"/>
            <a:chExt cx="367" cy="363"/>
          </a:xfrm>
        </p:grpSpPr>
        <p:sp>
          <p:nvSpPr>
            <p:cNvPr id="40137" name="Oval 522"/>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38" name="Oval 523"/>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39" name="Oval 524"/>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40" name="Oval 525"/>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41" name="Oval 526"/>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42" name="Oval 527"/>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43" name="Oval 528"/>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44" name="Oval 529"/>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45" name="Oval 530"/>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46" name="Oval 531"/>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47" name="Oval 532"/>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48" name="Oval 533"/>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49" name="Oval 534"/>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50" name="Oval 535"/>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51" name="Oval 536"/>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52" name="Oval 537"/>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53" name="Oval 538"/>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54" name="Oval 539"/>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55" name="Oval 540"/>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56" name="Oval 541"/>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57" name="Oval 542"/>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58" name="Oval 543"/>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59" name="Oval 544"/>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60" name="Oval 545"/>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61" name="Oval 546"/>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62" name="Oval 547"/>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63" name="Oval 548"/>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64" name="Oval 549"/>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65" name="Oval 550"/>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66" name="Oval 551"/>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7" name="Group 552"/>
          <p:cNvGrpSpPr>
            <a:grpSpLocks/>
          </p:cNvGrpSpPr>
          <p:nvPr/>
        </p:nvGrpSpPr>
        <p:grpSpPr bwMode="auto">
          <a:xfrm rot="-2610779">
            <a:off x="6958013" y="4622800"/>
            <a:ext cx="582612" cy="576263"/>
            <a:chOff x="4119" y="2144"/>
            <a:chExt cx="367" cy="363"/>
          </a:xfrm>
        </p:grpSpPr>
        <p:sp>
          <p:nvSpPr>
            <p:cNvPr id="40107" name="Oval 553"/>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08" name="Oval 554"/>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09" name="Oval 555"/>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10" name="Oval 556"/>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11" name="Oval 557"/>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12" name="Oval 558"/>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13" name="Oval 559"/>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14" name="Oval 560"/>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15" name="Oval 561"/>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16" name="Oval 562"/>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17" name="Oval 563"/>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18" name="Oval 564"/>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19" name="Oval 565"/>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20" name="Oval 566"/>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21" name="Oval 567"/>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22" name="Oval 568"/>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23" name="Oval 569"/>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24" name="Oval 570"/>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25" name="Oval 571"/>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26" name="Oval 572"/>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27" name="Oval 573"/>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28" name="Oval 574"/>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29" name="Oval 575"/>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30" name="Oval 576"/>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31" name="Oval 577"/>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32" name="Oval 578"/>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33" name="Oval 579"/>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34" name="Oval 580"/>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35" name="Oval 581"/>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36" name="Oval 582"/>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grpSp>
        <p:nvGrpSpPr>
          <p:cNvPr id="40058" name="Group 583"/>
          <p:cNvGrpSpPr>
            <a:grpSpLocks/>
          </p:cNvGrpSpPr>
          <p:nvPr/>
        </p:nvGrpSpPr>
        <p:grpSpPr bwMode="auto">
          <a:xfrm rot="-720518">
            <a:off x="6138863" y="4613275"/>
            <a:ext cx="582612" cy="576263"/>
            <a:chOff x="4119" y="2144"/>
            <a:chExt cx="367" cy="363"/>
          </a:xfrm>
        </p:grpSpPr>
        <p:sp>
          <p:nvSpPr>
            <p:cNvPr id="40077" name="Oval 584"/>
            <p:cNvSpPr>
              <a:spLocks noChangeArrowheads="1"/>
            </p:cNvSpPr>
            <p:nvPr/>
          </p:nvSpPr>
          <p:spPr bwMode="auto">
            <a:xfrm rot="5400000">
              <a:off x="4350" y="2136"/>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78" name="Oval 585"/>
            <p:cNvSpPr>
              <a:spLocks noChangeArrowheads="1"/>
            </p:cNvSpPr>
            <p:nvPr/>
          </p:nvSpPr>
          <p:spPr bwMode="auto">
            <a:xfrm rot="5400000">
              <a:off x="4424" y="2135"/>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79" name="Oval 586"/>
            <p:cNvSpPr>
              <a:spLocks noChangeArrowheads="1"/>
            </p:cNvSpPr>
            <p:nvPr/>
          </p:nvSpPr>
          <p:spPr bwMode="auto">
            <a:xfrm rot="5400000">
              <a:off x="4419" y="2194"/>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80" name="Oval 587"/>
            <p:cNvSpPr>
              <a:spLocks noChangeArrowheads="1"/>
            </p:cNvSpPr>
            <p:nvPr/>
          </p:nvSpPr>
          <p:spPr bwMode="auto">
            <a:xfrm rot="5400000">
              <a:off x="4345" y="2195"/>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81" name="Oval 588"/>
            <p:cNvSpPr>
              <a:spLocks noChangeArrowheads="1"/>
            </p:cNvSpPr>
            <p:nvPr/>
          </p:nvSpPr>
          <p:spPr bwMode="auto">
            <a:xfrm rot="5400000">
              <a:off x="4345" y="2257"/>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82" name="Oval 589"/>
            <p:cNvSpPr>
              <a:spLocks noChangeArrowheads="1"/>
            </p:cNvSpPr>
            <p:nvPr/>
          </p:nvSpPr>
          <p:spPr bwMode="auto">
            <a:xfrm rot="5400000">
              <a:off x="4419" y="2256"/>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83" name="Oval 590"/>
            <p:cNvSpPr>
              <a:spLocks noChangeArrowheads="1"/>
            </p:cNvSpPr>
            <p:nvPr/>
          </p:nvSpPr>
          <p:spPr bwMode="auto">
            <a:xfrm rot="5400000">
              <a:off x="4424" y="2322"/>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84" name="Oval 591"/>
            <p:cNvSpPr>
              <a:spLocks noChangeArrowheads="1"/>
            </p:cNvSpPr>
            <p:nvPr/>
          </p:nvSpPr>
          <p:spPr bwMode="auto">
            <a:xfrm rot="5400000">
              <a:off x="4350" y="2323"/>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85" name="Oval 592"/>
            <p:cNvSpPr>
              <a:spLocks noChangeArrowheads="1"/>
            </p:cNvSpPr>
            <p:nvPr/>
          </p:nvSpPr>
          <p:spPr bwMode="auto">
            <a:xfrm rot="5400000">
              <a:off x="4276"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86" name="Oval 593"/>
            <p:cNvSpPr>
              <a:spLocks noChangeArrowheads="1"/>
            </p:cNvSpPr>
            <p:nvPr/>
          </p:nvSpPr>
          <p:spPr bwMode="auto">
            <a:xfrm rot="5400000">
              <a:off x="4276"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87" name="Oval 594"/>
            <p:cNvSpPr>
              <a:spLocks noChangeArrowheads="1"/>
            </p:cNvSpPr>
            <p:nvPr/>
          </p:nvSpPr>
          <p:spPr bwMode="auto">
            <a:xfrm rot="5400000">
              <a:off x="4276"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88" name="Oval 595"/>
            <p:cNvSpPr>
              <a:spLocks noChangeArrowheads="1"/>
            </p:cNvSpPr>
            <p:nvPr/>
          </p:nvSpPr>
          <p:spPr bwMode="auto">
            <a:xfrm rot="5400000">
              <a:off x="4280" y="2323"/>
              <a:ext cx="48" cy="63"/>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89" name="Oval 596"/>
            <p:cNvSpPr>
              <a:spLocks noChangeArrowheads="1"/>
            </p:cNvSpPr>
            <p:nvPr/>
          </p:nvSpPr>
          <p:spPr bwMode="auto">
            <a:xfrm rot="5400000">
              <a:off x="4355" y="2389"/>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90" name="Oval 597"/>
            <p:cNvSpPr>
              <a:spLocks noChangeArrowheads="1"/>
            </p:cNvSpPr>
            <p:nvPr/>
          </p:nvSpPr>
          <p:spPr bwMode="auto">
            <a:xfrm rot="5400000">
              <a:off x="4429" y="2388"/>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91" name="Oval 598"/>
            <p:cNvSpPr>
              <a:spLocks noChangeArrowheads="1"/>
            </p:cNvSpPr>
            <p:nvPr/>
          </p:nvSpPr>
          <p:spPr bwMode="auto">
            <a:xfrm rot="5400000">
              <a:off x="4424" y="2447"/>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92" name="Oval 599"/>
            <p:cNvSpPr>
              <a:spLocks noChangeArrowheads="1"/>
            </p:cNvSpPr>
            <p:nvPr/>
          </p:nvSpPr>
          <p:spPr bwMode="auto">
            <a:xfrm rot="5400000">
              <a:off x="4350" y="2448"/>
              <a:ext cx="47"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93" name="Oval 600"/>
            <p:cNvSpPr>
              <a:spLocks noChangeArrowheads="1"/>
            </p:cNvSpPr>
            <p:nvPr/>
          </p:nvSpPr>
          <p:spPr bwMode="auto">
            <a:xfrm rot="5400000">
              <a:off x="4281"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94" name="Oval 601"/>
            <p:cNvSpPr>
              <a:spLocks noChangeArrowheads="1"/>
            </p:cNvSpPr>
            <p:nvPr/>
          </p:nvSpPr>
          <p:spPr bwMode="auto">
            <a:xfrm rot="5400000">
              <a:off x="4281" y="2448"/>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95" name="Oval 602"/>
            <p:cNvSpPr>
              <a:spLocks noChangeArrowheads="1"/>
            </p:cNvSpPr>
            <p:nvPr/>
          </p:nvSpPr>
          <p:spPr bwMode="auto">
            <a:xfrm rot="5400000">
              <a:off x="4201" y="2135"/>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96" name="Oval 603"/>
            <p:cNvSpPr>
              <a:spLocks noChangeArrowheads="1"/>
            </p:cNvSpPr>
            <p:nvPr/>
          </p:nvSpPr>
          <p:spPr bwMode="auto">
            <a:xfrm rot="5400000">
              <a:off x="4201" y="2198"/>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97" name="Oval 604"/>
            <p:cNvSpPr>
              <a:spLocks noChangeArrowheads="1"/>
            </p:cNvSpPr>
            <p:nvPr/>
          </p:nvSpPr>
          <p:spPr bwMode="auto">
            <a:xfrm rot="5400000">
              <a:off x="4201" y="2260"/>
              <a:ext cx="47"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098" name="Oval 605"/>
            <p:cNvSpPr>
              <a:spLocks noChangeArrowheads="1"/>
            </p:cNvSpPr>
            <p:nvPr/>
          </p:nvSpPr>
          <p:spPr bwMode="auto">
            <a:xfrm rot="5400000">
              <a:off x="4201" y="2322"/>
              <a:ext cx="48"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099" name="Oval 606"/>
            <p:cNvSpPr>
              <a:spLocks noChangeArrowheads="1"/>
            </p:cNvSpPr>
            <p:nvPr/>
          </p:nvSpPr>
          <p:spPr bwMode="auto">
            <a:xfrm rot="5400000">
              <a:off x="4132" y="2136"/>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00" name="Oval 607"/>
            <p:cNvSpPr>
              <a:spLocks noChangeArrowheads="1"/>
            </p:cNvSpPr>
            <p:nvPr/>
          </p:nvSpPr>
          <p:spPr bwMode="auto">
            <a:xfrm rot="5400000">
              <a:off x="4127" y="2195"/>
              <a:ext cx="47"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01" name="Oval 608"/>
            <p:cNvSpPr>
              <a:spLocks noChangeArrowheads="1"/>
            </p:cNvSpPr>
            <p:nvPr/>
          </p:nvSpPr>
          <p:spPr bwMode="auto">
            <a:xfrm rot="5400000">
              <a:off x="4127" y="2257"/>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02" name="Oval 609"/>
            <p:cNvSpPr>
              <a:spLocks noChangeArrowheads="1"/>
            </p:cNvSpPr>
            <p:nvPr/>
          </p:nvSpPr>
          <p:spPr bwMode="auto">
            <a:xfrm rot="5400000">
              <a:off x="4132" y="2323"/>
              <a:ext cx="48" cy="64"/>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03" name="Oval 610"/>
            <p:cNvSpPr>
              <a:spLocks noChangeArrowheads="1"/>
            </p:cNvSpPr>
            <p:nvPr/>
          </p:nvSpPr>
          <p:spPr bwMode="auto">
            <a:xfrm rot="5400000">
              <a:off x="4206" y="2388"/>
              <a:ext cx="48" cy="66"/>
            </a:xfrm>
            <a:prstGeom prst="ellipse">
              <a:avLst/>
            </a:prstGeom>
            <a:solidFill>
              <a:srgbClr val="FF0000"/>
            </a:solidFill>
            <a:ln w="9525">
              <a:solidFill>
                <a:schemeClr val="tx1"/>
              </a:solidFill>
              <a:round/>
              <a:headEnd/>
              <a:tailEnd/>
            </a:ln>
          </p:spPr>
          <p:txBody>
            <a:bodyPr wrap="none" anchor="ctr"/>
            <a:lstStyle/>
            <a:p>
              <a:endParaRPr lang="de-DE"/>
            </a:p>
          </p:txBody>
        </p:sp>
        <p:sp>
          <p:nvSpPr>
            <p:cNvPr id="40104" name="Oval 611"/>
            <p:cNvSpPr>
              <a:spLocks noChangeArrowheads="1"/>
            </p:cNvSpPr>
            <p:nvPr/>
          </p:nvSpPr>
          <p:spPr bwMode="auto">
            <a:xfrm rot="5400000">
              <a:off x="4206" y="2451"/>
              <a:ext cx="47" cy="66"/>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05" name="Oval 612"/>
            <p:cNvSpPr>
              <a:spLocks noChangeArrowheads="1"/>
            </p:cNvSpPr>
            <p:nvPr/>
          </p:nvSpPr>
          <p:spPr bwMode="auto">
            <a:xfrm rot="5400000">
              <a:off x="4137" y="2389"/>
              <a:ext cx="48" cy="64"/>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40106" name="Oval 613"/>
            <p:cNvSpPr>
              <a:spLocks noChangeArrowheads="1"/>
            </p:cNvSpPr>
            <p:nvPr/>
          </p:nvSpPr>
          <p:spPr bwMode="auto">
            <a:xfrm rot="5400000">
              <a:off x="4132" y="2448"/>
              <a:ext cx="47" cy="64"/>
            </a:xfrm>
            <a:prstGeom prst="ellipse">
              <a:avLst/>
            </a:prstGeom>
            <a:solidFill>
              <a:srgbClr val="FF0000"/>
            </a:solidFill>
            <a:ln w="9525">
              <a:solidFill>
                <a:schemeClr val="tx1"/>
              </a:solidFill>
              <a:round/>
              <a:headEnd/>
              <a:tailEnd/>
            </a:ln>
          </p:spPr>
          <p:txBody>
            <a:bodyPr wrap="none" anchor="ctr"/>
            <a:lstStyle/>
            <a:p>
              <a:endParaRPr lang="de-DE"/>
            </a:p>
          </p:txBody>
        </p:sp>
      </p:grpSp>
      <p:sp>
        <p:nvSpPr>
          <p:cNvPr id="40059" name="Text Box 614"/>
          <p:cNvSpPr txBox="1">
            <a:spLocks noChangeArrowheads="1"/>
          </p:cNvSpPr>
          <p:nvPr/>
        </p:nvSpPr>
        <p:spPr bwMode="auto">
          <a:xfrm>
            <a:off x="5864225" y="2849563"/>
            <a:ext cx="2824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Bulk: More Room for Deformation</a:t>
            </a:r>
          </a:p>
          <a:p>
            <a:pPr eaLnBrk="1" hangingPunct="1"/>
            <a:r>
              <a:rPr lang="en-US" sz="1400"/>
              <a:t>in bulk polycrystalline materials</a:t>
            </a:r>
          </a:p>
        </p:txBody>
      </p:sp>
      <p:pic>
        <p:nvPicPr>
          <p:cNvPr id="40060" name="Picture 615" descr="6BDE06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43538"/>
            <a:ext cx="16478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61" name="Text Box 616"/>
          <p:cNvSpPr txBox="1">
            <a:spLocks noChangeArrowheads="1"/>
          </p:cNvSpPr>
          <p:nvPr/>
        </p:nvSpPr>
        <p:spPr bwMode="auto">
          <a:xfrm>
            <a:off x="342900" y="3816350"/>
            <a:ext cx="50276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algn="l" eaLnBrk="1" hangingPunct="1"/>
            <a:r>
              <a:rPr lang="en-US" sz="1400" b="1" u="sng"/>
              <a:t>Hall Petch Model (no longer valid)</a:t>
            </a:r>
          </a:p>
          <a:p>
            <a:pPr algn="l" eaLnBrk="1" hangingPunct="1"/>
            <a:endParaRPr lang="en-US" sz="1400" b="1" u="sng"/>
          </a:p>
          <a:p>
            <a:pPr algn="l" eaLnBrk="1" hangingPunct="1"/>
            <a:r>
              <a:rPr lang="en-US" sz="1400" b="1"/>
              <a:t>The Hall-Petch model treats grain boundaries as barriers to dislocation motion, and thus dislocations pile up against the boundary. Upon reaching a critical stress, the dislocations will cross over to the next grain and induce yielding. </a:t>
            </a:r>
          </a:p>
          <a:p>
            <a:pPr algn="l" eaLnBrk="1" hangingPunct="1"/>
            <a:endParaRPr lang="en-US" sz="1400" b="1"/>
          </a:p>
          <a:p>
            <a:pPr algn="l" eaLnBrk="1" hangingPunct="1"/>
            <a:r>
              <a:rPr lang="en-US" sz="1400" b="1"/>
              <a:t>Hall Petch Model says the smaller the grain size the stronger the material. </a:t>
            </a:r>
          </a:p>
          <a:p>
            <a:pPr algn="l" eaLnBrk="1" hangingPunct="1"/>
            <a:endParaRPr lang="en-US" sz="1400" b="1"/>
          </a:p>
          <a:p>
            <a:pPr algn="l" eaLnBrk="1" hangingPunct="1"/>
            <a:r>
              <a:rPr lang="en-US" sz="1400" b="1"/>
              <a:t>The model is no longer valid as you go to single crystal materials.  </a:t>
            </a:r>
          </a:p>
        </p:txBody>
      </p:sp>
      <p:sp>
        <p:nvSpPr>
          <p:cNvPr id="40062" name="Line 617"/>
          <p:cNvSpPr>
            <a:spLocks noChangeShapeType="1"/>
          </p:cNvSpPr>
          <p:nvPr/>
        </p:nvSpPr>
        <p:spPr bwMode="auto">
          <a:xfrm>
            <a:off x="6753225" y="5705475"/>
            <a:ext cx="304800" cy="1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0063" name="Text Box 619"/>
          <p:cNvSpPr txBox="1">
            <a:spLocks noChangeArrowheads="1"/>
          </p:cNvSpPr>
          <p:nvPr/>
        </p:nvSpPr>
        <p:spPr bwMode="auto">
          <a:xfrm>
            <a:off x="5327650" y="5573713"/>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yield strength</a:t>
            </a:r>
          </a:p>
        </p:txBody>
      </p:sp>
      <p:sp>
        <p:nvSpPr>
          <p:cNvPr id="40064" name="Text Box 620"/>
          <p:cNvSpPr txBox="1">
            <a:spLocks noChangeArrowheads="1"/>
          </p:cNvSpPr>
          <p:nvPr/>
        </p:nvSpPr>
        <p:spPr bwMode="auto">
          <a:xfrm>
            <a:off x="5538788" y="6221413"/>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sz="1400"/>
              <a:t>hardness</a:t>
            </a:r>
          </a:p>
        </p:txBody>
      </p:sp>
      <p:sp>
        <p:nvSpPr>
          <p:cNvPr id="40065" name="Line 621"/>
          <p:cNvSpPr>
            <a:spLocks noChangeShapeType="1"/>
          </p:cNvSpPr>
          <p:nvPr/>
        </p:nvSpPr>
        <p:spPr bwMode="auto">
          <a:xfrm flipH="1">
            <a:off x="8124825" y="4733925"/>
            <a:ext cx="257175" cy="4476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0066" name="Line 624"/>
          <p:cNvSpPr>
            <a:spLocks noChangeShapeType="1"/>
          </p:cNvSpPr>
          <p:nvPr/>
        </p:nvSpPr>
        <p:spPr bwMode="auto">
          <a:xfrm flipV="1">
            <a:off x="2305050" y="1752600"/>
            <a:ext cx="523875" cy="1809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40067" name="Text Box 625"/>
          <p:cNvSpPr txBox="1">
            <a:spLocks noChangeArrowheads="1"/>
          </p:cNvSpPr>
          <p:nvPr/>
        </p:nvSpPr>
        <p:spPr bwMode="auto">
          <a:xfrm>
            <a:off x="2900363" y="1370013"/>
            <a:ext cx="1449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algn="ctr" rtl="0" eaLnBrk="0" fontAlgn="base" hangingPunct="0">
              <a:spcBef>
                <a:spcPct val="0"/>
              </a:spcBef>
              <a:spcAft>
                <a:spcPct val="0"/>
              </a:spcAft>
              <a:defRPr sz="800">
                <a:solidFill>
                  <a:schemeClr val="tx1"/>
                </a:solidFill>
                <a:latin typeface="Arial" pitchFamily="34" charset="0"/>
              </a:defRPr>
            </a:lvl6pPr>
            <a:lvl7pPr marL="2971800" indent="-228600" algn="ctr" rtl="0" eaLnBrk="0" fontAlgn="base" hangingPunct="0">
              <a:spcBef>
                <a:spcPct val="0"/>
              </a:spcBef>
              <a:spcAft>
                <a:spcPct val="0"/>
              </a:spcAft>
              <a:defRPr sz="800">
                <a:solidFill>
                  <a:schemeClr val="tx1"/>
                </a:solidFill>
                <a:latin typeface="Arial" pitchFamily="34" charset="0"/>
              </a:defRPr>
            </a:lvl7pPr>
            <a:lvl8pPr marL="3429000" indent="-228600" algn="ctr" rtl="0" eaLnBrk="0" fontAlgn="base" hangingPunct="0">
              <a:spcBef>
                <a:spcPct val="0"/>
              </a:spcBef>
              <a:spcAft>
                <a:spcPct val="0"/>
              </a:spcAft>
              <a:defRPr sz="800">
                <a:solidFill>
                  <a:schemeClr val="tx1"/>
                </a:solidFill>
                <a:latin typeface="Arial" pitchFamily="34" charset="0"/>
              </a:defRPr>
            </a:lvl8pPr>
            <a:lvl9pPr marL="3886200" indent="-228600" algn="ctr" rtl="0" eaLnBrk="0" fontAlgn="base" hangingPunct="0">
              <a:spcBef>
                <a:spcPct val="0"/>
              </a:spcBef>
              <a:spcAft>
                <a:spcPct val="0"/>
              </a:spcAft>
              <a:defRPr sz="800">
                <a:solidFill>
                  <a:schemeClr val="tx1"/>
                </a:solidFill>
                <a:latin typeface="Arial" pitchFamily="34" charset="0"/>
              </a:defRPr>
            </a:lvl9pPr>
          </a:lstStyle>
          <a:p>
            <a:pPr eaLnBrk="1" hangingPunct="1"/>
            <a:r>
              <a:rPr lang="en-US"/>
              <a:t>Stronger hardness than what has been predicted by the Hall Petch Model</a:t>
            </a:r>
          </a:p>
        </p:txBody>
      </p:sp>
      <p:sp>
        <p:nvSpPr>
          <p:cNvPr id="40068" name="Rectangle 627"/>
          <p:cNvSpPr>
            <a:spLocks noGrp="1" noChangeArrowheads="1"/>
          </p:cNvSpPr>
          <p:nvPr>
            <p:ph type="title"/>
          </p:nvPr>
        </p:nvSpPr>
        <p:spPr bwMode="auto">
          <a:xfrm>
            <a:off x="295275" y="0"/>
            <a:ext cx="5991225"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mtClean="0"/>
              <a:t>Mechanical Properties</a:t>
            </a:r>
          </a:p>
        </p:txBody>
      </p:sp>
      <mc:AlternateContent xmlns:mc="http://schemas.openxmlformats.org/markup-compatibility/2006" xmlns:p14="http://schemas.microsoft.com/office/powerpoint/2010/main">
        <mc:Choice Requires="p14">
          <p:contentPart p14:bwMode="auto" r:id="rId5">
            <p14:nvContentPartPr>
              <p14:cNvPr id="11266" name="Ink 628"/>
              <p14:cNvContentPartPr>
                <a14:cpLocks xmlns:a14="http://schemas.microsoft.com/office/drawing/2010/main" noRot="1" noChangeAspect="1" noEditPoints="1" noChangeArrowheads="1" noChangeShapeType="1"/>
              </p14:cNvContentPartPr>
              <p14:nvPr/>
            </p14:nvContentPartPr>
            <p14:xfrm>
              <a:off x="554038" y="3503613"/>
              <a:ext cx="731837" cy="273050"/>
            </p14:xfrm>
          </p:contentPart>
        </mc:Choice>
        <mc:Fallback xmlns="">
          <p:pic>
            <p:nvPicPr>
              <p:cNvPr id="11266" name="Ink 628"/>
              <p:cNvPicPr>
                <a:picLocks noRot="1" noChangeAspect="1" noEditPoints="1" noChangeArrowheads="1" noChangeShapeType="1"/>
              </p:cNvPicPr>
              <p:nvPr/>
            </p:nvPicPr>
            <p:blipFill>
              <a:blip r:embed="rId6"/>
              <a:stretch>
                <a:fillRect/>
              </a:stretch>
            </p:blipFill>
            <p:spPr>
              <a:xfrm>
                <a:off x="545039" y="3495328"/>
                <a:ext cx="748036" cy="29070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7" name="Ink 629"/>
              <p14:cNvContentPartPr>
                <a14:cpLocks xmlns:a14="http://schemas.microsoft.com/office/drawing/2010/main" noRot="1" noChangeAspect="1" noEditPoints="1" noChangeArrowheads="1" noChangeShapeType="1"/>
              </p14:cNvContentPartPr>
              <p14:nvPr/>
            </p14:nvContentPartPr>
            <p14:xfrm>
              <a:off x="1392238" y="3536950"/>
              <a:ext cx="93662" cy="133350"/>
            </p14:xfrm>
          </p:contentPart>
        </mc:Choice>
        <mc:Fallback xmlns="">
          <p:pic>
            <p:nvPicPr>
              <p:cNvPr id="11267" name="Ink 629"/>
              <p:cNvPicPr>
                <a:picLocks noRot="1" noChangeAspect="1" noEditPoints="1" noChangeArrowheads="1" noChangeShapeType="1"/>
              </p:cNvPicPr>
              <p:nvPr/>
            </p:nvPicPr>
            <p:blipFill>
              <a:blip r:embed="rId8"/>
              <a:stretch>
                <a:fillRect/>
              </a:stretch>
            </p:blipFill>
            <p:spPr>
              <a:xfrm>
                <a:off x="1388275" y="3531184"/>
                <a:ext cx="101587" cy="1463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8" name="Ink 630"/>
              <p14:cNvContentPartPr>
                <a14:cpLocks xmlns:a14="http://schemas.microsoft.com/office/drawing/2010/main" noRot="1" noChangeAspect="1" noEditPoints="1" noChangeArrowheads="1" noChangeShapeType="1"/>
              </p14:cNvContentPartPr>
              <p14:nvPr/>
            </p14:nvContentPartPr>
            <p14:xfrm>
              <a:off x="1662113" y="3525838"/>
              <a:ext cx="879475" cy="187325"/>
            </p14:xfrm>
          </p:contentPart>
        </mc:Choice>
        <mc:Fallback xmlns="">
          <p:pic>
            <p:nvPicPr>
              <p:cNvPr id="11268" name="Ink 630"/>
              <p:cNvPicPr>
                <a:picLocks noRot="1" noChangeAspect="1" noEditPoints="1" noChangeArrowheads="1" noChangeShapeType="1"/>
              </p:cNvPicPr>
              <p:nvPr/>
            </p:nvPicPr>
            <p:blipFill>
              <a:blip r:embed="rId10"/>
              <a:stretch>
                <a:fillRect/>
              </a:stretch>
            </p:blipFill>
            <p:spPr>
              <a:xfrm>
                <a:off x="1655273" y="3518647"/>
                <a:ext cx="889555" cy="20062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69" name="Ink 631"/>
              <p14:cNvContentPartPr>
                <a14:cpLocks xmlns:a14="http://schemas.microsoft.com/office/drawing/2010/main" noRot="1" noChangeAspect="1" noEditPoints="1" noChangeArrowheads="1" noChangeShapeType="1"/>
              </p14:cNvContentPartPr>
              <p14:nvPr/>
            </p14:nvContentPartPr>
            <p14:xfrm>
              <a:off x="2662238" y="3489325"/>
              <a:ext cx="708025" cy="222250"/>
            </p14:xfrm>
          </p:contentPart>
        </mc:Choice>
        <mc:Fallback xmlns="">
          <p:pic>
            <p:nvPicPr>
              <p:cNvPr id="11269" name="Ink 631"/>
              <p:cNvPicPr>
                <a:picLocks noRot="1" noChangeAspect="1" noEditPoints="1" noChangeArrowheads="1" noChangeShapeType="1"/>
              </p:cNvPicPr>
              <p:nvPr/>
            </p:nvPicPr>
            <p:blipFill>
              <a:blip r:embed="rId12"/>
              <a:stretch>
                <a:fillRect/>
              </a:stretch>
            </p:blipFill>
            <p:spPr>
              <a:xfrm>
                <a:off x="2657199" y="3483201"/>
                <a:ext cx="720983" cy="23377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0" name="Ink 632"/>
              <p14:cNvContentPartPr>
                <a14:cpLocks xmlns:a14="http://schemas.microsoft.com/office/drawing/2010/main" noRot="1" noChangeAspect="1" noEditPoints="1" noChangeArrowheads="1" noChangeShapeType="1"/>
              </p14:cNvContentPartPr>
              <p14:nvPr/>
            </p14:nvContentPartPr>
            <p14:xfrm>
              <a:off x="3506788" y="3519488"/>
              <a:ext cx="147637" cy="274637"/>
            </p14:xfrm>
          </p:contentPart>
        </mc:Choice>
        <mc:Fallback xmlns="">
          <p:pic>
            <p:nvPicPr>
              <p:cNvPr id="11270" name="Ink 632"/>
              <p:cNvPicPr>
                <a:picLocks noRot="1" noChangeAspect="1" noEditPoints="1" noChangeArrowheads="1" noChangeShapeType="1"/>
              </p:cNvPicPr>
              <p:nvPr/>
            </p:nvPicPr>
            <p:blipFill>
              <a:blip r:embed="rId14"/>
              <a:stretch>
                <a:fillRect/>
              </a:stretch>
            </p:blipFill>
            <p:spPr>
              <a:xfrm>
                <a:off x="3498526" y="3511198"/>
                <a:ext cx="164161" cy="29085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1" name="Ink 633"/>
              <p14:cNvContentPartPr>
                <a14:cpLocks xmlns:a14="http://schemas.microsoft.com/office/drawing/2010/main" noRot="1" noChangeAspect="1" noEditPoints="1" noChangeArrowheads="1" noChangeShapeType="1"/>
              </p14:cNvContentPartPr>
              <p14:nvPr/>
            </p14:nvContentPartPr>
            <p14:xfrm>
              <a:off x="3811588" y="3500438"/>
              <a:ext cx="992187" cy="236537"/>
            </p14:xfrm>
          </p:contentPart>
        </mc:Choice>
        <mc:Fallback xmlns="">
          <p:pic>
            <p:nvPicPr>
              <p:cNvPr id="11271" name="Ink 633"/>
              <p:cNvPicPr>
                <a:picLocks noRot="1" noChangeAspect="1" noEditPoints="1" noChangeArrowheads="1" noChangeShapeType="1"/>
              </p:cNvPicPr>
              <p:nvPr/>
            </p:nvPicPr>
            <p:blipFill>
              <a:blip r:embed="rId16"/>
              <a:stretch>
                <a:fillRect/>
              </a:stretch>
            </p:blipFill>
            <p:spPr>
              <a:xfrm>
                <a:off x="3804028" y="3491437"/>
                <a:ext cx="1010187" cy="25345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2" name="Ink 634"/>
              <p14:cNvContentPartPr>
                <a14:cpLocks xmlns:a14="http://schemas.microsoft.com/office/drawing/2010/main" noRot="1" noChangeAspect="1" noEditPoints="1" noChangeArrowheads="1" noChangeShapeType="1"/>
              </p14:cNvContentPartPr>
              <p14:nvPr/>
            </p14:nvContentPartPr>
            <p14:xfrm>
              <a:off x="4900613" y="3417888"/>
              <a:ext cx="66675" cy="93662"/>
            </p14:xfrm>
          </p:contentPart>
        </mc:Choice>
        <mc:Fallback xmlns="">
          <p:pic>
            <p:nvPicPr>
              <p:cNvPr id="11272" name="Ink 634"/>
              <p:cNvPicPr>
                <a:picLocks noRot="1" noChangeAspect="1" noEditPoints="1" noChangeArrowheads="1" noChangeShapeType="1"/>
              </p:cNvPicPr>
              <p:nvPr/>
            </p:nvPicPr>
            <p:blipFill>
              <a:blip r:embed="rId18"/>
              <a:stretch>
                <a:fillRect/>
              </a:stretch>
            </p:blipFill>
            <p:spPr>
              <a:xfrm>
                <a:off x="4894126" y="3412484"/>
                <a:ext cx="81452" cy="10230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3" name="Ink 635"/>
              <p14:cNvContentPartPr>
                <a14:cpLocks xmlns:a14="http://schemas.microsoft.com/office/drawing/2010/main" noRot="1" noChangeAspect="1" noEditPoints="1" noChangeArrowheads="1" noChangeShapeType="1"/>
              </p14:cNvContentPartPr>
              <p14:nvPr/>
            </p14:nvContentPartPr>
            <p14:xfrm>
              <a:off x="350838" y="3348038"/>
              <a:ext cx="69850" cy="130175"/>
            </p14:xfrm>
          </p:contentPart>
        </mc:Choice>
        <mc:Fallback xmlns="">
          <p:pic>
            <p:nvPicPr>
              <p:cNvPr id="11273" name="Ink 635"/>
              <p:cNvPicPr>
                <a:picLocks noRot="1" noChangeAspect="1" noEditPoints="1" noChangeArrowheads="1" noChangeShapeType="1"/>
              </p:cNvPicPr>
              <p:nvPr/>
            </p:nvPicPr>
            <p:blipFill>
              <a:blip r:embed="rId20"/>
              <a:stretch>
                <a:fillRect/>
              </a:stretch>
            </p:blipFill>
            <p:spPr>
              <a:xfrm>
                <a:off x="346157" y="3345521"/>
                <a:ext cx="77051" cy="136648"/>
              </a:xfrm>
              <a:prstGeom prst="rect">
                <a:avLst/>
              </a:prstGeom>
            </p:spPr>
          </p:pic>
        </mc:Fallback>
      </mc:AlternateContent>
    </p:spTree>
    <p:extLst>
      <p:ext uri="{BB962C8B-B14F-4D97-AF65-F5344CB8AC3E}">
        <p14:creationId xmlns:p14="http://schemas.microsoft.com/office/powerpoint/2010/main" val="237656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546550" cy="6093976"/>
          </a:xfrm>
          <a:prstGeom prst="rect">
            <a:avLst/>
          </a:prstGeom>
        </p:spPr>
        <p:txBody>
          <a:bodyPr wrap="square">
            <a:spAutoFit/>
          </a:bodyPr>
          <a:lstStyle/>
          <a:p>
            <a:pPr algn="just" rtl="0">
              <a:lnSpc>
                <a:spcPct val="150000"/>
              </a:lnSpc>
            </a:pPr>
            <a:r>
              <a:rPr lang="en-US" sz="2000" dirty="0"/>
              <a:t>The mechanical properties of the top layer of the list of properties benefiting from the small size of the granules and the presence of large numbers of atoms of the material in the external surfaces. For example, the hardness of the materials of the medium and the alloys increases and the strength of the load loads By minimizing the dimensions of the granules of the material and controlling the arrangement of the atoms. </a:t>
            </a:r>
            <a:endParaRPr lang="en-US" sz="2000" dirty="0" smtClean="0"/>
          </a:p>
          <a:p>
            <a:pPr algn="just" rtl="0">
              <a:lnSpc>
                <a:spcPct val="150000"/>
              </a:lnSpc>
            </a:pPr>
            <a:r>
              <a:rPr lang="en-US" sz="2000" dirty="0"/>
              <a:t>. For example</a:t>
            </a:r>
            <a:r>
              <a:rPr lang="en-US" sz="2000" dirty="0" smtClean="0"/>
              <a:t>,</a:t>
            </a:r>
          </a:p>
          <a:p>
            <a:pPr marL="342900" indent="-342900" algn="just" rtl="0">
              <a:lnSpc>
                <a:spcPct val="150000"/>
              </a:lnSpc>
              <a:buFont typeface="Wingdings" pitchFamily="2" charset="2"/>
              <a:buChar char="Ø"/>
            </a:pPr>
            <a:r>
              <a:rPr lang="en-US" sz="2000" dirty="0" smtClean="0"/>
              <a:t> </a:t>
            </a:r>
            <a:r>
              <a:rPr lang="en-US" sz="2000" dirty="0"/>
              <a:t>titanium carbide granules are used in the manufacture of cutting and drilling tools used in cutting hard objects as well as in access to oil reservoirs and groundwater lakes. By dealing with the rocks of high-hard geological strata, instead of using high-priced black diamonds, which are less specific to the properties of these new </a:t>
            </a:r>
            <a:r>
              <a:rPr lang="en-US" sz="2000" dirty="0" err="1"/>
              <a:t>nanomaterials</a:t>
            </a:r>
            <a:r>
              <a:rPr lang="en-US" sz="2000" dirty="0"/>
              <a:t>, nanoparticles are now as high-hardened and durable as </a:t>
            </a:r>
            <a:r>
              <a:rPr lang="en-US" sz="2000" dirty="0" smtClean="0"/>
              <a:t>oxides</a:t>
            </a:r>
          </a:p>
        </p:txBody>
      </p:sp>
    </p:spTree>
    <p:extLst>
      <p:ext uri="{BB962C8B-B14F-4D97-AF65-F5344CB8AC3E}">
        <p14:creationId xmlns:p14="http://schemas.microsoft.com/office/powerpoint/2010/main" val="18728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4475" y="474345"/>
            <a:ext cx="8740013" cy="3737946"/>
          </a:xfrm>
          <a:prstGeom prst="rect">
            <a:avLst/>
          </a:prstGeom>
        </p:spPr>
        <p:txBody>
          <a:bodyPr wrap="square">
            <a:spAutoFit/>
          </a:bodyPr>
          <a:lstStyle/>
          <a:p>
            <a:pPr marL="342900" indent="-342900" algn="just" rtl="0">
              <a:lnSpc>
                <a:spcPct val="150000"/>
              </a:lnSpc>
              <a:buFont typeface="Wingdings" pitchFamily="2" charset="2"/>
              <a:buChar char="Ø"/>
            </a:pPr>
            <a:r>
              <a:rPr lang="en-US" sz="2000" dirty="0"/>
              <a:t>The Zirconium aluminum is an applied field. It is used in the internal surfaces of engine cylinders to increase the life span of the engine and the protection of the engine from the rust which is exposed during the operation due to the contact of the components of the oral and especially in high temperature places, which lose the efficiency of the oils used in the cooling efficiently. The composite fissure, made up of nanoparticles that combine with other granules of ceramic materials, is one of the keys used to make aircraft and other spacecraft. </a:t>
            </a:r>
          </a:p>
        </p:txBody>
      </p:sp>
    </p:spTree>
    <p:extLst>
      <p:ext uri="{BB962C8B-B14F-4D97-AF65-F5344CB8AC3E}">
        <p14:creationId xmlns:p14="http://schemas.microsoft.com/office/powerpoint/2010/main" val="412397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2717</Words>
  <Application>Microsoft Office PowerPoint</Application>
  <PresentationFormat>On-screen Show (4:3)</PresentationFormat>
  <Paragraphs>139</Paragraphs>
  <Slides>23</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SimSun</vt:lpstr>
      <vt:lpstr>Algerian</vt:lpstr>
      <vt:lpstr>Arial</vt:lpstr>
      <vt:lpstr>Calibri</vt:lpstr>
      <vt:lpstr>Times New Roman</vt:lpstr>
      <vt:lpstr>Wingdings</vt:lpstr>
      <vt:lpstr>Office Theme</vt:lpstr>
      <vt:lpstr>Image</vt:lpstr>
      <vt:lpstr>  Nanostructured Materials                            lecture-4                                  </vt:lpstr>
      <vt:lpstr> Properties of Nanomaterls </vt:lpstr>
      <vt:lpstr>Mechanical Properties</vt:lpstr>
      <vt:lpstr>Mechanical Properties</vt:lpstr>
      <vt:lpstr>Mechanical Properties</vt:lpstr>
      <vt:lpstr>Mechanical Properties</vt:lpstr>
      <vt:lpstr>Mechanical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Electrical properties:</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Maher</cp:lastModifiedBy>
  <cp:revision>72</cp:revision>
  <dcterms:created xsi:type="dcterms:W3CDTF">2015-12-06T18:43:31Z</dcterms:created>
  <dcterms:modified xsi:type="dcterms:W3CDTF">2021-06-07T18:36:07Z</dcterms:modified>
</cp:coreProperties>
</file>