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93" r:id="rId4"/>
    <p:sldId id="315" r:id="rId5"/>
    <p:sldId id="285" r:id="rId6"/>
    <p:sldId id="292" r:id="rId7"/>
    <p:sldId id="295" r:id="rId8"/>
    <p:sldId id="297" r:id="rId9"/>
    <p:sldId id="299" r:id="rId10"/>
    <p:sldId id="298" r:id="rId11"/>
    <p:sldId id="316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10" r:id="rId21"/>
    <p:sldId id="31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8" autoAdjust="0"/>
    <p:restoredTop sz="94660"/>
  </p:normalViewPr>
  <p:slideViewPr>
    <p:cSldViewPr>
      <p:cViewPr>
        <p:scale>
          <a:sx n="70" d="100"/>
          <a:sy n="70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1CE0-CC9D-4521-B19D-265FAF26983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D1BC-474C-4AF2-8E5F-DED4DFF8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7BE8F-50E0-4534-BE1B-A481FD8B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D846-8050-4690-BE40-7B950DC3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C81D-55CF-48F9-8CA3-3AB4E9A2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D8C4-EFFC-4193-B7EE-5E802648C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2743200"/>
          </a:xfrm>
        </p:spPr>
        <p:txBody>
          <a:bodyPr/>
          <a:lstStyle/>
          <a:p>
            <a:r>
              <a:rPr lang="en-US" sz="4800" dirty="0" smtClean="0"/>
              <a:t>Laser Material Processing(LMP)</a:t>
            </a:r>
            <a:br>
              <a:rPr lang="en-US" sz="4800" dirty="0" smtClean="0"/>
            </a:br>
            <a:r>
              <a:rPr lang="en-US" sz="3200" dirty="0" smtClean="0"/>
              <a:t>Lecture 6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dirty="0"/>
              <a:t>Laser Cutting </a:t>
            </a:r>
          </a:p>
        </p:txBody>
      </p:sp>
    </p:spTree>
    <p:extLst>
      <p:ext uri="{BB962C8B-B14F-4D97-AF65-F5344CB8AC3E}">
        <p14:creationId xmlns:p14="http://schemas.microsoft.com/office/powerpoint/2010/main" val="903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/>
              <a:t>Effect of Laser Beam Temporal Modes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45307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Continuous Wave (CW) commonly results in the highest cutting speed &amp; better surface finish.  Roughness is determined by thickness, alloy content, etc.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Pulsed beam results in the fewest thermal effects &amp; least distortion of </a:t>
            </a:r>
            <a:r>
              <a:rPr lang="en-US" sz="2800" dirty="0" err="1" smtClean="0">
                <a:solidFill>
                  <a:srgbClr val="00B0F0"/>
                </a:solidFill>
              </a:rPr>
              <a:t>workpiece</a:t>
            </a:r>
            <a:r>
              <a:rPr lang="en-US" sz="2800" dirty="0" smtClean="0">
                <a:solidFill>
                  <a:srgbClr val="00B0F0"/>
                </a:solidFill>
              </a:rPr>
              <a:t>.  With drilling overlapping holes (see right), it’s possible to cut with smoother surface.</a:t>
            </a:r>
          </a:p>
        </p:txBody>
      </p:sp>
      <p:pic>
        <p:nvPicPr>
          <p:cNvPr id="15364" name="Picture 4" descr="p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86200"/>
            <a:ext cx="8534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5" y="766609"/>
            <a:ext cx="84582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76200" y="-7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B0F0"/>
                </a:solidFill>
              </a:rPr>
              <a:t>Effect of Laser Beam Temporal Modes</a:t>
            </a:r>
          </a:p>
        </p:txBody>
      </p:sp>
    </p:spTree>
    <p:extLst>
      <p:ext uri="{BB962C8B-B14F-4D97-AF65-F5344CB8AC3E}">
        <p14:creationId xmlns:p14="http://schemas.microsoft.com/office/powerpoint/2010/main" val="26117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Cutting Considerations for Different Materials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943600"/>
          </a:xfrm>
        </p:spPr>
        <p:txBody>
          <a:bodyPr>
            <a:normAutofit/>
          </a:bodyPr>
          <a:lstStyle/>
          <a:p>
            <a:pPr marL="660400" indent="-660400" eaLnBrk="1" hangingPunct="1">
              <a:buFont typeface="Wingdings" pitchFamily="2" charset="2"/>
              <a:buAutoNum type="alphaUcPeriod"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Ferrous Metals:</a:t>
            </a:r>
          </a:p>
          <a:p>
            <a:pPr marL="660400" indent="-660400" eaLnBrk="1" hangingPunct="1">
              <a:buFont typeface="Wingdings" pitchFamily="2" charset="2"/>
              <a:buAutoNum type="romanLcPeriod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High efficiency due to easy-to-remove oxide creation</a:t>
            </a:r>
          </a:p>
          <a:p>
            <a:pPr marL="660400" indent="-660400" eaLnBrk="1" hangingPunct="1">
              <a:buFont typeface="Wingdings" pitchFamily="2" charset="2"/>
              <a:buAutoNum type="romanLcPeriod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One approximate rule:1.5kW laser power will cut </a:t>
            </a:r>
          </a:p>
          <a:p>
            <a:pPr marL="660400" indent="-6604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	a. 1mm thick mild steel at </a:t>
            </a:r>
            <a:r>
              <a:rPr lang="en-US" sz="2800" dirty="0" err="1" smtClean="0">
                <a:solidFill>
                  <a:srgbClr val="FF0000"/>
                </a:solidFill>
              </a:rPr>
              <a:t>approx</a:t>
            </a:r>
            <a:r>
              <a:rPr lang="en-US" sz="2800" dirty="0" smtClean="0">
                <a:solidFill>
                  <a:srgbClr val="FF0000"/>
                </a:solidFill>
              </a:rPr>
              <a:t> 10m/min</a:t>
            </a:r>
          </a:p>
          <a:p>
            <a:pPr marL="660400" indent="-6604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	b. 10mm thick mild steel at </a:t>
            </a:r>
            <a:r>
              <a:rPr lang="en-US" sz="2800" dirty="0" err="1" smtClean="0">
                <a:solidFill>
                  <a:srgbClr val="FF0000"/>
                </a:solidFill>
              </a:rPr>
              <a:t>approx</a:t>
            </a:r>
            <a:r>
              <a:rPr lang="en-US" sz="2800" dirty="0" smtClean="0">
                <a:solidFill>
                  <a:srgbClr val="FF0000"/>
                </a:solidFill>
              </a:rPr>
              <a:t> 1m/min</a:t>
            </a:r>
          </a:p>
          <a:p>
            <a:pPr marL="660400" indent="-660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660400" indent="-660400" eaLnBrk="1" hangingPunct="1">
              <a:buFont typeface="Wingdings" pitchFamily="2" charset="2"/>
              <a:buAutoNum type="alphaUcPeriod" startAt="2"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Non-Ferrous Metals:</a:t>
            </a:r>
          </a:p>
          <a:p>
            <a:pPr marL="660400" indent="-660400" eaLnBrk="1" hangingPunct="1">
              <a:buFont typeface="Wingdings" pitchFamily="2" charset="2"/>
              <a:buAutoNum type="romanLcPeriod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Mostly less efficient than cutting steel, due to the higher reflectivity, thermal conductivity &amp; less efficient oxidation reaction</a:t>
            </a:r>
          </a:p>
          <a:p>
            <a:pPr marL="660400" indent="-660400" eaLnBrk="1" hangingPunct="1">
              <a:buFont typeface="Wingdings" pitchFamily="2" charset="2"/>
              <a:buAutoNum type="romanLcPeriod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Similar cut edge qualities to SS</a:t>
            </a:r>
          </a:p>
        </p:txBody>
      </p:sp>
    </p:spTree>
    <p:extLst>
      <p:ext uri="{BB962C8B-B14F-4D97-AF65-F5344CB8AC3E}">
        <p14:creationId xmlns:p14="http://schemas.microsoft.com/office/powerpoint/2010/main" val="41807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acryl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91000"/>
            <a:ext cx="8153400" cy="2673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-32982" y="685800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 startAt="3"/>
              <a:defRPr/>
            </a:pPr>
            <a:r>
              <a:rPr lang="en-US" sz="2800" b="1" dirty="0">
                <a:solidFill>
                  <a:srgbClr val="00B0F0"/>
                </a:solidFill>
              </a:rPr>
              <a:t>  Non-Metal: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Most </a:t>
            </a:r>
            <a:r>
              <a:rPr lang="en-US" sz="2800" dirty="0">
                <a:solidFill>
                  <a:srgbClr val="FF0000"/>
                </a:solidFill>
              </a:rPr>
              <a:t>non-metallic materials are highly absorptive at CO2 laser wavelength.  Cutting process:</a:t>
            </a:r>
          </a:p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. Melt Shearing (mostly for thermoplastic): cut</a:t>
            </a:r>
          </a:p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		very quickly &amp; high quality edges</a:t>
            </a:r>
          </a:p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	ii. Vaporization: usually only for acrylic</a:t>
            </a:r>
          </a:p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	iii. Chemical degradation: slow cutting, high	 		temperature, but flat &amp; smooth result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Cutting Considerations for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3873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mildste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87643"/>
            <a:ext cx="4800600" cy="5249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57200" y="946292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Cutting Speed on Mild Steel</a:t>
            </a:r>
          </a:p>
        </p:txBody>
      </p:sp>
      <p:pic>
        <p:nvPicPr>
          <p:cNvPr id="19460" name="Picture 7" descr="astanlessste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16076"/>
            <a:ext cx="4847277" cy="5230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691116" y="974725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Cutting Speed on Stainless Steel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Cutting Considerations for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12848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al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3857"/>
            <a:ext cx="48006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9" descr="aacrylic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66800"/>
            <a:ext cx="4165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187657" y="762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Cutting Speed on Aluminum</a:t>
            </a: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5105400" y="62186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Cutting Speed on Acrylic</a:t>
            </a:r>
          </a:p>
        </p:txBody>
      </p:sp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187657" y="5288507"/>
            <a:ext cx="75438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Max Cutting Speed for Polymer: V=</a:t>
            </a:r>
            <a:r>
              <a:rPr lang="en-US" dirty="0" err="1"/>
              <a:t>PQt</a:t>
            </a:r>
            <a:r>
              <a:rPr lang="en-US" baseline="30000" dirty="0"/>
              <a:t>-B</a:t>
            </a:r>
          </a:p>
          <a:p>
            <a:pPr>
              <a:spcBef>
                <a:spcPct val="50000"/>
              </a:spcBef>
            </a:pPr>
            <a:r>
              <a:rPr lang="en-US" dirty="0"/>
              <a:t>P = Laser Power (W)		t = material thickness (mm)</a:t>
            </a:r>
          </a:p>
          <a:p>
            <a:pPr>
              <a:spcBef>
                <a:spcPct val="50000"/>
              </a:spcBef>
            </a:pPr>
            <a:r>
              <a:rPr lang="en-US" dirty="0"/>
              <a:t>Q = an experimentally derived constant for the polymer</a:t>
            </a:r>
          </a:p>
          <a:p>
            <a:pPr>
              <a:spcBef>
                <a:spcPct val="50000"/>
              </a:spcBef>
            </a:pPr>
            <a:r>
              <a:rPr lang="en-US" dirty="0"/>
              <a:t>B = an experimentally derived constant for the material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Cutting Considerations for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2882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822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152929"/>
              </p:ext>
            </p:extLst>
          </p:nvPr>
        </p:nvGraphicFramePr>
        <p:xfrm>
          <a:off x="228600" y="1075899"/>
          <a:ext cx="8229600" cy="55323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 Requirement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Recommended Laser Power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Cutting consideration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Thin materials: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 metals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Watt Average, 450 Watt peak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0.04” thick can be cut at full speed of 1200in/min with 150 watt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Thicker materials: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Non-metals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watt to 500 watt average - up to 1500 watt peak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1”: Power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Cutting Speed 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cleaner result &amp; lower HAZ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watt to 500 watt average - up to 1500 watt peak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Al, Brass, SS use 500 W due to its reflectivity. As thickness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, also power need to be 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06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100" b="1" dirty="0" smtClean="0">
                <a:solidFill>
                  <a:srgbClr val="00B0F0"/>
                </a:solidFill>
              </a:rPr>
              <a:t>Cutting Considerations for </a:t>
            </a:r>
            <a:r>
              <a:rPr lang="en-US" sz="5100" b="1" dirty="0">
                <a:solidFill>
                  <a:srgbClr val="00B0F0"/>
                </a:solidFill>
              </a:rPr>
              <a:t>Different </a:t>
            </a:r>
            <a:r>
              <a:rPr lang="en-US" sz="5100" b="1" dirty="0" smtClean="0">
                <a:solidFill>
                  <a:srgbClr val="00B0F0"/>
                </a:solidFill>
              </a:rPr>
              <a:t>Materials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Power </a:t>
            </a:r>
            <a:r>
              <a:rPr lang="en-US" sz="3600" b="1" dirty="0">
                <a:solidFill>
                  <a:srgbClr val="FF0000"/>
                </a:solidFill>
              </a:rPr>
              <a:t>setting for different cutting applications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19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/>
              <a:t>Laser Cutting Analysis 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2806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u="sng" dirty="0" smtClean="0">
                <a:solidFill>
                  <a:srgbClr val="00B0F0"/>
                </a:solidFill>
              </a:rPr>
              <a:t>Cutting depth, </a:t>
            </a:r>
            <a:r>
              <a:rPr lang="en-US" sz="5400" b="1" u="sng" dirty="0" smtClean="0">
                <a:solidFill>
                  <a:srgbClr val="00B0F0"/>
                </a:solidFill>
              </a:rPr>
              <a:t>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5400" dirty="0">
                <a:solidFill>
                  <a:srgbClr val="FF0000"/>
                </a:solidFill>
              </a:rPr>
              <a:t>     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4300" dirty="0" smtClean="0">
                <a:solidFill>
                  <a:srgbClr val="00B0F0"/>
                </a:solidFill>
              </a:rPr>
              <a:t> </a:t>
            </a:r>
            <a:r>
              <a:rPr lang="en-US" sz="4300" dirty="0">
                <a:solidFill>
                  <a:srgbClr val="FF0000"/>
                </a:solidFill>
              </a:rPr>
              <a:t>= 2.a.P/(</a:t>
            </a:r>
            <a:r>
              <a:rPr lang="en-US" sz="4300" dirty="0">
                <a:solidFill>
                  <a:srgbClr val="FF0000"/>
                </a:solidFill>
                <a:sym typeface="Symbol" pitchFamily="18" charset="2"/>
              </a:rPr>
              <a:t>1/2..v.d.(cp.(</a:t>
            </a:r>
            <a:r>
              <a:rPr lang="en-US" sz="4300" dirty="0" err="1">
                <a:solidFill>
                  <a:srgbClr val="FF0000"/>
                </a:solidFill>
                <a:sym typeface="Symbol" pitchFamily="18" charset="2"/>
              </a:rPr>
              <a:t>Ts</a:t>
            </a:r>
            <a:r>
              <a:rPr lang="en-US" sz="4300" dirty="0">
                <a:solidFill>
                  <a:srgbClr val="FF0000"/>
                </a:solidFill>
                <a:sym typeface="Symbol" pitchFamily="18" charset="2"/>
              </a:rPr>
              <a:t>-To)+L</a:t>
            </a:r>
            <a:r>
              <a:rPr lang="en-US" sz="4300" dirty="0" smtClean="0">
                <a:solidFill>
                  <a:srgbClr val="FF0000"/>
                </a:solidFill>
                <a:sym typeface="Symbol" pitchFamily="18" charset="2"/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300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a = </a:t>
            </a:r>
            <a:r>
              <a:rPr lang="en-US" sz="2400" dirty="0" err="1" smtClean="0">
                <a:sym typeface="Symbol" pitchFamily="18" charset="2"/>
              </a:rPr>
              <a:t>absorbtivity</a:t>
            </a:r>
            <a:r>
              <a:rPr lang="en-US" sz="2400" dirty="0" smtClean="0">
                <a:sym typeface="Symbol" pitchFamily="18" charset="2"/>
              </a:rPr>
              <a:t> of the material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P = Beam power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 = density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v = scanning velocity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d = spot diameter (=2.R)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sym typeface="Symbol" pitchFamily="18" charset="2"/>
              </a:rPr>
              <a:t>cp</a:t>
            </a:r>
            <a:r>
              <a:rPr lang="en-US" sz="2400" dirty="0" smtClean="0">
                <a:sym typeface="Symbol" pitchFamily="18" charset="2"/>
              </a:rPr>
              <a:t> = specific heat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sym typeface="Symbol" pitchFamily="18" charset="2"/>
              </a:rPr>
              <a:t>Ts</a:t>
            </a:r>
            <a:r>
              <a:rPr lang="en-US" sz="2400" dirty="0" smtClean="0">
                <a:sym typeface="Symbol" pitchFamily="18" charset="2"/>
              </a:rPr>
              <a:t> = surface temperature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To = ambient temperature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L = latent heat of fusion</a:t>
            </a:r>
          </a:p>
        </p:txBody>
      </p:sp>
    </p:spTree>
    <p:extLst>
      <p:ext uri="{BB962C8B-B14F-4D97-AF65-F5344CB8AC3E}">
        <p14:creationId xmlns:p14="http://schemas.microsoft.com/office/powerpoint/2010/main" val="18992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1057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Typical 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Laser Cutting Parameters</a:t>
            </a:r>
          </a:p>
        </p:txBody>
      </p:sp>
      <p:pic>
        <p:nvPicPr>
          <p:cNvPr id="23555" name="Picture 4" descr="p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31626"/>
            <a:ext cx="6248400" cy="571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Cutting Considerations for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7334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6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Comparison Of Laser Cutting To Other Methods</a:t>
            </a:r>
          </a:p>
        </p:txBody>
      </p:sp>
      <p:pic>
        <p:nvPicPr>
          <p:cNvPr id="25604" name="Picture 7" descr="p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8229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Laser </a:t>
            </a:r>
            <a:r>
              <a:rPr lang="en-US" sz="6600" b="1" dirty="0" smtClean="0"/>
              <a:t>Cutting Videos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https://www.youtube.com/watch?v=K03wZbqf5AI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0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13" y="-15240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B0F0"/>
                </a:solidFill>
              </a:rPr>
              <a:t>Advantages of Laser Cutting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62484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Laser machining is a </a:t>
            </a:r>
            <a:r>
              <a:rPr lang="en-US" sz="2800" i="1" dirty="0" smtClean="0"/>
              <a:t>thermal process</a:t>
            </a:r>
            <a:r>
              <a:rPr lang="en-US" sz="2800" dirty="0" smtClean="0"/>
              <a:t>:  depends on thermal and optical rather than the mechanical properties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  <a:defRPr/>
            </a:pPr>
            <a:r>
              <a:rPr lang="en-US" sz="2800" dirty="0" smtClean="0"/>
              <a:t>Laser machining is a </a:t>
            </a:r>
            <a:r>
              <a:rPr lang="en-US" sz="2800" i="1" dirty="0" smtClean="0"/>
              <a:t>non-contact</a:t>
            </a:r>
            <a:r>
              <a:rPr lang="en-US" sz="2800" dirty="0" smtClean="0"/>
              <a:t> process: No cutting forces generated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  <a:defRPr/>
            </a:pPr>
            <a:r>
              <a:rPr lang="en-US" sz="2800" dirty="0" smtClean="0"/>
              <a:t>Laser machining is a </a:t>
            </a:r>
            <a:r>
              <a:rPr lang="en-US" sz="2800" i="1" dirty="0" smtClean="0"/>
              <a:t>flexible </a:t>
            </a:r>
            <a:r>
              <a:rPr lang="en-US" sz="2800" dirty="0" smtClean="0"/>
              <a:t>process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r>
              <a:rPr lang="en-US" sz="2800" dirty="0" smtClean="0"/>
              <a:t>Laser machining produces a higher precision and smaller kerf widths results (as small as 0.005mm </a:t>
            </a:r>
            <a:r>
              <a:rPr lang="en-US" sz="2800" dirty="0" err="1" smtClean="0"/>
              <a:t>dia</a:t>
            </a:r>
            <a:r>
              <a:rPr lang="en-US" sz="2800" dirty="0" smtClean="0"/>
              <a:t> hole)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 smtClean="0"/>
              <a:t>5.    Laser </a:t>
            </a:r>
            <a:r>
              <a:rPr lang="en-US" sz="2800" dirty="0"/>
              <a:t>Cutting has ability to cut  from curved </a:t>
            </a:r>
            <a:r>
              <a:rPr lang="en-US" sz="2800" dirty="0" err="1"/>
              <a:t>workpieces</a:t>
            </a:r>
            <a:endParaRPr lang="en-US" sz="2800" dirty="0"/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sz="2800" dirty="0"/>
          </a:p>
          <a:p>
            <a:pPr marL="514350" indent="-514350">
              <a:lnSpc>
                <a:spcPct val="80000"/>
              </a:lnSpc>
              <a:buAutoNum type="arabicPeriod" startAt="6"/>
              <a:defRPr/>
            </a:pPr>
            <a:r>
              <a:rPr lang="en-US" sz="2800" dirty="0" smtClean="0"/>
              <a:t>For </a:t>
            </a:r>
            <a:r>
              <a:rPr lang="en-US" sz="2800" dirty="0"/>
              <a:t>cutting fibrous material (wood, paper, etc.) laser </a:t>
            </a:r>
            <a:r>
              <a:rPr lang="en-US" sz="2800" dirty="0" smtClean="0"/>
              <a:t>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 smtClean="0"/>
              <a:t>       cutting </a:t>
            </a:r>
            <a:r>
              <a:rPr lang="en-US" sz="2800" dirty="0"/>
              <a:t>eliminates residue and debris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7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B0F0"/>
                </a:solidFill>
              </a:rPr>
              <a:t>Disadvantage of Laser Cutting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smtClean="0"/>
              <a:t>Low energy efficiency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en-US" sz="2800" smtClean="0"/>
              <a:t>Material damage: Heat affected zone (HAZ)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marL="609600" indent="-609600" eaLnBrk="1" hangingPunct="1">
              <a:buFont typeface="Wingdings" pitchFamily="2" charset="2"/>
              <a:buAutoNum type="arabicPeriod" startAt="3"/>
              <a:defRPr/>
            </a:pPr>
            <a:r>
              <a:rPr lang="en-US" sz="2800" smtClean="0"/>
              <a:t>Laser cutting effectiveness reduces as the workpiece thickness increases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z="2800" smtClean="0"/>
              <a:t>Laser cutting produces a tapered kerf shape (due to divergence)</a:t>
            </a:r>
          </a:p>
        </p:txBody>
      </p:sp>
    </p:spTree>
    <p:extLst>
      <p:ext uri="{BB962C8B-B14F-4D97-AF65-F5344CB8AC3E}">
        <p14:creationId xmlns:p14="http://schemas.microsoft.com/office/powerpoint/2010/main" val="17183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58618" cy="4525963"/>
          </a:xfrm>
        </p:spPr>
        <p:txBody>
          <a:bodyPr>
            <a:normAutofit/>
          </a:bodyPr>
          <a:lstStyle/>
          <a:p>
            <a:pPr algn="justLow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   Compare </a:t>
            </a:r>
            <a:r>
              <a:rPr lang="en-US" b="1" dirty="0">
                <a:solidFill>
                  <a:srgbClr val="00B0F0"/>
                </a:solidFill>
              </a:rPr>
              <a:t>between Continuous Wave (CW) </a:t>
            </a:r>
            <a:r>
              <a:rPr lang="en-US" b="1" dirty="0" smtClean="0">
                <a:solidFill>
                  <a:srgbClr val="00B0F0"/>
                </a:solidFill>
              </a:rPr>
              <a:t> mode</a:t>
            </a:r>
            <a:r>
              <a:rPr lang="en-US" b="1" dirty="0">
                <a:solidFill>
                  <a:srgbClr val="00B0F0"/>
                </a:solidFill>
              </a:rPr>
              <a:t> laser cutting process</a:t>
            </a:r>
            <a:r>
              <a:rPr lang="en-US" b="1" dirty="0" smtClean="0">
                <a:solidFill>
                  <a:srgbClr val="00B0F0"/>
                </a:solidFill>
              </a:rPr>
              <a:t> and Pulsed  mode  laser cutting process </a:t>
            </a:r>
          </a:p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407158"/>
            <a:ext cx="98297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8000" b="1" dirty="0" smtClean="0">
                <a:solidFill>
                  <a:srgbClr val="FF000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47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5638800" cy="579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1.Laser-beam generator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2.Beam delivery: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Circular polarizers, mirrors, beam splitters, focusing lenses and fiber optic couplings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3.Auxiliary </a:t>
            </a:r>
            <a:r>
              <a:rPr lang="en-US" dirty="0">
                <a:solidFill>
                  <a:srgbClr val="00B0F0"/>
                </a:solidFill>
              </a:rPr>
              <a:t>devices: Laser head, safety equipment, etc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4.Workpiece positioning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In addition, assist gases also required</a:t>
            </a:r>
          </a:p>
        </p:txBody>
      </p:sp>
      <p:pic>
        <p:nvPicPr>
          <p:cNvPr id="10244" name="Picture 15" descr="p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" b="4938"/>
          <a:stretch/>
        </p:blipFill>
        <p:spPr>
          <a:xfrm>
            <a:off x="5335137" y="838200"/>
            <a:ext cx="3810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54842" y="-18197"/>
            <a:ext cx="8763000" cy="71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800" b="1" dirty="0"/>
              <a:t>Laser </a:t>
            </a:r>
            <a:r>
              <a:rPr lang="en-US" sz="4800" b="1" dirty="0" smtClean="0"/>
              <a:t>Cutting System</a:t>
            </a:r>
            <a:endParaRPr lang="en-US" sz="4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8600" y="1219200"/>
            <a:ext cx="1524000" cy="3810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29803" y="2353670"/>
            <a:ext cx="4724400" cy="2557818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4597021"/>
            <a:ext cx="2971800" cy="660779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8000" y="1752600"/>
            <a:ext cx="4495800" cy="5334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686800" cy="167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Laser Cutting System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Gas Nozzle Designs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7355"/>
            <a:ext cx="800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5638800" cy="7127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800" b="1" dirty="0" smtClean="0">
                <a:solidFill>
                  <a:srgbClr val="00B0F0"/>
                </a:solidFill>
              </a:rPr>
              <a:t>Laser Cutting Process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8196" name="Picture 10" descr="p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99236"/>
            <a:ext cx="57150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12" descr="p9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/>
          <a:stretch/>
        </p:blipFill>
        <p:spPr>
          <a:xfrm>
            <a:off x="152400" y="4343400"/>
            <a:ext cx="8839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3657600" y="753601"/>
            <a:ext cx="2323531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 Cutting</a:t>
            </a:r>
          </a:p>
        </p:txBody>
      </p:sp>
    </p:spTree>
    <p:extLst>
      <p:ext uri="{BB962C8B-B14F-4D97-AF65-F5344CB8AC3E}">
        <p14:creationId xmlns:p14="http://schemas.microsoft.com/office/powerpoint/2010/main" val="39552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060" y="-152400"/>
            <a:ext cx="9144000" cy="9413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/>
              <a:t>Material Removal Types of Laser Cutting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884" y="762000"/>
            <a:ext cx="4267200" cy="62484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Vaporization</a:t>
            </a:r>
            <a:r>
              <a:rPr lang="en-US" sz="2000" dirty="0" smtClean="0">
                <a:solidFill>
                  <a:srgbClr val="FF0000"/>
                </a:solidFill>
              </a:rPr>
              <a:t>: low vaporization temperature materials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Fusion</a:t>
            </a:r>
            <a:r>
              <a:rPr lang="en-US" sz="2000" dirty="0" smtClean="0">
                <a:solidFill>
                  <a:srgbClr val="FF0000"/>
                </a:solidFill>
              </a:rPr>
              <a:t>: high  </a:t>
            </a:r>
            <a:r>
              <a:rPr lang="en-US" sz="2000" dirty="0">
                <a:solidFill>
                  <a:srgbClr val="FF0000"/>
                </a:solidFill>
              </a:rPr>
              <a:t>vaporization temperature </a:t>
            </a:r>
            <a:r>
              <a:rPr lang="en-US" sz="2000" dirty="0" smtClean="0">
                <a:solidFill>
                  <a:srgbClr val="FF0000"/>
                </a:solidFill>
              </a:rPr>
              <a:t>materials. </a:t>
            </a:r>
            <a:r>
              <a:rPr lang="en-US" sz="2000" dirty="0">
                <a:solidFill>
                  <a:srgbClr val="FF0000"/>
                </a:solidFill>
              </a:rPr>
              <a:t>Material </a:t>
            </a:r>
            <a:r>
              <a:rPr lang="en-US" sz="2000" dirty="0" smtClean="0">
                <a:solidFill>
                  <a:srgbClr val="FF0000"/>
                </a:solidFill>
              </a:rPr>
              <a:t>is melted &amp; ejected (by an inert gas jet)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Reactive Fusion: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u="sng" dirty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Thermal stress cracking or controlled fracturing</a:t>
            </a:r>
            <a:r>
              <a:rPr lang="en-US" sz="2000" dirty="0" smtClean="0">
                <a:solidFill>
                  <a:srgbClr val="FF0000"/>
                </a:solidFill>
              </a:rPr>
              <a:t>: for brittle materials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Scribing</a:t>
            </a:r>
            <a:r>
              <a:rPr lang="en-US" sz="2000" dirty="0" smtClean="0">
                <a:solidFill>
                  <a:srgbClr val="FF0000"/>
                </a:solidFill>
              </a:rPr>
              <a:t>: Mechanical snapping along scribed line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Ablation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Excimer</a:t>
            </a:r>
            <a:r>
              <a:rPr lang="en-US" sz="2000" dirty="0" smtClean="0">
                <a:solidFill>
                  <a:srgbClr val="FF0000"/>
                </a:solidFill>
              </a:rPr>
              <a:t> laser): breaking organic material bonds (e.g. polymer)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Burning in reactive gas</a:t>
            </a:r>
          </a:p>
        </p:txBody>
      </p:sp>
      <p:pic>
        <p:nvPicPr>
          <p:cNvPr id="9220" name="Picture 4" descr="p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838200"/>
            <a:ext cx="50292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021"/>
            <a:ext cx="9144000" cy="712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Different Type of Laser for Laser Cutting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372600" cy="5715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1. CO</a:t>
            </a:r>
            <a:r>
              <a:rPr lang="en-US" sz="2800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u="sng" dirty="0" smtClean="0">
                <a:solidFill>
                  <a:srgbClr val="FF0000"/>
                </a:solidFill>
              </a:rPr>
              <a:t> laser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a.  Have the highest Continuous Wave (CW) power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b.  Capable to extract as much as 10k W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        c.  Have a high energy efficiency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d.  Capable of both CW and Pulsed operation (5kHz)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2.Nd:YAG: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a</a:t>
            </a:r>
            <a:r>
              <a:rPr lang="en-US" sz="2400" dirty="0">
                <a:solidFill>
                  <a:srgbClr val="00B0F0"/>
                </a:solidFill>
              </a:rPr>
              <a:t>.  has the highest peak power for pulsed operation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b</a:t>
            </a:r>
            <a:r>
              <a:rPr lang="en-US" sz="2400" dirty="0">
                <a:solidFill>
                  <a:srgbClr val="00B0F0"/>
                </a:solidFill>
              </a:rPr>
              <a:t>.  May be operated in either CW or </a:t>
            </a:r>
            <a:r>
              <a:rPr lang="en-US" sz="2400" dirty="0" smtClean="0">
                <a:solidFill>
                  <a:srgbClr val="00B0F0"/>
                </a:solidFill>
              </a:rPr>
              <a:t>pulsed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3.Nd: Glass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more </a:t>
            </a:r>
            <a:r>
              <a:rPr lang="en-US" sz="2400" dirty="0">
                <a:solidFill>
                  <a:srgbClr val="00B0F0"/>
                </a:solidFill>
              </a:rPr>
              <a:t>economical but has lower thermal conductivity.  Used for low pulse repetition rates </a:t>
            </a:r>
            <a:r>
              <a:rPr lang="en-US" sz="2400" dirty="0" smtClean="0">
                <a:solidFill>
                  <a:srgbClr val="00B0F0"/>
                </a:solidFill>
              </a:rPr>
              <a:t>&amp; </a:t>
            </a:r>
            <a:r>
              <a:rPr lang="en-US" sz="2400" dirty="0">
                <a:solidFill>
                  <a:srgbClr val="00B0F0"/>
                </a:solidFill>
              </a:rPr>
              <a:t>high pulse energies.  Ideal for drilling.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4.Nd: Ruby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low </a:t>
            </a:r>
            <a:r>
              <a:rPr lang="en-US" sz="2400" dirty="0">
                <a:solidFill>
                  <a:srgbClr val="00B0F0"/>
                </a:solidFill>
              </a:rPr>
              <a:t>energy efficiency &amp; power, Limited to pulsed laser operation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6477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5.</a:t>
            </a:r>
            <a:r>
              <a:rPr lang="en-US" sz="2400" dirty="0" smtClean="0">
                <a:solidFill>
                  <a:srgbClr val="00B0F0"/>
                </a:solidFill>
              </a:rPr>
              <a:t>  	</a:t>
            </a:r>
            <a:r>
              <a:rPr lang="en-US" sz="2800" b="1" u="sng" dirty="0" err="1">
                <a:solidFill>
                  <a:srgbClr val="FF0000"/>
                </a:solidFill>
              </a:rPr>
              <a:t>Excimer</a:t>
            </a:r>
            <a:r>
              <a:rPr lang="en-US" sz="2800" b="1" u="sng" dirty="0">
                <a:solidFill>
                  <a:srgbClr val="FF0000"/>
                </a:solidFill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a.  High power pulsed beams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</a:t>
            </a:r>
            <a:endParaRPr lang="en-US" sz="2400" dirty="0" smtClean="0">
              <a:solidFill>
                <a:srgbClr val="00B0F0"/>
              </a:solidFill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c.  Used to machine solid polymer pieces, remove polymer films, </a:t>
            </a:r>
            <a:r>
              <a:rPr lang="en-US" sz="2400" dirty="0" err="1" smtClean="0">
                <a:solidFill>
                  <a:srgbClr val="00B0F0"/>
                </a:solidFill>
              </a:rPr>
              <a:t>micromachine</a:t>
            </a:r>
            <a:r>
              <a:rPr lang="en-US" sz="2400" dirty="0" smtClean="0">
                <a:solidFill>
                  <a:srgbClr val="00B0F0"/>
                </a:solidFill>
              </a:rPr>
              <a:t> ceramics, medical applications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d.  Ablation material removal process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e.  Higher precision &amp; less heat affected zone vs. CO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 &amp; </a:t>
            </a:r>
            <a:r>
              <a:rPr lang="en-US" sz="2400" dirty="0" err="1" smtClean="0">
                <a:solidFill>
                  <a:srgbClr val="00B0F0"/>
                </a:solidFill>
              </a:rPr>
              <a:t>Nd:YAG</a:t>
            </a:r>
            <a:r>
              <a:rPr lang="en-US" sz="2400" dirty="0" smtClean="0">
                <a:solidFill>
                  <a:srgbClr val="00B0F0"/>
                </a:solidFill>
              </a:rPr>
              <a:t> lasers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	f.  Produces large area beams </a:t>
            </a:r>
            <a:r>
              <a:rPr lang="en-US" sz="2400" dirty="0" smtClean="0">
                <a:solidFill>
                  <a:srgbClr val="00B0F0"/>
                </a:solidFill>
                <a:sym typeface="Symbol" pitchFamily="18" charset="2"/>
              </a:rPr>
              <a:t></a:t>
            </a:r>
            <a:r>
              <a:rPr lang="en-US" sz="2400" dirty="0" smtClean="0">
                <a:solidFill>
                  <a:srgbClr val="00B0F0"/>
                </a:solidFill>
              </a:rPr>
              <a:t> use mask to produce series of holes.  5000 holes in a </a:t>
            </a:r>
            <a:r>
              <a:rPr lang="en-US" sz="2400" dirty="0" err="1" smtClean="0">
                <a:solidFill>
                  <a:srgbClr val="00B0F0"/>
                </a:solidFill>
              </a:rPr>
              <a:t>polymide</a:t>
            </a:r>
            <a:r>
              <a:rPr lang="en-US" sz="2400" dirty="0" smtClean="0">
                <a:solidFill>
                  <a:srgbClr val="00B0F0"/>
                </a:solidFill>
              </a:rPr>
              <a:t> sheet in 3 sec </a:t>
            </a:r>
            <a:r>
              <a:rPr lang="en-US" sz="2400" dirty="0" err="1" smtClean="0">
                <a:solidFill>
                  <a:srgbClr val="00B0F0"/>
                </a:solidFill>
              </a:rPr>
              <a:t>vs</a:t>
            </a:r>
            <a:r>
              <a:rPr lang="en-US" sz="2400" dirty="0" smtClean="0">
                <a:solidFill>
                  <a:srgbClr val="00B0F0"/>
                </a:solidFill>
              </a:rPr>
              <a:t> 50 sec using CO2 or </a:t>
            </a:r>
            <a:r>
              <a:rPr lang="en-US" sz="2400" dirty="0" err="1" smtClean="0">
                <a:solidFill>
                  <a:srgbClr val="00B0F0"/>
                </a:solidFill>
              </a:rPr>
              <a:t>Nd:YAG</a:t>
            </a:r>
            <a:r>
              <a:rPr lang="en-US" sz="2400" dirty="0" smtClean="0">
                <a:solidFill>
                  <a:srgbClr val="00B0F0"/>
                </a:solidFill>
              </a:rPr>
              <a:t> lasers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12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Different Type of Laser for Laser Cutting</a:t>
            </a:r>
          </a:p>
        </p:txBody>
      </p:sp>
    </p:spTree>
    <p:extLst>
      <p:ext uri="{BB962C8B-B14F-4D97-AF65-F5344CB8AC3E}">
        <p14:creationId xmlns:p14="http://schemas.microsoft.com/office/powerpoint/2010/main" val="639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p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60751"/>
            <a:ext cx="8077200" cy="6138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52400" y="0"/>
            <a:ext cx="9214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Comparison of Major Material Machining Lasers</a:t>
            </a:r>
          </a:p>
        </p:txBody>
      </p:sp>
    </p:spTree>
    <p:extLst>
      <p:ext uri="{BB962C8B-B14F-4D97-AF65-F5344CB8AC3E}">
        <p14:creationId xmlns:p14="http://schemas.microsoft.com/office/powerpoint/2010/main" val="322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650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Laser Material Processing(LMP) Lecture 6 Laser Cutting </vt:lpstr>
      <vt:lpstr>Laser Cutting Videos </vt:lpstr>
      <vt:lpstr>PowerPoint Presentation</vt:lpstr>
      <vt:lpstr>Laser Cutting System Gas Nozzle Designs </vt:lpstr>
      <vt:lpstr>Laser Cutting Process</vt:lpstr>
      <vt:lpstr>Material Removal Types of Laser Cutting</vt:lpstr>
      <vt:lpstr>Different Type of Laser for Laser Cutting</vt:lpstr>
      <vt:lpstr>Different Type of Laser for Laser Cutting</vt:lpstr>
      <vt:lpstr>PowerPoint Presentation</vt:lpstr>
      <vt:lpstr>Effect of Laser Beam Temporal Modes</vt:lpstr>
      <vt:lpstr>PowerPoint Presentation</vt:lpstr>
      <vt:lpstr>Cutting Considerations for Different Materials</vt:lpstr>
      <vt:lpstr>Cutting Considerations for Different Materials</vt:lpstr>
      <vt:lpstr>Cutting Considerations for Different Materials</vt:lpstr>
      <vt:lpstr>Cutting Considerations for Different Materials</vt:lpstr>
      <vt:lpstr>PowerPoint Presentation</vt:lpstr>
      <vt:lpstr>Laser Cutting Analysis </vt:lpstr>
      <vt:lpstr>Typical CO2 Laser Cutting Parameters</vt:lpstr>
      <vt:lpstr>Comparison Of Laser Cutting To Other Methods</vt:lpstr>
      <vt:lpstr>Advantages of Laser Cutting</vt:lpstr>
      <vt:lpstr>Disadvantage of Laser Cutting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Material Processing(LMP)</dc:title>
  <dc:creator>Acer5</dc:creator>
  <cp:lastModifiedBy>Acer5</cp:lastModifiedBy>
  <cp:revision>107</cp:revision>
  <dcterms:created xsi:type="dcterms:W3CDTF">2006-08-16T00:00:00Z</dcterms:created>
  <dcterms:modified xsi:type="dcterms:W3CDTF">2021-06-22T02:54:19Z</dcterms:modified>
</cp:coreProperties>
</file>