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0" autoAdjust="0"/>
  </p:normalViewPr>
  <p:slideViewPr>
    <p:cSldViewPr>
      <p:cViewPr varScale="1">
        <p:scale>
          <a:sx n="70" d="100"/>
          <a:sy n="70" d="100"/>
        </p:scale>
        <p:origin x="-137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3E636-95B9-4E45-A272-497FE7D422F3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74C24-006F-4615-9AE9-CA5C7B372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74C24-006F-4615-9AE9-CA5C7B3726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4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74C24-006F-4615-9AE9-CA5C7B3726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2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2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5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0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5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E178-24D3-429C-96DE-2DCD032C2D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7834-DE85-4A2D-89F1-A277A9346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2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Laser Material Processing(LMP)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8770" y="3217460"/>
            <a:ext cx="6400800" cy="1752600"/>
          </a:xfrm>
        </p:spPr>
        <p:txBody>
          <a:bodyPr/>
          <a:lstStyle/>
          <a:p>
            <a:r>
              <a:rPr lang="en-US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472" y="31845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789" r="1141" b="1461"/>
          <a:stretch/>
        </p:blipFill>
        <p:spPr bwMode="auto">
          <a:xfrm>
            <a:off x="76200" y="838200"/>
            <a:ext cx="8991600" cy="5867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315200" y="4648200"/>
            <a:ext cx="762000" cy="7620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048000"/>
            <a:ext cx="762000" cy="7620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848366" y="3886200"/>
            <a:ext cx="180833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1600200" y="5105400"/>
            <a:ext cx="5715000" cy="7620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1600200" y="3352800"/>
            <a:ext cx="2895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64698" y="5401101"/>
            <a:ext cx="91951" cy="54249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Focusing Area Effects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6096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b="1" dirty="0" smtClean="0">
                <a:solidFill>
                  <a:srgbClr val="FFC000"/>
                </a:solidFill>
              </a:rPr>
              <a:t>Power density (</a:t>
            </a:r>
            <a:r>
              <a:rPr lang="en-US" b="1" dirty="0" err="1" smtClean="0">
                <a:solidFill>
                  <a:srgbClr val="FFC000"/>
                </a:solidFill>
              </a:rPr>
              <a:t>Pd</a:t>
            </a:r>
            <a:r>
              <a:rPr lang="en-US" b="1" dirty="0" smtClean="0">
                <a:solidFill>
                  <a:srgbClr val="FFC000"/>
                </a:solidFill>
              </a:rPr>
              <a:t>)  = P/Area         P= Power (W)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         Area = </a:t>
            </a:r>
            <a:r>
              <a:rPr lang="en-US" b="1" dirty="0" smtClean="0">
                <a:solidFill>
                  <a:srgbClr val="FFC000"/>
                </a:solidFill>
                <a:latin typeface="Symbol"/>
                <a:ea typeface="Times New Roman"/>
                <a:cs typeface="Arial"/>
              </a:rPr>
              <a:t>p</a:t>
            </a:r>
            <a:r>
              <a:rPr lang="en-US" b="1" i="1" dirty="0" smtClean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r</a:t>
            </a:r>
            <a:r>
              <a:rPr lang="en-US" sz="1800" b="1" baseline="30000" dirty="0" smtClean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2</a:t>
            </a:r>
            <a:r>
              <a:rPr lang="en-US" sz="1600" b="1" dirty="0" smtClean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   </a:t>
            </a:r>
            <a:r>
              <a:rPr lang="en-US" b="1" dirty="0" smtClean="0">
                <a:solidFill>
                  <a:srgbClr val="FFC000"/>
                </a:solidFill>
              </a:rPr>
              <a:t>Cm2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         r= beam radius at the surface of the target</a:t>
            </a:r>
          </a:p>
          <a:p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-If P= 10000 W   Area= 1 </a:t>
            </a:r>
            <a:r>
              <a:rPr lang="en-US" b="1" smtClean="0">
                <a:solidFill>
                  <a:srgbClr val="FF0000"/>
                </a:solidFill>
              </a:rPr>
              <a:t>Cm2      Pd1=10000 </a:t>
            </a:r>
            <a:r>
              <a:rPr lang="en-US" b="1" dirty="0" smtClean="0">
                <a:solidFill>
                  <a:srgbClr val="FF0000"/>
                </a:solidFill>
              </a:rPr>
              <a:t>W/ 1Cm2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Pd1=10000 W/Cm2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-If </a:t>
            </a:r>
            <a:r>
              <a:rPr lang="en-US" b="1" dirty="0">
                <a:solidFill>
                  <a:schemeClr val="accent1"/>
                </a:solidFill>
              </a:rPr>
              <a:t>P= </a:t>
            </a:r>
            <a:r>
              <a:rPr lang="en-US" b="1" dirty="0" smtClean="0">
                <a:solidFill>
                  <a:schemeClr val="accent1"/>
                </a:solidFill>
              </a:rPr>
              <a:t>100 </a:t>
            </a:r>
            <a:r>
              <a:rPr lang="en-US" b="1" dirty="0">
                <a:solidFill>
                  <a:schemeClr val="accent1"/>
                </a:solidFill>
              </a:rPr>
              <a:t>W   Area= </a:t>
            </a:r>
            <a:r>
              <a:rPr lang="en-US" b="1" dirty="0" smtClean="0">
                <a:solidFill>
                  <a:schemeClr val="accent1"/>
                </a:solidFill>
              </a:rPr>
              <a:t>0.01 </a:t>
            </a:r>
            <a:r>
              <a:rPr lang="en-US" b="1" dirty="0">
                <a:solidFill>
                  <a:schemeClr val="accent1"/>
                </a:solidFill>
              </a:rPr>
              <a:t>Cm2  </a:t>
            </a:r>
            <a:r>
              <a:rPr lang="en-US" b="1" dirty="0" smtClean="0">
                <a:solidFill>
                  <a:schemeClr val="accent1"/>
                </a:solidFill>
              </a:rPr>
              <a:t>   Pd2=100 </a:t>
            </a:r>
            <a:r>
              <a:rPr lang="en-US" b="1" dirty="0">
                <a:solidFill>
                  <a:schemeClr val="accent1"/>
                </a:solidFill>
              </a:rPr>
              <a:t>W</a:t>
            </a:r>
            <a:r>
              <a:rPr lang="en-US" b="1" dirty="0" smtClean="0">
                <a:solidFill>
                  <a:schemeClr val="accent1"/>
                </a:solidFill>
              </a:rPr>
              <a:t>/ 0.01 Cm2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                   Pd2=10000 W/Cm2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Pd1=Pd2 !!!!!!!!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5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Conclusions Remarks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/>
          <a:lstStyle/>
          <a:p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pervious lecture </a:t>
            </a:r>
            <a:r>
              <a:rPr lang="en-US" dirty="0" smtClean="0"/>
              <a:t>we can </a:t>
            </a:r>
            <a:r>
              <a:rPr lang="en-US" dirty="0" smtClean="0">
                <a:solidFill>
                  <a:srgbClr val="FF0000"/>
                </a:solidFill>
              </a:rPr>
              <a:t>conclude</a:t>
            </a:r>
            <a:r>
              <a:rPr lang="en-US" dirty="0" smtClean="0"/>
              <a:t> that: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u="sng" dirty="0" smtClean="0"/>
              <a:t>Laser is a light </a:t>
            </a:r>
            <a:r>
              <a:rPr lang="en-US" dirty="0" smtClean="0"/>
              <a:t>i.e. </a:t>
            </a:r>
            <a:r>
              <a:rPr lang="en-US" u="sng" dirty="0" smtClean="0"/>
              <a:t>electromagnetic wave </a:t>
            </a:r>
            <a:r>
              <a:rPr lang="en-US" dirty="0" smtClean="0"/>
              <a:t>which </a:t>
            </a:r>
            <a:r>
              <a:rPr lang="en-US" dirty="0" smtClean="0">
                <a:solidFill>
                  <a:srgbClr val="FF0000"/>
                </a:solidFill>
              </a:rPr>
              <a:t>has certain  wavelength and frequency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2. Laser have </a:t>
            </a:r>
            <a:r>
              <a:rPr lang="en-US" u="sng" dirty="0" smtClean="0"/>
              <a:t>two operation modes </a:t>
            </a:r>
            <a:r>
              <a:rPr lang="en-US" dirty="0" smtClean="0"/>
              <a:t>according to </a:t>
            </a:r>
            <a:r>
              <a:rPr lang="en-US" dirty="0" smtClean="0">
                <a:solidFill>
                  <a:srgbClr val="0070C0"/>
                </a:solidFill>
              </a:rPr>
              <a:t>ejection of output power to target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with time</a:t>
            </a:r>
          </a:p>
          <a:p>
            <a:pPr marL="514350" indent="-514350">
              <a:buAutoNum type="alphaUcPeriod"/>
            </a:pPr>
            <a:r>
              <a:rPr lang="en-US" u="sng" dirty="0" smtClean="0">
                <a:solidFill>
                  <a:srgbClr val="FF0000"/>
                </a:solidFill>
              </a:rPr>
              <a:t>Continuous operation CW mod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[</a:t>
            </a:r>
            <a:r>
              <a:rPr lang="en-US" dirty="0" smtClean="0">
                <a:solidFill>
                  <a:srgbClr val="0070C0"/>
                </a:solidFill>
              </a:rPr>
              <a:t>ejection of power to the target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is uniform(constant) with time</a:t>
            </a:r>
            <a:r>
              <a:rPr lang="en-US" dirty="0" smtClean="0">
                <a:solidFill>
                  <a:srgbClr val="FF0000"/>
                </a:solidFill>
              </a:rPr>
              <a:t>].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" t="15455" r="55288"/>
          <a:stretch/>
        </p:blipFill>
        <p:spPr bwMode="auto">
          <a:xfrm>
            <a:off x="5867400" y="3657600"/>
            <a:ext cx="3200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5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Conclusions Remarks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287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B. Pulse  operation mod</a:t>
            </a:r>
            <a:r>
              <a:rPr lang="en-US" dirty="0" smtClean="0">
                <a:solidFill>
                  <a:srgbClr val="FF0000"/>
                </a:solidFill>
              </a:rPr>
              <a:t>  [</a:t>
            </a:r>
            <a:r>
              <a:rPr lang="en-US" dirty="0" smtClean="0">
                <a:solidFill>
                  <a:srgbClr val="0070C0"/>
                </a:solidFill>
              </a:rPr>
              <a:t>ejection of power to the target is periodic with time</a:t>
            </a:r>
            <a:r>
              <a:rPr lang="en-US" dirty="0" smtClean="0">
                <a:solidFill>
                  <a:srgbClr val="FF0000"/>
                </a:solidFill>
              </a:rPr>
              <a:t>].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7" descr="laser%20operation(CW%20and%20pulse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6"/>
          <a:stretch/>
        </p:blipFill>
        <p:spPr bwMode="auto">
          <a:xfrm>
            <a:off x="415636" y="2209800"/>
            <a:ext cx="60198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7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678873"/>
          </a:xfrm>
        </p:spPr>
        <p:txBody>
          <a:bodyPr>
            <a:noAutofit/>
          </a:bodyPr>
          <a:lstStyle/>
          <a:p>
            <a:r>
              <a:rPr lang="en-US" b="1" dirty="0" smtClean="0"/>
              <a:t>The Basic Unit Of All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838200"/>
            <a:ext cx="8991600" cy="5287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-A</a:t>
            </a:r>
            <a:r>
              <a:rPr lang="en-US" dirty="0"/>
              <a:t> </a:t>
            </a:r>
            <a:r>
              <a:rPr lang="en-US" b="1" dirty="0"/>
              <a:t>photon</a:t>
            </a:r>
            <a:r>
              <a:rPr lang="en-US" dirty="0"/>
              <a:t> is the </a:t>
            </a:r>
            <a:r>
              <a:rPr lang="en-US" dirty="0">
                <a:solidFill>
                  <a:srgbClr val="FF0000"/>
                </a:solidFill>
              </a:rPr>
              <a:t>smallest discrete amount </a:t>
            </a:r>
            <a:r>
              <a:rPr lang="en-US" dirty="0" smtClean="0"/>
              <a:t>of (light) electromagnetic </a:t>
            </a:r>
            <a:r>
              <a:rPr lang="en-US" dirty="0"/>
              <a:t>radiation. </a:t>
            </a:r>
            <a:r>
              <a:rPr lang="en-US" u="sng" dirty="0">
                <a:solidFill>
                  <a:srgbClr val="FF0000"/>
                </a:solidFill>
              </a:rPr>
              <a:t>It is the basic unit of all light. </a:t>
            </a:r>
            <a:endParaRPr lang="en-US" u="sng" dirty="0" smtClean="0">
              <a:solidFill>
                <a:srgbClr val="FF0000"/>
              </a:solidFill>
            </a:endParaRPr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 smtClean="0"/>
              <a:t>Photons</a:t>
            </a:r>
            <a:r>
              <a:rPr lang="en-US" dirty="0"/>
              <a:t> are always </a:t>
            </a:r>
            <a:r>
              <a:rPr lang="en-US" dirty="0">
                <a:solidFill>
                  <a:srgbClr val="FF0000"/>
                </a:solidFill>
              </a:rPr>
              <a:t>in motion </a:t>
            </a:r>
            <a:r>
              <a:rPr lang="en-US" dirty="0"/>
              <a:t>and, </a:t>
            </a:r>
            <a:r>
              <a:rPr lang="en-US" dirty="0">
                <a:solidFill>
                  <a:srgbClr val="FF0000"/>
                </a:solidFill>
              </a:rPr>
              <a:t>in a vacuum</a:t>
            </a:r>
            <a:r>
              <a:rPr lang="en-US" dirty="0"/>
              <a:t>, travel at a constant speed </a:t>
            </a:r>
            <a:r>
              <a:rPr lang="en-US" dirty="0" smtClean="0"/>
              <a:t>3 X10</a:t>
            </a:r>
            <a:r>
              <a:rPr lang="en-US" baseline="30000" dirty="0" smtClean="0"/>
              <a:t>8</a:t>
            </a:r>
            <a:r>
              <a:rPr lang="en-US" dirty="0"/>
              <a:t> </a:t>
            </a:r>
            <a:r>
              <a:rPr lang="en-US" dirty="0" smtClean="0"/>
              <a:t>m/s(speed of light).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-Photon</a:t>
            </a:r>
            <a:r>
              <a:rPr lang="en-US" dirty="0"/>
              <a:t> can act </a:t>
            </a:r>
            <a:r>
              <a:rPr lang="en-US" u="sng" dirty="0">
                <a:solidFill>
                  <a:srgbClr val="FF0000"/>
                </a:solidFill>
              </a:rPr>
              <a:t>both as a wave and </a:t>
            </a:r>
            <a:r>
              <a:rPr lang="en-US" u="sng" dirty="0" smtClean="0">
                <a:solidFill>
                  <a:srgbClr val="FF0000"/>
                </a:solidFill>
              </a:rPr>
              <a:t>particle </a:t>
            </a:r>
            <a:r>
              <a:rPr lang="en-US" dirty="0" smtClean="0"/>
              <a:t>i.e. </a:t>
            </a:r>
            <a:r>
              <a:rPr lang="en-US" u="sng" dirty="0" smtClean="0">
                <a:solidFill>
                  <a:srgbClr val="FF0000"/>
                </a:solidFill>
              </a:rPr>
              <a:t>has property of wave like wavelength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0070C0"/>
                </a:solidFill>
              </a:rPr>
              <a:t>has property of particle like mass. 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Laser Power  Density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800" u="sng" dirty="0" smtClean="0">
                <a:solidFill>
                  <a:srgbClr val="FF0000"/>
                </a:solidFill>
              </a:rPr>
              <a:t>Laser Power  Density </a:t>
            </a:r>
            <a:r>
              <a:rPr lang="en-US" sz="2800" u="sng" dirty="0" err="1" smtClean="0">
                <a:solidFill>
                  <a:srgbClr val="FF0000"/>
                </a:solidFill>
              </a:rPr>
              <a:t>P</a:t>
            </a:r>
            <a:r>
              <a:rPr lang="en-US" sz="1600" u="sng" dirty="0" err="1" smtClean="0">
                <a:solidFill>
                  <a:srgbClr val="FF0000"/>
                </a:solidFill>
              </a:rPr>
              <a:t>d</a:t>
            </a:r>
            <a:r>
              <a:rPr lang="en-US" sz="2800" u="sng" dirty="0" smtClean="0">
                <a:solidFill>
                  <a:srgbClr val="FF0000"/>
                </a:solidFill>
              </a:rPr>
              <a:t> ( Laser Intensity or Laser Irradiance): </a:t>
            </a:r>
            <a:r>
              <a:rPr lang="en-US" sz="2600" dirty="0" smtClean="0"/>
              <a:t>Is defined as the energy per unit per unit area (or </a:t>
            </a:r>
            <a:r>
              <a:rPr lang="en-US" sz="2600" dirty="0"/>
              <a:t>power / </a:t>
            </a:r>
            <a:r>
              <a:rPr lang="en-US" sz="2600" dirty="0" smtClean="0"/>
              <a:t>area):</a:t>
            </a:r>
          </a:p>
          <a:p>
            <a:pPr marL="0" indent="0">
              <a:buNone/>
            </a:pPr>
            <a:r>
              <a:rPr lang="en-US" sz="2800" u="sng" dirty="0" smtClean="0">
                <a:solidFill>
                  <a:srgbClr val="0070C0"/>
                </a:solidFill>
              </a:rPr>
              <a:t>-For Continuous operation CW mod :</a:t>
            </a:r>
          </a:p>
          <a:p>
            <a:pPr marL="0" indent="0"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P</a:t>
            </a:r>
            <a:r>
              <a:rPr lang="en-US" sz="1600" dirty="0" err="1" smtClean="0"/>
              <a:t>d</a:t>
            </a:r>
            <a:r>
              <a:rPr lang="en-US" sz="2800" dirty="0" smtClean="0"/>
              <a:t> =</a:t>
            </a:r>
            <a:r>
              <a:rPr lang="en-US" sz="2800" dirty="0" err="1" smtClean="0"/>
              <a:t>P</a:t>
            </a:r>
            <a:r>
              <a:rPr lang="en-US" sz="1400" dirty="0" err="1" smtClean="0"/>
              <a:t>av</a:t>
            </a:r>
            <a:r>
              <a:rPr lang="en-US" sz="1400" dirty="0" smtClean="0"/>
              <a:t>  </a:t>
            </a:r>
            <a:r>
              <a:rPr lang="en-US" sz="2400" dirty="0" smtClean="0"/>
              <a:t>/</a:t>
            </a:r>
            <a:r>
              <a:rPr lang="en-US" sz="2400" b="0" i="0" strike="noStrike" baseline="0" dirty="0" smtClean="0">
                <a:solidFill>
                  <a:srgbClr val="000000"/>
                </a:solidFill>
                <a:latin typeface="Symbo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ea typeface="Times New Roman"/>
                <a:cs typeface="Arial"/>
              </a:rPr>
              <a:t>p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r</a:t>
            </a:r>
            <a:r>
              <a:rPr lang="en-US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2</a:t>
            </a:r>
            <a:endParaRPr lang="en-US" sz="1600" baseline="30000" dirty="0">
              <a:solidFill>
                <a:srgbClr val="000000"/>
              </a:solidFill>
              <a:latin typeface="Times New Roman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1800" dirty="0"/>
              <a:t>Where </a:t>
            </a:r>
            <a:r>
              <a:rPr lang="en-US" sz="1800" dirty="0" err="1" smtClean="0"/>
              <a:t>Pd</a:t>
            </a:r>
            <a:r>
              <a:rPr lang="en-US" sz="1800" dirty="0" smtClean="0"/>
              <a:t> is </a:t>
            </a:r>
            <a:r>
              <a:rPr lang="en-US" sz="1800" dirty="0"/>
              <a:t>Power  Density ,</a:t>
            </a:r>
            <a:r>
              <a:rPr lang="en-US" sz="1800" u="sng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Pav</a:t>
            </a:r>
            <a:r>
              <a:rPr lang="en-US" sz="1800" dirty="0" smtClean="0">
                <a:solidFill>
                  <a:prstClr val="black"/>
                </a:solidFill>
              </a:rPr>
              <a:t>   </a:t>
            </a:r>
            <a:r>
              <a:rPr lang="en-US" sz="1800" dirty="0"/>
              <a:t>is </a:t>
            </a:r>
            <a:r>
              <a:rPr lang="en-US" sz="1800" dirty="0" smtClean="0"/>
              <a:t>average </a:t>
            </a:r>
            <a:r>
              <a:rPr lang="en-US" sz="1800" dirty="0"/>
              <a:t>power,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r  </a:t>
            </a:r>
            <a:r>
              <a:rPr lang="en-US" sz="1800" dirty="0"/>
              <a:t>is laser beam  radius  at  the  surface of the target 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u="sng" dirty="0" smtClean="0">
                <a:solidFill>
                  <a:srgbClr val="0070C0"/>
                </a:solidFill>
              </a:rPr>
              <a:t>-For Pulse  </a:t>
            </a:r>
            <a:r>
              <a:rPr lang="en-US" sz="2800" u="sng" dirty="0">
                <a:solidFill>
                  <a:srgbClr val="0070C0"/>
                </a:solidFill>
              </a:rPr>
              <a:t>operation mod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P</a:t>
            </a:r>
            <a:r>
              <a:rPr lang="en-US" sz="1600" dirty="0" err="1" smtClean="0"/>
              <a:t>d</a:t>
            </a:r>
            <a:r>
              <a:rPr lang="en-US" sz="2800" dirty="0" smtClean="0"/>
              <a:t> =</a:t>
            </a:r>
            <a:r>
              <a:rPr lang="en-US" sz="2800" dirty="0" err="1" smtClean="0"/>
              <a:t>P</a:t>
            </a:r>
            <a:r>
              <a:rPr lang="en-US" sz="1400" dirty="0" err="1" smtClean="0"/>
              <a:t>p</a:t>
            </a:r>
            <a:r>
              <a:rPr lang="en-US" sz="1400" dirty="0" smtClean="0"/>
              <a:t> </a:t>
            </a:r>
            <a:r>
              <a:rPr lang="en-US" sz="2400" dirty="0" smtClean="0"/>
              <a:t>/</a:t>
            </a:r>
            <a:r>
              <a:rPr lang="en-US" sz="2400" b="0" i="0" strike="noStrike" baseline="0" dirty="0" smtClean="0">
                <a:solidFill>
                  <a:srgbClr val="000000"/>
                </a:solidFill>
                <a:latin typeface="Symbo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ea typeface="Times New Roman"/>
                <a:cs typeface="Arial"/>
              </a:rPr>
              <a:t>p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r</a:t>
            </a:r>
            <a:r>
              <a:rPr lang="en-US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2</a:t>
            </a:r>
          </a:p>
          <a:p>
            <a:pPr marL="0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Where  </a:t>
            </a:r>
            <a:r>
              <a:rPr lang="en-US" sz="1800" dirty="0" err="1" smtClean="0">
                <a:solidFill>
                  <a:prstClr val="black"/>
                </a:solidFill>
              </a:rPr>
              <a:t>Pp</a:t>
            </a:r>
            <a:r>
              <a:rPr lang="en-US" sz="1800" dirty="0" smtClean="0">
                <a:solidFill>
                  <a:prstClr val="black"/>
                </a:solidFill>
              </a:rPr>
              <a:t> is the  peak instantaneous  power ,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prstClr val="black"/>
                </a:solidFill>
              </a:rPr>
              <a:t>Ep</a:t>
            </a:r>
            <a:r>
              <a:rPr lang="en-US" sz="1800" dirty="0" smtClean="0">
                <a:solidFill>
                  <a:prstClr val="black"/>
                </a:solidFill>
              </a:rPr>
              <a:t> is  </a:t>
            </a:r>
            <a:r>
              <a:rPr lang="en-US" sz="1800" dirty="0" err="1" smtClean="0">
                <a:solidFill>
                  <a:prstClr val="black"/>
                </a:solidFill>
              </a:rPr>
              <a:t>Eenergy</a:t>
            </a:r>
            <a:r>
              <a:rPr lang="en-US" sz="1800" dirty="0" smtClean="0">
                <a:solidFill>
                  <a:prstClr val="black"/>
                </a:solidFill>
              </a:rPr>
              <a:t> of  the pulse , Ʈ is the pulse duration(width).</a:t>
            </a: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" t="15455" r="55288"/>
          <a:stretch/>
        </p:blipFill>
        <p:spPr bwMode="auto">
          <a:xfrm>
            <a:off x="5638800" y="1759527"/>
            <a:ext cx="3200400" cy="170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1371600" cy="53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 descr="laser%20operation(CW%20and%20pulse)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6"/>
          <a:stretch/>
        </p:blipFill>
        <p:spPr bwMode="auto">
          <a:xfrm>
            <a:off x="5673436" y="3581400"/>
            <a:ext cx="3470564" cy="315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58674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Pulsed laser can achieve </a:t>
            </a:r>
            <a:r>
              <a:rPr lang="en-US" b="1" dirty="0" err="1" smtClean="0">
                <a:solidFill>
                  <a:srgbClr val="00B0F0"/>
                </a:solidFill>
              </a:rPr>
              <a:t>Pd</a:t>
            </a:r>
            <a:r>
              <a:rPr lang="en-US" b="1" dirty="0" smtClean="0">
                <a:solidFill>
                  <a:srgbClr val="00B0F0"/>
                </a:solidFill>
              </a:rPr>
              <a:t> &lt; 10</a:t>
            </a:r>
            <a:r>
              <a:rPr lang="en-US" b="1" baseline="30000" dirty="0" smtClean="0">
                <a:solidFill>
                  <a:srgbClr val="00B0F0"/>
                </a:solidFill>
              </a:rPr>
              <a:t>8</a:t>
            </a:r>
            <a:r>
              <a:rPr lang="en-US" b="1" dirty="0" smtClean="0">
                <a:solidFill>
                  <a:srgbClr val="00B0F0"/>
                </a:solidFill>
              </a:rPr>
              <a:t> W/cm</a:t>
            </a:r>
            <a:r>
              <a:rPr lang="en-US" b="1" baseline="30000" dirty="0" smtClean="0">
                <a:solidFill>
                  <a:srgbClr val="00B0F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  while CW lasers can  generate laser </a:t>
            </a:r>
            <a:r>
              <a:rPr lang="en-US" b="1" dirty="0" err="1" smtClean="0">
                <a:solidFill>
                  <a:srgbClr val="00B0F0"/>
                </a:solidFill>
              </a:rPr>
              <a:t>Pd</a:t>
            </a:r>
            <a:r>
              <a:rPr lang="en-US" b="1" dirty="0" smtClean="0">
                <a:solidFill>
                  <a:srgbClr val="00B0F0"/>
                </a:solidFill>
              </a:rPr>
              <a:t>&gt;</a:t>
            </a:r>
            <a:r>
              <a:rPr lang="en-US" b="1" dirty="0">
                <a:solidFill>
                  <a:srgbClr val="00B0F0"/>
                </a:solidFill>
              </a:rPr>
              <a:t> 10</a:t>
            </a:r>
            <a:r>
              <a:rPr lang="en-US" b="1" baseline="30000" dirty="0">
                <a:solidFill>
                  <a:srgbClr val="00B0F0"/>
                </a:solidFill>
              </a:rPr>
              <a:t>8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W/cm</a:t>
            </a:r>
            <a:r>
              <a:rPr lang="en-US" b="1" baseline="30000" dirty="0">
                <a:solidFill>
                  <a:srgbClr val="00B0F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 . 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" y="27709"/>
            <a:ext cx="8991600" cy="1115291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Governing Factors For Material Processing 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7162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u="sng" dirty="0" smtClean="0"/>
              <a:t>Depending </a:t>
            </a:r>
            <a:r>
              <a:rPr lang="en-US" u="sng" dirty="0"/>
              <a:t>on </a:t>
            </a:r>
            <a:r>
              <a:rPr lang="en-US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absorbed laser intensity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u="sng" dirty="0">
                <a:solidFill>
                  <a:srgbClr val="FF0000"/>
                </a:solidFill>
              </a:rPr>
              <a:t>deposition </a:t>
            </a:r>
            <a:r>
              <a:rPr lang="en-US" u="sng" dirty="0" smtClean="0">
                <a:solidFill>
                  <a:srgbClr val="FF0000"/>
                </a:solidFill>
              </a:rPr>
              <a:t>times </a:t>
            </a:r>
            <a:r>
              <a:rPr lang="en-US" dirty="0" smtClean="0"/>
              <a:t>different</a:t>
            </a:r>
            <a:r>
              <a:rPr lang="en-US" u="sng" dirty="0" smtClean="0"/>
              <a:t> physical phenomena </a:t>
            </a:r>
            <a:r>
              <a:rPr lang="en-US" dirty="0" smtClean="0"/>
              <a:t>such  as </a:t>
            </a:r>
            <a:r>
              <a:rPr lang="en-US" dirty="0" smtClean="0">
                <a:solidFill>
                  <a:srgbClr val="00B0F0"/>
                </a:solidFill>
              </a:rPr>
              <a:t>heating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melting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</a:rPr>
              <a:t>vaporization</a:t>
            </a:r>
            <a:r>
              <a:rPr lang="en-US" dirty="0" smtClean="0"/>
              <a:t>, can be done by </a:t>
            </a:r>
            <a:r>
              <a:rPr lang="en-US" dirty="0" smtClean="0">
                <a:solidFill>
                  <a:srgbClr val="FF0000"/>
                </a:solidFill>
              </a:rPr>
              <a:t>Laser</a:t>
            </a:r>
            <a:r>
              <a:rPr lang="en-US" dirty="0" smtClean="0"/>
              <a:t> during </a:t>
            </a:r>
            <a:r>
              <a:rPr lang="en-US" dirty="0" smtClean="0">
                <a:solidFill>
                  <a:srgbClr val="FF0000"/>
                </a:solidFill>
              </a:rPr>
              <a:t>material processing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 Laser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material processing (LMP)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involves :</a:t>
            </a:r>
          </a:p>
          <a:p>
            <a:pPr marL="0" indent="0">
              <a:buNone/>
            </a:pPr>
            <a:r>
              <a:rPr lang="nb-NO" dirty="0" smtClean="0"/>
              <a:t>  Laser surface hardening, laser forming             [</a:t>
            </a:r>
            <a:r>
              <a:rPr lang="en-US" dirty="0" smtClean="0">
                <a:solidFill>
                  <a:srgbClr val="00B0F0"/>
                </a:solidFill>
              </a:rPr>
              <a:t>heating]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laser melting, laser </a:t>
            </a:r>
            <a:r>
              <a:rPr lang="en-US" dirty="0" smtClean="0"/>
              <a:t> welding                                [</a:t>
            </a:r>
            <a:r>
              <a:rPr lang="en-US" dirty="0" smtClean="0">
                <a:solidFill>
                  <a:srgbClr val="00B0F0"/>
                </a:solidFill>
              </a:rPr>
              <a:t>melting</a:t>
            </a:r>
            <a:r>
              <a:rPr lang="en-US" dirty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laser cladding ,laser  alloying,                             </a:t>
            </a:r>
            <a:r>
              <a:rPr lang="en-US" dirty="0"/>
              <a:t>[</a:t>
            </a:r>
            <a:r>
              <a:rPr lang="en-US" dirty="0">
                <a:solidFill>
                  <a:srgbClr val="00B0F0"/>
                </a:solidFill>
              </a:rPr>
              <a:t>melting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 laser grooving, laser drilling</a:t>
            </a:r>
            <a:r>
              <a:rPr lang="en-US" dirty="0"/>
              <a:t>, </a:t>
            </a:r>
            <a:r>
              <a:rPr lang="en-US" dirty="0" smtClean="0"/>
              <a:t>                      [</a:t>
            </a:r>
            <a:r>
              <a:rPr lang="en-US" dirty="0">
                <a:solidFill>
                  <a:srgbClr val="00B0F0"/>
                </a:solidFill>
              </a:rPr>
              <a:t>vaporization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  laser cutting, laser surface cleaning etc</a:t>
            </a:r>
            <a:r>
              <a:rPr lang="en-US" dirty="0"/>
              <a:t>. </a:t>
            </a:r>
            <a:r>
              <a:rPr lang="en-US" dirty="0" smtClean="0"/>
              <a:t>   [</a:t>
            </a:r>
            <a:r>
              <a:rPr lang="en-US" dirty="0">
                <a:solidFill>
                  <a:srgbClr val="00B0F0"/>
                </a:solidFill>
              </a:rPr>
              <a:t>vaporization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248400" y="3712600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800600" y="4114800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839269" y="4626591"/>
            <a:ext cx="2209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724400" y="5105400"/>
            <a:ext cx="181279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368796" y="5562600"/>
            <a:ext cx="33680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295" y="-142165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008"/>
            <a:ext cx="9144000" cy="61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-All LMP engineers use the Figure below to select the range of </a:t>
            </a:r>
            <a:r>
              <a:rPr lang="en-US" sz="2400" b="1" dirty="0"/>
              <a:t>Governing Factors </a:t>
            </a:r>
            <a:r>
              <a:rPr lang="en-US" sz="2400" b="1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laser power density (Y-axis 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deposition </a:t>
            </a:r>
            <a:r>
              <a:rPr lang="en-US" sz="2400" dirty="0" smtClean="0">
                <a:solidFill>
                  <a:srgbClr val="FF0000"/>
                </a:solidFill>
              </a:rPr>
              <a:t>time X-axis)</a:t>
            </a:r>
            <a:r>
              <a:rPr lang="en-US" sz="2400" b="1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certain process </a:t>
            </a:r>
            <a:r>
              <a:rPr lang="nb-NO" sz="2400" dirty="0" smtClean="0"/>
              <a:t>surface hardening, </a:t>
            </a:r>
            <a:r>
              <a:rPr lang="nb-NO" sz="2400" dirty="0"/>
              <a:t>melting</a:t>
            </a:r>
            <a:r>
              <a:rPr lang="nb-NO" sz="2400" dirty="0" smtClean="0"/>
              <a:t>,</a:t>
            </a:r>
            <a:r>
              <a:rPr lang="en-US" sz="2400" dirty="0" smtClean="0"/>
              <a:t> welding, cladding , drilling, cutting, etc.</a:t>
            </a:r>
            <a:r>
              <a:rPr lang="en-US" sz="2400" b="1" dirty="0" smtClean="0"/>
              <a:t>]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789" r="1141" b="1461"/>
          <a:stretch/>
        </p:blipFill>
        <p:spPr bwMode="auto">
          <a:xfrm>
            <a:off x="762000" y="2083558"/>
            <a:ext cx="7168487" cy="469824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1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" y="29570"/>
            <a:ext cx="9116704" cy="7733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8904" y="838200"/>
            <a:ext cx="9192904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u="sng" dirty="0" smtClean="0"/>
              <a:t>Example:</a:t>
            </a:r>
            <a:r>
              <a:rPr lang="en-US" dirty="0" smtClean="0"/>
              <a:t> Use the previous </a:t>
            </a:r>
            <a:r>
              <a:rPr lang="en-US" dirty="0"/>
              <a:t>Figure </a:t>
            </a:r>
            <a:r>
              <a:rPr lang="en-US" dirty="0" smtClean="0"/>
              <a:t>to </a:t>
            </a:r>
            <a:r>
              <a:rPr lang="en-US" dirty="0"/>
              <a:t>select the range of </a:t>
            </a:r>
            <a:r>
              <a:rPr lang="en-US" b="1" dirty="0"/>
              <a:t>Governing Factors [</a:t>
            </a:r>
            <a:r>
              <a:rPr lang="en-US" dirty="0">
                <a:solidFill>
                  <a:srgbClr val="FF0000"/>
                </a:solidFill>
              </a:rPr>
              <a:t>laser power density (Y-axis 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deposition time X-axis)</a:t>
            </a:r>
            <a:r>
              <a:rPr lang="en-US" b="1" dirty="0"/>
              <a:t> </a:t>
            </a:r>
            <a:r>
              <a:rPr lang="en-US" dirty="0" smtClean="0"/>
              <a:t>for the following  LMP: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1.Welding </a:t>
            </a:r>
          </a:p>
          <a:p>
            <a:pPr marL="0" indent="0">
              <a:buNone/>
            </a:pPr>
            <a:r>
              <a:rPr lang="en-US" dirty="0" smtClean="0"/>
              <a:t>2.Drilling</a:t>
            </a:r>
          </a:p>
          <a:p>
            <a:pPr marL="0" indent="0">
              <a:buNone/>
            </a:pPr>
            <a:r>
              <a:rPr lang="en-US" dirty="0" smtClean="0"/>
              <a:t>3.Cutting</a:t>
            </a:r>
          </a:p>
          <a:p>
            <a:pPr marL="0" indent="0">
              <a:buNone/>
            </a:pPr>
            <a:r>
              <a:rPr lang="en-US" dirty="0" smtClean="0"/>
              <a:t>4.Shock hardening.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6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0680" y="15922"/>
            <a:ext cx="9435152" cy="7352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Governing Factors For Material 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u="sng" dirty="0" smtClean="0"/>
              <a:t>Solution: </a:t>
            </a:r>
            <a:r>
              <a:rPr lang="en-US" dirty="0" smtClean="0"/>
              <a:t>The </a:t>
            </a:r>
            <a:r>
              <a:rPr lang="en-US" dirty="0"/>
              <a:t>range of </a:t>
            </a:r>
            <a:r>
              <a:rPr lang="en-US" b="1" dirty="0"/>
              <a:t>Governing Factors [</a:t>
            </a:r>
            <a:r>
              <a:rPr lang="en-US" dirty="0">
                <a:solidFill>
                  <a:srgbClr val="FF0000"/>
                </a:solidFill>
              </a:rPr>
              <a:t>laser power density (Y-axis 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deposition time X-axis)</a:t>
            </a:r>
            <a:r>
              <a:rPr lang="en-US" b="1" dirty="0"/>
              <a:t> </a:t>
            </a:r>
            <a:r>
              <a:rPr lang="en-US" dirty="0"/>
              <a:t>for the following  </a:t>
            </a:r>
            <a:r>
              <a:rPr lang="en-US" dirty="0" smtClean="0"/>
              <a:t>LMP( </a:t>
            </a:r>
            <a:r>
              <a:rPr lang="en-US" b="1" dirty="0" smtClean="0">
                <a:solidFill>
                  <a:srgbClr val="00B050"/>
                </a:solidFill>
              </a:rPr>
              <a:t>see the next slide</a:t>
            </a:r>
            <a:r>
              <a:rPr lang="en-US" dirty="0" smtClean="0"/>
              <a:t>): </a:t>
            </a:r>
          </a:p>
          <a:p>
            <a:pPr marL="0" indent="0">
              <a:buNone/>
            </a:pPr>
            <a:r>
              <a:rPr lang="en-US" dirty="0"/>
              <a:t>1.Welding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Laser </a:t>
            </a:r>
            <a:r>
              <a:rPr lang="en-US" sz="2400" dirty="0">
                <a:solidFill>
                  <a:srgbClr val="FF0000"/>
                </a:solidFill>
              </a:rPr>
              <a:t>power </a:t>
            </a:r>
            <a:r>
              <a:rPr lang="en-US" sz="2400" dirty="0" smtClean="0">
                <a:solidFill>
                  <a:srgbClr val="FF0000"/>
                </a:solidFill>
              </a:rPr>
              <a:t>density=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10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5</a:t>
            </a:r>
            <a:r>
              <a:rPr lang="en-US" sz="2400" b="1" dirty="0" smtClean="0">
                <a:solidFill>
                  <a:srgbClr val="00B0F0"/>
                </a:solidFill>
              </a:rPr>
              <a:t> W/cm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eposition time= </a:t>
            </a:r>
            <a:r>
              <a:rPr lang="en-US" sz="2400" b="1" dirty="0" smtClean="0">
                <a:solidFill>
                  <a:srgbClr val="00B0F0"/>
                </a:solidFill>
              </a:rPr>
              <a:t>10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-2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s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2.Drilling: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Laser power density=</a:t>
            </a:r>
            <a:r>
              <a:rPr lang="en-US" sz="2400" b="1" dirty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10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9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>
                <a:solidFill>
                  <a:srgbClr val="00B0F0"/>
                </a:solidFill>
              </a:rPr>
              <a:t>W/cm</a:t>
            </a:r>
            <a:r>
              <a:rPr lang="en-US" sz="2400" b="1" baseline="30000" dirty="0">
                <a:solidFill>
                  <a:srgbClr val="00B0F0"/>
                </a:solidFill>
              </a:rPr>
              <a:t>2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Deposition time= </a:t>
            </a:r>
            <a:r>
              <a:rPr lang="en-US" sz="2400" b="1" dirty="0" smtClean="0">
                <a:solidFill>
                  <a:srgbClr val="00B0F0"/>
                </a:solidFill>
              </a:rPr>
              <a:t>10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-8</a:t>
            </a:r>
            <a:r>
              <a:rPr lang="en-US" sz="2400" b="1" dirty="0" smtClean="0">
                <a:solidFill>
                  <a:srgbClr val="00B0F0"/>
                </a:solidFill>
              </a:rPr>
              <a:t> s</a:t>
            </a:r>
          </a:p>
          <a:p>
            <a:pPr marL="0" lvl="0" indent="0">
              <a:buNone/>
            </a:pPr>
            <a:r>
              <a:rPr lang="en-US" dirty="0" smtClean="0"/>
              <a:t>3.Cutting??                                    </a:t>
            </a:r>
            <a:r>
              <a:rPr lang="en-US" sz="5400" b="1" dirty="0" smtClean="0">
                <a:solidFill>
                  <a:srgbClr val="92D050"/>
                </a:solidFill>
              </a:rPr>
              <a:t>Home Work</a:t>
            </a:r>
            <a:endParaRPr lang="en-US" sz="5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4.Shock hardening??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5" name="Arc 4"/>
          <p:cNvSpPr/>
          <p:nvPr/>
        </p:nvSpPr>
        <p:spPr>
          <a:xfrm>
            <a:off x="3352800" y="5029200"/>
            <a:ext cx="762000" cy="1143000"/>
          </a:xfrm>
          <a:prstGeom prst="arc">
            <a:avLst>
              <a:gd name="adj1" fmla="val 15949288"/>
              <a:gd name="adj2" fmla="val 5188360"/>
            </a:avLst>
          </a:prstGeom>
          <a:noFill/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256964" y="5181600"/>
            <a:ext cx="107703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545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Laser Material Processing(LMP) </vt:lpstr>
      <vt:lpstr>Conclusions Remarks </vt:lpstr>
      <vt:lpstr>Conclusions Remarks </vt:lpstr>
      <vt:lpstr>The Basic Unit Of All Light</vt:lpstr>
      <vt:lpstr>Laser Power  Density </vt:lpstr>
      <vt:lpstr>Governing Factors For Material Processing </vt:lpstr>
      <vt:lpstr>Governing Factors For Material Processing </vt:lpstr>
      <vt:lpstr>Governing Factors For Material Processing </vt:lpstr>
      <vt:lpstr>Governing Factors For Material Processing </vt:lpstr>
      <vt:lpstr>Governing Factors For Material Processing </vt:lpstr>
      <vt:lpstr>Focusing Area Effects 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Material Processing</dc:title>
  <dc:creator>Acer5</dc:creator>
  <cp:lastModifiedBy>Acer5</cp:lastModifiedBy>
  <cp:revision>57</cp:revision>
  <dcterms:created xsi:type="dcterms:W3CDTF">2020-05-16T16:33:34Z</dcterms:created>
  <dcterms:modified xsi:type="dcterms:W3CDTF">2021-06-02T07:32:20Z</dcterms:modified>
</cp:coreProperties>
</file>