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407" r:id="rId5"/>
    <p:sldId id="366" r:id="rId6"/>
    <p:sldId id="367" r:id="rId7"/>
    <p:sldId id="408" r:id="rId8"/>
    <p:sldId id="374" r:id="rId9"/>
    <p:sldId id="375" r:id="rId10"/>
    <p:sldId id="368" r:id="rId11"/>
    <p:sldId id="369" r:id="rId12"/>
    <p:sldId id="370" r:id="rId13"/>
    <p:sldId id="371" r:id="rId14"/>
    <p:sldId id="372" r:id="rId15"/>
    <p:sldId id="360" r:id="rId16"/>
    <p:sldId id="373" r:id="rId17"/>
    <p:sldId id="361" r:id="rId18"/>
    <p:sldId id="362" r:id="rId19"/>
    <p:sldId id="363" r:id="rId20"/>
    <p:sldId id="364" r:id="rId21"/>
    <p:sldId id="274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9" r:id="rId42"/>
    <p:sldId id="330" r:id="rId43"/>
    <p:sldId id="331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4" r:id="rId61"/>
    <p:sldId id="392" r:id="rId62"/>
    <p:sldId id="395" r:id="rId63"/>
    <p:sldId id="396" r:id="rId64"/>
    <p:sldId id="397" r:id="rId65"/>
    <p:sldId id="398" r:id="rId66"/>
    <p:sldId id="399" r:id="rId67"/>
    <p:sldId id="400" r:id="rId68"/>
    <p:sldId id="401" r:id="rId69"/>
    <p:sldId id="402" r:id="rId70"/>
    <p:sldId id="403" r:id="rId71"/>
    <p:sldId id="404" r:id="rId72"/>
    <p:sldId id="405" r:id="rId73"/>
    <p:sldId id="406" r:id="rId74"/>
    <p:sldId id="357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08/05/2020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5" y="354043"/>
            <a:ext cx="9915525" cy="231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30E49-BE9F-47A7-8FBA-2DE2DBC8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802" y="2712471"/>
            <a:ext cx="5032223" cy="918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B12402-36C6-47A1-937F-FB8CBD4F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665" y="3595021"/>
            <a:ext cx="6339658" cy="836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80718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7" y="4716708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By Dr. Ahmed S. Abdullah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26311-3006-40DC-BCDA-815901B6C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C3171-78E0-481E-AE44-4DA9ED541A6F}"/>
              </a:ext>
            </a:extLst>
          </p:cNvPr>
          <p:cNvSpPr/>
          <p:nvPr/>
        </p:nvSpPr>
        <p:spPr>
          <a:xfrm>
            <a:off x="8294914" y="3900196"/>
            <a:ext cx="466531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28CC6-14E7-4D51-A072-65E98F6CE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15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8094A-0E2A-4409-A512-95558098576A}"/>
              </a:ext>
            </a:extLst>
          </p:cNvPr>
          <p:cNvSpPr/>
          <p:nvPr/>
        </p:nvSpPr>
        <p:spPr>
          <a:xfrm>
            <a:off x="8294914" y="3900196"/>
            <a:ext cx="466531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4BE18-5E9C-4387-B453-22E29BDB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</p:spTree>
    <p:extLst>
      <p:ext uri="{BB962C8B-B14F-4D97-AF65-F5344CB8AC3E}">
        <p14:creationId xmlns:p14="http://schemas.microsoft.com/office/powerpoint/2010/main" val="241555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7761FC-6BEE-4E0B-90FF-6B2EEAB1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5E1A7-E19F-43E4-A5B6-42636C5389F1}"/>
                  </a:ext>
                </a:extLst>
              </p:cNvPr>
              <p:cNvSpPr txBox="1"/>
              <p:nvPr/>
            </p:nvSpPr>
            <p:spPr>
              <a:xfrm>
                <a:off x="1205879" y="2132045"/>
                <a:ext cx="3529171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296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5E1A7-E19F-43E4-A5B6-42636C53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2132045"/>
                <a:ext cx="3529171" cy="707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53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AF59FD-2F1B-4F8C-9208-07FC1D33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0618C-E133-4C35-B477-EE8622278B4E}"/>
                  </a:ext>
                </a:extLst>
              </p:cNvPr>
              <p:cNvSpPr txBox="1"/>
              <p:nvPr/>
            </p:nvSpPr>
            <p:spPr>
              <a:xfrm>
                <a:off x="1205879" y="2132045"/>
                <a:ext cx="3529171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296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0618C-E133-4C35-B477-EE8622278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2132045"/>
                <a:ext cx="3529171" cy="707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8AB10-C683-4432-83DF-9A3E31148893}"/>
                  </a:ext>
                </a:extLst>
              </p:cNvPr>
              <p:cNvSpPr txBox="1"/>
              <p:nvPr/>
            </p:nvSpPr>
            <p:spPr>
              <a:xfrm>
                <a:off x="1205879" y="3286472"/>
                <a:ext cx="2123915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8AB10-C683-4432-83DF-9A3E31148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3286472"/>
                <a:ext cx="2123915" cy="707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C60C27-2136-4522-8504-FA7A8EA6F592}"/>
                  </a:ext>
                </a:extLst>
              </p:cNvPr>
              <p:cNvSpPr txBox="1"/>
              <p:nvPr/>
            </p:nvSpPr>
            <p:spPr>
              <a:xfrm>
                <a:off x="1205879" y="4222643"/>
                <a:ext cx="3871381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296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589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C60C27-2136-4522-8504-FA7A8EA6F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4222643"/>
                <a:ext cx="3871381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0A90805-FF07-4E23-A5B2-013B78C6FAA2}"/>
              </a:ext>
            </a:extLst>
          </p:cNvPr>
          <p:cNvSpPr/>
          <p:nvPr/>
        </p:nvSpPr>
        <p:spPr>
          <a:xfrm>
            <a:off x="3999845" y="4222643"/>
            <a:ext cx="1077415" cy="7013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91CBFF-E7B0-4399-82B8-2BFD051E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2- Considering the effects of a 10-V 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5B09EF-681A-4AF1-B272-138CBFB315F5}"/>
              </a:ext>
            </a:extLst>
          </p:cNvPr>
          <p:cNvSpPr/>
          <p:nvPr/>
        </p:nvSpPr>
        <p:spPr>
          <a:xfrm>
            <a:off x="8192154" y="3704253"/>
            <a:ext cx="569291" cy="10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FFA2-9BE9-434F-9867-FC24610F8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2- Considering the effects of a 10-V source</a:t>
            </a:r>
          </a:p>
        </p:txBody>
      </p:sp>
    </p:spTree>
    <p:extLst>
      <p:ext uri="{BB962C8B-B14F-4D97-AF65-F5344CB8AC3E}">
        <p14:creationId xmlns:p14="http://schemas.microsoft.com/office/powerpoint/2010/main" val="92567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7ED6F-F1C6-4404-9116-64341288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2- Considering the effects of a 10-V source</a:t>
            </a:r>
          </a:p>
        </p:txBody>
      </p:sp>
    </p:spTree>
    <p:extLst>
      <p:ext uri="{BB962C8B-B14F-4D97-AF65-F5344CB8AC3E}">
        <p14:creationId xmlns:p14="http://schemas.microsoft.com/office/powerpoint/2010/main" val="262548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B57744-7603-49EE-B2C6-A38C6DF2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2- Considering the effects of a 10-V source</a:t>
            </a:r>
          </a:p>
        </p:txBody>
      </p:sp>
    </p:spTree>
    <p:extLst>
      <p:ext uri="{BB962C8B-B14F-4D97-AF65-F5344CB8AC3E}">
        <p14:creationId xmlns:p14="http://schemas.microsoft.com/office/powerpoint/2010/main" val="338106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A4DDF6-C11B-4BE9-91B5-3A473F1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2- Considering the effects of a 10-V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2A6D48-EDCD-43F3-A3B8-EB30E344217D}"/>
                  </a:ext>
                </a:extLst>
              </p:cNvPr>
              <p:cNvSpPr txBox="1"/>
              <p:nvPr/>
            </p:nvSpPr>
            <p:spPr>
              <a:xfrm>
                <a:off x="1205879" y="2132045"/>
                <a:ext cx="3529171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059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2A6D48-EDCD-43F3-A3B8-EB30E3442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2132045"/>
                <a:ext cx="3529171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4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13CB5-5429-40B7-ABFF-34BB2E56A687}"/>
              </a:ext>
            </a:extLst>
          </p:cNvPr>
          <p:cNvSpPr/>
          <p:nvPr/>
        </p:nvSpPr>
        <p:spPr>
          <a:xfrm>
            <a:off x="685800" y="1376660"/>
            <a:ext cx="110299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C00000"/>
                </a:solidFill>
              </a:rPr>
              <a:t>The current through, or voltage across, an element in a linear bilateral network is equal to the algebraic sum of the currents or voltages produced independently by each source.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028D3-C1B9-4D9A-BD0E-FE7550F9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03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A1A35-C42D-45C1-9868-01675D83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2- Considering the effects of a 10-V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9EE680-AAAD-4986-B8DC-CD9144F13570}"/>
                  </a:ext>
                </a:extLst>
              </p:cNvPr>
              <p:cNvSpPr txBox="1"/>
              <p:nvPr/>
            </p:nvSpPr>
            <p:spPr>
              <a:xfrm>
                <a:off x="1205879" y="3286472"/>
                <a:ext cx="2204065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9EE680-AAAD-4986-B8DC-CD9144F1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3286472"/>
                <a:ext cx="2204065" cy="707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6E9BE9-E7C9-4D26-BF37-7EDA621E35DD}"/>
                  </a:ext>
                </a:extLst>
              </p:cNvPr>
              <p:cNvSpPr txBox="1"/>
              <p:nvPr/>
            </p:nvSpPr>
            <p:spPr>
              <a:xfrm>
                <a:off x="1205879" y="4222643"/>
                <a:ext cx="3871381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059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118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6E9BE9-E7C9-4D26-BF37-7EDA621E3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4222643"/>
                <a:ext cx="3871381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411482E-74C1-4E97-9043-B2F037D2F836}"/>
              </a:ext>
            </a:extLst>
          </p:cNvPr>
          <p:cNvSpPr/>
          <p:nvPr/>
        </p:nvSpPr>
        <p:spPr>
          <a:xfrm>
            <a:off x="3999845" y="4222643"/>
            <a:ext cx="1077415" cy="7013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026DF-0257-4D1B-8DA0-16856F708F1A}"/>
                  </a:ext>
                </a:extLst>
              </p:cNvPr>
              <p:cNvSpPr txBox="1"/>
              <p:nvPr/>
            </p:nvSpPr>
            <p:spPr>
              <a:xfrm>
                <a:off x="1205879" y="2132045"/>
                <a:ext cx="3529171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059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026DF-0257-4D1B-8DA0-16856F708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79" y="2132045"/>
                <a:ext cx="3529171" cy="7000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848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CF19E-0896-4B4A-82A4-696CB7FB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826"/>
            <a:ext cx="12192000" cy="617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B5F1F-50B9-4C8D-A803-3DA27C5E4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02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BAE9D-3702-4CCF-93FB-D968365FD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419240"/>
            <a:ext cx="65455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6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36-V 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8EB78-26CD-4864-9B00-A90EB8D8E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419239"/>
            <a:ext cx="65455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0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36-V 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00278-89EF-4C52-8CDD-F76C97E58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419243"/>
            <a:ext cx="65455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36-V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B65A7-EF64-44CC-94EF-F3953CDB5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419247"/>
            <a:ext cx="65455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6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36-V 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E329C-859F-4396-97D8-1E8CA6389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419238"/>
            <a:ext cx="65455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36-V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5F7E0B-8F15-4FDC-A4E3-D2A2B37B3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419245"/>
            <a:ext cx="65455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3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36-V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5F7E0B-8F15-4FDC-A4E3-D2A2B37B3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419245"/>
            <a:ext cx="6545580" cy="490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7923A-4A4A-4779-923C-7379FA22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725" y="2586146"/>
            <a:ext cx="3587966" cy="25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3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Considering the effects of the 9-A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D481F-690F-451F-B7C8-B1AFAF0F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79" y="1419246"/>
            <a:ext cx="729996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60810-A60E-4EB9-80CA-9A021D77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7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Considering the effects of the 9-A 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FFC0-F46B-419B-BC77-0DDD9EF49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87" y="1419248"/>
            <a:ext cx="729996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6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Considering the effects of the 9-A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98DDF-4487-476B-8369-61F8462C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88" y="1419239"/>
            <a:ext cx="729996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3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Considering the effects of the 9-A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98DDF-4487-476B-8369-61F8462C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14" y="1419239"/>
            <a:ext cx="729996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19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Considering the effects of the 9-A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98DDF-4487-476B-8369-61F8462C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14" y="1419239"/>
            <a:ext cx="729996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94BE6-DEE0-4451-8A76-07C657253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28" y="1886870"/>
            <a:ext cx="4367906" cy="4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1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2B91-8D64-418B-93CC-0C3A66EB5ADE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 Considering the effects of the 9-A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98DDF-4487-476B-8369-61F8462C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14" y="1419239"/>
            <a:ext cx="729996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94BE6-DEE0-4451-8A76-07C657253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28" y="1886870"/>
            <a:ext cx="4367906" cy="450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7301F-0386-4AC6-B62B-305BD0C31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47" y="2689934"/>
            <a:ext cx="2984998" cy="27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3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2430B-EBCF-4D53-A135-080B094DE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6"/>
            <a:ext cx="778764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2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D7711-5D74-4AB5-A49F-E93EF454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2"/>
            <a:ext cx="778764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6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316F2-7A9E-42E7-8CDF-4E69261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1"/>
            <a:ext cx="778764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8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316F2-7A9E-42E7-8CDF-4E69261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1"/>
            <a:ext cx="778764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C702AF-4694-498A-A5C4-09877482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02" y="2914995"/>
            <a:ext cx="1356478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0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316F2-7A9E-42E7-8CDF-4E69261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1"/>
            <a:ext cx="778764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C0C18-FACC-44D8-9DF4-0D0C655A6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83" y="2897277"/>
            <a:ext cx="2423370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60810-A60E-4EB9-80CA-9A021D77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83B235-6693-4503-A1ED-DB7286090E42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</p:spTree>
    <p:extLst>
      <p:ext uri="{BB962C8B-B14F-4D97-AF65-F5344CB8AC3E}">
        <p14:creationId xmlns:p14="http://schemas.microsoft.com/office/powerpoint/2010/main" val="2658751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316F2-7A9E-42E7-8CDF-4E69261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1"/>
            <a:ext cx="778764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B417D-ECB9-4140-B572-B67AC93E5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96" y="2920139"/>
            <a:ext cx="371888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91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316F2-7A9E-42E7-8CDF-4E69261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1"/>
            <a:ext cx="778764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B417D-ECB9-4140-B572-B67AC93E5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96" y="2920139"/>
            <a:ext cx="3718882" cy="2118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DC702-3BAE-4627-A904-1C5D70D5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340" y="5038683"/>
            <a:ext cx="165368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4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316F2-7A9E-42E7-8CDF-4E69261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1"/>
            <a:ext cx="778764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B417D-ECB9-4140-B572-B67AC93E5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96" y="2920139"/>
            <a:ext cx="3718882" cy="2118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DC702-3BAE-4627-A904-1C5D70D5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340" y="5038683"/>
            <a:ext cx="1653683" cy="70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A71B8-28CD-47B5-83C6-88C5768FC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978" y="3745647"/>
            <a:ext cx="975445" cy="5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6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superposition, determine the current through the 6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resistor of Figure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316F2-7A9E-42E7-8CDF-4E69261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570161"/>
            <a:ext cx="7787640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B417D-ECB9-4140-B572-B67AC93E5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96" y="2920139"/>
            <a:ext cx="3718882" cy="2118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DC702-3BAE-4627-A904-1C5D70D5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340" y="5038683"/>
            <a:ext cx="1653683" cy="70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A71B8-28CD-47B5-83C6-88C5768FC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978" y="3745647"/>
            <a:ext cx="975445" cy="556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1D569-3FEE-4D76-B41F-A804164EF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080" y="2907374"/>
            <a:ext cx="2232853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41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52991-FE88-43B2-8E9A-1076AF3DE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0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4FEB8-720D-47EA-B0A4-A9866AFF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67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88732-8641-4CED-AF05-8912D09C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8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D8AF9-F070-41FC-A836-D4B775AD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8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5FDF2-C696-4C68-BE6E-DBF2DA479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6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4EC78-241D-46EF-B83A-922CF16F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3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1124B-E9CB-4D0B-957B-A1DB3D999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</p:spTree>
    <p:extLst>
      <p:ext uri="{BB962C8B-B14F-4D97-AF65-F5344CB8AC3E}">
        <p14:creationId xmlns:p14="http://schemas.microsoft.com/office/powerpoint/2010/main" val="3639421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FD628-7E76-447F-8D2B-602BFFF7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6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FD628-7E76-447F-8D2B-602BFFF7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A6F56-5446-46ED-9C2A-7371AF782CC9}"/>
                  </a:ext>
                </a:extLst>
              </p:cNvPr>
              <p:cNvSpPr txBox="1"/>
              <p:nvPr/>
            </p:nvSpPr>
            <p:spPr>
              <a:xfrm>
                <a:off x="1488233" y="2132045"/>
                <a:ext cx="3303597" cy="532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A6F56-5446-46ED-9C2A-7371AF78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33" y="2132045"/>
                <a:ext cx="3303597" cy="532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81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01610-29F9-49BC-81F0-D6C575DB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142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2E1E5-FC40-4017-9BDC-51A921A30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4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F345E-3B6C-4FAA-AF9D-09460D17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64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24D03-F016-4237-B063-04B95B9D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35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A4018-97B2-4EF8-B870-3754789F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2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4497A-8757-4362-BA67-0A23C370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928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E72039-BF4D-4F6D-BD05-39B81310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5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608C4-CFCC-4E5D-A637-4E521A276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6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69198-35CF-4003-8C33-8AB6127F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15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</p:spTree>
    <p:extLst>
      <p:ext uri="{BB962C8B-B14F-4D97-AF65-F5344CB8AC3E}">
        <p14:creationId xmlns:p14="http://schemas.microsoft.com/office/powerpoint/2010/main" val="19037473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96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2.5-A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608C4-CFCC-4E5D-A637-4E521A276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6D692D-A4C7-4FB8-B0A9-79FE26B93D71}"/>
                  </a:ext>
                </a:extLst>
              </p:cNvPr>
              <p:cNvSpPr txBox="1"/>
              <p:nvPr/>
            </p:nvSpPr>
            <p:spPr>
              <a:xfrm>
                <a:off x="1488233" y="2132045"/>
                <a:ext cx="27214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6D692D-A4C7-4FB8-B0A9-79FE26B93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33" y="2132045"/>
                <a:ext cx="2721451" cy="276999"/>
              </a:xfrm>
              <a:prstGeom prst="rect">
                <a:avLst/>
              </a:prstGeom>
              <a:blipFill>
                <a:blip r:embed="rId4"/>
                <a:stretch>
                  <a:fillRect l="-1566" t="-4444" r="-134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309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E6572-1DA5-4730-87B7-713FFEC1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4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3E7BA9-3C9A-44B3-AD1B-73EC962A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11E325-DAAB-448C-A709-2CFEAE6A70BE}"/>
              </a:ext>
            </a:extLst>
          </p:cNvPr>
          <p:cNvSpPr/>
          <p:nvPr/>
        </p:nvSpPr>
        <p:spPr>
          <a:xfrm>
            <a:off x="11236170" y="2659224"/>
            <a:ext cx="203161" cy="1763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968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FE8E3-BDA8-4470-94A0-08A55C7DF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0BBE2C-A61B-44C0-827D-D25BC046AD6F}"/>
              </a:ext>
            </a:extLst>
          </p:cNvPr>
          <p:cNvSpPr/>
          <p:nvPr/>
        </p:nvSpPr>
        <p:spPr>
          <a:xfrm>
            <a:off x="11236170" y="2659224"/>
            <a:ext cx="203161" cy="1763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8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3A813-3614-454B-BD04-AD71EE5B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5E4715-758D-43E9-B908-A2484F4DDD39}"/>
              </a:ext>
            </a:extLst>
          </p:cNvPr>
          <p:cNvSpPr/>
          <p:nvPr/>
        </p:nvSpPr>
        <p:spPr>
          <a:xfrm>
            <a:off x="11122090" y="2659224"/>
            <a:ext cx="31724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CEA81-5190-44DE-A83A-1212584AE56F}"/>
              </a:ext>
            </a:extLst>
          </p:cNvPr>
          <p:cNvSpPr/>
          <p:nvPr/>
        </p:nvSpPr>
        <p:spPr>
          <a:xfrm>
            <a:off x="11208177" y="4229877"/>
            <a:ext cx="31724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70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26984-26C3-4F17-8209-81B080F37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E76EBC-DDF2-4ED2-8084-7BC0435C8558}"/>
              </a:ext>
            </a:extLst>
          </p:cNvPr>
          <p:cNvSpPr/>
          <p:nvPr/>
        </p:nvSpPr>
        <p:spPr>
          <a:xfrm>
            <a:off x="11122090" y="2659224"/>
            <a:ext cx="31724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033DF-139F-4E19-8DD0-892757756A02}"/>
              </a:ext>
            </a:extLst>
          </p:cNvPr>
          <p:cNvSpPr/>
          <p:nvPr/>
        </p:nvSpPr>
        <p:spPr>
          <a:xfrm>
            <a:off x="11131421" y="4229877"/>
            <a:ext cx="31724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137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1B88A-5E34-4B6D-91B8-435034EBF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2710D9-7B0C-42D7-AF88-CE63D0858859}"/>
              </a:ext>
            </a:extLst>
          </p:cNvPr>
          <p:cNvSpPr/>
          <p:nvPr/>
        </p:nvSpPr>
        <p:spPr>
          <a:xfrm>
            <a:off x="11122090" y="2659224"/>
            <a:ext cx="31724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A48D2-5050-4BC5-8F11-E4B2EFAE7887}"/>
              </a:ext>
            </a:extLst>
          </p:cNvPr>
          <p:cNvSpPr/>
          <p:nvPr/>
        </p:nvSpPr>
        <p:spPr>
          <a:xfrm>
            <a:off x="11159413" y="4173894"/>
            <a:ext cx="31724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75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B883A-4DE9-4CB1-BF17-5BE522C6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D28BA0-5969-48B9-9462-09B8540239B4}"/>
                  </a:ext>
                </a:extLst>
              </p:cNvPr>
              <p:cNvSpPr txBox="1"/>
              <p:nvPr/>
            </p:nvSpPr>
            <p:spPr>
              <a:xfrm>
                <a:off x="9157996" y="3429000"/>
                <a:ext cx="5122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D28BA0-5969-48B9-9462-09B854023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996" y="3429000"/>
                <a:ext cx="512256" cy="276999"/>
              </a:xfrm>
              <a:prstGeom prst="rect">
                <a:avLst/>
              </a:prstGeom>
              <a:blipFill>
                <a:blip r:embed="rId4"/>
                <a:stretch>
                  <a:fillRect l="-9524" r="-1071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195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D9225-F9C4-4789-8524-0372A940EC27}"/>
              </a:ext>
            </a:extLst>
          </p:cNvPr>
          <p:cNvSpPr/>
          <p:nvPr/>
        </p:nvSpPr>
        <p:spPr>
          <a:xfrm>
            <a:off x="2309292" y="1028851"/>
            <a:ext cx="489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Considering the effects of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B883A-4DE9-4CB1-BF17-5BE522C6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26" y="1828800"/>
            <a:ext cx="6990874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63E47B-A771-406F-AA8A-EE2EC34FF8A2}"/>
                  </a:ext>
                </a:extLst>
              </p:cNvPr>
              <p:cNvSpPr txBox="1"/>
              <p:nvPr/>
            </p:nvSpPr>
            <p:spPr>
              <a:xfrm>
                <a:off x="1488233" y="2132045"/>
                <a:ext cx="1529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63E47B-A771-406F-AA8A-EE2EC34FF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33" y="2132045"/>
                <a:ext cx="1529778" cy="276999"/>
              </a:xfrm>
              <a:prstGeom prst="rect">
                <a:avLst/>
              </a:prstGeom>
              <a:blipFill>
                <a:blip r:embed="rId4"/>
                <a:stretch>
                  <a:fillRect l="-3187" t="-4444" r="-318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3D16FA-9BA5-45F9-AD94-B54F7C2949D1}"/>
                  </a:ext>
                </a:extLst>
              </p:cNvPr>
              <p:cNvSpPr txBox="1"/>
              <p:nvPr/>
            </p:nvSpPr>
            <p:spPr>
              <a:xfrm>
                <a:off x="9157996" y="3429000"/>
                <a:ext cx="5122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3D16FA-9BA5-45F9-AD94-B54F7C294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996" y="3429000"/>
                <a:ext cx="512256" cy="276999"/>
              </a:xfrm>
              <a:prstGeom prst="rect">
                <a:avLst/>
              </a:prstGeom>
              <a:blipFill>
                <a:blip r:embed="rId4"/>
                <a:stretch>
                  <a:fillRect l="-9524" r="-1071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5661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44A49-C7F5-4DA9-B910-E80E8AE2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290"/>
          <a:stretch/>
        </p:blipFill>
        <p:spPr>
          <a:xfrm>
            <a:off x="955828" y="1597022"/>
            <a:ext cx="17687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69198-35CF-4003-8C33-8AB6127F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15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A3EF0-B2DB-409E-B93D-BEF3CEFAA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61" y="2040055"/>
            <a:ext cx="431384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512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44A49-C7F5-4DA9-B910-E80E8AE2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64"/>
          <a:stretch/>
        </p:blipFill>
        <p:spPr>
          <a:xfrm>
            <a:off x="955829" y="1597022"/>
            <a:ext cx="42879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367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44A49-C7F5-4DA9-B910-E80E8AE2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98"/>
          <a:stretch/>
        </p:blipFill>
        <p:spPr>
          <a:xfrm>
            <a:off x="955828" y="1597022"/>
            <a:ext cx="68912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6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44A49-C7F5-4DA9-B910-E80E8AE2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28" y="1597022"/>
            <a:ext cx="99869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66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84284-EC25-4B6F-9A94-337EEAD4B0C6}"/>
              </a:ext>
            </a:extLst>
          </p:cNvPr>
          <p:cNvSpPr/>
          <p:nvPr/>
        </p:nvSpPr>
        <p:spPr>
          <a:xfrm>
            <a:off x="955828" y="643989"/>
            <a:ext cx="1028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:- Using superposition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theorem to find the voltage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latin typeface="Calibri" panose="020F0502020204030204"/>
              </a:rPr>
              <a:t>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the circuit shown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66E8C-FB6A-4CE2-B283-433A52B7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28" y="1597022"/>
            <a:ext cx="9986963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D381E-D854-4FD9-AB1A-B4EC32FB113C}"/>
                  </a:ext>
                </a:extLst>
              </p:cNvPr>
              <p:cNvSpPr txBox="1"/>
              <p:nvPr/>
            </p:nvSpPr>
            <p:spPr>
              <a:xfrm>
                <a:off x="4743061" y="5787924"/>
                <a:ext cx="3588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D381E-D854-4FD9-AB1A-B4EC32FB1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61" y="5787924"/>
                <a:ext cx="3588739" cy="369332"/>
              </a:xfrm>
              <a:prstGeom prst="rect">
                <a:avLst/>
              </a:prstGeom>
              <a:blipFill>
                <a:blip r:embed="rId4"/>
                <a:stretch>
                  <a:fillRect l="-1528" t="-1639" r="-17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45C50-CAA9-40AB-9666-D5D7C8498C3E}"/>
                  </a:ext>
                </a:extLst>
              </p:cNvPr>
              <p:cNvSpPr txBox="1"/>
              <p:nvPr/>
            </p:nvSpPr>
            <p:spPr>
              <a:xfrm>
                <a:off x="4743061" y="6267663"/>
                <a:ext cx="35262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45C50-CAA9-40AB-9666-D5D7C8498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61" y="6267663"/>
                <a:ext cx="352622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0226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1124B-E9CB-4D0B-957B-A1DB3D999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F1E87E-2F25-4F83-A289-BA6A77246AEB}"/>
              </a:ext>
            </a:extLst>
          </p:cNvPr>
          <p:cNvSpPr/>
          <p:nvPr/>
        </p:nvSpPr>
        <p:spPr>
          <a:xfrm rot="2126909">
            <a:off x="8976049" y="2417142"/>
            <a:ext cx="1212980" cy="32470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203E7-1BB1-4DA1-9CC3-59B32E67559C}"/>
              </a:ext>
            </a:extLst>
          </p:cNvPr>
          <p:cNvSpPr txBox="1"/>
          <p:nvPr/>
        </p:nvSpPr>
        <p:spPr>
          <a:xfrm>
            <a:off x="10011124" y="4385389"/>
            <a:ext cx="201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40//5</a:t>
            </a:r>
          </a:p>
        </p:txBody>
      </p:sp>
    </p:spTree>
    <p:extLst>
      <p:ext uri="{BB962C8B-B14F-4D97-AF65-F5344CB8AC3E}">
        <p14:creationId xmlns:p14="http://schemas.microsoft.com/office/powerpoint/2010/main" val="229676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1124B-E9CB-4D0B-957B-A1DB3D999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39" y="1143000"/>
            <a:ext cx="6525761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025DD-1BDF-4DA2-B562-177A471A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45" y="91066"/>
            <a:ext cx="4192309" cy="552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D1472-7668-4168-9639-3987A2693024}"/>
              </a:ext>
            </a:extLst>
          </p:cNvPr>
          <p:cNvSpPr/>
          <p:nvPr/>
        </p:nvSpPr>
        <p:spPr>
          <a:xfrm>
            <a:off x="1205879" y="758586"/>
            <a:ext cx="1026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1</a:t>
            </a:r>
            <a:r>
              <a:rPr lang="en-US" sz="2000" dirty="0"/>
              <a:t>:- Using superposition, determine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 the 40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 resistor</a:t>
            </a:r>
            <a:r>
              <a:rPr lang="en-US" sz="2000" dirty="0"/>
              <a:t> of the circuit </a:t>
            </a:r>
            <a:r>
              <a:rPr lang="en-US" sz="2000" dirty="0" err="1"/>
              <a:t>showm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C851-27E7-4DB7-809C-DA09F8CD1BD8}"/>
              </a:ext>
            </a:extLst>
          </p:cNvPr>
          <p:cNvSpPr/>
          <p:nvPr/>
        </p:nvSpPr>
        <p:spPr>
          <a:xfrm>
            <a:off x="2309292" y="1165401"/>
            <a:ext cx="466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1- Considering the effects of a 50-V source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F1E87E-2F25-4F83-A289-BA6A77246AEB}"/>
              </a:ext>
            </a:extLst>
          </p:cNvPr>
          <p:cNvSpPr/>
          <p:nvPr/>
        </p:nvSpPr>
        <p:spPr>
          <a:xfrm rot="2126909">
            <a:off x="8976049" y="2417142"/>
            <a:ext cx="1212980" cy="32470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203E7-1BB1-4DA1-9CC3-59B32E67559C}"/>
              </a:ext>
            </a:extLst>
          </p:cNvPr>
          <p:cNvSpPr txBox="1"/>
          <p:nvPr/>
        </p:nvSpPr>
        <p:spPr>
          <a:xfrm>
            <a:off x="10011124" y="4385389"/>
            <a:ext cx="201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40//5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1EB357-17DA-49CE-A4EA-3630CA1C22F1}"/>
              </a:ext>
            </a:extLst>
          </p:cNvPr>
          <p:cNvSpPr/>
          <p:nvPr/>
        </p:nvSpPr>
        <p:spPr>
          <a:xfrm>
            <a:off x="8892073" y="3331029"/>
            <a:ext cx="139960" cy="177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A375C7-59D1-45C6-ADEE-0A016E6C95FD}"/>
              </a:ext>
            </a:extLst>
          </p:cNvPr>
          <p:cNvSpPr/>
          <p:nvPr/>
        </p:nvSpPr>
        <p:spPr>
          <a:xfrm>
            <a:off x="11384303" y="3357538"/>
            <a:ext cx="137445" cy="158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1764</Words>
  <Application>Microsoft Office PowerPoint</Application>
  <PresentationFormat>Widescreen</PresentationFormat>
  <Paragraphs>147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114</cp:revision>
  <dcterms:created xsi:type="dcterms:W3CDTF">2020-03-04T10:44:15Z</dcterms:created>
  <dcterms:modified xsi:type="dcterms:W3CDTF">2020-05-08T21:24:19Z</dcterms:modified>
</cp:coreProperties>
</file>