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6" r:id="rId2"/>
    <p:sldMasterId id="2147483688" r:id="rId3"/>
    <p:sldMasterId id="2147483700" r:id="rId4"/>
    <p:sldMasterId id="2147483712" r:id="rId5"/>
  </p:sldMasterIdLst>
  <p:notesMasterIdLst>
    <p:notesMasterId r:id="rId28"/>
  </p:notesMasterIdLst>
  <p:sldIdLst>
    <p:sldId id="945" r:id="rId6"/>
    <p:sldId id="944" r:id="rId7"/>
    <p:sldId id="946" r:id="rId8"/>
    <p:sldId id="947" r:id="rId9"/>
    <p:sldId id="948" r:id="rId10"/>
    <p:sldId id="964" r:id="rId11"/>
    <p:sldId id="949" r:id="rId12"/>
    <p:sldId id="951" r:id="rId13"/>
    <p:sldId id="952" r:id="rId14"/>
    <p:sldId id="953" r:id="rId15"/>
    <p:sldId id="954" r:id="rId16"/>
    <p:sldId id="955" r:id="rId17"/>
    <p:sldId id="956" r:id="rId18"/>
    <p:sldId id="957" r:id="rId19"/>
    <p:sldId id="958" r:id="rId20"/>
    <p:sldId id="959" r:id="rId21"/>
    <p:sldId id="960" r:id="rId22"/>
    <p:sldId id="961" r:id="rId23"/>
    <p:sldId id="962" r:id="rId24"/>
    <p:sldId id="963" r:id="rId25"/>
    <p:sldId id="965" r:id="rId26"/>
    <p:sldId id="966" r:id="rId2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A00"/>
    <a:srgbClr val="66FF33"/>
    <a:srgbClr val="EA2D00"/>
    <a:srgbClr val="99FF33"/>
    <a:srgbClr val="FFFF00"/>
    <a:srgbClr val="FFFF66"/>
    <a:srgbClr val="66FF66"/>
    <a:srgbClr val="C4E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8" autoAdjust="0"/>
    <p:restoredTop sz="93060" autoAdjust="0"/>
  </p:normalViewPr>
  <p:slideViewPr>
    <p:cSldViewPr>
      <p:cViewPr>
        <p:scale>
          <a:sx n="70" d="100"/>
          <a:sy n="70" d="100"/>
        </p:scale>
        <p:origin x="-165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340427-C68D-4FBF-B519-85610A03D9D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379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822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aaa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68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aaa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aaa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2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629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2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8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47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0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6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4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3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0904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6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42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83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20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4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1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29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5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95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0714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64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44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07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81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54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23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80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5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03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8494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7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23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40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18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18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12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91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74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28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47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24836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6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3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0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69053" y="1916832"/>
            <a:ext cx="8418586" cy="471377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ct val="0"/>
              </a:spcBef>
              <a:buClr>
                <a:srgbClr val="CC0000"/>
              </a:buClr>
              <a:buNone/>
            </a:pPr>
            <a:endParaRPr lang="ar-IQ" sz="32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Electronic  Circuits II </a:t>
            </a:r>
          </a:p>
          <a:p>
            <a:pPr marL="0" lvl="0" indent="0" algn="ctr">
              <a:spcBef>
                <a:spcPct val="0"/>
              </a:spcBef>
              <a:buClr>
                <a:srgbClr val="CC0000"/>
              </a:buClr>
              <a:buNone/>
            </a:pPr>
            <a:endParaRPr lang="en-US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Second Year. Lecture 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</a:t>
            </a:r>
            <a:endParaRPr lang="en-US" sz="2400" b="1" kern="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 defTabSz="914400" fontAlgn="base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3100" b="1" kern="0" dirty="0" smtClean="0">
                <a:solidFill>
                  <a:srgbClr val="000000"/>
                </a:solidFill>
                <a:latin typeface="Times New Roman"/>
                <a:ea typeface="Calibri"/>
              </a:rPr>
              <a:t>lecturer</a:t>
            </a:r>
            <a:endParaRPr lang="en-US" sz="3100" b="1" kern="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Wisam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Hayder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endParaRPr lang="en-US" sz="1800" b="1" kern="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1200" b="1" kern="0" dirty="0" smtClean="0">
                <a:latin typeface="Times New Roman"/>
                <a:ea typeface="Calibri"/>
              </a:rPr>
              <a:t>2021</a:t>
            </a:r>
            <a:endParaRPr lang="en-US" sz="1200" b="1" kern="0" dirty="0"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218687" y="1556792"/>
            <a:ext cx="856895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8687" y="250723"/>
            <a:ext cx="8001000" cy="110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DIYALA UNIVERSITY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COLLEGE OF ENGINEERING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DEPARTMENT OF COMMUNICATION ENGINEERING </a:t>
            </a:r>
            <a:endParaRPr lang="tr-TR" sz="2400" dirty="0"/>
          </a:p>
        </p:txBody>
      </p: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en-US" sz="2000" dirty="0"/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4800" y="924993"/>
                <a:ext cx="8679688" cy="544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sz="2400" dirty="0" smtClean="0">
                  <a:solidFill>
                    <a:srgbClr val="231F20"/>
                  </a:solidFill>
                  <a:latin typeface="Times New Roman"/>
                </a:endParaRP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 </a:t>
                </a:r>
                <a:r>
                  <a:rPr lang="en-US" sz="2400" b="1" i="1" dirty="0">
                    <a:solidFill>
                      <a:srgbClr val="EE1846"/>
                    </a:solidFill>
                    <a:latin typeface="Times New Roman"/>
                  </a:rPr>
                  <a:t>(iii) </a:t>
                </a:r>
                <a:r>
                  <a:rPr lang="en-US" sz="2400" b="1" dirty="0">
                    <a:solidFill>
                      <a:srgbClr val="EE1846"/>
                    </a:solidFill>
                    <a:latin typeface="Times New Roman"/>
                  </a:rPr>
                  <a:t>When input frequency is greater than </a:t>
                </a:r>
                <a:r>
                  <a:rPr lang="en-US" sz="2400" i="1" dirty="0" err="1">
                    <a:latin typeface="Times New Roman"/>
                  </a:rPr>
                  <a:t>fr</a:t>
                </a:r>
                <a:r>
                  <a:rPr lang="en-US" sz="2400" b="1" dirty="0">
                    <a:solidFill>
                      <a:srgbClr val="EE1846"/>
                    </a:solidFill>
                    <a:latin typeface="Times New Roman"/>
                  </a:rPr>
                  <a:t>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(i.e., </a:t>
                </a:r>
                <a:r>
                  <a:rPr lang="en-US" sz="2400" i="1" dirty="0">
                    <a:solidFill>
                      <a:srgbClr val="231F20"/>
                    </a:solidFill>
                    <a:latin typeface="Times New Roman"/>
                  </a:rPr>
                  <a:t>fin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 &gt; </a:t>
                </a:r>
                <a:r>
                  <a:rPr lang="en-US" sz="2400" i="1" dirty="0" err="1">
                    <a:solidFill>
                      <a:srgbClr val="231F20"/>
                    </a:solidFill>
                    <a:latin typeface="Times New Roman"/>
                  </a:rPr>
                  <a:t>fr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). </a:t>
                </a:r>
                <a:endParaRPr lang="en-US" sz="2400" dirty="0" smtClean="0">
                  <a:solidFill>
                    <a:srgbClr val="231F20"/>
                  </a:solidFill>
                  <a:latin typeface="Times New Roman"/>
                </a:endParaRPr>
              </a:p>
              <a:p>
                <a:pPr>
                  <a:buClr>
                    <a:srgbClr val="C00000"/>
                  </a:buClr>
                </a:pPr>
                <a:endParaRPr lang="en-US" sz="2400" dirty="0" smtClean="0">
                  <a:solidFill>
                    <a:srgbClr val="231F20"/>
                  </a:solidFill>
                  <a:latin typeface="Times New Roman"/>
                </a:endParaRP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When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the input signal frequency 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is greater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than </a:t>
                </a:r>
                <a:r>
                  <a:rPr lang="en-US" sz="2400" i="1" dirty="0" err="1">
                    <a:solidFill>
                      <a:srgbClr val="231F20"/>
                    </a:solidFill>
                    <a:latin typeface="Times New Roman"/>
                  </a:rPr>
                  <a:t>fr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, the circuit is effectively capacitive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.</a:t>
                </a: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As </a:t>
                </a:r>
                <a:r>
                  <a:rPr lang="en-US" sz="2400" i="1" dirty="0">
                    <a:solidFill>
                      <a:srgbClr val="231F20"/>
                    </a:solidFill>
                    <a:latin typeface="Times New Roman"/>
                  </a:rPr>
                  <a:t>fin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 is increased beyond </a:t>
                </a:r>
                <a:r>
                  <a:rPr lang="en-US" sz="2400" i="1" dirty="0" err="1">
                    <a:solidFill>
                      <a:srgbClr val="231F20"/>
                    </a:solidFill>
                    <a:latin typeface="Times New Roman"/>
                  </a:rPr>
                  <a:t>fr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, a point is 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reached when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231F20"/>
                        </a:solidFill>
                        <a:latin typeface="Cambria Math"/>
                      </a:rPr>
                      <m:t>_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400" i="1">
                        <a:solidFill>
                          <a:srgbClr val="231F2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. </a:t>
                </a:r>
                <a:endParaRPr lang="en-US" sz="2400" dirty="0" smtClean="0">
                  <a:solidFill>
                    <a:srgbClr val="231F20"/>
                  </a:solidFill>
                  <a:latin typeface="Times New Roman"/>
                </a:endParaRP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When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this happens, the voltage gain of the amplifier will again fall by 3db</a:t>
                </a: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.</a:t>
                </a: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 In other </a:t>
                </a:r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words, the upper cut-off frequency for the circuit will occur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solidFill>
                          <a:srgbClr val="231F20"/>
                        </a:solidFill>
                        <a:latin typeface="Cambria Math"/>
                      </a:rPr>
                      <m:t>_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400" i="1">
                        <a:solidFill>
                          <a:srgbClr val="231F2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231F20"/>
                    </a:solidFill>
                    <a:latin typeface="Times New Roman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231F20"/>
                    </a:solidFill>
                    <a:latin typeface="Times New Roman"/>
                  </a:rPr>
                  <a:t>. </a:t>
                </a: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imes New Roman"/>
                  </a:rPr>
                  <a:t>However</a:t>
                </a:r>
                <a:r>
                  <a:rPr lang="en-US" sz="2400" dirty="0">
                    <a:solidFill>
                      <a:schemeClr val="accent1"/>
                    </a:solidFill>
                    <a:latin typeface="Times New Roman"/>
                  </a:rPr>
                  <a:t>,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/>
                  </a:rPr>
                  <a:t>the impedance </a:t>
                </a:r>
                <a:r>
                  <a:rPr lang="en-US" sz="2400" dirty="0">
                    <a:solidFill>
                      <a:schemeClr val="accent1"/>
                    </a:solidFill>
                    <a:latin typeface="Times New Roman"/>
                  </a:rPr>
                  <a:t>of the circuit decreases rapidly when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/>
                  </a:rPr>
                  <a:t>the frequency </a:t>
                </a:r>
                <a:r>
                  <a:rPr lang="en-US" sz="2400" dirty="0">
                    <a:solidFill>
                      <a:schemeClr val="accent1"/>
                    </a:solidFill>
                    <a:latin typeface="Times New Roman"/>
                  </a:rPr>
                  <a:t>is changed above or below the resonant frequency.</a:t>
                </a:r>
                <a:endParaRPr lang="en-US" sz="2400" b="1" dirty="0" smtClean="0">
                  <a:solidFill>
                    <a:schemeClr val="accent1"/>
                  </a:solidFill>
                  <a:latin typeface="Times New Roman"/>
                </a:endParaRPr>
              </a:p>
              <a:p>
                <a:pPr marL="285750" indent="-28575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00" y="924993"/>
                <a:ext cx="8679688" cy="5447645"/>
              </a:xfrm>
              <a:prstGeom prst="rect">
                <a:avLst/>
              </a:prstGeom>
              <a:blipFill rotWithShape="1">
                <a:blip r:embed="rId5"/>
                <a:stretch>
                  <a:fillRect l="-983" r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4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51013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tr-TR" sz="3600" b="1" dirty="0">
              <a:solidFill>
                <a:schemeClr val="accent1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539549" y="1048485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9" y="1700808"/>
            <a:ext cx="7938693" cy="378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7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4099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6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4" y="1071711"/>
            <a:ext cx="81629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4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68760"/>
            <a:ext cx="842962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5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9" y="1081464"/>
            <a:ext cx="8122865" cy="537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7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tr-TR" sz="3600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39781"/>
            <a:ext cx="7804284" cy="531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2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tr-TR" sz="3600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2" y="1340768"/>
            <a:ext cx="74199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7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5" y="1108277"/>
            <a:ext cx="88337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i="1" dirty="0">
              <a:solidFill>
                <a:srgbClr val="231F20"/>
              </a:solidFill>
              <a:latin typeface="Times New Roman"/>
            </a:endParaRPr>
          </a:p>
          <a:p>
            <a:endParaRPr lang="en-US" dirty="0" smtClean="0">
              <a:solidFill>
                <a:srgbClr val="231F20"/>
              </a:solidFill>
              <a:latin typeface="TimesNewRoman"/>
            </a:endParaRPr>
          </a:p>
        </p:txBody>
      </p: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7"/>
          <p:cNvCxnSpPr/>
          <p:nvPr/>
        </p:nvCxnSpPr>
        <p:spPr>
          <a:xfrm>
            <a:off x="251520" y="108328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5287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4731" y="209136"/>
            <a:ext cx="4754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108277"/>
            <a:ext cx="7528321" cy="515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4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Bağlayıcı 17"/>
          <p:cNvCxnSpPr/>
          <p:nvPr/>
        </p:nvCxnSpPr>
        <p:spPr>
          <a:xfrm>
            <a:off x="251520" y="108328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5287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4" y="1065230"/>
            <a:ext cx="7798568" cy="551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3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46502"/>
            <a:ext cx="8001000" cy="10527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tr-TR" sz="3200" b="1" dirty="0">
              <a:solidFill>
                <a:schemeClr val="accent1"/>
              </a:solidFill>
              <a:latin typeface="Agency FB" pitchFamily="34" charset="0"/>
              <a:cs typeface="Ali_K_Alwand" pitchFamily="2" charset="-78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8" y="1196752"/>
            <a:ext cx="8525963" cy="494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1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ayt Numarası Yer Tutucusu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67544B2E-4EE9-46FD-B006-EDCB65ADD5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7"/>
          <p:cNvCxnSpPr>
            <a:endCxn id="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3" y="1358346"/>
            <a:ext cx="831774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9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7"/>
          <p:cNvCxnSpPr>
            <a:endCxn id="9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9" y="1162812"/>
            <a:ext cx="7209788" cy="542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7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>
            <a:endCxn id="7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8"/>
          <p:cNvCxnSpPr/>
          <p:nvPr/>
        </p:nvCxnSpPr>
        <p:spPr>
          <a:xfrm>
            <a:off x="323528" y="648388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12776"/>
            <a:ext cx="8001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9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588" y="66001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                    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tr-TR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404568" y="1006113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6549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5" y="1552033"/>
            <a:ext cx="8771102" cy="363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7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tr-TR" sz="3200" b="1" dirty="0">
              <a:solidFill>
                <a:srgbClr val="005AAB"/>
              </a:solidFill>
              <a:latin typeface="Agency FB" pitchFamily="34" charset="0"/>
              <a:cs typeface="Ali_K_Alwand" pitchFamily="2" charset="-78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1" y="1772816"/>
            <a:ext cx="8153400" cy="347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8566" y="1298029"/>
            <a:ext cx="854190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3" y="1298029"/>
            <a:ext cx="8162925" cy="409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tr-TR" sz="3600" b="1" dirty="0">
              <a:solidFill>
                <a:srgbClr val="C00000"/>
              </a:solidFill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17"/>
          <p:cNvCxnSpPr>
            <a:endCxn id="7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24" y="1133230"/>
            <a:ext cx="30384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27" y="1628800"/>
            <a:ext cx="452867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9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7468" y="22321"/>
            <a:ext cx="8001000" cy="1052736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656325" y="1075057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23" y="1196752"/>
            <a:ext cx="4608512" cy="508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0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372" y="4277"/>
            <a:ext cx="8001000" cy="10527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758641" y="1043532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51442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8410"/>
            <a:ext cx="8352928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3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5AAB"/>
                </a:solidFill>
                <a:latin typeface="Agency FB" pitchFamily="34" charset="0"/>
                <a:cs typeface="Ali_K_Alwand" pitchFamily="2" charset="-78"/>
              </a:rPr>
              <a:t>Operational Amplifiers (Op-Amp)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8544" y="126876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US" sz="2400" b="1" dirty="0" smtClean="0">
              <a:solidFill>
                <a:srgbClr val="C00000"/>
              </a:solidFill>
              <a:latin typeface="Times New Roman"/>
            </a:endParaRPr>
          </a:p>
          <a:p>
            <a:endParaRPr lang="en-US" sz="24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5" y="1395424"/>
            <a:ext cx="8515914" cy="469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5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11473</TotalTime>
  <Words>316</Words>
  <Application>Microsoft Office PowerPoint</Application>
  <PresentationFormat>On-screen Show (4:3)</PresentationFormat>
  <Paragraphs>100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Teması</vt:lpstr>
      <vt:lpstr>1_Office Teması</vt:lpstr>
      <vt:lpstr>2_Office Teması</vt:lpstr>
      <vt:lpstr>3_Office Teması</vt:lpstr>
      <vt:lpstr>4_Office Teması</vt:lpstr>
      <vt:lpstr>PowerPoint Presentation</vt:lpstr>
      <vt:lpstr> Operational Amplifiers (Op-Amp)</vt:lpstr>
      <vt:lpstr>                      Operational Amplifiers (Op-Amp)</vt:lpstr>
      <vt:lpstr> Operational Amplifiers (Op-Amp)</vt:lpstr>
      <vt:lpstr>  Operational Amplifiers (Op-Amp)</vt:lpstr>
      <vt:lpstr> Operational Amplifiers (Op-Amp)</vt:lpstr>
      <vt:lpstr> Operational Amplifiers (Op-Amp)</vt:lpstr>
      <vt:lpstr> Operational Amplifiers (Op-Amp)</vt:lpstr>
      <vt:lpstr> Operational Amplifiers (Op-Amp)</vt:lpstr>
      <vt:lpstr> Operational Amplifiers (Op-Amp)</vt:lpstr>
      <vt:lpstr>                   Operational Amplifiers (Op-Amp)</vt:lpstr>
      <vt:lpstr> Operational Amplifiers (Op-Amp)</vt:lpstr>
      <vt:lpstr> Operational Amplifiers (Op-Amp)</vt:lpstr>
      <vt:lpstr> Operational Amplifiers (Op-Amp)</vt:lpstr>
      <vt:lpstr>Operational Amplifiers (Op-Amp)</vt:lpstr>
      <vt:lpstr> Operational Amplifiers (Op-Amp)</vt:lpstr>
      <vt:lpstr>Operational Amplifiers (Op-Amp)</vt:lpstr>
      <vt:lpstr>PowerPoint Presentation</vt:lpstr>
      <vt:lpstr>Operational Amplifiers (Op-Amp)</vt:lpstr>
      <vt:lpstr>Operational Amplifiers (Op-Amp)</vt:lpstr>
      <vt:lpstr>Operational Amplifiers (Op-Amp)</vt:lpstr>
      <vt:lpstr>Operational Amplifiers (Op-Amp)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Orçun Madran</dc:creator>
  <cp:lastModifiedBy>DR.Ahmed Saker 2o1O</cp:lastModifiedBy>
  <cp:revision>1015</cp:revision>
  <dcterms:created xsi:type="dcterms:W3CDTF">2006-09-03T22:05:48Z</dcterms:created>
  <dcterms:modified xsi:type="dcterms:W3CDTF">2021-07-06T07:14:21Z</dcterms:modified>
</cp:coreProperties>
</file>