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  <p:sldMasterId id="2147483724" r:id="rId6"/>
  </p:sldMasterIdLst>
  <p:notesMasterIdLst>
    <p:notesMasterId r:id="rId36"/>
  </p:notesMasterIdLst>
  <p:sldIdLst>
    <p:sldId id="945" r:id="rId7"/>
    <p:sldId id="944" r:id="rId8"/>
    <p:sldId id="946" r:id="rId9"/>
    <p:sldId id="947" r:id="rId10"/>
    <p:sldId id="948" r:id="rId11"/>
    <p:sldId id="949" r:id="rId12"/>
    <p:sldId id="950" r:id="rId13"/>
    <p:sldId id="951" r:id="rId14"/>
    <p:sldId id="952" r:id="rId15"/>
    <p:sldId id="953" r:id="rId16"/>
    <p:sldId id="954" r:id="rId17"/>
    <p:sldId id="955" r:id="rId18"/>
    <p:sldId id="956" r:id="rId19"/>
    <p:sldId id="957" r:id="rId20"/>
    <p:sldId id="958" r:id="rId21"/>
    <p:sldId id="959" r:id="rId22"/>
    <p:sldId id="960" r:id="rId23"/>
    <p:sldId id="961" r:id="rId24"/>
    <p:sldId id="962" r:id="rId25"/>
    <p:sldId id="964" r:id="rId26"/>
    <p:sldId id="965" r:id="rId27"/>
    <p:sldId id="966" r:id="rId28"/>
    <p:sldId id="967" r:id="rId29"/>
    <p:sldId id="968" r:id="rId30"/>
    <p:sldId id="969" r:id="rId31"/>
    <p:sldId id="970" r:id="rId32"/>
    <p:sldId id="971" r:id="rId33"/>
    <p:sldId id="972" r:id="rId34"/>
    <p:sldId id="973" r:id="rId3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16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21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0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8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8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9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7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47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4836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4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98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76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97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5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92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33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4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31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49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0581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9053" y="1916832"/>
            <a:ext cx="8418586" cy="471377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Electronic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Circuits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1800" kern="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Times New Roman"/>
                <a:ea typeface="Calibri"/>
              </a:rPr>
              <a:t>Second </a:t>
            </a:r>
            <a:r>
              <a:rPr lang="en-US" sz="1800" kern="0" dirty="0" smtClean="0">
                <a:solidFill>
                  <a:srgbClr val="000000"/>
                </a:solidFill>
                <a:latin typeface="Times New Roman"/>
                <a:ea typeface="Calibri"/>
              </a:rPr>
              <a:t>Year_ </a:t>
            </a:r>
            <a:r>
              <a:rPr lang="en-US" sz="1800" kern="0" dirty="0">
                <a:solidFill>
                  <a:srgbClr val="000000"/>
                </a:solidFill>
                <a:latin typeface="Times New Roman"/>
                <a:ea typeface="Calibri"/>
              </a:rPr>
              <a:t>Lecture </a:t>
            </a:r>
            <a:r>
              <a:rPr lang="ar-IQ" sz="1800" kern="0" dirty="0" smtClean="0">
                <a:solidFill>
                  <a:srgbClr val="000000"/>
                </a:solidFill>
                <a:latin typeface="Times New Roman"/>
                <a:ea typeface="Calibri"/>
              </a:rPr>
              <a:t>4</a:t>
            </a:r>
            <a:endParaRPr lang="en-US" sz="2000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800" kern="0" dirty="0">
                <a:solidFill>
                  <a:srgbClr val="000000"/>
                </a:solidFill>
                <a:latin typeface="Times New Roman"/>
                <a:ea typeface="Calibri"/>
              </a:rPr>
              <a:t>By</a:t>
            </a:r>
          </a:p>
          <a:p>
            <a:pPr marL="0" lvl="0" indent="0" algn="ctr" defTabSz="914400" fontAlgn="base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3100" b="1" kern="0" dirty="0">
                <a:solidFill>
                  <a:srgbClr val="000000"/>
                </a:solidFill>
                <a:latin typeface="Times New Roman"/>
                <a:ea typeface="Calibri"/>
              </a:rPr>
              <a:t>Asst. </a:t>
            </a:r>
            <a:r>
              <a:rPr lang="en-US" sz="3100" b="1" kern="0" dirty="0" smtClean="0">
                <a:solidFill>
                  <a:srgbClr val="000000"/>
                </a:solidFill>
                <a:latin typeface="Times New Roman"/>
                <a:ea typeface="Calibri"/>
              </a:rPr>
              <a:t>lecturer</a:t>
            </a:r>
            <a:endParaRPr lang="en-US" sz="1800" b="1" kern="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Wisam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Hayder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1800" b="1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200" b="1" kern="0" dirty="0" smtClean="0">
                <a:latin typeface="Times New Roman"/>
                <a:ea typeface="Calibri"/>
              </a:rPr>
              <a:t>2020 - 2021</a:t>
            </a:r>
            <a:endParaRPr lang="en-US" sz="1200" b="1" kern="0" dirty="0"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8687" y="250723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Emitter-Stabilized Bias Circuit: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an emitter-stabilized bias circuit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0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46"/>
            <a:ext cx="4187530" cy="31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6" y="5821237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input (base-emitter circuit)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 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in Fig.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[5a]</a:t>
            </a:r>
          </a:p>
          <a:p>
            <a:pPr mar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8" y="2636912"/>
            <a:ext cx="3476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37038"/>
            <a:ext cx="22479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2008" y="6000552"/>
            <a:ext cx="661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output (collector-emitter circuit) loop as shown in Fig. 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 mar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[5b]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2" y="2161136"/>
            <a:ext cx="35718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60962"/>
            <a:ext cx="20859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40018" y="6004162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90594" cy="4968551"/>
          </a:xfrm>
        </p:spPr>
        <p:txBody>
          <a:bodyPr>
            <a:noAutofit/>
          </a:bodyPr>
          <a:lstStyle/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transistor terminal voltages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0" y="2646635"/>
            <a:ext cx="29432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76462" y="3032367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[5 c]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4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Load-Line Analysis: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5" cy="4968551"/>
          </a:xfrm>
        </p:spPr>
        <p:txBody>
          <a:bodyPr>
            <a:noAutofit/>
          </a:bodyPr>
          <a:lstStyle/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ea typeface="Times New Roman"/>
              </a:rPr>
              <a:t>From Eq. [5b] and Fig. 6: </a:t>
            </a: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At cutoff region:</a:t>
            </a: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ea typeface="Times New Roman"/>
              </a:rPr>
              <a:t>At saturation region: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988840"/>
            <a:ext cx="35909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4625"/>
            <a:ext cx="1466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55776" y="2783473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20544" y="5740772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37135" y="450561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b</a:t>
            </a:r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3" y="4227215"/>
            <a:ext cx="20097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Design: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634610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optimum design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67635"/>
            <a:ext cx="2914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71435" y="3277534"/>
            <a:ext cx="338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51845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77" y="2810188"/>
            <a:ext cx="49149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4" y="1268760"/>
            <a:ext cx="6724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2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184576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5783"/>
            <a:ext cx="37052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4114" y="1835866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5" y="1268760"/>
            <a:ext cx="942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66103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41" y="2196160"/>
            <a:ext cx="3194285" cy="224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8008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7" y="1670691"/>
            <a:ext cx="5313241" cy="332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32" y="1682356"/>
            <a:ext cx="3001129" cy="24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2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46502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C00000"/>
                  </a:buClr>
                  <a:buSzPct val="70000"/>
                  <a:buFont typeface="Wingdings" panose="05000000000000000000" pitchFamily="2" charset="2"/>
                  <a:buChar char="Ø"/>
                </a:pP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Example 1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(Common-Base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buClr>
                    <a:srgbClr val="C00000"/>
                  </a:buClr>
                  <a:buSzPct val="70000"/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Determine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common-base configuration of Fig.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1.</a:t>
                </a:r>
                <a:endParaRPr lang="tr-TR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  <a:buSzPct val="70000"/>
                  <a:buFont typeface="Wingdings" panose="05000000000000000000" pitchFamily="2" charset="2"/>
                  <a:buChar char="Ø"/>
                </a:pPr>
                <a:endParaRPr lang="tr-TR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rgbClr val="C00000"/>
                  </a:buClr>
                  <a:buSzPct val="70000"/>
                  <a:buNone/>
                </a:pPr>
                <a:endParaRPr lang="tr-TR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  <a:blipFill rotWithShape="1">
                <a:blip r:embed="rId3"/>
                <a:stretch>
                  <a:fillRect l="-290" t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4" y="2564904"/>
            <a:ext cx="39042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6" y="2195661"/>
            <a:ext cx="42481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4208" y="4941168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6" y="1268760"/>
            <a:ext cx="72771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9442" y="6453336"/>
            <a:ext cx="650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7" y="1268760"/>
            <a:ext cx="76009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9442" y="6453336"/>
            <a:ext cx="650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6" y="1340768"/>
            <a:ext cx="69913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3581"/>
            <a:ext cx="77376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Voltage-Divider Bias Circuit: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7544" y="1052736"/>
            <a:ext cx="4443334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Analyses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a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shows a voltage-divider bias circuit.</a:t>
            </a: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the input (base-emitter circuit) loop:</a:t>
            </a: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GB" sz="2000" kern="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-469900" algn="justLow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39" y="1196752"/>
            <a:ext cx="34004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699370" y="4576080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24404" y="4219383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dirty="0"/>
          </a:p>
        </p:txBody>
      </p:sp>
      <p:pic>
        <p:nvPicPr>
          <p:cNvPr id="15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Exact Analysis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6927" y="1196752"/>
            <a:ext cx="4443334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Fig. 7 b:</a:t>
            </a: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Fig. 7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</a:t>
            </a: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Fig. 7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736" indent="-173736" algn="justLow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69900" algn="justLow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65" y="1634505"/>
            <a:ext cx="43910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2668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47415" y="1822614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a</a:t>
            </a:r>
            <a:endParaRPr lang="en-US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3097600"/>
            <a:ext cx="2028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76213" y="3295035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b</a:t>
            </a:r>
            <a:endParaRPr 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9661"/>
            <a:ext cx="34575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517359" y="5516911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c</a:t>
            </a:r>
            <a:endParaRPr lang="en-US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75" y="3651033"/>
            <a:ext cx="27146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Users\user\Desktop\download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Approximate Analysis: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84353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5524" y="1196752"/>
            <a:ext cx="44433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Fig. 7e:</a:t>
            </a: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33" y="1556792"/>
            <a:ext cx="41032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5" y="1909216"/>
            <a:ext cx="3124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11579" y="3320988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a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4" y="4005064"/>
            <a:ext cx="46863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70" y="4985917"/>
            <a:ext cx="1961417" cy="161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28456" y="5007362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b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14479" y="5949280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c</a:t>
            </a:r>
            <a:endParaRPr lang="en-US" dirty="0"/>
          </a:p>
        </p:txBody>
      </p:sp>
      <p:pic>
        <p:nvPicPr>
          <p:cNvPr id="20" name="Picture 2" descr="C:\Users\user\Desktop\download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84353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566" y="1298029"/>
                <a:ext cx="8541906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For the output (collector-emitter circuit) loop:</a:t>
                </a:r>
              </a:p>
              <a:p>
                <a:pPr marL="22860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2860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2860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Load-Line Analysis:</a:t>
                </a:r>
              </a:p>
              <a:p>
                <a:pPr marL="22860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similarities with the output circuit of the emitter-biased configuration result in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same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intersections for the load line of the voltage-divider configuration. The load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line will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therefore have the same appearance as that of Fig. 6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is of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course determined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by a different equation for the voltage-divider bias and the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emitter-bias configuration.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66" y="1298029"/>
                <a:ext cx="8541906" cy="4339650"/>
              </a:xfrm>
              <a:prstGeom prst="rect">
                <a:avLst/>
              </a:prstGeom>
              <a:blipFill rotWithShape="1">
                <a:blip r:embed="rId3"/>
                <a:stretch>
                  <a:fillRect l="-999" r="-71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844824"/>
            <a:ext cx="2686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13705" y="184482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/>
          </a:p>
        </p:txBody>
      </p:sp>
      <p:pic>
        <p:nvPicPr>
          <p:cNvPr id="13" name="Picture 2" descr="C:\Users\user\Desktop\downloa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84353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0" y="1330975"/>
            <a:ext cx="3695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78294" y="313120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/>
          </a:p>
        </p:txBody>
      </p:sp>
      <p:pic>
        <p:nvPicPr>
          <p:cNvPr id="13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26395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kern="0" dirty="0" smtClean="0">
                <a:solidFill>
                  <a:srgbClr val="CC0000"/>
                </a:solidFill>
                <a:latin typeface="Times New Roman"/>
                <a:ea typeface="Times New Roman"/>
              </a:rPr>
              <a:t>Example: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84353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3940" y="1084012"/>
                <a:ext cx="846411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Determine the dc bias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for the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voltage-divider configuration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of Fig.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7 a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with the following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𝐶𝐶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+22 V,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β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140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39 k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Ω,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3.9 k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Ω,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10 k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Ω,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1.5 k</a:t>
                </a:r>
                <a:r>
                  <a:rPr lang="el-GR" sz="2000" dirty="0">
                    <a:latin typeface="Times New Roman" pitchFamily="18" charset="0"/>
                    <a:cs typeface="Times New Roman" pitchFamily="18" charset="0"/>
                  </a:rPr>
                  <a:t>Ω.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0" y="1084012"/>
                <a:ext cx="8464111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793" t="-3012" r="-720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7" y="2113877"/>
            <a:ext cx="8243841" cy="418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user\Desktop\downloa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(Common-Collector)</a:t>
                </a:r>
              </a:p>
              <a:p>
                <a:pPr algn="just">
                  <a:lnSpc>
                    <a:spcPct val="10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common-collector (emitter-follower) configuration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Fig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2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tr-T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Clr>
                    <a:srgbClr val="C00000"/>
                  </a:buClr>
                  <a:buNone/>
                </a:pPr>
                <a:endParaRPr lang="tr-TR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  <a:buSzPct val="70000"/>
                  <a:buFont typeface="Wingdings" panose="05000000000000000000" pitchFamily="2" charset="2"/>
                  <a:buChar char="Ø"/>
                </a:pPr>
                <a:endParaRPr lang="tr-TR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  <a:blipFill rotWithShape="1">
                <a:blip r:embed="rId3"/>
                <a:stretch>
                  <a:fillRect l="-579" t="-613" r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44" y="2238375"/>
            <a:ext cx="45529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5910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36892"/>
            <a:ext cx="478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97853" y="4769929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Different Exercises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8770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Standard Biasing Circuits: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268761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Fixed-Bias Circuit: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Fig. 3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-a </a:t>
            </a: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shows a fixed-bias circuit.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87" y="2564904"/>
            <a:ext cx="46262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04213" y="5805264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484785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input (base-emitter circuit) loop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in Fig. 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                      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[3.1a]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3" y="2636912"/>
            <a:ext cx="26955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05186"/>
            <a:ext cx="23050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08879" y="6107578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01886" y="1462818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output (collector-emitter circuit) (a)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as shown in Fig.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3-c: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[3.1b]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75" y="2563366"/>
            <a:ext cx="24955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60435" y="6107578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81" y="3617570"/>
            <a:ext cx="1939071" cy="251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/>
              </a:rPr>
              <a:t>For the transistor terminal voltages: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[3.1c]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Load-Line Analysis: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/>
              </a:rPr>
              <a:t>From Eq. </a:t>
            </a:r>
            <a:r>
              <a:rPr lang="en-US" sz="2000" dirty="0" smtClean="0">
                <a:latin typeface="Times New Roman"/>
              </a:rPr>
              <a:t>[3.1b</a:t>
            </a:r>
            <a:r>
              <a:rPr lang="en-US" sz="2000" dirty="0">
                <a:latin typeface="Times New Roman"/>
              </a:rPr>
              <a:t>] and Fig. 4</a:t>
            </a:r>
            <a:r>
              <a:rPr lang="en-US" sz="2000" dirty="0" smtClean="0">
                <a:latin typeface="Times New Roman"/>
              </a:rPr>
              <a:t>:</a:t>
            </a:r>
            <a:endParaRPr lang="en-US" sz="2000" b="1" dirty="0" smtClean="0">
              <a:latin typeface="Times New Roman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/>
              </a:rPr>
              <a:t>At </a:t>
            </a:r>
            <a:r>
              <a:rPr lang="en-US" sz="2000" b="1" dirty="0">
                <a:latin typeface="Times New Roman"/>
              </a:rPr>
              <a:t>cutoff region:</a:t>
            </a:r>
            <a:endParaRPr lang="en-US" sz="2000" b="1" dirty="0" smtClean="0">
              <a:latin typeface="Times New Roman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b="1" dirty="0">
              <a:latin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[3.2a]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Gökhan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.[2016]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studied the influence of curing procedures on the properties of fly ash based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geopolymer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 containing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metakaolin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used fly ash as the main binding material in the preparation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geopolymer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 and 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metakaolin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replaced with fly ash between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to 40%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mixture and sodium hydroxide was used as an alkali activator.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samples were subjected to curing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60°C and 80°C for 2 hours, 4 hours and 24 hours.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concluded that optimal curing temperature and time were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60°C and 2 hours. 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16832"/>
            <a:ext cx="24669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5674969"/>
            <a:ext cx="1495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Load-Line Analysis: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lvl="0" algn="justLow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saturation region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[3.2b]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Low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Low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Design:</a:t>
            </a:r>
          </a:p>
          <a:p>
            <a:pPr lvl="0" algn="justLow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b="1" dirty="0">
                <a:latin typeface="Times New Roman"/>
              </a:rPr>
              <a:t> For an optimum design:</a:t>
            </a:r>
            <a:endParaRPr lang="en-US" sz="2000" b="1" dirty="0" smtClean="0">
              <a:latin typeface="Times New Roman"/>
            </a:endParaRPr>
          </a:p>
          <a:p>
            <a:pPr algn="justLow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en-US" sz="2000" b="1" kern="0" dirty="0">
              <a:solidFill>
                <a:srgbClr val="000000"/>
              </a:solidFill>
              <a:latin typeface="Times New Roman"/>
              <a:ea typeface="Times New Roman"/>
              <a:cs typeface="Times New Roman" pitchFamily="18" charset="0"/>
            </a:endParaRPr>
          </a:p>
          <a:p>
            <a:pPr lvl="0" algn="justLow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endParaRPr lang="en-US" sz="2000" b="1" kern="0" dirty="0" smtClean="0">
              <a:solidFill>
                <a:srgbClr val="000000"/>
              </a:solidFill>
              <a:latin typeface="Times New Roman"/>
              <a:ea typeface="Times New Roman"/>
              <a:cs typeface="Times New Roman" pitchFamily="18" charset="0"/>
            </a:endParaRPr>
          </a:p>
          <a:p>
            <a:pPr lvl="0" algn="justLow" defTabSz="914400" fontAlgn="base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 pitchFamily="18" charset="0"/>
              </a:rPr>
              <a:t>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3.3]</a:t>
            </a:r>
            <a:endParaRPr lang="en-US" sz="2000" b="1" kern="0" dirty="0">
              <a:solidFill>
                <a:srgbClr val="000000"/>
              </a:solidFill>
              <a:latin typeface="Times New Roman"/>
              <a:ea typeface="Times New Roman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7089"/>
            <a:ext cx="15144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749899"/>
            <a:ext cx="21621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52" y="1767089"/>
            <a:ext cx="476562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9727" y="5971272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808</Words>
  <Application>Microsoft Office PowerPoint</Application>
  <PresentationFormat>On-screen Show (4:3)</PresentationFormat>
  <Paragraphs>284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Teması</vt:lpstr>
      <vt:lpstr>1_Office Teması</vt:lpstr>
      <vt:lpstr>2_Office Teması</vt:lpstr>
      <vt:lpstr>3_Office Teması</vt:lpstr>
      <vt:lpstr>4_Office Teması</vt:lpstr>
      <vt:lpstr>5_Office Teması</vt:lpstr>
      <vt:lpstr>PowerPoint Presentation</vt:lpstr>
      <vt:lpstr>Examples</vt:lpstr>
      <vt:lpstr>Examples</vt:lpstr>
      <vt:lpstr>Different Exercises</vt:lpstr>
      <vt:lpstr>Standard Biasing Circuits:</vt:lpstr>
      <vt:lpstr>Analysis:</vt:lpstr>
      <vt:lpstr>Analysis:</vt:lpstr>
      <vt:lpstr>Analysis:</vt:lpstr>
      <vt:lpstr>Load-Line Analysis:</vt:lpstr>
      <vt:lpstr>2. Emitter-Stabilized Bias Circuit:</vt:lpstr>
      <vt:lpstr>Analysis:</vt:lpstr>
      <vt:lpstr>Analysis:</vt:lpstr>
      <vt:lpstr>Analysis:</vt:lpstr>
      <vt:lpstr>Load-Line Analysis:</vt:lpstr>
      <vt:lpstr>Design: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3. Voltage-Divider Bias Circuit:</vt:lpstr>
      <vt:lpstr>Exact Analysis</vt:lpstr>
      <vt:lpstr>Approximate Analysis: </vt:lpstr>
      <vt:lpstr> </vt:lpstr>
      <vt:lpstr>Design:</vt:lpstr>
      <vt:lpstr>Example: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754</cp:revision>
  <dcterms:created xsi:type="dcterms:W3CDTF">2006-09-03T22:05:48Z</dcterms:created>
  <dcterms:modified xsi:type="dcterms:W3CDTF">2021-04-21T06:14:23Z</dcterms:modified>
</cp:coreProperties>
</file>