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BD528-9B82-4917-BB5D-F9B988903E0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250873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BD528-9B82-4917-BB5D-F9B988903E0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350756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BD528-9B82-4917-BB5D-F9B988903E0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89654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BD528-9B82-4917-BB5D-F9B988903E0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35172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3BD528-9B82-4917-BB5D-F9B988903E0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308002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BD528-9B82-4917-BB5D-F9B988903E0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113957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BD528-9B82-4917-BB5D-F9B988903E0A}"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163217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BD528-9B82-4917-BB5D-F9B988903E0A}"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246699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BD528-9B82-4917-BB5D-F9B988903E0A}"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351809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3BD528-9B82-4917-BB5D-F9B988903E0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226704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3BD528-9B82-4917-BB5D-F9B988903E0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A7C88-9D64-4B5A-AC70-5DCFCD11BAB6}" type="slidenum">
              <a:rPr lang="en-US" smtClean="0"/>
              <a:t>‹#›</a:t>
            </a:fld>
            <a:endParaRPr lang="en-US"/>
          </a:p>
        </p:txBody>
      </p:sp>
    </p:spTree>
    <p:extLst>
      <p:ext uri="{BB962C8B-B14F-4D97-AF65-F5344CB8AC3E}">
        <p14:creationId xmlns:p14="http://schemas.microsoft.com/office/powerpoint/2010/main" val="317093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BD528-9B82-4917-BB5D-F9B988903E0A}" type="datetimeFigureOut">
              <a:rPr lang="en-US" smtClean="0"/>
              <a:t>11/26/2022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A7C88-9D64-4B5A-AC70-5DCFCD11BAB6}" type="slidenum">
              <a:rPr lang="en-US" smtClean="0"/>
              <a:t>‹#›</a:t>
            </a:fld>
            <a:endParaRPr lang="en-US"/>
          </a:p>
        </p:txBody>
      </p:sp>
    </p:spTree>
    <p:extLst>
      <p:ext uri="{BB962C8B-B14F-4D97-AF65-F5344CB8AC3E}">
        <p14:creationId xmlns:p14="http://schemas.microsoft.com/office/powerpoint/2010/main" val="3772070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ostinger.com/tutorials/grep-command-in-linux-useful-exampl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Eighth Lecture</a:t>
            </a:r>
            <a:r>
              <a:rPr lang="en-US" b="1" dirty="0"/>
              <a:t/>
            </a:r>
            <a:br>
              <a:rPr lang="en-US" b="1" dirty="0"/>
            </a:br>
            <a:r>
              <a:rPr lang="en-US" b="1" dirty="0">
                <a:solidFill>
                  <a:srgbClr val="FF0000"/>
                </a:solidFill>
              </a:rPr>
              <a:t> Linux internals and services 	</a:t>
            </a:r>
            <a:br>
              <a:rPr lang="en-US" b="1" dirty="0">
                <a:solidFill>
                  <a:srgbClr val="FF0000"/>
                </a:solidFill>
              </a:rPr>
            </a:br>
            <a:endParaRPr lang="en-US" b="1" dirty="0">
              <a:solidFill>
                <a:srgbClr val="FF0000"/>
              </a:solidFill>
            </a:endParaRPr>
          </a:p>
        </p:txBody>
      </p:sp>
      <p:sp>
        <p:nvSpPr>
          <p:cNvPr id="4" name="Subtitle 2"/>
          <p:cNvSpPr>
            <a:spLocks noGrp="1"/>
          </p:cNvSpPr>
          <p:nvPr>
            <p:ph type="subTitle" idx="1"/>
          </p:nvPr>
        </p:nvSpPr>
        <p:spPr>
          <a:xfrm>
            <a:off x="7065819" y="3948402"/>
            <a:ext cx="3491345" cy="1655762"/>
          </a:xfrm>
          <a:prstGeom prst="rect">
            <a:avLst/>
          </a:prstGeom>
        </p:spPr>
        <p:txBody>
          <a:bodyPr vert="horz" lIns="45720" tIns="0" rIns="45720" bIns="0">
            <a:norm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pPr algn="l"/>
            <a:r>
              <a:rPr lang="en-US" b="1" dirty="0">
                <a:solidFill>
                  <a:schemeClr val="tx1">
                    <a:lumMod val="95000"/>
                    <a:lumOff val="5000"/>
                  </a:schemeClr>
                </a:solidFill>
              </a:rPr>
              <a:t>Sabah </a:t>
            </a:r>
            <a:r>
              <a:rPr lang="en-US" b="1" dirty="0" err="1">
                <a:solidFill>
                  <a:schemeClr val="tx1">
                    <a:lumMod val="95000"/>
                    <a:lumOff val="5000"/>
                  </a:schemeClr>
                </a:solidFill>
              </a:rPr>
              <a:t>Anwer</a:t>
            </a:r>
            <a:r>
              <a:rPr lang="en-US" b="1" dirty="0">
                <a:solidFill>
                  <a:schemeClr val="tx1">
                    <a:lumMod val="95000"/>
                    <a:lumOff val="5000"/>
                  </a:schemeClr>
                </a:solidFill>
              </a:rPr>
              <a:t> </a:t>
            </a:r>
            <a:r>
              <a:rPr lang="en-US" b="1" dirty="0" err="1">
                <a:solidFill>
                  <a:schemeClr val="tx1">
                    <a:lumMod val="95000"/>
                    <a:lumOff val="5000"/>
                  </a:schemeClr>
                </a:solidFill>
              </a:rPr>
              <a:t>Abdulkareem</a:t>
            </a:r>
            <a:endParaRPr lang="en-US" b="1" dirty="0">
              <a:solidFill>
                <a:schemeClr val="tx1">
                  <a:lumMod val="95000"/>
                  <a:lumOff val="5000"/>
                </a:schemeClr>
              </a:solidFill>
            </a:endParaRPr>
          </a:p>
          <a:p>
            <a:pPr algn="l"/>
            <a:r>
              <a:rPr lang="en-US" b="1" dirty="0">
                <a:solidFill>
                  <a:schemeClr val="tx1">
                    <a:lumMod val="95000"/>
                    <a:lumOff val="5000"/>
                  </a:schemeClr>
                </a:solidFill>
              </a:rPr>
              <a:t>University of </a:t>
            </a:r>
            <a:r>
              <a:rPr lang="en-US" b="1" dirty="0" err="1">
                <a:solidFill>
                  <a:schemeClr val="tx1">
                    <a:lumMod val="95000"/>
                    <a:lumOff val="5000"/>
                  </a:schemeClr>
                </a:solidFill>
              </a:rPr>
              <a:t>Diyala</a:t>
            </a:r>
            <a:r>
              <a:rPr lang="en-US" b="1" dirty="0">
                <a:solidFill>
                  <a:schemeClr val="tx1">
                    <a:lumMod val="95000"/>
                    <a:lumOff val="5000"/>
                  </a:schemeClr>
                </a:solidFill>
              </a:rPr>
              <a:t>, College of Engineering,  Department of Computer Engineering</a:t>
            </a:r>
          </a:p>
          <a:p>
            <a:endParaRPr lang="en-US" dirty="0"/>
          </a:p>
        </p:txBody>
      </p:sp>
    </p:spTree>
    <p:extLst>
      <p:ext uri="{BB962C8B-B14F-4D97-AF65-F5344CB8AC3E}">
        <p14:creationId xmlns:p14="http://schemas.microsoft.com/office/powerpoint/2010/main" val="2318132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b="1" dirty="0" smtClean="0"/>
              <a:t>When the command is run, we will see all the services that are on the system. However, we will have a defined status.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884218"/>
            <a:ext cx="10515600" cy="4791509"/>
          </a:xfrm>
        </p:spPr>
        <p:txBody>
          <a:bodyPr>
            <a:normAutofit/>
          </a:bodyPr>
          <a:lstStyle/>
          <a:p>
            <a:pPr>
              <a:buFont typeface="Wingdings" panose="05000000000000000000" pitchFamily="2" charset="2"/>
              <a:buChar char="Ø"/>
            </a:pPr>
            <a:r>
              <a:rPr lang="en-US" b="1" dirty="0"/>
              <a:t>Enabled</a:t>
            </a:r>
            <a:r>
              <a:rPr lang="en-US" dirty="0"/>
              <a:t> services are currently running. They usually have no problems.</a:t>
            </a:r>
          </a:p>
          <a:p>
            <a:pPr>
              <a:buFont typeface="Wingdings" panose="05000000000000000000" pitchFamily="2" charset="2"/>
              <a:buChar char="Ø"/>
            </a:pPr>
            <a:r>
              <a:rPr lang="en-US" b="1" dirty="0"/>
              <a:t>Disabled</a:t>
            </a:r>
            <a:r>
              <a:rPr lang="en-US" dirty="0"/>
              <a:t> services are not active but can be activated at any time without a problem.</a:t>
            </a:r>
          </a:p>
          <a:p>
            <a:pPr>
              <a:buFont typeface="Wingdings" panose="05000000000000000000" pitchFamily="2" charset="2"/>
              <a:buChar char="Ø"/>
            </a:pPr>
            <a:r>
              <a:rPr lang="en-US" b="1" dirty="0"/>
              <a:t>Masked</a:t>
            </a:r>
            <a:r>
              <a:rPr lang="en-US" dirty="0"/>
              <a:t> services won’t run unless we take that property away from them.</a:t>
            </a:r>
          </a:p>
          <a:p>
            <a:pPr>
              <a:buFont typeface="Wingdings" panose="05000000000000000000" pitchFamily="2" charset="2"/>
              <a:buChar char="Ø"/>
            </a:pPr>
            <a:r>
              <a:rPr lang="en-US" b="1" dirty="0"/>
              <a:t>Static</a:t>
            </a:r>
            <a:r>
              <a:rPr lang="en-US" dirty="0"/>
              <a:t> services will only be used in case another service or unit needs it.</a:t>
            </a:r>
          </a:p>
          <a:p>
            <a:pPr>
              <a:buFont typeface="Wingdings" panose="05000000000000000000" pitchFamily="2" charset="2"/>
              <a:buChar char="Ø"/>
            </a:pPr>
            <a:r>
              <a:rPr lang="en-US" dirty="0"/>
              <a:t>Finally, there are services </a:t>
            </a:r>
            <a:r>
              <a:rPr lang="en-US" b="1" dirty="0"/>
              <a:t>generated</a:t>
            </a:r>
            <a:r>
              <a:rPr lang="en-US" dirty="0"/>
              <a:t> through a </a:t>
            </a:r>
            <a:r>
              <a:rPr lang="en-US" dirty="0" err="1"/>
              <a:t>SysV</a:t>
            </a:r>
            <a:r>
              <a:rPr lang="en-US" dirty="0"/>
              <a:t> or LSB </a:t>
            </a:r>
            <a:r>
              <a:rPr lang="en-US" dirty="0" err="1"/>
              <a:t>initscript</a:t>
            </a:r>
            <a:r>
              <a:rPr lang="en-US" dirty="0"/>
              <a:t> with </a:t>
            </a:r>
            <a:r>
              <a:rPr lang="en-US" dirty="0" err="1"/>
              <a:t>systemd</a:t>
            </a:r>
            <a:r>
              <a:rPr lang="en-US" dirty="0"/>
              <a:t> generator.</a:t>
            </a:r>
          </a:p>
          <a:p>
            <a:pPr marL="0" indent="0">
              <a:buNone/>
            </a:pPr>
            <a:endParaRPr lang="en-US" dirty="0"/>
          </a:p>
        </p:txBody>
      </p:sp>
    </p:spTree>
    <p:extLst>
      <p:ext uri="{BB962C8B-B14F-4D97-AF65-F5344CB8AC3E}">
        <p14:creationId xmlns:p14="http://schemas.microsoft.com/office/powerpoint/2010/main" val="242362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In case we want to know only the services that are active, we have to use a command together </a:t>
            </a:r>
            <a:r>
              <a:rPr lang="en-US" dirty="0" smtClean="0"/>
              <a:t>with</a:t>
            </a:r>
            <a:r>
              <a:rPr lang="en-US" dirty="0"/>
              <a:t> </a:t>
            </a:r>
            <a:r>
              <a:rPr lang="en-US" b="1" u="sng" dirty="0" err="1">
                <a:hlinkClick r:id="rId2"/>
              </a:rPr>
              <a:t>grep</a:t>
            </a:r>
            <a:r>
              <a:rPr lang="en-US" dirty="0"/>
              <a:t>, like so</a:t>
            </a:r>
            <a:r>
              <a:rPr lang="en-US" dirty="0" smtClean="0"/>
              <a:t>:</a:t>
            </a:r>
          </a:p>
          <a:p>
            <a:endParaRPr lang="en-US" dirty="0"/>
          </a:p>
        </p:txBody>
      </p:sp>
      <p:sp>
        <p:nvSpPr>
          <p:cNvPr id="4" name="TextBox 3"/>
          <p:cNvSpPr txBox="1"/>
          <p:nvPr/>
        </p:nvSpPr>
        <p:spPr>
          <a:xfrm>
            <a:off x="997526" y="2812472"/>
            <a:ext cx="9171709" cy="461665"/>
          </a:xfrm>
          <a:prstGeom prst="rect">
            <a:avLst/>
          </a:prstGeom>
          <a:solidFill>
            <a:schemeClr val="accent1">
              <a:lumMod val="20000"/>
              <a:lumOff val="80000"/>
            </a:schemeClr>
          </a:solidFill>
        </p:spPr>
        <p:txBody>
          <a:bodyPr wrap="square" rtlCol="0">
            <a:spAutoFit/>
          </a:bodyPr>
          <a:lstStyle/>
          <a:p>
            <a:r>
              <a:rPr lang="en-US" sz="2400" b="1" smtClean="0"/>
              <a:t>sudo systemctl | grep running</a:t>
            </a:r>
            <a:endParaRPr lang="en-US" sz="2400" b="1" dirty="0"/>
          </a:p>
        </p:txBody>
      </p:sp>
    </p:spTree>
    <p:extLst>
      <p:ext uri="{BB962C8B-B14F-4D97-AF65-F5344CB8AC3E}">
        <p14:creationId xmlns:p14="http://schemas.microsoft.com/office/powerpoint/2010/main" val="407794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Managing Linux Services</a:t>
            </a:r>
            <a:br>
              <a:rPr lang="en-US" b="1"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Note that each service represents software that works differently. we will only show how to start, check the status of and stop services – the basic controls</a:t>
            </a:r>
          </a:p>
          <a:p>
            <a:pPr>
              <a:buFont typeface="Wingdings" panose="05000000000000000000" pitchFamily="2" charset="2"/>
              <a:buChar char="Ø"/>
            </a:pPr>
            <a:r>
              <a:rPr lang="en-US" dirty="0"/>
              <a:t>To start a service on Linux, we need to run the following command</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If the service is correctly configured, it will start.  if we want to stop it, we will use the following command:</a:t>
            </a:r>
          </a:p>
          <a:p>
            <a:pPr>
              <a:buFont typeface="Wingdings" panose="05000000000000000000" pitchFamily="2" charset="2"/>
              <a:buChar char="Ø"/>
            </a:pPr>
            <a:endParaRPr lang="en-US" dirty="0" smtClean="0"/>
          </a:p>
        </p:txBody>
      </p:sp>
      <p:sp>
        <p:nvSpPr>
          <p:cNvPr id="4" name="TextBox 3"/>
          <p:cNvSpPr txBox="1"/>
          <p:nvPr/>
        </p:nvSpPr>
        <p:spPr>
          <a:xfrm>
            <a:off x="997526" y="4001294"/>
            <a:ext cx="9171709" cy="461665"/>
          </a:xfrm>
          <a:prstGeom prst="rect">
            <a:avLst/>
          </a:prstGeom>
          <a:solidFill>
            <a:schemeClr val="accent1">
              <a:lumMod val="20000"/>
              <a:lumOff val="80000"/>
            </a:schemeClr>
          </a:solidFill>
        </p:spPr>
        <p:txBody>
          <a:bodyPr wrap="square" rtlCol="0">
            <a:spAutoFit/>
          </a:bodyPr>
          <a:lstStyle/>
          <a:p>
            <a:r>
              <a:rPr lang="en-US" sz="2400" b="1" dirty="0" err="1" smtClean="0"/>
              <a:t>sudo</a:t>
            </a:r>
            <a:r>
              <a:rPr lang="en-US" sz="2400" b="1" dirty="0" smtClean="0"/>
              <a:t> </a:t>
            </a:r>
            <a:r>
              <a:rPr lang="en-US" sz="2400" b="1" dirty="0" err="1" smtClean="0"/>
              <a:t>systemctl</a:t>
            </a:r>
            <a:r>
              <a:rPr lang="en-US" sz="2400" b="1" dirty="0" smtClean="0"/>
              <a:t> start [</a:t>
            </a:r>
            <a:r>
              <a:rPr lang="en-US" sz="2400" b="1" dirty="0" err="1" smtClean="0"/>
              <a:t>service_name</a:t>
            </a:r>
            <a:r>
              <a:rPr lang="en-US" sz="2400" b="1" dirty="0" smtClean="0"/>
              <a:t>]</a:t>
            </a:r>
            <a:endParaRPr lang="en-US" sz="2400" b="1" dirty="0"/>
          </a:p>
        </p:txBody>
      </p:sp>
      <p:sp>
        <p:nvSpPr>
          <p:cNvPr id="5" name="TextBox 4"/>
          <p:cNvSpPr txBox="1"/>
          <p:nvPr/>
        </p:nvSpPr>
        <p:spPr>
          <a:xfrm>
            <a:off x="997525" y="5539149"/>
            <a:ext cx="9171709" cy="461665"/>
          </a:xfrm>
          <a:prstGeom prst="rect">
            <a:avLst/>
          </a:prstGeom>
          <a:solidFill>
            <a:schemeClr val="accent1">
              <a:lumMod val="20000"/>
              <a:lumOff val="80000"/>
            </a:schemeClr>
          </a:solidFill>
        </p:spPr>
        <p:txBody>
          <a:bodyPr wrap="square" rtlCol="0">
            <a:spAutoFit/>
          </a:bodyPr>
          <a:lstStyle/>
          <a:p>
            <a:r>
              <a:rPr lang="en-US" sz="2400" b="1" dirty="0" err="1" smtClean="0"/>
              <a:t>sudo</a:t>
            </a:r>
            <a:r>
              <a:rPr lang="en-US" sz="2400" b="1" dirty="0" smtClean="0"/>
              <a:t> </a:t>
            </a:r>
            <a:r>
              <a:rPr lang="en-US" sz="2400" b="1" dirty="0" err="1" smtClean="0"/>
              <a:t>systemctl</a:t>
            </a:r>
            <a:r>
              <a:rPr lang="en-US" sz="2400" b="1" dirty="0" smtClean="0"/>
              <a:t> start [</a:t>
            </a:r>
            <a:r>
              <a:rPr lang="en-US" sz="2400" b="1" dirty="0" err="1" smtClean="0"/>
              <a:t>service_name</a:t>
            </a:r>
            <a:r>
              <a:rPr lang="en-US" sz="2400" b="1" dirty="0" smtClean="0"/>
              <a:t>]</a:t>
            </a:r>
            <a:endParaRPr lang="en-US" sz="2400" b="1" dirty="0"/>
          </a:p>
        </p:txBody>
      </p:sp>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12529"/>
                </a:solidFill>
                <a:effectLst/>
                <a:latin typeface="SFMono-Regular"/>
              </a:rPr>
              <a:t>sudo systemctl stop [service_name]</a:t>
            </a:r>
            <a:r>
              <a:rPr kumimoji="0" lang="en-US" altLang="en-US" sz="11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620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to check the status of a service we can use</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a:t>It is also possible to have a service run while the operating system is being </a:t>
            </a:r>
            <a:r>
              <a:rPr lang="en-US" dirty="0" smtClean="0"/>
              <a:t>loaded</a:t>
            </a:r>
          </a:p>
          <a:p>
            <a:pPr>
              <a:buFont typeface="Wingdings" panose="05000000000000000000" pitchFamily="2" charset="2"/>
              <a:buChar char="Ø"/>
            </a:pPr>
            <a:endParaRPr lang="en-US" dirty="0"/>
          </a:p>
          <a:p>
            <a:pPr>
              <a:buFont typeface="Wingdings" panose="05000000000000000000" pitchFamily="2" charset="2"/>
              <a:buChar char="Ø"/>
            </a:pPr>
            <a:r>
              <a:rPr lang="en-US" dirty="0"/>
              <a:t>Or remove it from the initial load:</a:t>
            </a:r>
          </a:p>
          <a:p>
            <a:pPr marL="0" indent="0">
              <a:buNone/>
            </a:pPr>
            <a:r>
              <a:rPr lang="en-US" dirty="0" smtClean="0"/>
              <a:t/>
            </a:r>
            <a:br>
              <a:rPr lang="en-US" dirty="0" smtClean="0"/>
            </a:br>
            <a:endParaRPr lang="en-US" dirty="0" smtClean="0"/>
          </a:p>
          <a:p>
            <a:pPr>
              <a:buFont typeface="Wingdings" panose="05000000000000000000" pitchFamily="2" charset="2"/>
              <a:buChar char="Ø"/>
            </a:pPr>
            <a:endParaRPr lang="en-US" dirty="0" smtClean="0"/>
          </a:p>
          <a:p>
            <a:endParaRPr lang="en-US" dirty="0"/>
          </a:p>
        </p:txBody>
      </p:sp>
      <p:sp>
        <p:nvSpPr>
          <p:cNvPr id="4" name="TextBox 3"/>
          <p:cNvSpPr txBox="1"/>
          <p:nvPr/>
        </p:nvSpPr>
        <p:spPr>
          <a:xfrm>
            <a:off x="1039088" y="2338749"/>
            <a:ext cx="9171709" cy="461665"/>
          </a:xfrm>
          <a:prstGeom prst="rect">
            <a:avLst/>
          </a:prstGeom>
          <a:solidFill>
            <a:schemeClr val="accent1">
              <a:lumMod val="20000"/>
              <a:lumOff val="80000"/>
            </a:schemeClr>
          </a:solidFill>
        </p:spPr>
        <p:txBody>
          <a:bodyPr wrap="square" rtlCol="0">
            <a:spAutoFit/>
          </a:bodyPr>
          <a:lstStyle/>
          <a:p>
            <a:r>
              <a:rPr lang="en-US" sz="2400" b="1" smtClean="0"/>
              <a:t>sudo systemctl status [service_name]</a:t>
            </a:r>
            <a:endParaRPr lang="en-US" sz="2400" b="1" dirty="0"/>
          </a:p>
        </p:txBody>
      </p:sp>
      <p:sp>
        <p:nvSpPr>
          <p:cNvPr id="6" name="TextBox 5"/>
          <p:cNvSpPr txBox="1"/>
          <p:nvPr/>
        </p:nvSpPr>
        <p:spPr>
          <a:xfrm>
            <a:off x="1039087" y="3796191"/>
            <a:ext cx="9171709" cy="461665"/>
          </a:xfrm>
          <a:prstGeom prst="rect">
            <a:avLst/>
          </a:prstGeom>
          <a:solidFill>
            <a:schemeClr val="accent1">
              <a:lumMod val="20000"/>
              <a:lumOff val="80000"/>
            </a:schemeClr>
          </a:solidFill>
        </p:spPr>
        <p:txBody>
          <a:bodyPr wrap="square" rtlCol="0">
            <a:spAutoFit/>
          </a:bodyPr>
          <a:lstStyle/>
          <a:p>
            <a:r>
              <a:rPr lang="en-US" sz="2400" b="1" smtClean="0"/>
              <a:t>sudo systemctl enable [service_name]</a:t>
            </a:r>
            <a:endParaRPr lang="en-US" sz="2400" b="1" dirty="0"/>
          </a:p>
        </p:txBody>
      </p:sp>
      <p:sp>
        <p:nvSpPr>
          <p:cNvPr id="7" name="TextBox 6"/>
          <p:cNvSpPr txBox="1"/>
          <p:nvPr/>
        </p:nvSpPr>
        <p:spPr>
          <a:xfrm>
            <a:off x="1039086" y="4791968"/>
            <a:ext cx="9171709" cy="461665"/>
          </a:xfrm>
          <a:prstGeom prst="rect">
            <a:avLst/>
          </a:prstGeom>
          <a:solidFill>
            <a:schemeClr val="accent1">
              <a:lumMod val="20000"/>
              <a:lumOff val="80000"/>
            </a:schemeClr>
          </a:solidFill>
        </p:spPr>
        <p:txBody>
          <a:bodyPr wrap="square" rtlCol="0">
            <a:spAutoFit/>
          </a:bodyPr>
          <a:lstStyle/>
          <a:p>
            <a:r>
              <a:rPr lang="en-US" sz="2400" b="1" smtClean="0"/>
              <a:t>sudo systemctl disable [service_name]</a:t>
            </a:r>
            <a:endParaRPr lang="en-US" sz="2400" b="1" dirty="0"/>
          </a:p>
        </p:txBody>
      </p:sp>
    </p:spTree>
    <p:extLst>
      <p:ext uri="{BB962C8B-B14F-4D97-AF65-F5344CB8AC3E}">
        <p14:creationId xmlns:p14="http://schemas.microsoft.com/office/powerpoint/2010/main" val="1024420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we will use </a:t>
            </a:r>
            <a:r>
              <a:rPr lang="en-US" b="1" dirty="0" err="1"/>
              <a:t>netstat</a:t>
            </a:r>
            <a:r>
              <a:rPr lang="en-US" dirty="0" smtClean="0"/>
              <a:t>.</a:t>
            </a:r>
            <a:r>
              <a:rPr lang="en-US" dirty="0"/>
              <a:t> To install it on Ubuntu, we just run</a:t>
            </a:r>
            <a:r>
              <a:rPr lang="en-US" dirty="0" smtClean="0"/>
              <a:t>:</a:t>
            </a:r>
          </a:p>
          <a:p>
            <a:endParaRPr lang="en-US" dirty="0"/>
          </a:p>
          <a:p>
            <a:pPr marL="0" indent="0">
              <a:buNone/>
            </a:pPr>
            <a:r>
              <a:rPr lang="en-US" dirty="0" smtClean="0"/>
              <a:t>   Then</a:t>
            </a:r>
            <a:r>
              <a:rPr lang="en-US" dirty="0"/>
              <a:t>, we run the following command:</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r>
              <a:rPr lang="en-US" dirty="0" smtClean="0"/>
              <a:t>The output will give us all the required network information.</a:t>
            </a:r>
          </a:p>
          <a:p>
            <a:pPr>
              <a:buFont typeface="Wingdings" panose="05000000000000000000" pitchFamily="2" charset="2"/>
              <a:buChar char="Ø"/>
            </a:pPr>
            <a:endParaRPr lang="en-US" dirty="0" smtClean="0"/>
          </a:p>
          <a:p>
            <a:pPr marL="0" indent="0">
              <a:buNone/>
            </a:pPr>
            <a:endParaRPr lang="en-US" dirty="0" smtClean="0"/>
          </a:p>
          <a:p>
            <a:pPr>
              <a:buFont typeface="Wingdings" panose="05000000000000000000" pitchFamily="2" charset="2"/>
              <a:buChar char="Ø"/>
            </a:pPr>
            <a:endParaRPr lang="en-US" dirty="0"/>
          </a:p>
        </p:txBody>
      </p:sp>
      <p:sp>
        <p:nvSpPr>
          <p:cNvPr id="4" name="TextBox 3"/>
          <p:cNvSpPr txBox="1"/>
          <p:nvPr/>
        </p:nvSpPr>
        <p:spPr>
          <a:xfrm>
            <a:off x="1039088" y="2338749"/>
            <a:ext cx="9171709" cy="461665"/>
          </a:xfrm>
          <a:prstGeom prst="rect">
            <a:avLst/>
          </a:prstGeom>
          <a:solidFill>
            <a:schemeClr val="accent1">
              <a:lumMod val="20000"/>
              <a:lumOff val="80000"/>
            </a:schemeClr>
          </a:solidFill>
        </p:spPr>
        <p:txBody>
          <a:bodyPr wrap="square" rtlCol="0">
            <a:spAutoFit/>
          </a:bodyPr>
          <a:lstStyle/>
          <a:p>
            <a:r>
              <a:rPr lang="en-US" sz="2400" b="1" smtClean="0"/>
              <a:t>sudo apt install netstat-nat</a:t>
            </a:r>
            <a:endParaRPr lang="en-US" sz="2400" b="1" dirty="0"/>
          </a:p>
        </p:txBody>
      </p:sp>
      <p:sp>
        <p:nvSpPr>
          <p:cNvPr id="5" name="TextBox 4"/>
          <p:cNvSpPr txBox="1"/>
          <p:nvPr/>
        </p:nvSpPr>
        <p:spPr>
          <a:xfrm>
            <a:off x="1039087" y="3539629"/>
            <a:ext cx="9171709" cy="461665"/>
          </a:xfrm>
          <a:prstGeom prst="rect">
            <a:avLst/>
          </a:prstGeom>
          <a:solidFill>
            <a:schemeClr val="accent1">
              <a:lumMod val="20000"/>
              <a:lumOff val="80000"/>
            </a:schemeClr>
          </a:solidFill>
        </p:spPr>
        <p:txBody>
          <a:bodyPr wrap="square" rtlCol="0">
            <a:spAutoFit/>
          </a:bodyPr>
          <a:lstStyle/>
          <a:p>
            <a:r>
              <a:rPr lang="en-US" sz="2400" b="1" smtClean="0"/>
              <a:t>sudo netstat -plnt</a:t>
            </a:r>
            <a:endParaRPr lang="en-US" sz="2400" b="1" dirty="0"/>
          </a:p>
        </p:txBody>
      </p:sp>
    </p:spTree>
    <p:extLst>
      <p:ext uri="{BB962C8B-B14F-4D97-AF65-F5344CB8AC3E}">
        <p14:creationId xmlns:p14="http://schemas.microsoft.com/office/powerpoint/2010/main" val="34926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Operating System </a:t>
            </a:r>
            <a:endParaRPr lang="en-US" b="1" dirty="0"/>
          </a:p>
        </p:txBody>
      </p:sp>
      <p:pic>
        <p:nvPicPr>
          <p:cNvPr id="6" name="Content Placeholder 5"/>
          <p:cNvPicPr>
            <a:picLocks noGrp="1" noChangeAspect="1"/>
          </p:cNvPicPr>
          <p:nvPr>
            <p:ph idx="1"/>
          </p:nvPr>
        </p:nvPicPr>
        <p:blipFill>
          <a:blip r:embed="rId2"/>
          <a:stretch>
            <a:fillRect/>
          </a:stretch>
        </p:blipFill>
        <p:spPr>
          <a:xfrm>
            <a:off x="2347912" y="1896269"/>
            <a:ext cx="7496175" cy="4210050"/>
          </a:xfrm>
          <a:prstGeom prst="rect">
            <a:avLst/>
          </a:prstGeom>
        </p:spPr>
      </p:pic>
    </p:spTree>
    <p:extLst>
      <p:ext uri="{BB962C8B-B14F-4D97-AF65-F5344CB8AC3E}">
        <p14:creationId xmlns:p14="http://schemas.microsoft.com/office/powerpoint/2010/main" val="369104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20300"/>
                </a:solidFill>
                <a:latin typeface="Arial" panose="020B0604020202020204" pitchFamily="34" charset="0"/>
              </a:rPr>
              <a:t>Components</a:t>
            </a:r>
            <a:endParaRPr lang="en-US" dirty="0"/>
          </a:p>
        </p:txBody>
      </p:sp>
      <p:sp>
        <p:nvSpPr>
          <p:cNvPr id="3" name="Content Placeholder 2"/>
          <p:cNvSpPr>
            <a:spLocks noGrp="1"/>
          </p:cNvSpPr>
          <p:nvPr>
            <p:ph idx="1"/>
          </p:nvPr>
        </p:nvSpPr>
        <p:spPr/>
        <p:txBody>
          <a:bodyPr>
            <a:normAutofit fontScale="92500"/>
          </a:bodyPr>
          <a:lstStyle/>
          <a:p>
            <a:r>
              <a:rPr lang="en-US" dirty="0"/>
              <a:t>✓ Hardware Controllers: This subsystem is comprised of all the possible physical devices in a Linux installation</a:t>
            </a:r>
            <a:endParaRPr lang="en-US" b="0" dirty="0" smtClean="0">
              <a:effectLst/>
            </a:endParaRPr>
          </a:p>
          <a:p>
            <a:r>
              <a:rPr lang="en-US" dirty="0"/>
              <a:t>✓ Linux kernel: The kernel abstracts and mediates access to the hardware resources, including the CPU. A kernel is the core of the operating system</a:t>
            </a:r>
            <a:endParaRPr lang="en-US" b="0" dirty="0" smtClean="0">
              <a:effectLst/>
            </a:endParaRPr>
          </a:p>
          <a:p>
            <a:r>
              <a:rPr lang="en-US" dirty="0"/>
              <a:t>✓ O/S Services: These are services that are typically considered part of the operating system (e.g. shell) </a:t>
            </a:r>
            <a:endParaRPr lang="en-US" dirty="0" smtClean="0"/>
          </a:p>
          <a:p>
            <a:r>
              <a:rPr lang="en-US" dirty="0" smtClean="0"/>
              <a:t>✓ </a:t>
            </a:r>
            <a:r>
              <a:rPr lang="en-US" dirty="0"/>
              <a:t>User Applications: The set of applications in use on a particular Linux system. (e.g. web-browser)</a:t>
            </a:r>
            <a:endParaRPr lang="en-US" b="0" dirty="0" smtClean="0">
              <a:effectLst/>
            </a:endParaRP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322590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Directory Structure </a:t>
            </a:r>
            <a:endParaRPr lang="en-US" b="1" dirty="0"/>
          </a:p>
        </p:txBody>
      </p:sp>
      <p:pic>
        <p:nvPicPr>
          <p:cNvPr id="4" name="Content Placeholder 3"/>
          <p:cNvPicPr>
            <a:picLocks noGrp="1" noChangeAspect="1"/>
          </p:cNvPicPr>
          <p:nvPr>
            <p:ph idx="1"/>
          </p:nvPr>
        </p:nvPicPr>
        <p:blipFill>
          <a:blip r:embed="rId2"/>
          <a:stretch>
            <a:fillRect/>
          </a:stretch>
        </p:blipFill>
        <p:spPr>
          <a:xfrm>
            <a:off x="1052945" y="1510145"/>
            <a:ext cx="8643055" cy="5209309"/>
          </a:xfrm>
          <a:prstGeom prst="rect">
            <a:avLst/>
          </a:prstGeom>
        </p:spPr>
      </p:pic>
    </p:spTree>
    <p:extLst>
      <p:ext uri="{BB962C8B-B14F-4D97-AF65-F5344CB8AC3E}">
        <p14:creationId xmlns:p14="http://schemas.microsoft.com/office/powerpoint/2010/main" val="47269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
            </a:r>
            <a:br>
              <a:rPr lang="en-US" sz="4800" b="1" dirty="0" smtClean="0"/>
            </a:br>
            <a:r>
              <a:rPr lang="en-US" sz="4800" b="1" dirty="0" smtClean="0"/>
              <a:t>Shell: </a:t>
            </a:r>
            <a:r>
              <a:rPr lang="en-US" sz="4800" b="1" dirty="0" smtClean="0"/>
              <a:t>Shell is broadly classified into two categories –</a:t>
            </a:r>
            <a:br>
              <a:rPr lang="en-US" sz="4800" b="1" dirty="0" smtClean="0"/>
            </a:br>
            <a:endParaRPr lang="en-US" sz="4800" b="1" dirty="0"/>
          </a:p>
        </p:txBody>
      </p:sp>
      <p:sp>
        <p:nvSpPr>
          <p:cNvPr id="3" name="Content Placeholder 2"/>
          <p:cNvSpPr>
            <a:spLocks noGrp="1"/>
          </p:cNvSpPr>
          <p:nvPr>
            <p:ph idx="1"/>
          </p:nvPr>
        </p:nvSpPr>
        <p:spPr/>
        <p:txBody>
          <a:bodyPr/>
          <a:lstStyle/>
          <a:p>
            <a:pPr marL="0" lvl="0" indent="0" fontAlgn="base">
              <a:buNone/>
            </a:pPr>
            <a:r>
              <a:rPr lang="en-US" b="1" dirty="0" smtClean="0"/>
              <a:t>1- Command </a:t>
            </a:r>
            <a:r>
              <a:rPr lang="en-US" b="1" dirty="0"/>
              <a:t>Line Shell</a:t>
            </a:r>
          </a:p>
          <a:p>
            <a:pPr marL="0" indent="0">
              <a:buNone/>
            </a:pPr>
            <a:r>
              <a:rPr lang="en-US" dirty="0" smtClean="0"/>
              <a:t>Texture Mode </a:t>
            </a:r>
          </a:p>
          <a:p>
            <a:pPr marL="0" indent="0">
              <a:buNone/>
            </a:pPr>
            <a:r>
              <a:rPr lang="en-US" dirty="0" smtClean="0"/>
              <a:t>Executes requested command</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770418" y="3118370"/>
            <a:ext cx="5943600" cy="3490248"/>
          </a:xfrm>
          <a:prstGeom prst="rect">
            <a:avLst/>
          </a:prstGeom>
        </p:spPr>
      </p:pic>
    </p:spTree>
    <p:extLst>
      <p:ext uri="{BB962C8B-B14F-4D97-AF65-F5344CB8AC3E}">
        <p14:creationId xmlns:p14="http://schemas.microsoft.com/office/powerpoint/2010/main" val="155036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Shell: Shell is broadly classified into two categories –</a:t>
            </a:r>
            <a:br>
              <a:rPr lang="en-US" b="1" dirty="0"/>
            </a:br>
            <a:endParaRPr lang="en-US" dirty="0"/>
          </a:p>
        </p:txBody>
      </p:sp>
      <p:sp>
        <p:nvSpPr>
          <p:cNvPr id="3" name="Content Placeholder 2"/>
          <p:cNvSpPr>
            <a:spLocks noGrp="1"/>
          </p:cNvSpPr>
          <p:nvPr>
            <p:ph idx="1"/>
          </p:nvPr>
        </p:nvSpPr>
        <p:spPr/>
        <p:txBody>
          <a:bodyPr/>
          <a:lstStyle/>
          <a:p>
            <a:pPr marL="0" lvl="0" indent="0">
              <a:buNone/>
            </a:pPr>
            <a:r>
              <a:rPr lang="en-US" b="1" dirty="0" smtClean="0"/>
              <a:t>2- Graphical shell</a:t>
            </a:r>
          </a:p>
          <a:p>
            <a:pPr lvl="0"/>
            <a:r>
              <a:rPr lang="en-US" dirty="0" smtClean="0"/>
              <a:t>Mouse</a:t>
            </a:r>
          </a:p>
          <a:p>
            <a:pPr lvl="0"/>
            <a:r>
              <a:rPr lang="en-US" dirty="0" smtClean="0"/>
              <a:t>Keyboard</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182763" y="2296246"/>
            <a:ext cx="7765472" cy="4015654"/>
          </a:xfrm>
          <a:prstGeom prst="rect">
            <a:avLst/>
          </a:prstGeom>
        </p:spPr>
      </p:pic>
    </p:spTree>
    <p:extLst>
      <p:ext uri="{BB962C8B-B14F-4D97-AF65-F5344CB8AC3E}">
        <p14:creationId xmlns:p14="http://schemas.microsoft.com/office/powerpoint/2010/main" val="283052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Linux Services</a:t>
            </a:r>
            <a:br>
              <a:rPr lang="en-US" dirty="0" smtClean="0"/>
            </a:br>
            <a:endParaRPr lang="en-US" dirty="0"/>
          </a:p>
        </p:txBody>
      </p:sp>
      <p:sp>
        <p:nvSpPr>
          <p:cNvPr id="3" name="Content Placeholder 2"/>
          <p:cNvSpPr>
            <a:spLocks noGrp="1"/>
          </p:cNvSpPr>
          <p:nvPr>
            <p:ph idx="1"/>
          </p:nvPr>
        </p:nvSpPr>
        <p:spPr/>
        <p:txBody>
          <a:bodyPr/>
          <a:lstStyle/>
          <a:p>
            <a:r>
              <a:rPr lang="en-US" dirty="0" smtClean="0"/>
              <a:t>A service is a program that runs in the background outside the interactive control of system users as they lack an interface. This in order to provide even more security, because some of these services are crucial for the operation of the operating system.</a:t>
            </a:r>
          </a:p>
          <a:p>
            <a:endParaRPr lang="en-US" dirty="0" smtClean="0"/>
          </a:p>
          <a:p>
            <a:r>
              <a:rPr lang="en-US" dirty="0" smtClean="0"/>
              <a:t>On the other hand, in systems like Unix or Linux, the services are also known as daemons. Sometimes the name of these services or daemons ends with the letter d. For example, </a:t>
            </a:r>
            <a:r>
              <a:rPr lang="en-US" dirty="0" err="1" smtClean="0"/>
              <a:t>sshd</a:t>
            </a:r>
            <a:r>
              <a:rPr lang="en-US" dirty="0" smtClean="0"/>
              <a:t> is the name of the service that handles SSH.</a:t>
            </a:r>
            <a:endParaRPr lang="en-US" dirty="0"/>
          </a:p>
        </p:txBody>
      </p:sp>
    </p:spTree>
    <p:extLst>
      <p:ext uri="{BB962C8B-B14F-4D97-AF65-F5344CB8AC3E}">
        <p14:creationId xmlns:p14="http://schemas.microsoft.com/office/powerpoint/2010/main" val="355350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of the Linux services are:</a:t>
            </a:r>
            <a:endParaRPr lang="en-US" b="1" dirty="0"/>
          </a:p>
        </p:txBody>
      </p:sp>
      <p:sp>
        <p:nvSpPr>
          <p:cNvPr id="3" name="Content Placeholder 2"/>
          <p:cNvSpPr>
            <a:spLocks noGrp="1"/>
          </p:cNvSpPr>
          <p:nvPr>
            <p:ph idx="1"/>
          </p:nvPr>
        </p:nvSpPr>
        <p:spPr/>
        <p:txBody>
          <a:bodyPr/>
          <a:lstStyle/>
          <a:p>
            <a:pPr fontAlgn="base">
              <a:buFont typeface="Wingdings" panose="05000000000000000000" pitchFamily="2" charset="2"/>
              <a:buChar char="Ø"/>
            </a:pPr>
            <a:r>
              <a:rPr lang="en-US" dirty="0" err="1"/>
              <a:t>httpd</a:t>
            </a:r>
            <a:endParaRPr lang="en-US" dirty="0"/>
          </a:p>
          <a:p>
            <a:pPr fontAlgn="base">
              <a:buFont typeface="Wingdings" panose="05000000000000000000" pitchFamily="2" charset="2"/>
              <a:buChar char="Ø"/>
            </a:pPr>
            <a:r>
              <a:rPr lang="en-US" dirty="0" err="1"/>
              <a:t>mysql</a:t>
            </a:r>
            <a:endParaRPr lang="en-US" dirty="0"/>
          </a:p>
          <a:p>
            <a:pPr fontAlgn="base">
              <a:buFont typeface="Wingdings" panose="05000000000000000000" pitchFamily="2" charset="2"/>
              <a:buChar char="Ø"/>
            </a:pPr>
            <a:r>
              <a:rPr lang="en-US" dirty="0" err="1"/>
              <a:t>postgresql</a:t>
            </a:r>
            <a:endParaRPr lang="en-US" dirty="0"/>
          </a:p>
          <a:p>
            <a:pPr fontAlgn="base">
              <a:buFont typeface="Wingdings" panose="05000000000000000000" pitchFamily="2" charset="2"/>
              <a:buChar char="Ø"/>
            </a:pPr>
            <a:r>
              <a:rPr lang="en-US" dirty="0" err="1"/>
              <a:t>proftpd</a:t>
            </a:r>
            <a:endParaRPr lang="en-US" dirty="0"/>
          </a:p>
          <a:p>
            <a:pPr fontAlgn="base">
              <a:buFont typeface="Wingdings" panose="05000000000000000000" pitchFamily="2" charset="2"/>
              <a:buChar char="Ø"/>
            </a:pPr>
            <a:r>
              <a:rPr lang="en-US" dirty="0" err="1"/>
              <a:t>bluetooth</a:t>
            </a:r>
            <a:endParaRPr lang="en-US" dirty="0"/>
          </a:p>
          <a:p>
            <a:pPr fontAlgn="base">
              <a:buFont typeface="Wingdings" panose="05000000000000000000" pitchFamily="2" charset="2"/>
              <a:buChar char="Ø"/>
            </a:pPr>
            <a:r>
              <a:rPr lang="en-US" dirty="0" err="1"/>
              <a:t>apparmor</a:t>
            </a:r>
            <a:endParaRPr lang="en-US" dirty="0"/>
          </a:p>
          <a:p>
            <a:pPr fontAlgn="base">
              <a:buFont typeface="Wingdings" panose="05000000000000000000" pitchFamily="2" charset="2"/>
              <a:buChar char="Ø"/>
            </a:pPr>
            <a:r>
              <a:rPr lang="en-US" dirty="0"/>
              <a:t>cups</a:t>
            </a:r>
          </a:p>
          <a:p>
            <a:pPr fontAlgn="base"/>
            <a:r>
              <a:rPr lang="en-US" dirty="0"/>
              <a:t>And many more applications are managed through a service.</a:t>
            </a:r>
          </a:p>
          <a:p>
            <a:endParaRPr lang="en-US" dirty="0"/>
          </a:p>
        </p:txBody>
      </p:sp>
    </p:spTree>
    <p:extLst>
      <p:ext uri="{BB962C8B-B14F-4D97-AF65-F5344CB8AC3E}">
        <p14:creationId xmlns:p14="http://schemas.microsoft.com/office/powerpoint/2010/main" val="347142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7526" y="4001294"/>
            <a:ext cx="9171709" cy="461665"/>
          </a:xfrm>
          <a:prstGeom prst="rect">
            <a:avLst/>
          </a:prstGeom>
          <a:solidFill>
            <a:schemeClr val="accent1">
              <a:lumMod val="20000"/>
              <a:lumOff val="80000"/>
            </a:schemeClr>
          </a:solidFill>
        </p:spPr>
        <p:txBody>
          <a:bodyPr wrap="square" rtlCol="0">
            <a:spAutoFit/>
          </a:bodyPr>
          <a:lstStyle/>
          <a:p>
            <a:endParaRPr lang="en-US" sz="2400" b="1"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How </a:t>
            </a:r>
            <a:r>
              <a:rPr lang="en-US" b="1" dirty="0"/>
              <a:t>to List Services in Linux</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First, we have to connect to our server using SSH.</a:t>
            </a:r>
          </a:p>
          <a:p>
            <a:pPr>
              <a:buFont typeface="Wingdings" panose="05000000000000000000" pitchFamily="2" charset="2"/>
              <a:buChar char="Ø"/>
            </a:pPr>
            <a:r>
              <a:rPr lang="en-US" dirty="0" smtClean="0"/>
              <a:t>we need to be the root user to list service in Linux.</a:t>
            </a:r>
          </a:p>
          <a:p>
            <a:pPr>
              <a:buFont typeface="Wingdings" panose="05000000000000000000" pitchFamily="2" charset="2"/>
              <a:buChar char="Ø"/>
            </a:pPr>
            <a:endParaRPr lang="en-US" dirty="0"/>
          </a:p>
          <a:p>
            <a:pPr>
              <a:buFont typeface="Wingdings" panose="05000000000000000000" pitchFamily="2" charset="2"/>
              <a:buChar char="Ø"/>
            </a:pPr>
            <a:r>
              <a:rPr lang="en-US" dirty="0"/>
              <a:t>we can list all services in Linux. To do it, run the </a:t>
            </a:r>
            <a:r>
              <a:rPr lang="en-US" dirty="0" smtClean="0"/>
              <a:t>command:</a:t>
            </a:r>
            <a:endParaRPr lang="en-US" dirty="0"/>
          </a:p>
          <a:p>
            <a:pPr>
              <a:buFont typeface="Wingdings" panose="05000000000000000000" pitchFamily="2" charset="2"/>
              <a:buChar char="Ø"/>
            </a:pPr>
            <a:r>
              <a:rPr lang="en-US" dirty="0" err="1" smtClean="0"/>
              <a:t>sudo</a:t>
            </a:r>
            <a:r>
              <a:rPr lang="en-US" dirty="0" smtClean="0"/>
              <a:t> </a:t>
            </a:r>
            <a:r>
              <a:rPr lang="en-US" dirty="0" err="1" smtClean="0"/>
              <a:t>systemctl</a:t>
            </a:r>
            <a:r>
              <a:rPr lang="en-US" dirty="0" smtClean="0"/>
              <a:t> list-unit-files --type service –all</a:t>
            </a:r>
          </a:p>
        </p:txBody>
      </p:sp>
      <p:sp>
        <p:nvSpPr>
          <p:cNvPr id="5" name="TextBox 4"/>
          <p:cNvSpPr txBox="1"/>
          <p:nvPr/>
        </p:nvSpPr>
        <p:spPr>
          <a:xfrm>
            <a:off x="997526" y="2812472"/>
            <a:ext cx="9171709" cy="461665"/>
          </a:xfrm>
          <a:prstGeom prst="rect">
            <a:avLst/>
          </a:prstGeom>
          <a:solidFill>
            <a:schemeClr val="accent1">
              <a:lumMod val="20000"/>
              <a:lumOff val="80000"/>
            </a:schemeClr>
          </a:solidFill>
        </p:spPr>
        <p:txBody>
          <a:bodyPr wrap="square" rtlCol="0">
            <a:spAutoFit/>
          </a:bodyPr>
          <a:lstStyle/>
          <a:p>
            <a:r>
              <a:rPr lang="en-US" sz="2400" b="1" dirty="0" smtClean="0"/>
              <a:t>SU</a:t>
            </a:r>
            <a:endParaRPr lang="en-US" sz="2400" b="1" dirty="0"/>
          </a:p>
        </p:txBody>
      </p:sp>
    </p:spTree>
    <p:extLst>
      <p:ext uri="{BB962C8B-B14F-4D97-AF65-F5344CB8AC3E}">
        <p14:creationId xmlns:p14="http://schemas.microsoft.com/office/powerpoint/2010/main" val="3788400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2973</TotalTime>
  <Words>476</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SFMono-Regular</vt:lpstr>
      <vt:lpstr>Wingdings</vt:lpstr>
      <vt:lpstr>Wingdings 2</vt:lpstr>
      <vt:lpstr>Office Theme</vt:lpstr>
      <vt:lpstr>Eighth Lecture  Linux internals and services   </vt:lpstr>
      <vt:lpstr>Operating System </vt:lpstr>
      <vt:lpstr>Components</vt:lpstr>
      <vt:lpstr>Directory Structure </vt:lpstr>
      <vt:lpstr> Shell: Shell is broadly classified into two categories – </vt:lpstr>
      <vt:lpstr> Shell: Shell is broadly classified into two categories – </vt:lpstr>
      <vt:lpstr>Linux Services </vt:lpstr>
      <vt:lpstr>some of the Linux services are:</vt:lpstr>
      <vt:lpstr> How to List Services in Linux  </vt:lpstr>
      <vt:lpstr>  When the command is run, we will see all the services that are on the system. However, we will have a defined status.  </vt:lpstr>
      <vt:lpstr>PowerPoint Presentation</vt:lpstr>
      <vt:lpstr>Managing Linux Services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Linux internals and services   </dc:title>
  <dc:creator>Maher</dc:creator>
  <cp:lastModifiedBy>Maher</cp:lastModifiedBy>
  <cp:revision>21</cp:revision>
  <dcterms:created xsi:type="dcterms:W3CDTF">2022-11-26T16:59:13Z</dcterms:created>
  <dcterms:modified xsi:type="dcterms:W3CDTF">2022-11-28T18:33:09Z</dcterms:modified>
</cp:coreProperties>
</file>